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tif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4"/>
  </p:notesMasterIdLst>
  <p:handoutMasterIdLst>
    <p:handoutMasterId r:id="rId405"/>
  </p:handoutMasterIdLst>
  <p:sldIdLst>
    <p:sldId id="457" r:id="rId2"/>
    <p:sldId id="1221" r:id="rId3"/>
    <p:sldId id="1147" r:id="rId4"/>
    <p:sldId id="1220" r:id="rId5"/>
    <p:sldId id="1148" r:id="rId6"/>
    <p:sldId id="1149" r:id="rId7"/>
    <p:sldId id="1158" r:id="rId8"/>
    <p:sldId id="1159" r:id="rId9"/>
    <p:sldId id="1160" r:id="rId10"/>
    <p:sldId id="1161" r:id="rId11"/>
    <p:sldId id="1399" r:id="rId12"/>
    <p:sldId id="1162" r:id="rId13"/>
    <p:sldId id="1163" r:id="rId14"/>
    <p:sldId id="1164" r:id="rId15"/>
    <p:sldId id="1165" r:id="rId16"/>
    <p:sldId id="1166" r:id="rId17"/>
    <p:sldId id="1167" r:id="rId18"/>
    <p:sldId id="1168" r:id="rId19"/>
    <p:sldId id="1169" r:id="rId20"/>
    <p:sldId id="1170" r:id="rId21"/>
    <p:sldId id="1171" r:id="rId22"/>
    <p:sldId id="1195" r:id="rId23"/>
    <p:sldId id="1196" r:id="rId24"/>
    <p:sldId id="1197" r:id="rId25"/>
    <p:sldId id="1198" r:id="rId26"/>
    <p:sldId id="1199" r:id="rId27"/>
    <p:sldId id="1200" r:id="rId28"/>
    <p:sldId id="1201" r:id="rId29"/>
    <p:sldId id="1202" r:id="rId30"/>
    <p:sldId id="1203" r:id="rId31"/>
    <p:sldId id="1204" r:id="rId32"/>
    <p:sldId id="1205" r:id="rId33"/>
    <p:sldId id="1206" r:id="rId34"/>
    <p:sldId id="1207" r:id="rId35"/>
    <p:sldId id="1208" r:id="rId36"/>
    <p:sldId id="1209" r:id="rId37"/>
    <p:sldId id="1210" r:id="rId38"/>
    <p:sldId id="1211" r:id="rId39"/>
    <p:sldId id="1212" r:id="rId40"/>
    <p:sldId id="1213" r:id="rId41"/>
    <p:sldId id="1214" r:id="rId42"/>
    <p:sldId id="1215" r:id="rId43"/>
    <p:sldId id="1216" r:id="rId44"/>
    <p:sldId id="1217" r:id="rId45"/>
    <p:sldId id="1218" r:id="rId46"/>
    <p:sldId id="1398" r:id="rId47"/>
    <p:sldId id="1222" r:id="rId48"/>
    <p:sldId id="358" r:id="rId49"/>
    <p:sldId id="453" r:id="rId50"/>
    <p:sldId id="1223" r:id="rId51"/>
    <p:sldId id="1400" r:id="rId52"/>
    <p:sldId id="552" r:id="rId53"/>
    <p:sldId id="1226" r:id="rId54"/>
    <p:sldId id="554" r:id="rId55"/>
    <p:sldId id="551" r:id="rId56"/>
    <p:sldId id="556" r:id="rId57"/>
    <p:sldId id="557" r:id="rId58"/>
    <p:sldId id="558" r:id="rId59"/>
    <p:sldId id="559" r:id="rId60"/>
    <p:sldId id="560" r:id="rId61"/>
    <p:sldId id="561" r:id="rId62"/>
    <p:sldId id="562" r:id="rId63"/>
    <p:sldId id="563" r:id="rId64"/>
    <p:sldId id="533" r:id="rId65"/>
    <p:sldId id="367" r:id="rId66"/>
    <p:sldId id="1401" r:id="rId67"/>
    <p:sldId id="1257" r:id="rId68"/>
    <p:sldId id="1259" r:id="rId69"/>
    <p:sldId id="1260" r:id="rId70"/>
    <p:sldId id="1258" r:id="rId71"/>
    <p:sldId id="1261" r:id="rId72"/>
    <p:sldId id="1262" r:id="rId73"/>
    <p:sldId id="1263" r:id="rId74"/>
    <p:sldId id="1264" r:id="rId75"/>
    <p:sldId id="1265" r:id="rId76"/>
    <p:sldId id="369" r:id="rId77"/>
    <p:sldId id="1177" r:id="rId78"/>
    <p:sldId id="1178" r:id="rId79"/>
    <p:sldId id="1179" r:id="rId80"/>
    <p:sldId id="1180" r:id="rId81"/>
    <p:sldId id="546" r:id="rId82"/>
    <p:sldId id="1219" r:id="rId83"/>
    <p:sldId id="545" r:id="rId84"/>
    <p:sldId id="1227" r:id="rId85"/>
    <p:sldId id="784" r:id="rId86"/>
    <p:sldId id="862" r:id="rId87"/>
    <p:sldId id="1044" r:id="rId88"/>
    <p:sldId id="861" r:id="rId89"/>
    <p:sldId id="460" r:id="rId90"/>
    <p:sldId id="1172" r:id="rId91"/>
    <p:sldId id="1173" r:id="rId92"/>
    <p:sldId id="1174" r:id="rId93"/>
    <p:sldId id="1175" r:id="rId94"/>
    <p:sldId id="1176" r:id="rId95"/>
    <p:sldId id="785" r:id="rId96"/>
    <p:sldId id="817" r:id="rId97"/>
    <p:sldId id="1116" r:id="rId98"/>
    <p:sldId id="1117" r:id="rId99"/>
    <p:sldId id="818" r:id="rId100"/>
    <p:sldId id="822" r:id="rId101"/>
    <p:sldId id="867" r:id="rId102"/>
    <p:sldId id="869" r:id="rId103"/>
    <p:sldId id="870" r:id="rId104"/>
    <p:sldId id="872" r:id="rId105"/>
    <p:sldId id="1042" r:id="rId106"/>
    <p:sldId id="843" r:id="rId107"/>
    <p:sldId id="1121" r:id="rId108"/>
    <p:sldId id="1122" r:id="rId109"/>
    <p:sldId id="845" r:id="rId110"/>
    <p:sldId id="846" r:id="rId111"/>
    <p:sldId id="847" r:id="rId112"/>
    <p:sldId id="848" r:id="rId113"/>
    <p:sldId id="1124" r:id="rId114"/>
    <p:sldId id="1123" r:id="rId115"/>
    <p:sldId id="850" r:id="rId116"/>
    <p:sldId id="863" r:id="rId117"/>
    <p:sldId id="866" r:id="rId118"/>
    <p:sldId id="1125" r:id="rId119"/>
    <p:sldId id="851" r:id="rId120"/>
    <p:sldId id="852" r:id="rId121"/>
    <p:sldId id="853" r:id="rId122"/>
    <p:sldId id="854" r:id="rId123"/>
    <p:sldId id="855" r:id="rId124"/>
    <p:sldId id="879" r:id="rId125"/>
    <p:sldId id="877" r:id="rId126"/>
    <p:sldId id="856" r:id="rId127"/>
    <p:sldId id="1232" r:id="rId128"/>
    <p:sldId id="1233" r:id="rId129"/>
    <p:sldId id="859" r:id="rId130"/>
    <p:sldId id="1403" r:id="rId131"/>
    <p:sldId id="1250" r:id="rId132"/>
    <p:sldId id="1235" r:id="rId133"/>
    <p:sldId id="1402" r:id="rId134"/>
    <p:sldId id="1237" r:id="rId135"/>
    <p:sldId id="1238" r:id="rId136"/>
    <p:sldId id="1242" r:id="rId137"/>
    <p:sldId id="1239" r:id="rId138"/>
    <p:sldId id="1243" r:id="rId139"/>
    <p:sldId id="1244" r:id="rId140"/>
    <p:sldId id="1236" r:id="rId141"/>
    <p:sldId id="1246" r:id="rId142"/>
    <p:sldId id="1253" r:id="rId143"/>
    <p:sldId id="1254" r:id="rId144"/>
    <p:sldId id="1249" r:id="rId145"/>
    <p:sldId id="1255" r:id="rId146"/>
    <p:sldId id="1404" r:id="rId147"/>
    <p:sldId id="1256" r:id="rId148"/>
    <p:sldId id="911" r:id="rId149"/>
    <p:sldId id="913" r:id="rId150"/>
    <p:sldId id="914" r:id="rId151"/>
    <p:sldId id="915" r:id="rId152"/>
    <p:sldId id="916" r:id="rId153"/>
    <p:sldId id="917" r:id="rId154"/>
    <p:sldId id="918" r:id="rId155"/>
    <p:sldId id="1130" r:id="rId156"/>
    <p:sldId id="1128" r:id="rId157"/>
    <p:sldId id="1129" r:id="rId158"/>
    <p:sldId id="919" r:id="rId159"/>
    <p:sldId id="921" r:id="rId160"/>
    <p:sldId id="922" r:id="rId161"/>
    <p:sldId id="923" r:id="rId162"/>
    <p:sldId id="924" r:id="rId163"/>
    <p:sldId id="925" r:id="rId164"/>
    <p:sldId id="926" r:id="rId165"/>
    <p:sldId id="927" r:id="rId166"/>
    <p:sldId id="928" r:id="rId167"/>
    <p:sldId id="929" r:id="rId168"/>
    <p:sldId id="930" r:id="rId169"/>
    <p:sldId id="931" r:id="rId170"/>
    <p:sldId id="933" r:id="rId171"/>
    <p:sldId id="934" r:id="rId172"/>
    <p:sldId id="935" r:id="rId173"/>
    <p:sldId id="1093" r:id="rId174"/>
    <p:sldId id="1126" r:id="rId175"/>
    <p:sldId id="939" r:id="rId176"/>
    <p:sldId id="1096" r:id="rId177"/>
    <p:sldId id="1095" r:id="rId178"/>
    <p:sldId id="1413" r:id="rId179"/>
    <p:sldId id="1414" r:id="rId180"/>
    <p:sldId id="1407" r:id="rId181"/>
    <p:sldId id="1408" r:id="rId182"/>
    <p:sldId id="1409" r:id="rId183"/>
    <p:sldId id="1410" r:id="rId184"/>
    <p:sldId id="1411" r:id="rId185"/>
    <p:sldId id="1412" r:id="rId186"/>
    <p:sldId id="945" r:id="rId187"/>
    <p:sldId id="947" r:id="rId188"/>
    <p:sldId id="946" r:id="rId189"/>
    <p:sldId id="1103" r:id="rId190"/>
    <p:sldId id="1104" r:id="rId191"/>
    <p:sldId id="1105" r:id="rId192"/>
    <p:sldId id="1405" r:id="rId193"/>
    <p:sldId id="1266" r:id="rId194"/>
    <p:sldId id="1267" r:id="rId195"/>
    <p:sldId id="1268" r:id="rId196"/>
    <p:sldId id="1269" r:id="rId197"/>
    <p:sldId id="1280" r:id="rId198"/>
    <p:sldId id="1281" r:id="rId199"/>
    <p:sldId id="1282" r:id="rId200"/>
    <p:sldId id="1283" r:id="rId201"/>
    <p:sldId id="1284" r:id="rId202"/>
    <p:sldId id="1285" r:id="rId203"/>
    <p:sldId id="1286" r:id="rId204"/>
    <p:sldId id="1287" r:id="rId205"/>
    <p:sldId id="1288" r:id="rId206"/>
    <p:sldId id="1289" r:id="rId207"/>
    <p:sldId id="1270" r:id="rId208"/>
    <p:sldId id="1291" r:id="rId209"/>
    <p:sldId id="1292" r:id="rId210"/>
    <p:sldId id="1293" r:id="rId211"/>
    <p:sldId id="1294" r:id="rId212"/>
    <p:sldId id="1295" r:id="rId213"/>
    <p:sldId id="1271" r:id="rId214"/>
    <p:sldId id="1272" r:id="rId215"/>
    <p:sldId id="1296" r:id="rId216"/>
    <p:sldId id="1273" r:id="rId217"/>
    <p:sldId id="1297" r:id="rId218"/>
    <p:sldId id="1298" r:id="rId219"/>
    <p:sldId id="1299" r:id="rId220"/>
    <p:sldId id="1274" r:id="rId221"/>
    <p:sldId id="1275" r:id="rId222"/>
    <p:sldId id="1087" r:id="rId223"/>
    <p:sldId id="1276" r:id="rId224"/>
    <p:sldId id="1278" r:id="rId225"/>
    <p:sldId id="1301" r:id="rId226"/>
    <p:sldId id="1302" r:id="rId227"/>
    <p:sldId id="1303" r:id="rId228"/>
    <p:sldId id="1304" r:id="rId229"/>
    <p:sldId id="1305" r:id="rId230"/>
    <p:sldId id="1306" r:id="rId231"/>
    <p:sldId id="1308" r:id="rId232"/>
    <p:sldId id="1330" r:id="rId233"/>
    <p:sldId id="1312" r:id="rId234"/>
    <p:sldId id="1406" r:id="rId235"/>
    <p:sldId id="1309" r:id="rId236"/>
    <p:sldId id="1313" r:id="rId237"/>
    <p:sldId id="1310" r:id="rId238"/>
    <p:sldId id="1415" r:id="rId239"/>
    <p:sldId id="1416" r:id="rId240"/>
    <p:sldId id="1417" r:id="rId241"/>
    <p:sldId id="1418" r:id="rId242"/>
    <p:sldId id="1419" r:id="rId243"/>
    <p:sldId id="1314" r:id="rId244"/>
    <p:sldId id="1315" r:id="rId245"/>
    <p:sldId id="1316" r:id="rId246"/>
    <p:sldId id="1317" r:id="rId247"/>
    <p:sldId id="1318" r:id="rId248"/>
    <p:sldId id="1319" r:id="rId249"/>
    <p:sldId id="1420" r:id="rId250"/>
    <p:sldId id="1320" r:id="rId251"/>
    <p:sldId id="1321" r:id="rId252"/>
    <p:sldId id="1322" r:id="rId253"/>
    <p:sldId id="1331" r:id="rId254"/>
    <p:sldId id="1332" r:id="rId255"/>
    <p:sldId id="1333" r:id="rId256"/>
    <p:sldId id="1334" r:id="rId257"/>
    <p:sldId id="1335" r:id="rId258"/>
    <p:sldId id="1324" r:id="rId259"/>
    <p:sldId id="1325" r:id="rId260"/>
    <p:sldId id="1326" r:id="rId261"/>
    <p:sldId id="1327" r:id="rId262"/>
    <p:sldId id="1328" r:id="rId263"/>
    <p:sldId id="1181" r:id="rId264"/>
    <p:sldId id="1182" r:id="rId265"/>
    <p:sldId id="1183" r:id="rId266"/>
    <p:sldId id="1184" r:id="rId267"/>
    <p:sldId id="1185" r:id="rId268"/>
    <p:sldId id="1186" r:id="rId269"/>
    <p:sldId id="1187" r:id="rId270"/>
    <p:sldId id="948" r:id="rId271"/>
    <p:sldId id="950" r:id="rId272"/>
    <p:sldId id="952" r:id="rId273"/>
    <p:sldId id="949" r:id="rId274"/>
    <p:sldId id="951" r:id="rId275"/>
    <p:sldId id="953" r:id="rId276"/>
    <p:sldId id="954" r:id="rId277"/>
    <p:sldId id="955" r:id="rId278"/>
    <p:sldId id="957" r:id="rId279"/>
    <p:sldId id="958" r:id="rId280"/>
    <p:sldId id="956" r:id="rId281"/>
    <p:sldId id="959" r:id="rId282"/>
    <p:sldId id="960" r:id="rId283"/>
    <p:sldId id="961" r:id="rId284"/>
    <p:sldId id="962" r:id="rId285"/>
    <p:sldId id="963" r:id="rId286"/>
    <p:sldId id="964" r:id="rId287"/>
    <p:sldId id="965" r:id="rId288"/>
    <p:sldId id="966" r:id="rId289"/>
    <p:sldId id="968" r:id="rId290"/>
    <p:sldId id="1141" r:id="rId291"/>
    <p:sldId id="1142" r:id="rId292"/>
    <p:sldId id="1144" r:id="rId293"/>
    <p:sldId id="967" r:id="rId294"/>
    <p:sldId id="970" r:id="rId295"/>
    <p:sldId id="972" r:id="rId296"/>
    <p:sldId id="971" r:id="rId297"/>
    <p:sldId id="973" r:id="rId298"/>
    <p:sldId id="974" r:id="rId299"/>
    <p:sldId id="975" r:id="rId300"/>
    <p:sldId id="976" r:id="rId301"/>
    <p:sldId id="977" r:id="rId302"/>
    <p:sldId id="969" r:id="rId303"/>
    <p:sldId id="978" r:id="rId304"/>
    <p:sldId id="979" r:id="rId305"/>
    <p:sldId id="980" r:id="rId306"/>
    <p:sldId id="986" r:id="rId307"/>
    <p:sldId id="981" r:id="rId308"/>
    <p:sldId id="987" r:id="rId309"/>
    <p:sldId id="988" r:id="rId310"/>
    <p:sldId id="982" r:id="rId311"/>
    <p:sldId id="989" r:id="rId312"/>
    <p:sldId id="990" r:id="rId313"/>
    <p:sldId id="983" r:id="rId314"/>
    <p:sldId id="984" r:id="rId315"/>
    <p:sldId id="985" r:id="rId316"/>
    <p:sldId id="992" r:id="rId317"/>
    <p:sldId id="1442" r:id="rId318"/>
    <p:sldId id="1336" r:id="rId319"/>
    <p:sldId id="1451" r:id="rId320"/>
    <p:sldId id="1424" r:id="rId321"/>
    <p:sldId id="1425" r:id="rId322"/>
    <p:sldId id="1426" r:id="rId323"/>
    <p:sldId id="1443" r:id="rId324"/>
    <p:sldId id="1427" r:id="rId325"/>
    <p:sldId id="1444" r:id="rId326"/>
    <p:sldId id="1446" r:id="rId327"/>
    <p:sldId id="1447" r:id="rId328"/>
    <p:sldId id="1448" r:id="rId329"/>
    <p:sldId id="1428" r:id="rId330"/>
    <p:sldId id="1429" r:id="rId331"/>
    <p:sldId id="1430" r:id="rId332"/>
    <p:sldId id="1431" r:id="rId333"/>
    <p:sldId id="1432" r:id="rId334"/>
    <p:sldId id="1433" r:id="rId335"/>
    <p:sldId id="1434" r:id="rId336"/>
    <p:sldId id="1435" r:id="rId337"/>
    <p:sldId id="1436" r:id="rId338"/>
    <p:sldId id="1437" r:id="rId339"/>
    <p:sldId id="1450" r:id="rId340"/>
    <p:sldId id="1438" r:id="rId341"/>
    <p:sldId id="1439" r:id="rId342"/>
    <p:sldId id="1440" r:id="rId343"/>
    <p:sldId id="1441" r:id="rId344"/>
    <p:sldId id="1339" r:id="rId345"/>
    <p:sldId id="1340" r:id="rId346"/>
    <p:sldId id="1341" r:id="rId347"/>
    <p:sldId id="1342" r:id="rId348"/>
    <p:sldId id="1343" r:id="rId349"/>
    <p:sldId id="1344" r:id="rId350"/>
    <p:sldId id="1345" r:id="rId351"/>
    <p:sldId id="1346" r:id="rId352"/>
    <p:sldId id="1347" r:id="rId353"/>
    <p:sldId id="1348" r:id="rId354"/>
    <p:sldId id="1349" r:id="rId355"/>
    <p:sldId id="1350" r:id="rId356"/>
    <p:sldId id="1351" r:id="rId357"/>
    <p:sldId id="1352" r:id="rId358"/>
    <p:sldId id="1353" r:id="rId359"/>
    <p:sldId id="1354" r:id="rId360"/>
    <p:sldId id="1355" r:id="rId361"/>
    <p:sldId id="1356" r:id="rId362"/>
    <p:sldId id="1357" r:id="rId363"/>
    <p:sldId id="1358" r:id="rId364"/>
    <p:sldId id="1359" r:id="rId365"/>
    <p:sldId id="1360" r:id="rId366"/>
    <p:sldId id="1361" r:id="rId367"/>
    <p:sldId id="1362" r:id="rId368"/>
    <p:sldId id="1363" r:id="rId369"/>
    <p:sldId id="1364" r:id="rId370"/>
    <p:sldId id="1365" r:id="rId371"/>
    <p:sldId id="1397" r:id="rId372"/>
    <p:sldId id="1366" r:id="rId373"/>
    <p:sldId id="1367" r:id="rId374"/>
    <p:sldId id="1368" r:id="rId375"/>
    <p:sldId id="1369" r:id="rId376"/>
    <p:sldId id="1370" r:id="rId377"/>
    <p:sldId id="1371" r:id="rId378"/>
    <p:sldId id="1372" r:id="rId379"/>
    <p:sldId id="1373" r:id="rId380"/>
    <p:sldId id="1374" r:id="rId381"/>
    <p:sldId id="1375" r:id="rId382"/>
    <p:sldId id="1376" r:id="rId383"/>
    <p:sldId id="1377" r:id="rId384"/>
    <p:sldId id="1378" r:id="rId385"/>
    <p:sldId id="1379" r:id="rId386"/>
    <p:sldId id="1380" r:id="rId387"/>
    <p:sldId id="1381" r:id="rId388"/>
    <p:sldId id="1382" r:id="rId389"/>
    <p:sldId id="1383" r:id="rId390"/>
    <p:sldId id="1384" r:id="rId391"/>
    <p:sldId id="1385" r:id="rId392"/>
    <p:sldId id="1386" r:id="rId393"/>
    <p:sldId id="1387" r:id="rId394"/>
    <p:sldId id="1388" r:id="rId395"/>
    <p:sldId id="1389" r:id="rId396"/>
    <p:sldId id="1390" r:id="rId397"/>
    <p:sldId id="1391" r:id="rId398"/>
    <p:sldId id="1392" r:id="rId399"/>
    <p:sldId id="1393" r:id="rId400"/>
    <p:sldId id="1394" r:id="rId401"/>
    <p:sldId id="1395" r:id="rId402"/>
    <p:sldId id="1396" r:id="rId403"/>
  </p:sldIdLst>
  <p:sldSz cx="9144000" cy="5143500" type="screen16x9"/>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1652">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0000"/>
    <a:srgbClr val="0099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6" autoAdjust="0"/>
    <p:restoredTop sz="93775" autoAdjust="0"/>
  </p:normalViewPr>
  <p:slideViewPr>
    <p:cSldViewPr>
      <p:cViewPr varScale="1">
        <p:scale>
          <a:sx n="116" d="100"/>
          <a:sy n="116" d="100"/>
        </p:scale>
        <p:origin x="-677" y="-77"/>
      </p:cViewPr>
      <p:guideLst>
        <p:guide orient="horz" pos="1652"/>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66" d="100"/>
          <a:sy n="66" d="100"/>
        </p:scale>
        <p:origin x="-3139"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402" Type="http://schemas.openxmlformats.org/officeDocument/2006/relationships/slide" Target="slides/slide401.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399" Type="http://schemas.openxmlformats.org/officeDocument/2006/relationships/slide" Target="slides/slide398.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notesMaster" Target="notesMasters/notesMaster1.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handoutMaster" Target="handoutMasters/handoutMaster1.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presProps" Target="presProps.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viewProps" Target="viewProp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theme" Target="theme/theme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tableStyles" Target="tableStyle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image" Target="../media/image1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BEE06BA9-E55E-4C08-8523-5BF4A8DB48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84619441-0ED5-4128-8637-CBF222AA2D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12A9EC-05C4-4A34-BB15-D06FF517C162}" type="datetimeFigureOut">
              <a:rPr lang="zh-CN" altLang="en-US" smtClean="0"/>
              <a:t>2024/12/16</a:t>
            </a:fld>
            <a:endParaRPr lang="zh-CN" altLang="en-US"/>
          </a:p>
        </p:txBody>
      </p:sp>
      <p:sp>
        <p:nvSpPr>
          <p:cNvPr id="4" name="页脚占位符 3">
            <a:extLst>
              <a:ext uri="{FF2B5EF4-FFF2-40B4-BE49-F238E27FC236}">
                <a16:creationId xmlns:a16="http://schemas.microsoft.com/office/drawing/2014/main" xmlns="" id="{CED99721-26F5-41C0-81DB-564FAC3185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C6E5A2D9-A277-4553-A001-C877A4FE5A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CB785C-8762-4978-8BC6-91C1A1BB621C}" type="slidenum">
              <a:rPr lang="zh-CN" altLang="en-US" smtClean="0"/>
              <a:t>‹#›</a:t>
            </a:fld>
            <a:endParaRPr lang="zh-CN" altLang="en-US"/>
          </a:p>
        </p:txBody>
      </p:sp>
    </p:spTree>
    <p:extLst>
      <p:ext uri="{BB962C8B-B14F-4D97-AF65-F5344CB8AC3E}">
        <p14:creationId xmlns:p14="http://schemas.microsoft.com/office/powerpoint/2010/main" val="29186991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buFont typeface="Arial" panose="020B0604020202020204" pitchFamily="34" charset="0"/>
              <a:buNone/>
              <a:defRPr sz="1200">
                <a:latin typeface="Arial" panose="020B0604020202020204" pitchFamily="34" charset="0"/>
              </a:defRPr>
            </a:lvl1pPr>
          </a:lstStyle>
          <a:p>
            <a:pPr>
              <a:defRPr/>
            </a:pPr>
            <a:fld id="{E3714BE4-2D55-4732-9879-48107489C518}" type="datetimeFigureOut">
              <a:rPr lang="zh-CN" altLang="en-US"/>
              <a:pPr>
                <a:defRPr/>
              </a:pPr>
              <a:t>2024/12/16</a:t>
            </a:fld>
            <a:endParaRPr lang="en-US"/>
          </a:p>
        </p:txBody>
      </p:sp>
      <p:sp>
        <p:nvSpPr>
          <p:cNvPr id="53252"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buFont typeface="Arial" panose="020B0604020202020204" pitchFamily="34" charset="0"/>
              <a:buNone/>
              <a:defRPr sz="1200">
                <a:latin typeface="Arial" panose="020B0604020202020204" pitchFamily="34" charset="0"/>
              </a:defRPr>
            </a:lvl1pPr>
          </a:lstStyle>
          <a:p>
            <a:pPr>
              <a:defRPr/>
            </a:pPr>
            <a:fld id="{0DF5FA8B-9525-4CCA-92EC-F63A7CD5AE52}" type="slidenum">
              <a:rPr lang="zh-CN" altLang="en-US"/>
              <a:pPr>
                <a:defRPr/>
              </a:pPr>
              <a:t>‹#›</a:t>
            </a:fld>
            <a:endParaRPr lang="en-US"/>
          </a:p>
        </p:txBody>
      </p:sp>
    </p:spTree>
    <p:extLst>
      <p:ext uri="{BB962C8B-B14F-4D97-AF65-F5344CB8AC3E}">
        <p14:creationId xmlns:p14="http://schemas.microsoft.com/office/powerpoint/2010/main" val="16004581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a:t>
            </a:fld>
            <a:endParaRPr lang="en-US" altLang="zh-CN"/>
          </a:p>
        </p:txBody>
      </p:sp>
    </p:spTree>
    <p:extLst>
      <p:ext uri="{BB962C8B-B14F-4D97-AF65-F5344CB8AC3E}">
        <p14:creationId xmlns:p14="http://schemas.microsoft.com/office/powerpoint/2010/main" val="1293063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14</a:t>
            </a:fld>
            <a:endParaRPr lang="en-US" altLang="zh-CN"/>
          </a:p>
        </p:txBody>
      </p:sp>
    </p:spTree>
    <p:extLst>
      <p:ext uri="{BB962C8B-B14F-4D97-AF65-F5344CB8AC3E}">
        <p14:creationId xmlns:p14="http://schemas.microsoft.com/office/powerpoint/2010/main" val="7745182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132</a:t>
            </a:fld>
            <a:endParaRPr lang="zh-CN" altLang="en-US"/>
          </a:p>
        </p:txBody>
      </p:sp>
    </p:spTree>
    <p:extLst>
      <p:ext uri="{BB962C8B-B14F-4D97-AF65-F5344CB8AC3E}">
        <p14:creationId xmlns:p14="http://schemas.microsoft.com/office/powerpoint/2010/main" val="16898488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135</a:t>
            </a:fld>
            <a:endParaRPr lang="zh-CN" altLang="en-US"/>
          </a:p>
        </p:txBody>
      </p:sp>
    </p:spTree>
    <p:extLst>
      <p:ext uri="{BB962C8B-B14F-4D97-AF65-F5344CB8AC3E}">
        <p14:creationId xmlns:p14="http://schemas.microsoft.com/office/powerpoint/2010/main" val="174576631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140</a:t>
            </a:fld>
            <a:endParaRPr lang="zh-CN" altLang="en-US"/>
          </a:p>
        </p:txBody>
      </p:sp>
    </p:spTree>
    <p:extLst>
      <p:ext uri="{BB962C8B-B14F-4D97-AF65-F5344CB8AC3E}">
        <p14:creationId xmlns:p14="http://schemas.microsoft.com/office/powerpoint/2010/main" val="3517468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buClr>
                <a:schemeClr val="tx1"/>
              </a:buClr>
              <a:buSzPct val="100000"/>
              <a:buFont typeface="Arial" charset="0"/>
              <a:buChar char="•"/>
            </a:pPr>
            <a:r>
              <a:rPr lang="en-US" altLang="zh-CN" sz="2400" dirty="0">
                <a:latin typeface="微软雅黑 Light" charset="0"/>
                <a:ea typeface="微软雅黑 Light" charset="0"/>
                <a:cs typeface="微软雅黑 Light" charset="0"/>
              </a:rPr>
              <a:t>k-d</a:t>
            </a:r>
            <a:r>
              <a:rPr lang="zh-CN" altLang="en-US" sz="2400" dirty="0">
                <a:latin typeface="微软雅黑 Light" charset="0"/>
                <a:ea typeface="微软雅黑 Light" charset="0"/>
                <a:cs typeface="微软雅黑 Light" charset="0"/>
              </a:rPr>
              <a:t>树中的每一个内部节点保存两种信息</a:t>
            </a:r>
            <a:endParaRPr lang="en-US" altLang="zh-CN" sz="2400" dirty="0">
              <a:latin typeface="微软雅黑 Light" charset="0"/>
              <a:ea typeface="微软雅黑 Light" charset="0"/>
              <a:cs typeface="微软雅黑 Light" charset="0"/>
            </a:endParaRPr>
          </a:p>
          <a:p>
            <a:pPr lvl="1">
              <a:lnSpc>
                <a:spcPct val="100000"/>
              </a:lnSpc>
              <a:buClr>
                <a:schemeClr val="tx1"/>
              </a:buClr>
              <a:buSzPct val="100000"/>
              <a:buFont typeface="Arial" charset="0"/>
              <a:buChar char="•"/>
            </a:pPr>
            <a:r>
              <a:rPr lang="zh-CN" altLang="en-US" dirty="0">
                <a:latin typeface="微软雅黑 Light" charset="0"/>
                <a:ea typeface="微软雅黑 Light" charset="0"/>
                <a:cs typeface="微软雅黑 Light" charset="0"/>
              </a:rPr>
              <a:t>多维空间中的一个超立方体</a:t>
            </a:r>
            <a:endParaRPr lang="en-US" altLang="zh-CN" dirty="0">
              <a:latin typeface="微软雅黑 Light" charset="0"/>
              <a:ea typeface="微软雅黑 Light" charset="0"/>
              <a:cs typeface="微软雅黑 Light" charset="0"/>
            </a:endParaRPr>
          </a:p>
          <a:p>
            <a:pPr lvl="1">
              <a:lnSpc>
                <a:spcPct val="100000"/>
              </a:lnSpc>
              <a:buClr>
                <a:schemeClr val="tx1"/>
              </a:buClr>
              <a:buSzPct val="100000"/>
              <a:buFont typeface="Arial" charset="0"/>
              <a:buChar char="•"/>
            </a:pPr>
            <a:r>
              <a:rPr lang="zh-CN" altLang="en-US" dirty="0">
                <a:latin typeface="微软雅黑 Light" charset="0"/>
                <a:ea typeface="微软雅黑 Light" charset="0"/>
                <a:cs typeface="微软雅黑 Light" charset="0"/>
              </a:rPr>
              <a:t>一个与某一个维度垂直的超平面</a:t>
            </a:r>
            <a:endParaRPr lang="en-US" altLang="zh-CN" dirty="0">
              <a:latin typeface="微软雅黑 Light" charset="0"/>
              <a:ea typeface="微软雅黑 Light" charset="0"/>
              <a:cs typeface="微软雅黑 Light" charset="0"/>
            </a:endParaRPr>
          </a:p>
          <a:p>
            <a:pPr>
              <a:lnSpc>
                <a:spcPct val="100000"/>
              </a:lnSpc>
              <a:buClr>
                <a:schemeClr val="tx1"/>
              </a:buClr>
              <a:buSzPct val="100000"/>
              <a:buFont typeface="Arial" charset="0"/>
              <a:buChar char="•"/>
            </a:pPr>
            <a:r>
              <a:rPr lang="en-US" altLang="zh-CN" sz="2400" dirty="0">
                <a:latin typeface="微软雅黑 Light" charset="0"/>
                <a:ea typeface="微软雅黑 Light" charset="0"/>
                <a:cs typeface="微软雅黑 Light" charset="0"/>
              </a:rPr>
              <a:t> </a:t>
            </a:r>
            <a:r>
              <a:rPr lang="zh-CN" altLang="en-US" sz="2400" dirty="0">
                <a:latin typeface="微软雅黑 Light" charset="0"/>
                <a:ea typeface="微软雅黑 Light" charset="0"/>
                <a:cs typeface="微软雅黑 Light" charset="0"/>
              </a:rPr>
              <a:t>通过每一个节点的超平面，将一个节点分割为两个子节点</a:t>
            </a:r>
            <a:endParaRPr lang="en-US" altLang="zh-CN" sz="2400" dirty="0">
              <a:latin typeface="微软雅黑 Light" charset="0"/>
              <a:ea typeface="微软雅黑 Light" charset="0"/>
              <a:cs typeface="微软雅黑 Light" charset="0"/>
            </a:endParaRP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141</a:t>
            </a:fld>
            <a:endParaRPr lang="zh-CN" altLang="en-US"/>
          </a:p>
        </p:txBody>
      </p:sp>
    </p:spTree>
    <p:extLst>
      <p:ext uri="{BB962C8B-B14F-4D97-AF65-F5344CB8AC3E}">
        <p14:creationId xmlns:p14="http://schemas.microsoft.com/office/powerpoint/2010/main" val="1820343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142</a:t>
            </a:fld>
            <a:endParaRPr lang="en-US" altLang="zh-CN"/>
          </a:p>
        </p:txBody>
      </p:sp>
    </p:spTree>
    <p:extLst>
      <p:ext uri="{BB962C8B-B14F-4D97-AF65-F5344CB8AC3E}">
        <p14:creationId xmlns:p14="http://schemas.microsoft.com/office/powerpoint/2010/main" val="35721289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因为逻辑函数</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的取值范围是（</a:t>
                </a:r>
                <a:r>
                  <a:rPr lang="en-US" altLang="zh-CN" sz="1200" kern="1200" dirty="0" smtClean="0">
                    <a:solidFill>
                      <a:schemeClr val="tx1"/>
                    </a:solidFill>
                    <a:effectLst/>
                    <a:latin typeface="Arial" charset="0"/>
                    <a:ea typeface="宋体" pitchFamily="2" charset="-122"/>
                    <a:cs typeface="+mn-cs"/>
                  </a:rPr>
                  <a:t>0,1</a:t>
                </a:r>
                <a:r>
                  <a:rPr lang="zh-CN" altLang="zh-CN" sz="1200" kern="1200" dirty="0" smtClean="0">
                    <a:solidFill>
                      <a:schemeClr val="tx1"/>
                    </a:solidFill>
                    <a:effectLst/>
                    <a:latin typeface="Arial" charset="0"/>
                    <a:ea typeface="宋体" pitchFamily="2" charset="-122"/>
                    <a:cs typeface="+mn-cs"/>
                  </a:rPr>
                  <a:t>），所以可以用来作为某一特定结果的概率值，随着</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值的增加，</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值代表的概率也会增加。在逻辑回归中，我们令</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表示因变量的一个线性函数</a:t>
                </a:r>
                <a:r>
                  <a:rPr lang="en-US" altLang="zh-CN" sz="1200" i="0" smtClean="0">
                    <a:latin typeface="Cambria Math" panose="02040503050406030204" pitchFamily="18" charset="0"/>
                  </a:rPr>
                  <a:t>y=</a:t>
                </a:r>
                <a:r>
                  <a:rPr lang="en-US" altLang="zh-CN" sz="1200" i="0">
                    <a:latin typeface="Cambria Math" panose="02040503050406030204" pitchFamily="18" charset="0"/>
                  </a:rPr>
                  <a:t>𝑏</a:t>
                </a:r>
                <a:r>
                  <a:rPr lang="zh-CN" altLang="zh-CN" sz="1200" i="0">
                    <a:latin typeface="Cambria Math" panose="02040503050406030204" pitchFamily="18" charset="0"/>
                  </a:rPr>
                  <a:t>_</a:t>
                </a:r>
                <a:r>
                  <a:rPr lang="en-US" altLang="zh-CN" sz="1200" i="0">
                    <a:latin typeface="Cambria Math" panose="02040503050406030204" pitchFamily="18" charset="0"/>
                  </a:rPr>
                  <a:t>0+𝑏</a:t>
                </a:r>
                <a:r>
                  <a:rPr lang="zh-CN" altLang="zh-CN" sz="1200" i="0">
                    <a:latin typeface="Cambria Math" panose="02040503050406030204" pitchFamily="18" charset="0"/>
                  </a:rPr>
                  <a:t>_</a:t>
                </a:r>
                <a:r>
                  <a:rPr lang="en-US" altLang="zh-CN" sz="1200" i="0">
                    <a:latin typeface="Cambria Math" panose="02040503050406030204" pitchFamily="18" charset="0"/>
                  </a:rPr>
                  <a:t>1</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1+𝑏</a:t>
                </a:r>
                <a:r>
                  <a:rPr lang="zh-CN" altLang="zh-CN" sz="1200" i="0">
                    <a:latin typeface="Cambria Math" panose="02040503050406030204" pitchFamily="18" charset="0"/>
                  </a:rPr>
                  <a:t>_</a:t>
                </a:r>
                <a:r>
                  <a:rPr lang="en-US" altLang="zh-CN" sz="1200" i="0">
                    <a:latin typeface="Cambria Math" panose="02040503050406030204" pitchFamily="18" charset="0"/>
                  </a:rPr>
                  <a:t>2</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2+⋯+𝑏</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kern="1200" dirty="0" smtClean="0">
                    <a:solidFill>
                      <a:schemeClr val="tx1"/>
                    </a:solidFill>
                    <a:effectLst/>
                    <a:latin typeface="Arial" charset="0"/>
                    <a:ea typeface="宋体" pitchFamily="2" charset="-122"/>
                    <a:cs typeface="+mn-cs"/>
                  </a:rPr>
                  <a:t>而基于自变量</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3⋯,𝑥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事件发生的概率</a:t>
                </a:r>
                <a:r>
                  <a:rPr lang="en-US" altLang="zh-CN" sz="1200" kern="1200" dirty="0" smtClean="0">
                    <a:solidFill>
                      <a:schemeClr val="tx1"/>
                    </a:solidFill>
                    <a:effectLst/>
                    <a:latin typeface="Arial" charset="0"/>
                    <a:ea typeface="宋体" pitchFamily="2" charset="-122"/>
                    <a:cs typeface="+mn-cs"/>
                  </a:rPr>
                  <a:t>p</a:t>
                </a:r>
                <a:r>
                  <a:rPr lang="zh-CN" altLang="en-US" sz="1200" kern="1200" dirty="0" smtClean="0">
                    <a:solidFill>
                      <a:schemeClr val="tx1"/>
                    </a:solidFill>
                    <a:effectLst/>
                    <a:latin typeface="Arial" charset="0"/>
                    <a:ea typeface="宋体" pitchFamily="2" charset="-122"/>
                    <a:cs typeface="+mn-cs"/>
                  </a:rPr>
                  <a:t>为</a:t>
                </a:r>
                <a:r>
                  <a:rPr lang="en-US" altLang="zh-CN" sz="1200" i="0" kern="1200" smtClean="0">
                    <a:solidFill>
                      <a:schemeClr val="tx1"/>
                    </a:solidFill>
                    <a:effectLst/>
                    <a:latin typeface="Arial" charset="0"/>
                    <a:ea typeface="宋体" pitchFamily="2" charset="-122"/>
                    <a:cs typeface="+mn-cs"/>
                  </a:rPr>
                  <a:t>p</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 )=𝑓</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线性回归中</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代表因变量，而在逻辑回归中</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代表因变量（通常只取</a:t>
                </a:r>
                <a:r>
                  <a:rPr lang="en-US" altLang="zh-CN" sz="1200" kern="1200" dirty="0" smtClean="0">
                    <a:solidFill>
                      <a:schemeClr val="tx1"/>
                    </a:solidFill>
                    <a:effectLst/>
                    <a:latin typeface="Arial" charset="0"/>
                    <a:ea typeface="宋体" pitchFamily="2" charset="-122"/>
                    <a:cs typeface="+mn-cs"/>
                  </a:rPr>
                  <a:t>0</a:t>
                </a:r>
                <a:r>
                  <a:rPr lang="zh-CN" altLang="zh-CN" sz="1200" kern="1200" dirty="0" smtClean="0">
                    <a:solidFill>
                      <a:schemeClr val="tx1"/>
                    </a:solidFill>
                    <a:effectLst/>
                    <a:latin typeface="Arial" charset="0"/>
                    <a:ea typeface="宋体" pitchFamily="2" charset="-122"/>
                    <a:cs typeface="+mn-cs"/>
                  </a:rPr>
                  <a:t>或</a:t>
                </a:r>
                <a:r>
                  <a:rPr lang="en-US" altLang="zh-CN" sz="1200" kern="1200" dirty="0" smtClean="0">
                    <a:solidFill>
                      <a:schemeClr val="tx1"/>
                    </a:solidFill>
                    <a:effectLst/>
                    <a:latin typeface="Arial" charset="0"/>
                    <a:ea typeface="宋体" pitchFamily="2" charset="-122"/>
                    <a:cs typeface="+mn-cs"/>
                  </a:rPr>
                  <a:t>1</a:t>
                </a:r>
                <a:r>
                  <a:rPr lang="zh-CN" altLang="zh-CN" sz="1200" kern="1200" dirty="0" smtClean="0">
                    <a:solidFill>
                      <a:schemeClr val="tx1"/>
                    </a:solidFill>
                    <a:effectLst/>
                    <a:latin typeface="Arial" charset="0"/>
                    <a:ea typeface="宋体" pitchFamily="2" charset="-122"/>
                    <a:cs typeface="+mn-cs"/>
                  </a:rPr>
                  <a:t>），而</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只是作为一个中间结果，不能被直接观察到。若用</a:t>
                </a:r>
                <a:r>
                  <a:rPr lang="en-US" altLang="zh-CN" sz="1200" kern="1200" dirty="0" smtClean="0">
                    <a:solidFill>
                      <a:schemeClr val="tx1"/>
                    </a:solidFill>
                    <a:effectLst/>
                    <a:latin typeface="Arial" charset="0"/>
                    <a:ea typeface="宋体" pitchFamily="2" charset="-122"/>
                    <a:cs typeface="+mn-cs"/>
                  </a:rPr>
                  <a:t>p</a:t>
                </a:r>
                <a:r>
                  <a:rPr lang="zh-CN" altLang="zh-CN" sz="1200" kern="1200" dirty="0" smtClean="0">
                    <a:solidFill>
                      <a:schemeClr val="tx1"/>
                    </a:solidFill>
                    <a:effectLst/>
                    <a:latin typeface="Arial" charset="0"/>
                    <a:ea typeface="宋体" pitchFamily="2" charset="-122"/>
                    <a:cs typeface="+mn-cs"/>
                  </a:rPr>
                  <a:t>表示</a:t>
                </a:r>
                <a:r>
                  <a:rPr lang="en-US" altLang="zh-CN" sz="1200" kern="1200" dirty="0" smtClean="0">
                    <a:solidFill>
                      <a:schemeClr val="tx1"/>
                    </a:solidFill>
                    <a:effectLst/>
                    <a:latin typeface="Arial" charset="0"/>
                    <a:ea typeface="宋体" pitchFamily="2" charset="-122"/>
                    <a:cs typeface="+mn-cs"/>
                  </a:rPr>
                  <a:t>f(y)</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则公式可重写为</a:t>
                </a:r>
                <a:r>
                  <a:rPr lang="en-US" altLang="zh-CN" sz="1200" i="0" kern="1200" smtClean="0">
                    <a:solidFill>
                      <a:schemeClr val="tx1"/>
                    </a:solidFill>
                    <a:effectLst/>
                    <a:latin typeface="Arial" charset="0"/>
                    <a:ea typeface="宋体" pitchFamily="2" charset="-122"/>
                    <a:cs typeface="+mn-cs"/>
                  </a:rPr>
                  <a:t>ln</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 y=𝑏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0+𝑏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 </a:t>
                </a:r>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143</a:t>
            </a:fld>
            <a:endParaRPr lang="en-US" altLang="zh-CN"/>
          </a:p>
        </p:txBody>
      </p:sp>
    </p:spTree>
    <p:extLst>
      <p:ext uri="{BB962C8B-B14F-4D97-AF65-F5344CB8AC3E}">
        <p14:creationId xmlns:p14="http://schemas.microsoft.com/office/powerpoint/2010/main" val="373354497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t>
            </a:r>
            <a:r>
              <a:rPr lang="zh-CN" altLang="en-US" dirty="0"/>
              <a:t>近邻法</a:t>
            </a:r>
            <a:r>
              <a:rPr lang="en-US" altLang="zh-CN" dirty="0"/>
              <a:t>1968</a:t>
            </a:r>
            <a:r>
              <a:rPr lang="zh-CN" altLang="en-US" dirty="0"/>
              <a:t>年由</a:t>
            </a:r>
            <a:r>
              <a:rPr lang="en-US" altLang="zh-CN" dirty="0"/>
              <a:t>Cover</a:t>
            </a:r>
            <a:r>
              <a:rPr lang="zh-CN" altLang="en-US" dirty="0"/>
              <a:t>和</a:t>
            </a:r>
            <a:r>
              <a:rPr lang="en-US" altLang="zh-CN" dirty="0"/>
              <a:t>Hart</a:t>
            </a:r>
            <a:r>
              <a:rPr lang="zh-CN" altLang="en-US" dirty="0"/>
              <a:t>提出。</a:t>
            </a:r>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144</a:t>
            </a:fld>
            <a:endParaRPr lang="en-US" altLang="zh-CN"/>
          </a:p>
        </p:txBody>
      </p:sp>
    </p:spTree>
    <p:extLst>
      <p:ext uri="{BB962C8B-B14F-4D97-AF65-F5344CB8AC3E}">
        <p14:creationId xmlns:p14="http://schemas.microsoft.com/office/powerpoint/2010/main" val="23233086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145</a:t>
            </a:fld>
            <a:endParaRPr lang="en-US" altLang="zh-CN"/>
          </a:p>
        </p:txBody>
      </p:sp>
    </p:spTree>
    <p:extLst>
      <p:ext uri="{BB962C8B-B14F-4D97-AF65-F5344CB8AC3E}">
        <p14:creationId xmlns:p14="http://schemas.microsoft.com/office/powerpoint/2010/main" val="23046448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147</a:t>
            </a:fld>
            <a:endParaRPr lang="en-US" altLang="zh-CN"/>
          </a:p>
        </p:txBody>
      </p:sp>
    </p:spTree>
    <p:extLst>
      <p:ext uri="{BB962C8B-B14F-4D97-AF65-F5344CB8AC3E}">
        <p14:creationId xmlns:p14="http://schemas.microsoft.com/office/powerpoint/2010/main" val="39291494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DF5FA8B-9525-4CCA-92EC-F63A7CD5AE52}" type="slidenum">
              <a:rPr lang="zh-CN" altLang="en-US" smtClean="0"/>
              <a:pPr>
                <a:defRPr/>
              </a:pPr>
              <a:t>169</a:t>
            </a:fld>
            <a:endParaRPr lang="en-US"/>
          </a:p>
        </p:txBody>
      </p:sp>
    </p:spTree>
    <p:extLst>
      <p:ext uri="{BB962C8B-B14F-4D97-AF65-F5344CB8AC3E}">
        <p14:creationId xmlns:p14="http://schemas.microsoft.com/office/powerpoint/2010/main" val="3722096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15</a:t>
            </a:fld>
            <a:endParaRPr lang="en-US" altLang="zh-CN"/>
          </a:p>
        </p:txBody>
      </p:sp>
    </p:spTree>
    <p:extLst>
      <p:ext uri="{BB962C8B-B14F-4D97-AF65-F5344CB8AC3E}">
        <p14:creationId xmlns:p14="http://schemas.microsoft.com/office/powerpoint/2010/main" val="10432727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charset="0"/>
                <a:ea typeface="宋体" pitchFamily="2" charset="-122"/>
                <a:cs typeface="+mn-cs"/>
              </a:rPr>
              <a:t>当数据只有两个属性时，超平面在二维空间表示为一条直线或者曲线，如图</a:t>
            </a:r>
            <a:r>
              <a:rPr lang="en-US" altLang="zh-CN" sz="1200" kern="1200" dirty="0">
                <a:solidFill>
                  <a:schemeClr val="tx1"/>
                </a:solidFill>
                <a:effectLst/>
                <a:latin typeface="Arial" charset="0"/>
                <a:ea typeface="宋体" pitchFamily="2" charset="-122"/>
                <a:cs typeface="+mn-cs"/>
              </a:rPr>
              <a:t>5-12</a:t>
            </a:r>
            <a:r>
              <a:rPr lang="zh-CN" altLang="zh-CN" sz="1200" kern="1200" dirty="0">
                <a:solidFill>
                  <a:schemeClr val="tx1"/>
                </a:solidFill>
                <a:effectLst/>
                <a:latin typeface="Arial" charset="0"/>
                <a:ea typeface="宋体" pitchFamily="2" charset="-122"/>
                <a:cs typeface="+mn-cs"/>
              </a:rPr>
              <a:t>所示；而当属性有三个时，超平面则表示为一个平面或者一个不规则曲面。对于属性超过三个的情况下，其数据空间很难在视觉上描述，所以统称为</a:t>
            </a:r>
            <a:r>
              <a:rPr lang="zh-CN" altLang="zh-CN" sz="1200" b="1" kern="1200" dirty="0">
                <a:solidFill>
                  <a:schemeClr val="tx1"/>
                </a:solidFill>
                <a:effectLst/>
                <a:latin typeface="Arial" charset="0"/>
                <a:ea typeface="宋体" pitchFamily="2" charset="-122"/>
                <a:cs typeface="+mn-cs"/>
              </a:rPr>
              <a:t>超平面</a:t>
            </a:r>
            <a:r>
              <a:rPr lang="zh-CN" altLang="zh-CN" sz="1200" kern="1200" dirty="0">
                <a:solidFill>
                  <a:schemeClr val="tx1"/>
                </a:solidFill>
                <a:effectLst/>
                <a:latin typeface="Arial" charset="0"/>
                <a:ea typeface="宋体" pitchFamily="2" charset="-122"/>
                <a:cs typeface="+mn-cs"/>
              </a:rPr>
              <a:t>。</a:t>
            </a:r>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194</a:t>
            </a:fld>
            <a:endParaRPr lang="en-US" altLang="zh-CN"/>
          </a:p>
        </p:txBody>
      </p:sp>
    </p:spTree>
    <p:extLst>
      <p:ext uri="{BB962C8B-B14F-4D97-AF65-F5344CB8AC3E}">
        <p14:creationId xmlns:p14="http://schemas.microsoft.com/office/powerpoint/2010/main" val="32958621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195</a:t>
            </a:fld>
            <a:endParaRPr lang="en-US" altLang="zh-CN"/>
          </a:p>
        </p:txBody>
      </p:sp>
    </p:spTree>
    <p:extLst>
      <p:ext uri="{BB962C8B-B14F-4D97-AF65-F5344CB8AC3E}">
        <p14:creationId xmlns:p14="http://schemas.microsoft.com/office/powerpoint/2010/main" val="13431207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196</a:t>
            </a:fld>
            <a:endParaRPr lang="en-US" altLang="zh-CN"/>
          </a:p>
        </p:txBody>
      </p:sp>
    </p:spTree>
    <p:extLst>
      <p:ext uri="{BB962C8B-B14F-4D97-AF65-F5344CB8AC3E}">
        <p14:creationId xmlns:p14="http://schemas.microsoft.com/office/powerpoint/2010/main" val="166309448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0311778-5E3D-4D77-A70D-2361FA50AFDD}" type="slidenum">
              <a:rPr lang="zh-CN" altLang="en-US" smtClean="0"/>
              <a:t>197</a:t>
            </a:fld>
            <a:endParaRPr lang="zh-CN" altLang="en-US"/>
          </a:p>
        </p:txBody>
      </p:sp>
    </p:spTree>
    <p:extLst>
      <p:ext uri="{BB962C8B-B14F-4D97-AF65-F5344CB8AC3E}">
        <p14:creationId xmlns:p14="http://schemas.microsoft.com/office/powerpoint/2010/main" val="26242131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0311778-5E3D-4D77-A70D-2361FA50AFDD}" type="slidenum">
              <a:rPr lang="zh-CN" altLang="en-US" smtClean="0"/>
              <a:t>198</a:t>
            </a:fld>
            <a:endParaRPr lang="zh-CN" altLang="en-US"/>
          </a:p>
        </p:txBody>
      </p:sp>
    </p:spTree>
    <p:extLst>
      <p:ext uri="{BB962C8B-B14F-4D97-AF65-F5344CB8AC3E}">
        <p14:creationId xmlns:p14="http://schemas.microsoft.com/office/powerpoint/2010/main" val="113407992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0311778-5E3D-4D77-A70D-2361FA50AFDD}" type="slidenum">
              <a:rPr lang="zh-CN" altLang="en-US" smtClean="0"/>
              <a:t>200</a:t>
            </a:fld>
            <a:endParaRPr lang="zh-CN" altLang="en-US"/>
          </a:p>
        </p:txBody>
      </p:sp>
    </p:spTree>
    <p:extLst>
      <p:ext uri="{BB962C8B-B14F-4D97-AF65-F5344CB8AC3E}">
        <p14:creationId xmlns:p14="http://schemas.microsoft.com/office/powerpoint/2010/main" val="272644869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0311778-5E3D-4D77-A70D-2361FA50AFDD}" type="slidenum">
              <a:rPr lang="zh-CN" altLang="en-US" smtClean="0"/>
              <a:t>201</a:t>
            </a:fld>
            <a:endParaRPr lang="zh-CN" altLang="en-US"/>
          </a:p>
        </p:txBody>
      </p:sp>
    </p:spTree>
    <p:extLst>
      <p:ext uri="{BB962C8B-B14F-4D97-AF65-F5344CB8AC3E}">
        <p14:creationId xmlns:p14="http://schemas.microsoft.com/office/powerpoint/2010/main" val="15695297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0311778-5E3D-4D77-A70D-2361FA50AFDD}" type="slidenum">
              <a:rPr lang="zh-CN" altLang="en-US" smtClean="0"/>
              <a:t>202</a:t>
            </a:fld>
            <a:endParaRPr lang="zh-CN" altLang="en-US"/>
          </a:p>
        </p:txBody>
      </p:sp>
    </p:spTree>
    <p:extLst>
      <p:ext uri="{BB962C8B-B14F-4D97-AF65-F5344CB8AC3E}">
        <p14:creationId xmlns:p14="http://schemas.microsoft.com/office/powerpoint/2010/main" val="395576301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拉格朗日化 讲有约束问题转化为无约束问题</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0" i="0">
                <a:solidFill>
                  <a:srgbClr val="4D4D4D"/>
                </a:solidFill>
                <a:effectLst/>
                <a:latin typeface="-apple-system"/>
              </a:rPr>
              <a:t>每一个约束条件加上一个拉格朗日乘子（</a:t>
            </a:r>
            <a:r>
              <a:rPr lang="en-US" altLang="zh-CN" sz="2800" b="0" i="0" dirty="0">
                <a:solidFill>
                  <a:srgbClr val="4D4D4D"/>
                </a:solidFill>
                <a:effectLst/>
                <a:latin typeface="-apple-system"/>
              </a:rPr>
              <a:t>Lagrange </a:t>
            </a:r>
            <a:r>
              <a:rPr lang="en-US" altLang="zh-CN" sz="2800" b="0" i="0">
                <a:solidFill>
                  <a:srgbClr val="4D4D4D"/>
                </a:solidFill>
                <a:effectLst/>
                <a:latin typeface="-apple-system"/>
              </a:rPr>
              <a:t>multiplier</a:t>
            </a:r>
            <a:r>
              <a:rPr lang="zh-CN" altLang="en-US" sz="2800" b="0" i="0">
                <a:solidFill>
                  <a:srgbClr val="4D4D4D"/>
                </a:solidFill>
                <a:effectLst/>
                <a:latin typeface="-apple-system"/>
              </a:rPr>
              <a:t>）</a:t>
            </a:r>
            <a:endParaRPr lang="en-US" altLang="zh-CN" sz="2800" b="0" i="0">
              <a:solidFill>
                <a:srgbClr val="4D4D4D"/>
              </a:solidFill>
              <a:effectLst/>
              <a:latin typeface="-apple-system"/>
            </a:endParaRPr>
          </a:p>
        </p:txBody>
      </p:sp>
      <p:sp>
        <p:nvSpPr>
          <p:cNvPr id="4" name="灯片编号占位符 3"/>
          <p:cNvSpPr>
            <a:spLocks noGrp="1"/>
          </p:cNvSpPr>
          <p:nvPr>
            <p:ph type="sldNum" sz="quarter" idx="10"/>
          </p:nvPr>
        </p:nvSpPr>
        <p:spPr/>
        <p:txBody>
          <a:bodyPr/>
          <a:lstStyle/>
          <a:p>
            <a:fld id="{20311778-5E3D-4D77-A70D-2361FA50AFDD}" type="slidenum">
              <a:rPr lang="zh-CN" altLang="en-US" smtClean="0"/>
              <a:t>203</a:t>
            </a:fld>
            <a:endParaRPr lang="zh-CN" altLang="en-US"/>
          </a:p>
        </p:txBody>
      </p:sp>
    </p:spTree>
    <p:extLst>
      <p:ext uri="{BB962C8B-B14F-4D97-AF65-F5344CB8AC3E}">
        <p14:creationId xmlns:p14="http://schemas.microsoft.com/office/powerpoint/2010/main" val="6998094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拉格朗日化 讲有约束问题转化为无约束问题</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0" i="0">
                <a:solidFill>
                  <a:srgbClr val="4D4D4D"/>
                </a:solidFill>
                <a:effectLst/>
                <a:latin typeface="-apple-system"/>
              </a:rPr>
              <a:t>每一个约束条件加上一个拉格朗日乘子（</a:t>
            </a:r>
            <a:r>
              <a:rPr lang="en-US" altLang="zh-CN" sz="2800" b="0" i="0" dirty="0">
                <a:solidFill>
                  <a:srgbClr val="4D4D4D"/>
                </a:solidFill>
                <a:effectLst/>
                <a:latin typeface="-apple-system"/>
              </a:rPr>
              <a:t>Lagrange multiplier</a:t>
            </a:r>
            <a:r>
              <a:rPr lang="zh-CN" altLang="en-US" sz="2800" b="0" i="0">
                <a:solidFill>
                  <a:srgbClr val="4D4D4D"/>
                </a:solidFill>
                <a:effectLst/>
                <a:latin typeface="-apple-system"/>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0311778-5E3D-4D77-A70D-2361FA50AFDD}" type="slidenum">
              <a:rPr lang="zh-CN" altLang="en-US" smtClean="0"/>
              <a:t>204</a:t>
            </a:fld>
            <a:endParaRPr lang="zh-CN" altLang="en-US"/>
          </a:p>
        </p:txBody>
      </p:sp>
    </p:spTree>
    <p:extLst>
      <p:ext uri="{BB962C8B-B14F-4D97-AF65-F5344CB8AC3E}">
        <p14:creationId xmlns:p14="http://schemas.microsoft.com/office/powerpoint/2010/main" val="3989169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16</a:t>
            </a:fld>
            <a:endParaRPr lang="en-US" altLang="zh-CN"/>
          </a:p>
        </p:txBody>
      </p:sp>
    </p:spTree>
    <p:extLst>
      <p:ext uri="{BB962C8B-B14F-4D97-AF65-F5344CB8AC3E}">
        <p14:creationId xmlns:p14="http://schemas.microsoft.com/office/powerpoint/2010/main" val="24248436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a:effectLst/>
                <a:latin typeface="等线" panose="02010600030101010101" pitchFamily="2" charset="-122"/>
                <a:ea typeface="等线" panose="02010600030101010101" pitchFamily="2" charset="-122"/>
                <a:cs typeface="Times New Roman" panose="02020603050405020304" pitchFamily="18" charset="0"/>
              </a:rPr>
              <a:t>拉格朗日化 讲有约束问题转化为无约束问题</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0" i="0">
                <a:solidFill>
                  <a:srgbClr val="4D4D4D"/>
                </a:solidFill>
                <a:effectLst/>
                <a:latin typeface="-apple-system"/>
              </a:rPr>
              <a:t>每一个约束条件加上一个拉格朗日乘子（</a:t>
            </a:r>
            <a:r>
              <a:rPr lang="en-US" altLang="zh-CN" sz="2800" b="0" i="0" dirty="0">
                <a:solidFill>
                  <a:srgbClr val="4D4D4D"/>
                </a:solidFill>
                <a:effectLst/>
                <a:latin typeface="-apple-system"/>
              </a:rPr>
              <a:t>Lagrange multiplier</a:t>
            </a:r>
            <a:r>
              <a:rPr lang="zh-CN" altLang="en-US" sz="2800" b="0" i="0">
                <a:solidFill>
                  <a:srgbClr val="4D4D4D"/>
                </a:solidFill>
                <a:effectLst/>
                <a:latin typeface="-apple-system"/>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20311778-5E3D-4D77-A70D-2361FA50AFDD}" type="slidenum">
              <a:rPr lang="zh-CN" altLang="en-US" smtClean="0"/>
              <a:t>205</a:t>
            </a:fld>
            <a:endParaRPr lang="zh-CN" altLang="en-US"/>
          </a:p>
        </p:txBody>
      </p:sp>
    </p:spTree>
    <p:extLst>
      <p:ext uri="{BB962C8B-B14F-4D97-AF65-F5344CB8AC3E}">
        <p14:creationId xmlns:p14="http://schemas.microsoft.com/office/powerpoint/2010/main" val="27163081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任意的两个向量</a:t>
            </a:r>
            <a:r>
              <a:rPr lang="en-US" altLang="zh-CN" dirty="0"/>
              <a:t>x</a:t>
            </a:r>
            <a:r>
              <a:rPr lang="zh-CN" altLang="en-US"/>
              <a:t>进行点乘</a:t>
            </a:r>
          </a:p>
        </p:txBody>
      </p:sp>
      <p:sp>
        <p:nvSpPr>
          <p:cNvPr id="4" name="灯片编号占位符 3"/>
          <p:cNvSpPr>
            <a:spLocks noGrp="1"/>
          </p:cNvSpPr>
          <p:nvPr>
            <p:ph type="sldNum" sz="quarter" idx="10"/>
          </p:nvPr>
        </p:nvSpPr>
        <p:spPr/>
        <p:txBody>
          <a:bodyPr/>
          <a:lstStyle/>
          <a:p>
            <a:fld id="{20311778-5E3D-4D77-A70D-2361FA50AFDD}" type="slidenum">
              <a:rPr lang="zh-CN" altLang="en-US" smtClean="0"/>
              <a:t>206</a:t>
            </a:fld>
            <a:endParaRPr lang="zh-CN" altLang="en-US"/>
          </a:p>
        </p:txBody>
      </p:sp>
    </p:spTree>
    <p:extLst>
      <p:ext uri="{BB962C8B-B14F-4D97-AF65-F5344CB8AC3E}">
        <p14:creationId xmlns:p14="http://schemas.microsoft.com/office/powerpoint/2010/main" val="27740990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207</a:t>
            </a:fld>
            <a:endParaRPr lang="en-US" altLang="zh-CN"/>
          </a:p>
        </p:txBody>
      </p:sp>
    </p:spTree>
    <p:extLst>
      <p:ext uri="{BB962C8B-B14F-4D97-AF65-F5344CB8AC3E}">
        <p14:creationId xmlns:p14="http://schemas.microsoft.com/office/powerpoint/2010/main" val="13758364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311778-5E3D-4D77-A70D-2361FA50AFDD}" type="slidenum">
              <a:rPr lang="zh-CN" altLang="en-US" smtClean="0"/>
              <a:t>208</a:t>
            </a:fld>
            <a:endParaRPr lang="zh-CN" altLang="en-US"/>
          </a:p>
        </p:txBody>
      </p:sp>
    </p:spTree>
    <p:extLst>
      <p:ext uri="{BB962C8B-B14F-4D97-AF65-F5344CB8AC3E}">
        <p14:creationId xmlns:p14="http://schemas.microsoft.com/office/powerpoint/2010/main" val="2287299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311778-5E3D-4D77-A70D-2361FA50AFDD}" type="slidenum">
              <a:rPr lang="zh-CN" altLang="en-US" smtClean="0"/>
              <a:t>209</a:t>
            </a:fld>
            <a:endParaRPr lang="zh-CN" altLang="en-US"/>
          </a:p>
        </p:txBody>
      </p:sp>
    </p:spTree>
    <p:extLst>
      <p:ext uri="{BB962C8B-B14F-4D97-AF65-F5344CB8AC3E}">
        <p14:creationId xmlns:p14="http://schemas.microsoft.com/office/powerpoint/2010/main" val="89171211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我们允许一些点出现在虚线和支撑向量所在直线 两条直线之间。 这两条向量之间的点到决策边界的距离显然是小于</a:t>
            </a:r>
            <a:r>
              <a:rPr lang="en-US" altLang="zh-CN" sz="1800" kern="100">
                <a:effectLst/>
                <a:latin typeface="等线" panose="02010600030101010101" pitchFamily="2" charset="-122"/>
                <a:ea typeface="等线" panose="02010600030101010101" pitchFamily="2" charset="-122"/>
                <a:cs typeface="Times New Roman" panose="02020603050405020304" pitchFamily="18" charset="0"/>
              </a:rPr>
              <a:t>d</a:t>
            </a:r>
            <a:r>
              <a:rPr lang="zh-CN" altLang="zh-CN" sz="1800" kern="100">
                <a:effectLst/>
                <a:latin typeface="等线" panose="02010600030101010101" pitchFamily="2" charset="-122"/>
                <a:ea typeface="等线" panose="02010600030101010101" pitchFamily="2" charset="-122"/>
                <a:cs typeface="Times New Roman" panose="02020603050405020304" pitchFamily="18" charset="0"/>
              </a:rPr>
              <a:t>，打破了我们之前推导的限定条件。因此我们在不等式右边减去一个整数</a:t>
            </a:r>
            <a:r>
              <a:rPr lang="en-US" altLang="zh-CN" sz="1800" kern="100">
                <a:solidFill>
                  <a:srgbClr val="333333"/>
                </a:solidFill>
                <a:effectLst/>
                <a:latin typeface="Arial" panose="020B0604020202020204" pitchFamily="34" charset="0"/>
                <a:ea typeface="等线" panose="02010600030101010101" pitchFamily="2" charset="-122"/>
                <a:cs typeface="Times New Roman" panose="02020603050405020304" pitchFamily="18" charset="0"/>
              </a:rPr>
              <a:t>ζ(zeta)</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a:solidFill>
                  <a:srgbClr val="333333"/>
                </a:solidFill>
                <a:effectLst/>
                <a:latin typeface="Arial" panose="020B0604020202020204" pitchFamily="34" charset="0"/>
                <a:ea typeface="等线" panose="02010600030101010101" pitchFamily="2" charset="-122"/>
                <a:cs typeface="Arial" panose="020B0604020202020204" pitchFamily="34" charset="0"/>
              </a:rPr>
              <a:t>但是注意ζ显然不能很大很大这样的话虚线就出现在决策边界很下方，为此我们还需要限定ζ的大小。为此我们给我们的最小化方程加上一个ζ相关的项。</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a:p>
        </p:txBody>
      </p:sp>
      <p:sp>
        <p:nvSpPr>
          <p:cNvPr id="4" name="灯片编号占位符 3"/>
          <p:cNvSpPr>
            <a:spLocks noGrp="1"/>
          </p:cNvSpPr>
          <p:nvPr>
            <p:ph type="sldNum" sz="quarter" idx="10"/>
          </p:nvPr>
        </p:nvSpPr>
        <p:spPr/>
        <p:txBody>
          <a:bodyPr/>
          <a:lstStyle/>
          <a:p>
            <a:fld id="{20311778-5E3D-4D77-A70D-2361FA50AFDD}" type="slidenum">
              <a:rPr lang="zh-CN" altLang="en-US" smtClean="0"/>
              <a:t>210</a:t>
            </a:fld>
            <a:endParaRPr lang="zh-CN" altLang="en-US"/>
          </a:p>
        </p:txBody>
      </p:sp>
    </p:spTree>
    <p:extLst>
      <p:ext uri="{BB962C8B-B14F-4D97-AF65-F5344CB8AC3E}">
        <p14:creationId xmlns:p14="http://schemas.microsoft.com/office/powerpoint/2010/main" val="10760303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311778-5E3D-4D77-A70D-2361FA50AFDD}" type="slidenum">
              <a:rPr lang="zh-CN" altLang="en-US" smtClean="0"/>
              <a:t>211</a:t>
            </a:fld>
            <a:endParaRPr lang="zh-CN" altLang="en-US"/>
          </a:p>
        </p:txBody>
      </p:sp>
    </p:spTree>
    <p:extLst>
      <p:ext uri="{BB962C8B-B14F-4D97-AF65-F5344CB8AC3E}">
        <p14:creationId xmlns:p14="http://schemas.microsoft.com/office/powerpoint/2010/main" val="15978040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a:t>
            </a:r>
            <a:r>
              <a:rPr lang="zh-CN" altLang="en-US"/>
              <a:t>越大容错空间越小</a:t>
            </a:r>
          </a:p>
        </p:txBody>
      </p:sp>
      <p:sp>
        <p:nvSpPr>
          <p:cNvPr id="4" name="灯片编号占位符 3"/>
          <p:cNvSpPr>
            <a:spLocks noGrp="1"/>
          </p:cNvSpPr>
          <p:nvPr>
            <p:ph type="sldNum" sz="quarter" idx="10"/>
          </p:nvPr>
        </p:nvSpPr>
        <p:spPr/>
        <p:txBody>
          <a:bodyPr/>
          <a:lstStyle/>
          <a:p>
            <a:fld id="{20311778-5E3D-4D77-A70D-2361FA50AFDD}" type="slidenum">
              <a:rPr lang="zh-CN" altLang="en-US" smtClean="0"/>
              <a:t>212</a:t>
            </a:fld>
            <a:endParaRPr lang="zh-CN" altLang="en-US"/>
          </a:p>
        </p:txBody>
      </p:sp>
    </p:spTree>
    <p:extLst>
      <p:ext uri="{BB962C8B-B14F-4D97-AF65-F5344CB8AC3E}">
        <p14:creationId xmlns:p14="http://schemas.microsoft.com/office/powerpoint/2010/main" val="158107208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213</a:t>
            </a:fld>
            <a:endParaRPr lang="en-US" altLang="zh-CN"/>
          </a:p>
        </p:txBody>
      </p:sp>
    </p:spTree>
    <p:extLst>
      <p:ext uri="{BB962C8B-B14F-4D97-AF65-F5344CB8AC3E}">
        <p14:creationId xmlns:p14="http://schemas.microsoft.com/office/powerpoint/2010/main" val="70465095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charset="0"/>
                <a:ea typeface="宋体" pitchFamily="2" charset="-122"/>
                <a:cs typeface="+mn-cs"/>
              </a:rPr>
              <a:t>例如以</a:t>
            </a:r>
            <a:r>
              <a:rPr lang="en-US" altLang="zh-CN" sz="1200" kern="1200" dirty="0">
                <a:solidFill>
                  <a:schemeClr val="tx1"/>
                </a:solidFill>
                <a:effectLst/>
                <a:latin typeface="Arial" charset="0"/>
                <a:ea typeface="宋体" pitchFamily="2" charset="-122"/>
                <a:cs typeface="+mn-cs"/>
              </a:rPr>
              <a:t>z=2</a:t>
            </a:r>
            <a:r>
              <a:rPr lang="zh-CN" altLang="zh-CN" sz="1200" kern="1200" dirty="0">
                <a:solidFill>
                  <a:schemeClr val="tx1"/>
                </a:solidFill>
                <a:effectLst/>
                <a:latin typeface="Arial" charset="0"/>
                <a:ea typeface="宋体" pitchFamily="2" charset="-122"/>
                <a:cs typeface="+mn-cs"/>
              </a:rPr>
              <a:t>平面作为超平面，成功将非线性问题转化为线性问题，然后按照线性</a:t>
            </a:r>
            <a:r>
              <a:rPr lang="en-US" altLang="zh-CN" sz="1200" kern="1200" dirty="0">
                <a:solidFill>
                  <a:schemeClr val="tx1"/>
                </a:solidFill>
                <a:effectLst/>
                <a:latin typeface="Arial" charset="0"/>
                <a:ea typeface="宋体" pitchFamily="2" charset="-122"/>
                <a:cs typeface="+mn-cs"/>
              </a:rPr>
              <a:t>SVM</a:t>
            </a:r>
            <a:r>
              <a:rPr lang="zh-CN" altLang="zh-CN" sz="1200" kern="1200" dirty="0">
                <a:solidFill>
                  <a:schemeClr val="tx1"/>
                </a:solidFill>
                <a:effectLst/>
                <a:latin typeface="Arial" charset="0"/>
                <a:ea typeface="宋体" pitchFamily="2" charset="-122"/>
                <a:cs typeface="+mn-cs"/>
              </a:rPr>
              <a:t>模型进行运算即可实现非线性可分数据的</a:t>
            </a:r>
            <a:r>
              <a:rPr lang="en-US" altLang="zh-CN" sz="1200" kern="1200" dirty="0">
                <a:solidFill>
                  <a:schemeClr val="tx1"/>
                </a:solidFill>
                <a:effectLst/>
                <a:latin typeface="Arial" charset="0"/>
                <a:ea typeface="宋体" pitchFamily="2" charset="-122"/>
                <a:cs typeface="+mn-cs"/>
              </a:rPr>
              <a:t>SVM</a:t>
            </a:r>
            <a:r>
              <a:rPr lang="zh-CN" altLang="zh-CN" sz="1200" kern="1200" dirty="0">
                <a:solidFill>
                  <a:schemeClr val="tx1"/>
                </a:solidFill>
                <a:effectLst/>
                <a:latin typeface="Arial" charset="0"/>
                <a:ea typeface="宋体" pitchFamily="2" charset="-122"/>
                <a:cs typeface="+mn-cs"/>
              </a:rPr>
              <a:t>分类问题。</a:t>
            </a:r>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214</a:t>
            </a:fld>
            <a:endParaRPr lang="en-US" altLang="zh-CN"/>
          </a:p>
        </p:txBody>
      </p:sp>
    </p:spTree>
    <p:extLst>
      <p:ext uri="{BB962C8B-B14F-4D97-AF65-F5344CB8AC3E}">
        <p14:creationId xmlns:p14="http://schemas.microsoft.com/office/powerpoint/2010/main" val="2954381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17</a:t>
            </a:fld>
            <a:endParaRPr lang="en-US" altLang="zh-CN"/>
          </a:p>
        </p:txBody>
      </p:sp>
    </p:spTree>
    <p:extLst>
      <p:ext uri="{BB962C8B-B14F-4D97-AF65-F5344CB8AC3E}">
        <p14:creationId xmlns:p14="http://schemas.microsoft.com/office/powerpoint/2010/main" val="124452562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216</a:t>
            </a:fld>
            <a:endParaRPr lang="en-US" altLang="zh-CN"/>
          </a:p>
        </p:txBody>
      </p:sp>
    </p:spTree>
    <p:extLst>
      <p:ext uri="{BB962C8B-B14F-4D97-AF65-F5344CB8AC3E}">
        <p14:creationId xmlns:p14="http://schemas.microsoft.com/office/powerpoint/2010/main" val="353718670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超参数 </a:t>
            </a:r>
            <a:r>
              <a:rPr lang="en-US" altLang="zh-CN" b="0" i="0">
                <a:solidFill>
                  <a:srgbClr val="333333"/>
                </a:solidFill>
                <a:effectLst/>
                <a:latin typeface="PingFang SC"/>
              </a:rPr>
              <a:t> gamma</a:t>
            </a:r>
            <a:r>
              <a:rPr lang="zh-CN" altLang="en-US" b="0" i="0">
                <a:solidFill>
                  <a:srgbClr val="333333"/>
                </a:solidFill>
                <a:effectLst/>
                <a:latin typeface="PingFang SC"/>
              </a:rPr>
              <a:t>：</a:t>
            </a:r>
            <a:r>
              <a:rPr lang="en-US" altLang="zh-CN" b="0" i="0">
                <a:solidFill>
                  <a:srgbClr val="333333"/>
                </a:solidFill>
                <a:effectLst/>
                <a:latin typeface="PingFang SC"/>
              </a:rPr>
              <a:t>γ</a:t>
            </a:r>
            <a:endParaRPr lang="zh-CN" altLang="en-US"/>
          </a:p>
          <a:p>
            <a:endParaRPr lang="zh-CN" altLang="en-US"/>
          </a:p>
        </p:txBody>
      </p:sp>
      <p:sp>
        <p:nvSpPr>
          <p:cNvPr id="4" name="灯片编号占位符 3"/>
          <p:cNvSpPr>
            <a:spLocks noGrp="1"/>
          </p:cNvSpPr>
          <p:nvPr>
            <p:ph type="sldNum" sz="quarter" idx="10"/>
          </p:nvPr>
        </p:nvSpPr>
        <p:spPr/>
        <p:txBody>
          <a:bodyPr/>
          <a:lstStyle/>
          <a:p>
            <a:fld id="{20311778-5E3D-4D77-A70D-2361FA50AFDD}" type="slidenum">
              <a:rPr lang="zh-CN" altLang="en-US" smtClean="0"/>
              <a:t>217</a:t>
            </a:fld>
            <a:endParaRPr lang="zh-CN" altLang="en-US"/>
          </a:p>
        </p:txBody>
      </p:sp>
    </p:spTree>
    <p:extLst>
      <p:ext uri="{BB962C8B-B14F-4D97-AF65-F5344CB8AC3E}">
        <p14:creationId xmlns:p14="http://schemas.microsoft.com/office/powerpoint/2010/main" val="88887302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311778-5E3D-4D77-A70D-2361FA50AFDD}" type="slidenum">
              <a:rPr lang="zh-CN" altLang="en-US" smtClean="0"/>
              <a:t>218</a:t>
            </a:fld>
            <a:endParaRPr lang="zh-CN" altLang="en-US"/>
          </a:p>
        </p:txBody>
      </p:sp>
    </p:spTree>
    <p:extLst>
      <p:ext uri="{BB962C8B-B14F-4D97-AF65-F5344CB8AC3E}">
        <p14:creationId xmlns:p14="http://schemas.microsoft.com/office/powerpoint/2010/main" val="355059350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311778-5E3D-4D77-A70D-2361FA50AFDD}" type="slidenum">
              <a:rPr lang="zh-CN" altLang="en-US" smtClean="0"/>
              <a:t>219</a:t>
            </a:fld>
            <a:endParaRPr lang="zh-CN" altLang="en-US"/>
          </a:p>
        </p:txBody>
      </p:sp>
    </p:spTree>
    <p:extLst>
      <p:ext uri="{BB962C8B-B14F-4D97-AF65-F5344CB8AC3E}">
        <p14:creationId xmlns:p14="http://schemas.microsoft.com/office/powerpoint/2010/main" val="256140771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220</a:t>
            </a:fld>
            <a:endParaRPr lang="en-US" altLang="zh-CN"/>
          </a:p>
        </p:txBody>
      </p:sp>
    </p:spTree>
    <p:extLst>
      <p:ext uri="{BB962C8B-B14F-4D97-AF65-F5344CB8AC3E}">
        <p14:creationId xmlns:p14="http://schemas.microsoft.com/office/powerpoint/2010/main" val="159375792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221</a:t>
            </a:fld>
            <a:endParaRPr lang="en-US" altLang="zh-CN"/>
          </a:p>
        </p:txBody>
      </p:sp>
    </p:spTree>
    <p:extLst>
      <p:ext uri="{BB962C8B-B14F-4D97-AF65-F5344CB8AC3E}">
        <p14:creationId xmlns:p14="http://schemas.microsoft.com/office/powerpoint/2010/main" val="233231032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311778-5E3D-4D77-A70D-2361FA50AFDD}" type="slidenum">
              <a:rPr lang="zh-CN" altLang="en-US" smtClean="0"/>
              <a:t>222</a:t>
            </a:fld>
            <a:endParaRPr lang="zh-CN" altLang="en-US"/>
          </a:p>
        </p:txBody>
      </p:sp>
    </p:spTree>
    <p:extLst>
      <p:ext uri="{BB962C8B-B14F-4D97-AF65-F5344CB8AC3E}">
        <p14:creationId xmlns:p14="http://schemas.microsoft.com/office/powerpoint/2010/main" val="9196871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223</a:t>
            </a:fld>
            <a:endParaRPr lang="en-US" altLang="zh-CN"/>
          </a:p>
        </p:txBody>
      </p:sp>
    </p:spTree>
    <p:extLst>
      <p:ext uri="{BB962C8B-B14F-4D97-AF65-F5344CB8AC3E}">
        <p14:creationId xmlns:p14="http://schemas.microsoft.com/office/powerpoint/2010/main" val="37713700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226</a:t>
            </a:fld>
            <a:endParaRPr lang="en-US" altLang="zh-CN"/>
          </a:p>
        </p:txBody>
      </p:sp>
    </p:spTree>
    <p:extLst>
      <p:ext uri="{BB962C8B-B14F-4D97-AF65-F5344CB8AC3E}">
        <p14:creationId xmlns:p14="http://schemas.microsoft.com/office/powerpoint/2010/main" val="57267831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227</a:t>
            </a:fld>
            <a:endParaRPr lang="en-US" altLang="zh-CN"/>
          </a:p>
        </p:txBody>
      </p:sp>
    </p:spTree>
    <p:extLst>
      <p:ext uri="{BB962C8B-B14F-4D97-AF65-F5344CB8AC3E}">
        <p14:creationId xmlns:p14="http://schemas.microsoft.com/office/powerpoint/2010/main" val="2274182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18</a:t>
            </a:fld>
            <a:endParaRPr lang="en-US" altLang="zh-CN"/>
          </a:p>
        </p:txBody>
      </p:sp>
    </p:spTree>
    <p:extLst>
      <p:ext uri="{BB962C8B-B14F-4D97-AF65-F5344CB8AC3E}">
        <p14:creationId xmlns:p14="http://schemas.microsoft.com/office/powerpoint/2010/main" val="329940799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Arial" charset="0"/>
                <a:ea typeface="宋体" pitchFamily="2" charset="-122"/>
                <a:cs typeface="+mn-cs"/>
              </a:rPr>
              <a:t>基于原型的聚类</a:t>
            </a:r>
            <a:r>
              <a:rPr lang="zh-CN" altLang="zh-CN" sz="1200" kern="1200" dirty="0">
                <a:solidFill>
                  <a:schemeClr val="tx1"/>
                </a:solidFill>
                <a:effectLst/>
                <a:latin typeface="Arial" charset="0"/>
                <a:ea typeface="宋体" pitchFamily="2" charset="-122"/>
                <a:cs typeface="+mn-cs"/>
              </a:rPr>
              <a:t>：例如对鸢尾花分型时，每一种鸢尾花都可以找到一个代表，以它为中心，同属一类的鸢尾花中其余所有的鸢尾花均与这个代表有相似的特征。</a:t>
            </a:r>
            <a:endParaRPr lang="en-US" altLang="zh-CN" sz="1200" kern="1200" dirty="0">
              <a:solidFill>
                <a:schemeClr val="tx1"/>
              </a:solidFill>
              <a:effectLst/>
              <a:latin typeface="Arial" charset="0"/>
              <a:ea typeface="宋体" pitchFamily="2" charset="-122"/>
              <a:cs typeface="+mn-cs"/>
            </a:endParaRPr>
          </a:p>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228</a:t>
            </a:fld>
            <a:endParaRPr lang="en-US" altLang="zh-CN"/>
          </a:p>
        </p:txBody>
      </p:sp>
    </p:spTree>
    <p:extLst>
      <p:ext uri="{BB962C8B-B14F-4D97-AF65-F5344CB8AC3E}">
        <p14:creationId xmlns:p14="http://schemas.microsoft.com/office/powerpoint/2010/main" val="32313481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229</a:t>
            </a:fld>
            <a:endParaRPr lang="en-US" altLang="zh-CN"/>
          </a:p>
        </p:txBody>
      </p:sp>
    </p:spTree>
    <p:extLst>
      <p:ext uri="{BB962C8B-B14F-4D97-AF65-F5344CB8AC3E}">
        <p14:creationId xmlns:p14="http://schemas.microsoft.com/office/powerpoint/2010/main" val="41473154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230</a:t>
            </a:fld>
            <a:endParaRPr lang="en-US" altLang="zh-CN"/>
          </a:p>
        </p:txBody>
      </p:sp>
    </p:spTree>
    <p:extLst>
      <p:ext uri="{BB962C8B-B14F-4D97-AF65-F5344CB8AC3E}">
        <p14:creationId xmlns:p14="http://schemas.microsoft.com/office/powerpoint/2010/main" val="161547201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Arial" charset="0"/>
                    <a:ea typeface="宋体" pitchFamily="2" charset="-122"/>
                    <a:cs typeface="+mn-cs"/>
                  </a:rPr>
                  <a:t>初始质心</a:t>
                </a:r>
                <a:r>
                  <a:rPr lang="zh-CN" altLang="en-US" sz="1200" b="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从数据集中随机选取</a:t>
                </a:r>
                <a:r>
                  <a:rPr lang="en-US" altLang="zh-CN" sz="1200" kern="1200" dirty="0" smtClean="0">
                    <a:solidFill>
                      <a:schemeClr val="tx1"/>
                    </a:solidFill>
                    <a:effectLst/>
                    <a:latin typeface="Arial" charset="0"/>
                    <a:ea typeface="宋体" pitchFamily="2" charset="-122"/>
                    <a:cs typeface="+mn-cs"/>
                  </a:rPr>
                  <a:t>k</a:t>
                </a:r>
                <a:r>
                  <a:rPr lang="zh-CN" altLang="zh-CN" sz="1200" kern="1200" dirty="0" smtClean="0">
                    <a:solidFill>
                      <a:schemeClr val="tx1"/>
                    </a:solidFill>
                    <a:effectLst/>
                    <a:latin typeface="Arial" charset="0"/>
                    <a:ea typeface="宋体" pitchFamily="2" charset="-122"/>
                    <a:cs typeface="+mn-cs"/>
                  </a:rPr>
                  <a:t>个分散的鸢尾花作为聚类分析的初始质心。其中我们选取的</a:t>
                </a:r>
                <a:r>
                  <a:rPr lang="en-US" altLang="zh-CN" sz="1200" kern="1200" dirty="0" smtClean="0">
                    <a:solidFill>
                      <a:schemeClr val="tx1"/>
                    </a:solidFill>
                    <a:effectLst/>
                    <a:latin typeface="Arial" charset="0"/>
                    <a:ea typeface="宋体" pitchFamily="2" charset="-122"/>
                    <a:cs typeface="+mn-cs"/>
                  </a:rPr>
                  <a:t>k</a:t>
                </a:r>
                <a:r>
                  <a:rPr lang="zh-CN" altLang="zh-CN" sz="1200" kern="1200" dirty="0" smtClean="0">
                    <a:solidFill>
                      <a:schemeClr val="tx1"/>
                    </a:solidFill>
                    <a:effectLst/>
                    <a:latin typeface="Arial" charset="0"/>
                    <a:ea typeface="宋体" pitchFamily="2" charset="-122"/>
                    <a:cs typeface="+mn-cs"/>
                  </a:rPr>
                  <a:t>个如图</a:t>
                </a:r>
                <a:r>
                  <a:rPr lang="en-US" altLang="zh-CN" sz="1200" kern="1200" dirty="0" smtClean="0">
                    <a:solidFill>
                      <a:schemeClr val="tx1"/>
                    </a:solidFill>
                    <a:effectLst/>
                    <a:latin typeface="Arial" charset="0"/>
                    <a:ea typeface="宋体" pitchFamily="2" charset="-122"/>
                    <a:cs typeface="+mn-cs"/>
                  </a:rPr>
                  <a:t>5-9(a)</a:t>
                </a:r>
                <a:r>
                  <a:rPr lang="zh-CN" altLang="zh-CN" sz="1200" kern="1200" dirty="0" smtClean="0">
                    <a:solidFill>
                      <a:schemeClr val="tx1"/>
                    </a:solidFill>
                    <a:effectLst/>
                    <a:latin typeface="Arial" charset="0"/>
                    <a:ea typeface="宋体" pitchFamily="2" charset="-122"/>
                    <a:cs typeface="+mn-cs"/>
                  </a:rPr>
                  <a:t>所示，形状为圆形。</a:t>
                </a:r>
                <a:endParaRPr lang="en-US" altLang="zh-CN" sz="1200" kern="1200" dirty="0" smtClean="0">
                  <a:solidFill>
                    <a:schemeClr val="tx1"/>
                  </a:solidFill>
                  <a:effectLst/>
                  <a:latin typeface="Arial" charset="0"/>
                  <a:ea typeface="宋体" pitchFamily="2" charset="-122"/>
                  <a:cs typeface="+mn-cs"/>
                </a:endParaRPr>
              </a:p>
              <a:p>
                <a:r>
                  <a:rPr lang="zh-CN" altLang="zh-CN" sz="1200" b="1" kern="1200" dirty="0" smtClean="0">
                    <a:solidFill>
                      <a:schemeClr val="tx1"/>
                    </a:solidFill>
                    <a:effectLst/>
                    <a:latin typeface="Arial" charset="0"/>
                    <a:ea typeface="宋体" pitchFamily="2" charset="-122"/>
                    <a:cs typeface="+mn-cs"/>
                  </a:rPr>
                  <a:t>划分数据点</a:t>
                </a:r>
                <a:r>
                  <a:rPr lang="zh-CN" altLang="en-US" sz="1200" b="1"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这一步最为重要的操作是计算距离，距离公式有多种，例如欧氏距离，曼哈顿距离或者</a:t>
                </a:r>
                <a:r>
                  <a:rPr lang="en-US" altLang="zh-CN" sz="1200" kern="1200" dirty="0" err="1">
                    <a:solidFill>
                      <a:schemeClr val="tx1"/>
                    </a:solidFill>
                    <a:effectLst/>
                    <a:latin typeface="Arial" charset="0"/>
                    <a:ea typeface="宋体" pitchFamily="2" charset="-122"/>
                    <a:cs typeface="+mn-cs"/>
                  </a:rPr>
                  <a:t>Jaccard</a:t>
                </a:r>
                <a:r>
                  <a:rPr lang="zh-CN" altLang="zh-CN" sz="1200" kern="1200" dirty="0">
                    <a:solidFill>
                      <a:schemeClr val="tx1"/>
                    </a:solidFill>
                    <a:effectLst/>
                    <a:latin typeface="Arial" charset="0"/>
                    <a:ea typeface="宋体" pitchFamily="2" charset="-122"/>
                    <a:cs typeface="+mn-cs"/>
                  </a:rPr>
                  <a:t>相似度，这里采用欧式距离进行计算。则含有</a:t>
                </a:r>
                <a:r>
                  <a:rPr lang="en-US" altLang="zh-CN" sz="1200" kern="1200" dirty="0">
                    <a:solidFill>
                      <a:schemeClr val="tx1"/>
                    </a:solidFill>
                    <a:effectLst/>
                    <a:latin typeface="Arial" charset="0"/>
                    <a:ea typeface="宋体" pitchFamily="2" charset="-122"/>
                    <a:cs typeface="+mn-cs"/>
                  </a:rPr>
                  <a:t>2</a:t>
                </a:r>
                <a:r>
                  <a:rPr lang="zh-CN" altLang="zh-CN" sz="1200" kern="1200" dirty="0">
                    <a:solidFill>
                      <a:schemeClr val="tx1"/>
                    </a:solidFill>
                    <a:effectLst/>
                    <a:latin typeface="Arial" charset="0"/>
                    <a:ea typeface="宋体" pitchFamily="2" charset="-122"/>
                    <a:cs typeface="+mn-cs"/>
                  </a:rPr>
                  <a:t>个属性的鸢尾花数据点</a:t>
                </a:r>
                <a:r>
                  <a:rPr lang="en-US" altLang="zh-CN" sz="1200" i="0" kern="1200">
                    <a:solidFill>
                      <a:schemeClr val="tx1"/>
                    </a:solidFill>
                    <a:effectLst/>
                    <a:latin typeface="Arial" charset="0"/>
                    <a:ea typeface="宋体" pitchFamily="2" charset="-122"/>
                    <a:cs typeface="+mn-cs"/>
                  </a:rPr>
                  <a:t>A(𝑎</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1,𝑎</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kern="1200" dirty="0">
                    <a:solidFill>
                      <a:schemeClr val="tx1"/>
                    </a:solidFill>
                    <a:effectLst/>
                    <a:latin typeface="Arial" charset="0"/>
                    <a:ea typeface="宋体" pitchFamily="2" charset="-122"/>
                    <a:cs typeface="+mn-cs"/>
                  </a:rPr>
                  <a:t>和</a:t>
                </a:r>
                <a:r>
                  <a:rPr lang="en-US" altLang="zh-CN" sz="1200" i="0" kern="1200">
                    <a:solidFill>
                      <a:schemeClr val="tx1"/>
                    </a:solidFill>
                    <a:effectLst/>
                    <a:latin typeface="Arial" charset="0"/>
                    <a:ea typeface="宋体" pitchFamily="2" charset="-122"/>
                    <a:cs typeface="+mn-cs"/>
                  </a:rPr>
                  <a:t>B(𝑏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kern="1200" dirty="0">
                    <a:solidFill>
                      <a:schemeClr val="tx1"/>
                    </a:solidFill>
                    <a:effectLst/>
                    <a:latin typeface="Arial" charset="0"/>
                    <a:ea typeface="宋体" pitchFamily="2" charset="-122"/>
                    <a:cs typeface="+mn-cs"/>
                  </a:rPr>
                  <a:t>的欧式距离的计算公式为：</a:t>
                </a:r>
                <a:r>
                  <a:rPr lang="en-US" altLang="zh-CN" sz="1200" i="0" smtClean="0">
                    <a:latin typeface="Cambria Math" panose="02040503050406030204" pitchFamily="18" charset="0"/>
                  </a:rPr>
                  <a:t>d= </a:t>
                </a:r>
                <a:r>
                  <a:rPr lang="zh-CN" altLang="zh-CN" sz="1200" i="0">
                    <a:latin typeface="Cambria Math" panose="02040503050406030204" pitchFamily="18" charset="0"/>
                  </a:rPr>
                  <a:t>√(〖</a:t>
                </a:r>
                <a:r>
                  <a:rPr lang="en-US" altLang="zh-CN" sz="1200" i="0">
                    <a:latin typeface="Cambria Math" panose="02040503050406030204" pitchFamily="18" charset="0"/>
                  </a:rPr>
                  <a:t>(𝑎</a:t>
                </a:r>
                <a:r>
                  <a:rPr lang="zh-CN" altLang="zh-CN" sz="1200" i="0">
                    <a:latin typeface="Cambria Math" panose="02040503050406030204" pitchFamily="18" charset="0"/>
                  </a:rPr>
                  <a:t>_</a:t>
                </a:r>
                <a:r>
                  <a:rPr lang="en-US" altLang="zh-CN" sz="1200" i="0">
                    <a:latin typeface="Cambria Math" panose="02040503050406030204" pitchFamily="18" charset="0"/>
                  </a:rPr>
                  <a:t>1−𝑏</a:t>
                </a:r>
                <a:r>
                  <a:rPr lang="zh-CN" altLang="zh-CN" sz="1200" i="0">
                    <a:latin typeface="Cambria Math" panose="02040503050406030204" pitchFamily="18" charset="0"/>
                  </a:rPr>
                  <a:t>_</a:t>
                </a:r>
                <a:r>
                  <a:rPr lang="en-US" altLang="zh-CN" sz="1200" i="0">
                    <a:latin typeface="Cambria Math" panose="02040503050406030204" pitchFamily="18" charset="0"/>
                  </a:rPr>
                  <a:t>1)</a:t>
                </a:r>
                <a:r>
                  <a:rPr lang="zh-CN" altLang="zh-CN" sz="1200" i="0">
                    <a:latin typeface="Cambria Math" panose="02040503050406030204" pitchFamily="18" charset="0"/>
                  </a:rPr>
                  <a:t>〗^</a:t>
                </a:r>
                <a:r>
                  <a:rPr lang="en-US" altLang="zh-CN" sz="1200" i="0">
                    <a:latin typeface="Cambria Math" panose="02040503050406030204" pitchFamily="18" charset="0"/>
                  </a:rPr>
                  <a:t>2</a:t>
                </a:r>
                <a:r>
                  <a:rPr lang="zh-CN" altLang="zh-CN" sz="1200" i="0">
                    <a:latin typeface="Cambria Math" panose="02040503050406030204" pitchFamily="18" charset="0"/>
                  </a:rPr>
                  <a:t> 〖</a:t>
                </a:r>
                <a:r>
                  <a:rPr lang="en-US" altLang="zh-CN" sz="1200" i="0">
                    <a:latin typeface="Cambria Math" panose="02040503050406030204" pitchFamily="18" charset="0"/>
                  </a:rPr>
                  <a:t>+(𝑎</a:t>
                </a:r>
                <a:r>
                  <a:rPr lang="zh-CN" altLang="zh-CN" sz="1200" i="0">
                    <a:latin typeface="Cambria Math" panose="02040503050406030204" pitchFamily="18" charset="0"/>
                  </a:rPr>
                  <a:t>_</a:t>
                </a:r>
                <a:r>
                  <a:rPr lang="en-US" altLang="zh-CN" sz="1200" i="0">
                    <a:latin typeface="Cambria Math" panose="02040503050406030204" pitchFamily="18" charset="0"/>
                  </a:rPr>
                  <a:t>2−𝑏</a:t>
                </a:r>
                <a:r>
                  <a:rPr lang="zh-CN" altLang="zh-CN" sz="1200" i="0">
                    <a:latin typeface="Cambria Math" panose="02040503050406030204" pitchFamily="18" charset="0"/>
                  </a:rPr>
                  <a:t>_</a:t>
                </a:r>
                <a:r>
                  <a:rPr lang="en-US" altLang="zh-CN" sz="1200" i="0">
                    <a:latin typeface="Cambria Math" panose="02040503050406030204" pitchFamily="18" charset="0"/>
                  </a:rPr>
                  <a:t>2)</a:t>
                </a:r>
                <a:r>
                  <a:rPr lang="zh-CN" altLang="zh-CN" sz="1200" i="0">
                    <a:latin typeface="Cambria Math" panose="02040503050406030204" pitchFamily="18" charset="0"/>
                  </a:rPr>
                  <a:t>〗^</a:t>
                </a:r>
                <a:r>
                  <a:rPr lang="en-US" altLang="zh-CN" sz="1200" i="0">
                    <a:latin typeface="Cambria Math" panose="02040503050406030204" pitchFamily="18" charset="0"/>
                  </a:rPr>
                  <a:t>2 </a:t>
                </a:r>
                <a:r>
                  <a:rPr lang="zh-CN" altLang="zh-CN" sz="1200" i="0">
                    <a:latin typeface="Cambria Math" panose="02040503050406030204" pitchFamily="18" charset="0"/>
                  </a:rPr>
                  <a:t>)</a:t>
                </a:r>
                <a:endParaRPr lang="en-US" altLang="zh-CN" sz="1200" kern="1200" dirty="0" smtClean="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b="1" dirty="0" smtClean="0"/>
                  <a:t>寻找新的质心</a:t>
                </a:r>
                <a:r>
                  <a:rPr lang="zh-CN" altLang="en-US" b="1" dirty="0" smtClean="0"/>
                  <a:t>：</a:t>
                </a:r>
                <a:r>
                  <a:rPr lang="en-US" altLang="zh-CN" b="1" dirty="0" smtClean="0"/>
                  <a:t>SSE</a:t>
                </a:r>
                <a:r>
                  <a:rPr lang="zh-CN" altLang="zh-CN" sz="1200" kern="1200" dirty="0" smtClean="0">
                    <a:solidFill>
                      <a:schemeClr val="tx1"/>
                    </a:solidFill>
                    <a:effectLst/>
                    <a:latin typeface="Arial" charset="0"/>
                    <a:ea typeface="宋体" pitchFamily="2" charset="-122"/>
                    <a:cs typeface="+mn-cs"/>
                  </a:rPr>
                  <a:t>其中</a:t>
                </a:r>
                <a:r>
                  <a:rPr lang="en-US" altLang="zh-CN" sz="1200" i="0" kern="1200">
                    <a:solidFill>
                      <a:schemeClr val="tx1"/>
                    </a:solidFill>
                    <a:effectLst/>
                    <a:latin typeface="Arial" charset="0"/>
                    <a:ea typeface="宋体" pitchFamily="2" charset="-122"/>
                    <a:cs typeface="+mn-cs"/>
                  </a:rPr>
                  <a:t>𝐶</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𝑖</a:t>
                </a:r>
                <a:r>
                  <a:rPr lang="zh-CN" altLang="zh-CN" sz="1200" kern="1200" dirty="0">
                    <a:solidFill>
                      <a:schemeClr val="tx1"/>
                    </a:solidFill>
                    <a:effectLst/>
                    <a:latin typeface="Arial" charset="0"/>
                    <a:ea typeface="宋体" pitchFamily="2" charset="-122"/>
                    <a:cs typeface="+mn-cs"/>
                  </a:rPr>
                  <a:t>是第</a:t>
                </a:r>
                <a:r>
                  <a:rPr lang="en-US" altLang="zh-CN" sz="1200" kern="1200" dirty="0" err="1">
                    <a:solidFill>
                      <a:schemeClr val="tx1"/>
                    </a:solidFill>
                    <a:effectLst/>
                    <a:latin typeface="Arial" charset="0"/>
                    <a:ea typeface="宋体" pitchFamily="2" charset="-122"/>
                    <a:cs typeface="+mn-cs"/>
                  </a:rPr>
                  <a:t>i</a:t>
                </a:r>
                <a:r>
                  <a:rPr lang="zh-CN" altLang="zh-CN" sz="1200" kern="1200" dirty="0">
                    <a:solidFill>
                      <a:schemeClr val="tx1"/>
                    </a:solidFill>
                    <a:effectLst/>
                    <a:latin typeface="Arial" charset="0"/>
                    <a:ea typeface="宋体" pitchFamily="2" charset="-122"/>
                    <a:cs typeface="+mn-cs"/>
                  </a:rPr>
                  <a:t>个簇，含有</a:t>
                </a:r>
                <a:r>
                  <a:rPr lang="en-US" altLang="zh-CN" sz="1200" kern="1200" dirty="0">
                    <a:solidFill>
                      <a:schemeClr val="tx1"/>
                    </a:solidFill>
                    <a:effectLst/>
                    <a:latin typeface="Arial" charset="0"/>
                    <a:ea typeface="宋体" pitchFamily="2" charset="-122"/>
                    <a:cs typeface="+mn-cs"/>
                  </a:rPr>
                  <a:t>j</a:t>
                </a:r>
                <a:r>
                  <a:rPr lang="zh-CN" altLang="zh-CN" sz="1200" kern="1200" dirty="0">
                    <a:solidFill>
                      <a:schemeClr val="tx1"/>
                    </a:solidFill>
                    <a:effectLst/>
                    <a:latin typeface="Arial" charset="0"/>
                    <a:ea typeface="宋体" pitchFamily="2" charset="-122"/>
                    <a:cs typeface="+mn-cs"/>
                  </a:rPr>
                  <a:t>个数据点，</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𝑗</a:t>
                </a:r>
                <a:r>
                  <a:rPr lang="zh-CN" altLang="zh-CN" sz="1200" kern="1200" dirty="0">
                    <a:solidFill>
                      <a:schemeClr val="tx1"/>
                    </a:solidFill>
                    <a:effectLst/>
                    <a:latin typeface="Arial" charset="0"/>
                    <a:ea typeface="宋体" pitchFamily="2" charset="-122"/>
                    <a:cs typeface="+mn-cs"/>
                  </a:rPr>
                  <a:t>是该簇内第</a:t>
                </a:r>
                <a:r>
                  <a:rPr lang="en-US" altLang="zh-CN" sz="1200" kern="1200" dirty="0">
                    <a:solidFill>
                      <a:schemeClr val="tx1"/>
                    </a:solidFill>
                    <a:effectLst/>
                    <a:latin typeface="Arial" charset="0"/>
                    <a:ea typeface="宋体" pitchFamily="2" charset="-122"/>
                    <a:cs typeface="+mn-cs"/>
                  </a:rPr>
                  <a:t>j</a:t>
                </a:r>
                <a:r>
                  <a:rPr lang="zh-CN" altLang="zh-CN" sz="1200" kern="1200" dirty="0">
                    <a:solidFill>
                      <a:schemeClr val="tx1"/>
                    </a:solidFill>
                    <a:effectLst/>
                    <a:latin typeface="Arial" charset="0"/>
                    <a:ea typeface="宋体" pitchFamily="2" charset="-122"/>
                    <a:cs typeface="+mn-cs"/>
                  </a:rPr>
                  <a:t>个数据点，</a:t>
                </a:r>
                <a:r>
                  <a:rPr lang="en-US" altLang="zh-CN" sz="1200" i="0" kern="1200">
                    <a:solidFill>
                      <a:schemeClr val="tx1"/>
                    </a:solidFill>
                    <a:effectLst/>
                    <a:latin typeface="Arial" charset="0"/>
                    <a:ea typeface="宋体" pitchFamily="2" charset="-122"/>
                    <a:cs typeface="+mn-cs"/>
                  </a:rPr>
                  <a:t>𝑢</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𝑖</a:t>
                </a:r>
                <a:r>
                  <a:rPr lang="zh-CN" altLang="zh-CN" sz="1200" kern="1200" dirty="0">
                    <a:solidFill>
                      <a:schemeClr val="tx1"/>
                    </a:solidFill>
                    <a:effectLst/>
                    <a:latin typeface="Arial" charset="0"/>
                    <a:ea typeface="宋体" pitchFamily="2" charset="-122"/>
                    <a:cs typeface="+mn-cs"/>
                  </a:rPr>
                  <a:t>是质心。</a:t>
                </a:r>
                <a:endParaRPr lang="en-US" altLang="zh-CN" b="1" dirty="0" smtClean="0"/>
              </a:p>
              <a:p>
                <a:r>
                  <a:rPr lang="zh-CN" altLang="en-US" sz="1200" kern="1200" dirty="0" smtClean="0">
                    <a:solidFill>
                      <a:schemeClr val="tx1"/>
                    </a:solidFill>
                    <a:effectLst/>
                    <a:latin typeface="Arial" charset="0"/>
                    <a:ea typeface="宋体" pitchFamily="2" charset="-122"/>
                    <a:cs typeface="+mn-cs"/>
                  </a:rPr>
                  <a:t>：</a:t>
                </a:r>
                <a:endParaRPr lang="zh-CN" altLang="zh-CN" sz="1200" kern="1200" dirty="0" smtClean="0">
                  <a:solidFill>
                    <a:schemeClr val="tx1"/>
                  </a:solidFill>
                  <a:effectLst/>
                  <a:latin typeface="Arial" charset="0"/>
                  <a:ea typeface="宋体" pitchFamily="2" charset="-122"/>
                  <a:cs typeface="+mn-cs"/>
                </a:endParaRPr>
              </a:p>
              <a:p>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231</a:t>
            </a:fld>
            <a:endParaRPr lang="en-US" altLang="zh-CN"/>
          </a:p>
        </p:txBody>
      </p:sp>
    </p:spTree>
    <p:extLst>
      <p:ext uri="{BB962C8B-B14F-4D97-AF65-F5344CB8AC3E}">
        <p14:creationId xmlns:p14="http://schemas.microsoft.com/office/powerpoint/2010/main" val="357135294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233</a:t>
            </a:fld>
            <a:endParaRPr lang="en-US" altLang="zh-CN"/>
          </a:p>
        </p:txBody>
      </p:sp>
    </p:spTree>
    <p:extLst>
      <p:ext uri="{BB962C8B-B14F-4D97-AF65-F5344CB8AC3E}">
        <p14:creationId xmlns:p14="http://schemas.microsoft.com/office/powerpoint/2010/main" val="357773064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2F600E2E-1D65-E94C-FD88-44EDF3CA38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B67872D9-9038-E27F-4191-4807AD9052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xmlns="" id="{9FDFDF2F-AB6C-0B5B-8919-E70399DE2B0A}"/>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xmlns="" id="{DA038D49-A6EE-7F56-98BC-88419D38BCF4}"/>
              </a:ext>
            </a:extLst>
          </p:cNvPr>
          <p:cNvSpPr>
            <a:spLocks noGrp="1"/>
          </p:cNvSpPr>
          <p:nvPr>
            <p:ph type="sldNum" sz="quarter" idx="10"/>
          </p:nvPr>
        </p:nvSpPr>
        <p:spPr/>
        <p:txBody>
          <a:bodyPr/>
          <a:lstStyle/>
          <a:p>
            <a:pPr>
              <a:defRPr/>
            </a:pPr>
            <a:fld id="{62F24034-2897-4CA4-BB81-36696BE5A73F}" type="slidenum">
              <a:rPr lang="en-US" altLang="zh-CN" smtClean="0"/>
              <a:pPr>
                <a:defRPr/>
              </a:pPr>
              <a:t>234</a:t>
            </a:fld>
            <a:endParaRPr lang="en-US" altLang="zh-CN"/>
          </a:p>
        </p:txBody>
      </p:sp>
    </p:spTree>
    <p:extLst>
      <p:ext uri="{BB962C8B-B14F-4D97-AF65-F5344CB8AC3E}">
        <p14:creationId xmlns:p14="http://schemas.microsoft.com/office/powerpoint/2010/main" val="419331889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b="1" kern="1200" dirty="0">
                    <a:solidFill>
                      <a:schemeClr val="tx1"/>
                    </a:solidFill>
                    <a:effectLst/>
                    <a:latin typeface="Arial" charset="0"/>
                    <a:ea typeface="宋体" pitchFamily="2" charset="-122"/>
                    <a:cs typeface="+mn-cs"/>
                  </a:rPr>
                  <a:t>初始质心</a:t>
                </a:r>
                <a:r>
                  <a:rPr lang="zh-CN" altLang="en-US" sz="1200" b="0" kern="1200" dirty="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我们选取的</a:t>
                </a:r>
                <a:r>
                  <a:rPr lang="en-US" altLang="zh-CN" sz="1200" kern="1200" dirty="0">
                    <a:solidFill>
                      <a:schemeClr val="tx1"/>
                    </a:solidFill>
                    <a:effectLst/>
                    <a:latin typeface="Arial" charset="0"/>
                    <a:ea typeface="宋体" pitchFamily="2" charset="-122"/>
                    <a:cs typeface="+mn-cs"/>
                  </a:rPr>
                  <a:t>k</a:t>
                </a:r>
                <a:r>
                  <a:rPr lang="zh-CN" altLang="zh-CN" sz="1200" kern="1200" dirty="0">
                    <a:solidFill>
                      <a:schemeClr val="tx1"/>
                    </a:solidFill>
                    <a:effectLst/>
                    <a:latin typeface="Arial" charset="0"/>
                    <a:ea typeface="宋体" pitchFamily="2" charset="-122"/>
                    <a:cs typeface="+mn-cs"/>
                  </a:rPr>
                  <a:t>个如图</a:t>
                </a:r>
                <a:r>
                  <a:rPr lang="en-US" altLang="zh-CN" sz="1200" kern="1200" dirty="0">
                    <a:solidFill>
                      <a:schemeClr val="tx1"/>
                    </a:solidFill>
                    <a:effectLst/>
                    <a:latin typeface="Arial" charset="0"/>
                    <a:ea typeface="宋体" pitchFamily="2" charset="-122"/>
                    <a:cs typeface="+mn-cs"/>
                  </a:rPr>
                  <a:t>5-18(a)</a:t>
                </a:r>
                <a:r>
                  <a:rPr lang="zh-CN" altLang="zh-CN" sz="1200" kern="1200" dirty="0">
                    <a:solidFill>
                      <a:schemeClr val="tx1"/>
                    </a:solidFill>
                    <a:effectLst/>
                    <a:latin typeface="Arial" charset="0"/>
                    <a:ea typeface="宋体" pitchFamily="2" charset="-122"/>
                    <a:cs typeface="+mn-cs"/>
                  </a:rPr>
                  <a:t>所示，形状为圆形。</a:t>
                </a:r>
                <a:endParaRPr lang="en-US" altLang="zh-CN" sz="1200" kern="1200" dirty="0">
                  <a:solidFill>
                    <a:schemeClr val="tx1"/>
                  </a:solidFill>
                  <a:effectLst/>
                  <a:latin typeface="Arial" charset="0"/>
                  <a:ea typeface="宋体" pitchFamily="2" charset="-122"/>
                  <a:cs typeface="+mn-cs"/>
                </a:endParaRPr>
              </a:p>
              <a:p>
                <a:r>
                  <a:rPr lang="zh-CN" altLang="zh-CN" sz="1200" b="1" kern="1200" dirty="0">
                    <a:solidFill>
                      <a:schemeClr val="tx1"/>
                    </a:solidFill>
                    <a:effectLst/>
                    <a:latin typeface="Arial" charset="0"/>
                    <a:ea typeface="宋体" pitchFamily="2" charset="-122"/>
                    <a:cs typeface="+mn-cs"/>
                  </a:rPr>
                  <a:t>划分数据点</a:t>
                </a:r>
                <a:r>
                  <a:rPr lang="zh-CN" altLang="en-US" sz="1200" b="1" kern="1200" dirty="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欧式距离进行计算</a:t>
                </a:r>
                <a:r>
                  <a:rPr lang="zh-CN" altLang="en-US" sz="1200" kern="1200" dirty="0">
                    <a:solidFill>
                      <a:schemeClr val="tx1"/>
                    </a:solidFill>
                    <a:effectLst/>
                    <a:latin typeface="Arial" charset="0"/>
                    <a:ea typeface="宋体" pitchFamily="2" charset="-122"/>
                    <a:cs typeface="+mn-cs"/>
                  </a:rPr>
                  <a:t>数据点隶属的簇</a:t>
                </a:r>
                <a:r>
                  <a:rPr lang="zh-CN" altLang="zh-CN" sz="1200" kern="1200" dirty="0">
                    <a:solidFill>
                      <a:schemeClr val="tx1"/>
                    </a:solidFill>
                    <a:effectLst/>
                    <a:latin typeface="Arial" charset="0"/>
                    <a:ea typeface="宋体" pitchFamily="2" charset="-122"/>
                    <a:cs typeface="+mn-cs"/>
                  </a:rPr>
                  <a:t>。</a:t>
                </a:r>
                <a:endParaRPr lang="en-US" altLang="zh-CN" sz="1200" kern="1200" dirty="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b="1" dirty="0"/>
                  <a:t>寻找新的质心</a:t>
                </a:r>
                <a:r>
                  <a:rPr lang="zh-CN" altLang="en-US" b="1" dirty="0"/>
                  <a:t>：</a:t>
                </a:r>
                <a:r>
                  <a:rPr lang="en-US" altLang="zh-CN" b="1" dirty="0"/>
                  <a:t>SSE</a:t>
                </a:r>
                <a:r>
                  <a:rPr lang="zh-CN" altLang="zh-CN" sz="1200" kern="1200" dirty="0">
                    <a:solidFill>
                      <a:schemeClr val="tx1"/>
                    </a:solidFill>
                    <a:effectLst/>
                    <a:latin typeface="Arial" charset="0"/>
                    <a:ea typeface="宋体" pitchFamily="2" charset="-122"/>
                    <a:cs typeface="+mn-cs"/>
                  </a:rPr>
                  <a:t>其中</a:t>
                </a:r>
                <a14:m>
                  <m:oMath xmlns:m="http://schemas.openxmlformats.org/officeDocument/2006/math">
                    <m:sSub>
                      <m:sSubPr>
                        <m:ctrlPr>
                          <a:rPr lang="zh-CN" altLang="zh-CN" sz="1200" i="1" kern="1200">
                            <a:solidFill>
                              <a:schemeClr val="tx1"/>
                            </a:solidFill>
                            <a:effectLst/>
                            <a:latin typeface="Cambria Math"/>
                            <a:ea typeface="宋体" pitchFamily="2" charset="-122"/>
                            <a:cs typeface="+mn-cs"/>
                          </a:rPr>
                        </m:ctrlPr>
                      </m:sSubPr>
                      <m:e>
                        <m:r>
                          <a:rPr lang="en-US" altLang="zh-CN" sz="1200" i="1" kern="1200">
                            <a:solidFill>
                              <a:schemeClr val="tx1"/>
                            </a:solidFill>
                            <a:effectLst/>
                            <a:latin typeface="Cambria Math" panose="02040503050406030204" pitchFamily="18" charset="0"/>
                            <a:ea typeface="宋体" pitchFamily="2" charset="-122"/>
                            <a:cs typeface="+mn-cs"/>
                          </a:rPr>
                          <m:t>𝐶</m:t>
                        </m:r>
                      </m:e>
                      <m:sub>
                        <m:r>
                          <a:rPr lang="en-US" altLang="zh-CN" sz="1200" i="1" kern="1200">
                            <a:solidFill>
                              <a:schemeClr val="tx1"/>
                            </a:solidFill>
                            <a:effectLst/>
                            <a:latin typeface="Cambria Math" panose="02040503050406030204" pitchFamily="18" charset="0"/>
                            <a:ea typeface="宋体" pitchFamily="2" charset="-122"/>
                            <a:cs typeface="+mn-cs"/>
                          </a:rPr>
                          <m:t>𝑖</m:t>
                        </m:r>
                      </m:sub>
                    </m:sSub>
                  </m:oMath>
                </a14:m>
                <a:r>
                  <a:rPr lang="zh-CN" altLang="zh-CN" sz="1200" kern="1200" dirty="0">
                    <a:solidFill>
                      <a:schemeClr val="tx1"/>
                    </a:solidFill>
                    <a:effectLst/>
                    <a:latin typeface="Arial" charset="0"/>
                    <a:ea typeface="宋体" pitchFamily="2" charset="-122"/>
                    <a:cs typeface="+mn-cs"/>
                  </a:rPr>
                  <a:t>是第</a:t>
                </a:r>
                <a:r>
                  <a:rPr lang="en-US" altLang="zh-CN" sz="1200" kern="1200" dirty="0" err="1">
                    <a:solidFill>
                      <a:schemeClr val="tx1"/>
                    </a:solidFill>
                    <a:effectLst/>
                    <a:latin typeface="Arial" charset="0"/>
                    <a:ea typeface="宋体" pitchFamily="2" charset="-122"/>
                    <a:cs typeface="+mn-cs"/>
                  </a:rPr>
                  <a:t>i</a:t>
                </a:r>
                <a:r>
                  <a:rPr lang="zh-CN" altLang="zh-CN" sz="1200" kern="1200" dirty="0">
                    <a:solidFill>
                      <a:schemeClr val="tx1"/>
                    </a:solidFill>
                    <a:effectLst/>
                    <a:latin typeface="Arial" charset="0"/>
                    <a:ea typeface="宋体" pitchFamily="2" charset="-122"/>
                    <a:cs typeface="+mn-cs"/>
                  </a:rPr>
                  <a:t>个簇，含有</a:t>
                </a:r>
                <a:r>
                  <a:rPr lang="en-US" altLang="zh-CN" sz="1200" kern="1200" dirty="0">
                    <a:solidFill>
                      <a:schemeClr val="tx1"/>
                    </a:solidFill>
                    <a:effectLst/>
                    <a:latin typeface="Arial" charset="0"/>
                    <a:ea typeface="宋体" pitchFamily="2" charset="-122"/>
                    <a:cs typeface="+mn-cs"/>
                  </a:rPr>
                  <a:t>j</a:t>
                </a:r>
                <a:r>
                  <a:rPr lang="zh-CN" altLang="zh-CN" sz="1200" kern="1200" dirty="0">
                    <a:solidFill>
                      <a:schemeClr val="tx1"/>
                    </a:solidFill>
                    <a:effectLst/>
                    <a:latin typeface="Arial" charset="0"/>
                    <a:ea typeface="宋体" pitchFamily="2" charset="-122"/>
                    <a:cs typeface="+mn-cs"/>
                  </a:rPr>
                  <a:t>个数据点，</a:t>
                </a:r>
                <a14:m>
                  <m:oMath xmlns:m="http://schemas.openxmlformats.org/officeDocument/2006/math">
                    <m:sSub>
                      <m:sSubPr>
                        <m:ctrlPr>
                          <a:rPr lang="zh-CN" altLang="zh-CN" sz="1200" i="1" kern="1200">
                            <a:solidFill>
                              <a:schemeClr val="tx1"/>
                            </a:solidFill>
                            <a:effectLst/>
                            <a:latin typeface="Cambria Math"/>
                            <a:ea typeface="宋体" pitchFamily="2" charset="-122"/>
                            <a:cs typeface="+mn-cs"/>
                          </a:rPr>
                        </m:ctrlPr>
                      </m:sSubPr>
                      <m:e>
                        <m:r>
                          <a:rPr lang="en-US" altLang="zh-CN" sz="1200" i="1" kern="1200">
                            <a:solidFill>
                              <a:schemeClr val="tx1"/>
                            </a:solidFill>
                            <a:effectLst/>
                            <a:latin typeface="Cambria Math" panose="02040503050406030204" pitchFamily="18" charset="0"/>
                            <a:ea typeface="宋体" pitchFamily="2" charset="-122"/>
                            <a:cs typeface="+mn-cs"/>
                          </a:rPr>
                          <m:t>𝑥</m:t>
                        </m:r>
                      </m:e>
                      <m:sub>
                        <m:r>
                          <a:rPr lang="en-US" altLang="zh-CN" sz="1200" i="1" kern="1200">
                            <a:solidFill>
                              <a:schemeClr val="tx1"/>
                            </a:solidFill>
                            <a:effectLst/>
                            <a:latin typeface="Cambria Math" panose="02040503050406030204" pitchFamily="18" charset="0"/>
                            <a:ea typeface="宋体" pitchFamily="2" charset="-122"/>
                            <a:cs typeface="+mn-cs"/>
                          </a:rPr>
                          <m:t>𝑗</m:t>
                        </m:r>
                      </m:sub>
                    </m:sSub>
                  </m:oMath>
                </a14:m>
                <a:r>
                  <a:rPr lang="zh-CN" altLang="zh-CN" sz="1200" kern="1200" dirty="0">
                    <a:solidFill>
                      <a:schemeClr val="tx1"/>
                    </a:solidFill>
                    <a:effectLst/>
                    <a:latin typeface="Arial" charset="0"/>
                    <a:ea typeface="宋体" pitchFamily="2" charset="-122"/>
                    <a:cs typeface="+mn-cs"/>
                  </a:rPr>
                  <a:t>是该簇内第</a:t>
                </a:r>
                <a:r>
                  <a:rPr lang="en-US" altLang="zh-CN" sz="1200" kern="1200" dirty="0">
                    <a:solidFill>
                      <a:schemeClr val="tx1"/>
                    </a:solidFill>
                    <a:effectLst/>
                    <a:latin typeface="Arial" charset="0"/>
                    <a:ea typeface="宋体" pitchFamily="2" charset="-122"/>
                    <a:cs typeface="+mn-cs"/>
                  </a:rPr>
                  <a:t>j</a:t>
                </a:r>
                <a:r>
                  <a:rPr lang="zh-CN" altLang="zh-CN" sz="1200" kern="1200" dirty="0">
                    <a:solidFill>
                      <a:schemeClr val="tx1"/>
                    </a:solidFill>
                    <a:effectLst/>
                    <a:latin typeface="Arial" charset="0"/>
                    <a:ea typeface="宋体" pitchFamily="2" charset="-122"/>
                    <a:cs typeface="+mn-cs"/>
                  </a:rPr>
                  <a:t>个数据点，</a:t>
                </a:r>
                <a14:m>
                  <m:oMath xmlns:m="http://schemas.openxmlformats.org/officeDocument/2006/math">
                    <m:sSub>
                      <m:sSubPr>
                        <m:ctrlPr>
                          <a:rPr lang="zh-CN" altLang="zh-CN" sz="1200" i="1" kern="1200">
                            <a:solidFill>
                              <a:schemeClr val="tx1"/>
                            </a:solidFill>
                            <a:effectLst/>
                            <a:latin typeface="Cambria Math"/>
                            <a:ea typeface="宋体" pitchFamily="2" charset="-122"/>
                            <a:cs typeface="+mn-cs"/>
                          </a:rPr>
                        </m:ctrlPr>
                      </m:sSubPr>
                      <m:e>
                        <m:r>
                          <a:rPr lang="en-US" altLang="zh-CN" sz="1200" i="1" kern="1200">
                            <a:solidFill>
                              <a:schemeClr val="tx1"/>
                            </a:solidFill>
                            <a:effectLst/>
                            <a:latin typeface="Cambria Math" panose="02040503050406030204" pitchFamily="18" charset="0"/>
                            <a:ea typeface="宋体" pitchFamily="2" charset="-122"/>
                            <a:cs typeface="+mn-cs"/>
                          </a:rPr>
                          <m:t>𝑢</m:t>
                        </m:r>
                      </m:e>
                      <m:sub>
                        <m:r>
                          <a:rPr lang="en-US" altLang="zh-CN" sz="1200" i="1" kern="1200">
                            <a:solidFill>
                              <a:schemeClr val="tx1"/>
                            </a:solidFill>
                            <a:effectLst/>
                            <a:latin typeface="Cambria Math" panose="02040503050406030204" pitchFamily="18" charset="0"/>
                            <a:ea typeface="宋体" pitchFamily="2" charset="-122"/>
                            <a:cs typeface="+mn-cs"/>
                          </a:rPr>
                          <m:t>𝑖</m:t>
                        </m:r>
                      </m:sub>
                    </m:sSub>
                  </m:oMath>
                </a14:m>
                <a:r>
                  <a:rPr lang="zh-CN" altLang="zh-CN" sz="1200" kern="1200" dirty="0">
                    <a:solidFill>
                      <a:schemeClr val="tx1"/>
                    </a:solidFill>
                    <a:effectLst/>
                    <a:latin typeface="Arial" charset="0"/>
                    <a:ea typeface="宋体" pitchFamily="2" charset="-122"/>
                    <a:cs typeface="+mn-cs"/>
                  </a:rPr>
                  <a:t>是质心。</a:t>
                </a:r>
              </a:p>
            </p:txBody>
          </p:sp>
        </mc:Choice>
        <mc:Fallback xmlns="">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Arial" charset="0"/>
                    <a:ea typeface="宋体" pitchFamily="2" charset="-122"/>
                    <a:cs typeface="+mn-cs"/>
                  </a:rPr>
                  <a:t>初始质心</a:t>
                </a:r>
                <a:r>
                  <a:rPr lang="zh-CN" altLang="en-US" sz="1200" b="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我们</a:t>
                </a:r>
                <a:r>
                  <a:rPr lang="zh-CN" altLang="zh-CN" sz="1200" kern="1200" dirty="0" smtClean="0">
                    <a:solidFill>
                      <a:schemeClr val="tx1"/>
                    </a:solidFill>
                    <a:effectLst/>
                    <a:latin typeface="Arial" charset="0"/>
                    <a:ea typeface="宋体" pitchFamily="2" charset="-122"/>
                    <a:cs typeface="+mn-cs"/>
                  </a:rPr>
                  <a:t>选取的</a:t>
                </a:r>
                <a:r>
                  <a:rPr lang="en-US" altLang="zh-CN" sz="1200" kern="1200" dirty="0" smtClean="0">
                    <a:solidFill>
                      <a:schemeClr val="tx1"/>
                    </a:solidFill>
                    <a:effectLst/>
                    <a:latin typeface="Arial" charset="0"/>
                    <a:ea typeface="宋体" pitchFamily="2" charset="-122"/>
                    <a:cs typeface="+mn-cs"/>
                  </a:rPr>
                  <a:t>k</a:t>
                </a:r>
                <a:r>
                  <a:rPr lang="zh-CN" altLang="zh-CN" sz="1200" kern="1200" dirty="0" smtClean="0">
                    <a:solidFill>
                      <a:schemeClr val="tx1"/>
                    </a:solidFill>
                    <a:effectLst/>
                    <a:latin typeface="Arial" charset="0"/>
                    <a:ea typeface="宋体" pitchFamily="2" charset="-122"/>
                    <a:cs typeface="+mn-cs"/>
                  </a:rPr>
                  <a:t>个如图</a:t>
                </a:r>
                <a:r>
                  <a:rPr lang="en-US" altLang="zh-CN" sz="1200" kern="1200" dirty="0" smtClean="0">
                    <a:solidFill>
                      <a:schemeClr val="tx1"/>
                    </a:solidFill>
                    <a:effectLst/>
                    <a:latin typeface="Arial" charset="0"/>
                    <a:ea typeface="宋体" pitchFamily="2" charset="-122"/>
                    <a:cs typeface="+mn-cs"/>
                  </a:rPr>
                  <a:t>5-14(a</a:t>
                </a:r>
                <a:r>
                  <a:rPr lang="en-US" altLang="zh-CN"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所示，形状为圆形。</a:t>
                </a:r>
                <a:endParaRPr lang="en-US" altLang="zh-CN" sz="1200" kern="1200" dirty="0" smtClean="0">
                  <a:solidFill>
                    <a:schemeClr val="tx1"/>
                  </a:solidFill>
                  <a:effectLst/>
                  <a:latin typeface="Arial" charset="0"/>
                  <a:ea typeface="宋体" pitchFamily="2" charset="-122"/>
                  <a:cs typeface="+mn-cs"/>
                </a:endParaRPr>
              </a:p>
              <a:p>
                <a:r>
                  <a:rPr lang="zh-CN" altLang="zh-CN" sz="1200" b="1" kern="1200" dirty="0" smtClean="0">
                    <a:solidFill>
                      <a:schemeClr val="tx1"/>
                    </a:solidFill>
                    <a:effectLst/>
                    <a:latin typeface="Arial" charset="0"/>
                    <a:ea typeface="宋体" pitchFamily="2" charset="-122"/>
                    <a:cs typeface="+mn-cs"/>
                  </a:rPr>
                  <a:t>划分数据点</a:t>
                </a:r>
                <a:r>
                  <a:rPr lang="zh-CN" altLang="en-US" sz="1200" b="1"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欧式</a:t>
                </a:r>
                <a:r>
                  <a:rPr lang="zh-CN" altLang="zh-CN" sz="1200" kern="1200" dirty="0">
                    <a:solidFill>
                      <a:schemeClr val="tx1"/>
                    </a:solidFill>
                    <a:effectLst/>
                    <a:latin typeface="Arial" charset="0"/>
                    <a:ea typeface="宋体" pitchFamily="2" charset="-122"/>
                    <a:cs typeface="+mn-cs"/>
                  </a:rPr>
                  <a:t>距离进行</a:t>
                </a:r>
                <a:r>
                  <a:rPr lang="zh-CN" altLang="zh-CN" sz="1200" kern="1200" dirty="0" smtClean="0">
                    <a:solidFill>
                      <a:schemeClr val="tx1"/>
                    </a:solidFill>
                    <a:effectLst/>
                    <a:latin typeface="Arial" charset="0"/>
                    <a:ea typeface="宋体" pitchFamily="2" charset="-122"/>
                    <a:cs typeface="+mn-cs"/>
                  </a:rPr>
                  <a:t>计算</a:t>
                </a:r>
                <a:r>
                  <a:rPr lang="zh-CN" altLang="en-US" sz="1200" kern="1200" dirty="0" smtClean="0">
                    <a:solidFill>
                      <a:schemeClr val="tx1"/>
                    </a:solidFill>
                    <a:effectLst/>
                    <a:latin typeface="Arial" charset="0"/>
                    <a:ea typeface="宋体" pitchFamily="2" charset="-122"/>
                    <a:cs typeface="+mn-cs"/>
                  </a:rPr>
                  <a:t>数据点隶属的簇</a:t>
                </a:r>
                <a:r>
                  <a:rPr lang="zh-CN" altLang="zh-CN"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b="1" dirty="0" smtClean="0"/>
                  <a:t>寻找新的质心</a:t>
                </a:r>
                <a:r>
                  <a:rPr lang="zh-CN" altLang="en-US" b="1" dirty="0" smtClean="0"/>
                  <a:t>：</a:t>
                </a:r>
                <a:r>
                  <a:rPr lang="en-US" altLang="zh-CN" b="1" dirty="0" smtClean="0"/>
                  <a:t>SSE</a:t>
                </a:r>
                <a:r>
                  <a:rPr lang="zh-CN" altLang="zh-CN" sz="1200" kern="1200" dirty="0" smtClean="0">
                    <a:solidFill>
                      <a:schemeClr val="tx1"/>
                    </a:solidFill>
                    <a:effectLst/>
                    <a:latin typeface="Arial" charset="0"/>
                    <a:ea typeface="宋体" pitchFamily="2" charset="-122"/>
                    <a:cs typeface="+mn-cs"/>
                  </a:rPr>
                  <a:t>其中</a:t>
                </a:r>
                <a:r>
                  <a:rPr lang="en-US" altLang="zh-CN" sz="1200" i="0" kern="1200">
                    <a:solidFill>
                      <a:schemeClr val="tx1"/>
                    </a:solidFill>
                    <a:effectLst/>
                    <a:latin typeface="Cambria Math" panose="02040503050406030204" pitchFamily="18" charset="0"/>
                    <a:ea typeface="宋体" pitchFamily="2" charset="-122"/>
                    <a:cs typeface="+mn-cs"/>
                  </a:rPr>
                  <a:t>𝐶</a:t>
                </a:r>
                <a:r>
                  <a:rPr lang="zh-CN" altLang="zh-CN" sz="1200" i="0" kern="1200">
                    <a:solidFill>
                      <a:schemeClr val="tx1"/>
                    </a:solidFill>
                    <a:effectLst/>
                    <a:latin typeface="Cambria Math" panose="02040503050406030204" pitchFamily="18" charset="0"/>
                    <a:ea typeface="宋体" pitchFamily="2" charset="-122"/>
                    <a:cs typeface="+mn-cs"/>
                  </a:rPr>
                  <a:t>_</a:t>
                </a:r>
                <a:r>
                  <a:rPr lang="en-US" altLang="zh-CN" sz="1200" i="0" kern="1200">
                    <a:solidFill>
                      <a:schemeClr val="tx1"/>
                    </a:solidFill>
                    <a:effectLst/>
                    <a:latin typeface="Cambria Math" panose="02040503050406030204" pitchFamily="18" charset="0"/>
                    <a:ea typeface="宋体" pitchFamily="2" charset="-122"/>
                    <a:cs typeface="+mn-cs"/>
                  </a:rPr>
                  <a:t>𝑖</a:t>
                </a:r>
                <a:r>
                  <a:rPr lang="zh-CN" altLang="zh-CN" sz="1200" kern="1200" dirty="0">
                    <a:solidFill>
                      <a:schemeClr val="tx1"/>
                    </a:solidFill>
                    <a:effectLst/>
                    <a:latin typeface="Arial" charset="0"/>
                    <a:ea typeface="宋体" pitchFamily="2" charset="-122"/>
                    <a:cs typeface="+mn-cs"/>
                  </a:rPr>
                  <a:t>是第</a:t>
                </a:r>
                <a:r>
                  <a:rPr lang="en-US" altLang="zh-CN" sz="1200" kern="1200" dirty="0" err="1">
                    <a:solidFill>
                      <a:schemeClr val="tx1"/>
                    </a:solidFill>
                    <a:effectLst/>
                    <a:latin typeface="Arial" charset="0"/>
                    <a:ea typeface="宋体" pitchFamily="2" charset="-122"/>
                    <a:cs typeface="+mn-cs"/>
                  </a:rPr>
                  <a:t>i</a:t>
                </a:r>
                <a:r>
                  <a:rPr lang="zh-CN" altLang="zh-CN" sz="1200" kern="1200" dirty="0">
                    <a:solidFill>
                      <a:schemeClr val="tx1"/>
                    </a:solidFill>
                    <a:effectLst/>
                    <a:latin typeface="Arial" charset="0"/>
                    <a:ea typeface="宋体" pitchFamily="2" charset="-122"/>
                    <a:cs typeface="+mn-cs"/>
                  </a:rPr>
                  <a:t>个簇，含有</a:t>
                </a:r>
                <a:r>
                  <a:rPr lang="en-US" altLang="zh-CN" sz="1200" kern="1200" dirty="0">
                    <a:solidFill>
                      <a:schemeClr val="tx1"/>
                    </a:solidFill>
                    <a:effectLst/>
                    <a:latin typeface="Arial" charset="0"/>
                    <a:ea typeface="宋体" pitchFamily="2" charset="-122"/>
                    <a:cs typeface="+mn-cs"/>
                  </a:rPr>
                  <a:t>j</a:t>
                </a:r>
                <a:r>
                  <a:rPr lang="zh-CN" altLang="zh-CN" sz="1200" kern="1200" dirty="0">
                    <a:solidFill>
                      <a:schemeClr val="tx1"/>
                    </a:solidFill>
                    <a:effectLst/>
                    <a:latin typeface="Arial" charset="0"/>
                    <a:ea typeface="宋体" pitchFamily="2" charset="-122"/>
                    <a:cs typeface="+mn-cs"/>
                  </a:rPr>
                  <a:t>个数据点，</a:t>
                </a:r>
                <a:r>
                  <a:rPr lang="en-US" altLang="zh-CN" sz="1200" i="0" kern="1200">
                    <a:solidFill>
                      <a:schemeClr val="tx1"/>
                    </a:solidFill>
                    <a:effectLst/>
                    <a:latin typeface="Cambria Math" panose="02040503050406030204" pitchFamily="18" charset="0"/>
                    <a:ea typeface="宋体" pitchFamily="2" charset="-122"/>
                    <a:cs typeface="+mn-cs"/>
                  </a:rPr>
                  <a:t>𝑥</a:t>
                </a:r>
                <a:r>
                  <a:rPr lang="zh-CN" altLang="zh-CN" sz="1200" i="0" kern="1200">
                    <a:solidFill>
                      <a:schemeClr val="tx1"/>
                    </a:solidFill>
                    <a:effectLst/>
                    <a:latin typeface="Cambria Math" panose="02040503050406030204" pitchFamily="18" charset="0"/>
                    <a:ea typeface="宋体" pitchFamily="2" charset="-122"/>
                    <a:cs typeface="+mn-cs"/>
                  </a:rPr>
                  <a:t>_</a:t>
                </a:r>
                <a:r>
                  <a:rPr lang="en-US" altLang="zh-CN" sz="1200" i="0" kern="1200">
                    <a:solidFill>
                      <a:schemeClr val="tx1"/>
                    </a:solidFill>
                    <a:effectLst/>
                    <a:latin typeface="Cambria Math" panose="02040503050406030204" pitchFamily="18" charset="0"/>
                    <a:ea typeface="宋体" pitchFamily="2" charset="-122"/>
                    <a:cs typeface="+mn-cs"/>
                  </a:rPr>
                  <a:t>𝑗</a:t>
                </a:r>
                <a:r>
                  <a:rPr lang="zh-CN" altLang="zh-CN" sz="1200" kern="1200" dirty="0">
                    <a:solidFill>
                      <a:schemeClr val="tx1"/>
                    </a:solidFill>
                    <a:effectLst/>
                    <a:latin typeface="Arial" charset="0"/>
                    <a:ea typeface="宋体" pitchFamily="2" charset="-122"/>
                    <a:cs typeface="+mn-cs"/>
                  </a:rPr>
                  <a:t>是该簇内第</a:t>
                </a:r>
                <a:r>
                  <a:rPr lang="en-US" altLang="zh-CN" sz="1200" kern="1200" dirty="0">
                    <a:solidFill>
                      <a:schemeClr val="tx1"/>
                    </a:solidFill>
                    <a:effectLst/>
                    <a:latin typeface="Arial" charset="0"/>
                    <a:ea typeface="宋体" pitchFamily="2" charset="-122"/>
                    <a:cs typeface="+mn-cs"/>
                  </a:rPr>
                  <a:t>j</a:t>
                </a:r>
                <a:r>
                  <a:rPr lang="zh-CN" altLang="zh-CN" sz="1200" kern="1200" dirty="0">
                    <a:solidFill>
                      <a:schemeClr val="tx1"/>
                    </a:solidFill>
                    <a:effectLst/>
                    <a:latin typeface="Arial" charset="0"/>
                    <a:ea typeface="宋体" pitchFamily="2" charset="-122"/>
                    <a:cs typeface="+mn-cs"/>
                  </a:rPr>
                  <a:t>个数据点，</a:t>
                </a:r>
                <a:r>
                  <a:rPr lang="en-US" altLang="zh-CN" sz="1200" i="0" kern="1200">
                    <a:solidFill>
                      <a:schemeClr val="tx1"/>
                    </a:solidFill>
                    <a:effectLst/>
                    <a:latin typeface="Cambria Math" panose="02040503050406030204" pitchFamily="18" charset="0"/>
                    <a:ea typeface="宋体" pitchFamily="2" charset="-122"/>
                    <a:cs typeface="+mn-cs"/>
                  </a:rPr>
                  <a:t>𝑢</a:t>
                </a:r>
                <a:r>
                  <a:rPr lang="zh-CN" altLang="zh-CN" sz="1200" i="0" kern="1200">
                    <a:solidFill>
                      <a:schemeClr val="tx1"/>
                    </a:solidFill>
                    <a:effectLst/>
                    <a:latin typeface="Cambria Math" panose="02040503050406030204" pitchFamily="18" charset="0"/>
                    <a:ea typeface="宋体" pitchFamily="2" charset="-122"/>
                    <a:cs typeface="+mn-cs"/>
                  </a:rPr>
                  <a:t>_</a:t>
                </a:r>
                <a:r>
                  <a:rPr lang="en-US" altLang="zh-CN" sz="1200" i="0" kern="1200">
                    <a:solidFill>
                      <a:schemeClr val="tx1"/>
                    </a:solidFill>
                    <a:effectLst/>
                    <a:latin typeface="Cambria Math" panose="02040503050406030204" pitchFamily="18" charset="0"/>
                    <a:ea typeface="宋体" pitchFamily="2" charset="-122"/>
                    <a:cs typeface="+mn-cs"/>
                  </a:rPr>
                  <a:t>𝑖</a:t>
                </a:r>
                <a:r>
                  <a:rPr lang="zh-CN" altLang="zh-CN" sz="1200" kern="1200" dirty="0">
                    <a:solidFill>
                      <a:schemeClr val="tx1"/>
                    </a:solidFill>
                    <a:effectLst/>
                    <a:latin typeface="Arial" charset="0"/>
                    <a:ea typeface="宋体" pitchFamily="2" charset="-122"/>
                    <a:cs typeface="+mn-cs"/>
                  </a:rPr>
                  <a:t>是质心</a:t>
                </a:r>
                <a:r>
                  <a:rPr lang="zh-CN" altLang="zh-CN" sz="1200" kern="1200" dirty="0" smtClean="0">
                    <a:solidFill>
                      <a:schemeClr val="tx1"/>
                    </a:solidFill>
                    <a:effectLst/>
                    <a:latin typeface="Arial" charset="0"/>
                    <a:ea typeface="宋体" pitchFamily="2" charset="-122"/>
                    <a:cs typeface="+mn-cs"/>
                  </a:rPr>
                  <a:t>。</a:t>
                </a:r>
                <a:endParaRPr lang="zh-CN" altLang="zh-CN" sz="1200" kern="1200" dirty="0" smtClean="0">
                  <a:solidFill>
                    <a:schemeClr val="tx1"/>
                  </a:solidFill>
                  <a:effectLst/>
                  <a:latin typeface="Arial" charset="0"/>
                  <a:ea typeface="宋体" pitchFamily="2" charset="-122"/>
                  <a:cs typeface="+mn-cs"/>
                </a:endParaRPr>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235</a:t>
            </a:fld>
            <a:endParaRPr lang="en-US" altLang="zh-CN"/>
          </a:p>
        </p:txBody>
      </p:sp>
    </p:spTree>
    <p:extLst>
      <p:ext uri="{BB962C8B-B14F-4D97-AF65-F5344CB8AC3E}">
        <p14:creationId xmlns:p14="http://schemas.microsoft.com/office/powerpoint/2010/main" val="395932673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236</a:t>
            </a:fld>
            <a:endParaRPr lang="en-US" altLang="zh-CN"/>
          </a:p>
        </p:txBody>
      </p:sp>
    </p:spTree>
    <p:extLst>
      <p:ext uri="{BB962C8B-B14F-4D97-AF65-F5344CB8AC3E}">
        <p14:creationId xmlns:p14="http://schemas.microsoft.com/office/powerpoint/2010/main" val="23233899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237</a:t>
            </a:fld>
            <a:endParaRPr lang="en-US" altLang="zh-CN"/>
          </a:p>
        </p:txBody>
      </p:sp>
    </p:spTree>
    <p:extLst>
      <p:ext uri="{BB962C8B-B14F-4D97-AF65-F5344CB8AC3E}">
        <p14:creationId xmlns:p14="http://schemas.microsoft.com/office/powerpoint/2010/main" val="36153788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243</a:t>
            </a:fld>
            <a:endParaRPr lang="en-US" altLang="zh-CN"/>
          </a:p>
        </p:txBody>
      </p:sp>
    </p:spTree>
    <p:extLst>
      <p:ext uri="{BB962C8B-B14F-4D97-AF65-F5344CB8AC3E}">
        <p14:creationId xmlns:p14="http://schemas.microsoft.com/office/powerpoint/2010/main" val="2215683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19</a:t>
            </a:fld>
            <a:endParaRPr lang="en-US" altLang="zh-CN"/>
          </a:p>
        </p:txBody>
      </p:sp>
    </p:spTree>
    <p:extLst>
      <p:ext uri="{BB962C8B-B14F-4D97-AF65-F5344CB8AC3E}">
        <p14:creationId xmlns:p14="http://schemas.microsoft.com/office/powerpoint/2010/main" val="28717331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244</a:t>
            </a:fld>
            <a:endParaRPr lang="en-US" altLang="zh-CN"/>
          </a:p>
        </p:txBody>
      </p:sp>
    </p:spTree>
    <p:extLst>
      <p:ext uri="{BB962C8B-B14F-4D97-AF65-F5344CB8AC3E}">
        <p14:creationId xmlns:p14="http://schemas.microsoft.com/office/powerpoint/2010/main" val="371742462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245</a:t>
            </a:fld>
            <a:endParaRPr lang="en-US" altLang="zh-CN"/>
          </a:p>
        </p:txBody>
      </p:sp>
    </p:spTree>
    <p:extLst>
      <p:ext uri="{BB962C8B-B14F-4D97-AF65-F5344CB8AC3E}">
        <p14:creationId xmlns:p14="http://schemas.microsoft.com/office/powerpoint/2010/main" val="306107691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246</a:t>
            </a:fld>
            <a:endParaRPr lang="en-US" altLang="zh-CN"/>
          </a:p>
        </p:txBody>
      </p:sp>
    </p:spTree>
    <p:extLst>
      <p:ext uri="{BB962C8B-B14F-4D97-AF65-F5344CB8AC3E}">
        <p14:creationId xmlns:p14="http://schemas.microsoft.com/office/powerpoint/2010/main" val="112148277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247</a:t>
            </a:fld>
            <a:endParaRPr lang="en-US" altLang="zh-CN"/>
          </a:p>
        </p:txBody>
      </p:sp>
    </p:spTree>
    <p:extLst>
      <p:ext uri="{BB962C8B-B14F-4D97-AF65-F5344CB8AC3E}">
        <p14:creationId xmlns:p14="http://schemas.microsoft.com/office/powerpoint/2010/main" val="132401392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248</a:t>
            </a:fld>
            <a:endParaRPr lang="en-US" altLang="zh-CN"/>
          </a:p>
        </p:txBody>
      </p:sp>
    </p:spTree>
    <p:extLst>
      <p:ext uri="{BB962C8B-B14F-4D97-AF65-F5344CB8AC3E}">
        <p14:creationId xmlns:p14="http://schemas.microsoft.com/office/powerpoint/2010/main" val="14757622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250</a:t>
            </a:fld>
            <a:endParaRPr lang="en-US" altLang="zh-CN"/>
          </a:p>
        </p:txBody>
      </p:sp>
    </p:spTree>
    <p:extLst>
      <p:ext uri="{BB962C8B-B14F-4D97-AF65-F5344CB8AC3E}">
        <p14:creationId xmlns:p14="http://schemas.microsoft.com/office/powerpoint/2010/main" val="16825776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251</a:t>
            </a:fld>
            <a:endParaRPr lang="en-US" altLang="zh-CN"/>
          </a:p>
        </p:txBody>
      </p:sp>
    </p:spTree>
    <p:extLst>
      <p:ext uri="{BB962C8B-B14F-4D97-AF65-F5344CB8AC3E}">
        <p14:creationId xmlns:p14="http://schemas.microsoft.com/office/powerpoint/2010/main" val="78133376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252</a:t>
            </a:fld>
            <a:endParaRPr lang="en-US" altLang="zh-CN"/>
          </a:p>
        </p:txBody>
      </p:sp>
    </p:spTree>
    <p:extLst>
      <p:ext uri="{BB962C8B-B14F-4D97-AF65-F5344CB8AC3E}">
        <p14:creationId xmlns:p14="http://schemas.microsoft.com/office/powerpoint/2010/main" val="26938847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253</a:t>
            </a:fld>
            <a:endParaRPr lang="zh-CN" altLang="en-US"/>
          </a:p>
        </p:txBody>
      </p:sp>
    </p:spTree>
    <p:extLst>
      <p:ext uri="{BB962C8B-B14F-4D97-AF65-F5344CB8AC3E}">
        <p14:creationId xmlns:p14="http://schemas.microsoft.com/office/powerpoint/2010/main" val="206485699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254</a:t>
            </a:fld>
            <a:endParaRPr lang="zh-CN" altLang="en-US"/>
          </a:p>
        </p:txBody>
      </p:sp>
    </p:spTree>
    <p:extLst>
      <p:ext uri="{BB962C8B-B14F-4D97-AF65-F5344CB8AC3E}">
        <p14:creationId xmlns:p14="http://schemas.microsoft.com/office/powerpoint/2010/main" val="531821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20</a:t>
            </a:fld>
            <a:endParaRPr lang="en-US" altLang="zh-CN"/>
          </a:p>
        </p:txBody>
      </p:sp>
    </p:spTree>
    <p:extLst>
      <p:ext uri="{BB962C8B-B14F-4D97-AF65-F5344CB8AC3E}">
        <p14:creationId xmlns:p14="http://schemas.microsoft.com/office/powerpoint/2010/main" val="149320686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255</a:t>
            </a:fld>
            <a:endParaRPr lang="zh-CN" altLang="en-US"/>
          </a:p>
        </p:txBody>
      </p:sp>
    </p:spTree>
    <p:extLst>
      <p:ext uri="{BB962C8B-B14F-4D97-AF65-F5344CB8AC3E}">
        <p14:creationId xmlns:p14="http://schemas.microsoft.com/office/powerpoint/2010/main" val="119431516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256</a:t>
            </a:fld>
            <a:endParaRPr lang="zh-CN" altLang="en-US"/>
          </a:p>
        </p:txBody>
      </p:sp>
    </p:spTree>
    <p:extLst>
      <p:ext uri="{BB962C8B-B14F-4D97-AF65-F5344CB8AC3E}">
        <p14:creationId xmlns:p14="http://schemas.microsoft.com/office/powerpoint/2010/main" val="133957771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257</a:t>
            </a:fld>
            <a:endParaRPr lang="en-US" altLang="zh-CN"/>
          </a:p>
        </p:txBody>
      </p:sp>
    </p:spTree>
    <p:extLst>
      <p:ext uri="{BB962C8B-B14F-4D97-AF65-F5344CB8AC3E}">
        <p14:creationId xmlns:p14="http://schemas.microsoft.com/office/powerpoint/2010/main" val="314465243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258</a:t>
            </a:fld>
            <a:endParaRPr lang="en-US" altLang="zh-CN"/>
          </a:p>
        </p:txBody>
      </p:sp>
    </p:spTree>
    <p:extLst>
      <p:ext uri="{BB962C8B-B14F-4D97-AF65-F5344CB8AC3E}">
        <p14:creationId xmlns:p14="http://schemas.microsoft.com/office/powerpoint/2010/main" val="414052786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259</a:t>
            </a:fld>
            <a:endParaRPr lang="en-US" altLang="zh-CN"/>
          </a:p>
        </p:txBody>
      </p:sp>
    </p:spTree>
    <p:extLst>
      <p:ext uri="{BB962C8B-B14F-4D97-AF65-F5344CB8AC3E}">
        <p14:creationId xmlns:p14="http://schemas.microsoft.com/office/powerpoint/2010/main" val="221466522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260</a:t>
            </a:fld>
            <a:endParaRPr lang="en-US" altLang="zh-CN"/>
          </a:p>
        </p:txBody>
      </p:sp>
    </p:spTree>
    <p:extLst>
      <p:ext uri="{BB962C8B-B14F-4D97-AF65-F5344CB8AC3E}">
        <p14:creationId xmlns:p14="http://schemas.microsoft.com/office/powerpoint/2010/main" val="349813559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261</a:t>
            </a:fld>
            <a:endParaRPr lang="en-US" altLang="zh-CN"/>
          </a:p>
        </p:txBody>
      </p:sp>
    </p:spTree>
    <p:extLst>
      <p:ext uri="{BB962C8B-B14F-4D97-AF65-F5344CB8AC3E}">
        <p14:creationId xmlns:p14="http://schemas.microsoft.com/office/powerpoint/2010/main" val="333417120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263</a:t>
            </a:fld>
            <a:endParaRPr lang="en-US" altLang="zh-CN"/>
          </a:p>
        </p:txBody>
      </p:sp>
    </p:spTree>
    <p:extLst>
      <p:ext uri="{BB962C8B-B14F-4D97-AF65-F5344CB8AC3E}">
        <p14:creationId xmlns:p14="http://schemas.microsoft.com/office/powerpoint/2010/main" val="379988343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264</a:t>
            </a:fld>
            <a:endParaRPr lang="en-US" altLang="zh-CN"/>
          </a:p>
        </p:txBody>
      </p:sp>
    </p:spTree>
    <p:extLst>
      <p:ext uri="{BB962C8B-B14F-4D97-AF65-F5344CB8AC3E}">
        <p14:creationId xmlns:p14="http://schemas.microsoft.com/office/powerpoint/2010/main" val="12687037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265</a:t>
            </a:fld>
            <a:endParaRPr lang="en-US" altLang="zh-CN"/>
          </a:p>
        </p:txBody>
      </p:sp>
    </p:spTree>
    <p:extLst>
      <p:ext uri="{BB962C8B-B14F-4D97-AF65-F5344CB8AC3E}">
        <p14:creationId xmlns:p14="http://schemas.microsoft.com/office/powerpoint/2010/main" val="1731195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21</a:t>
            </a:fld>
            <a:endParaRPr lang="en-US" altLang="zh-CN"/>
          </a:p>
        </p:txBody>
      </p:sp>
    </p:spTree>
    <p:extLst>
      <p:ext uri="{BB962C8B-B14F-4D97-AF65-F5344CB8AC3E}">
        <p14:creationId xmlns:p14="http://schemas.microsoft.com/office/powerpoint/2010/main" val="350349687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266</a:t>
            </a:fld>
            <a:endParaRPr lang="en-US" altLang="zh-CN"/>
          </a:p>
        </p:txBody>
      </p:sp>
    </p:spTree>
    <p:extLst>
      <p:ext uri="{BB962C8B-B14F-4D97-AF65-F5344CB8AC3E}">
        <p14:creationId xmlns:p14="http://schemas.microsoft.com/office/powerpoint/2010/main" val="44845858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267</a:t>
            </a:fld>
            <a:endParaRPr lang="en-US" altLang="zh-CN"/>
          </a:p>
        </p:txBody>
      </p:sp>
    </p:spTree>
    <p:extLst>
      <p:ext uri="{BB962C8B-B14F-4D97-AF65-F5344CB8AC3E}">
        <p14:creationId xmlns:p14="http://schemas.microsoft.com/office/powerpoint/2010/main" val="111551252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268</a:t>
            </a:fld>
            <a:endParaRPr lang="en-US" altLang="zh-CN"/>
          </a:p>
        </p:txBody>
      </p:sp>
    </p:spTree>
    <p:extLst>
      <p:ext uri="{BB962C8B-B14F-4D97-AF65-F5344CB8AC3E}">
        <p14:creationId xmlns:p14="http://schemas.microsoft.com/office/powerpoint/2010/main" val="426942333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269</a:t>
            </a:fld>
            <a:endParaRPr lang="en-US" altLang="zh-CN"/>
          </a:p>
        </p:txBody>
      </p:sp>
    </p:spTree>
    <p:extLst>
      <p:ext uri="{BB962C8B-B14F-4D97-AF65-F5344CB8AC3E}">
        <p14:creationId xmlns:p14="http://schemas.microsoft.com/office/powerpoint/2010/main" val="175954032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0E4D2A5-C31C-44DA-A7C6-6D5B9EB9B839}" type="slidenum">
              <a:rPr lang="zh-CN" altLang="en-US" smtClean="0"/>
              <a:t>333</a:t>
            </a:fld>
            <a:endParaRPr lang="zh-CN" altLang="en-US"/>
          </a:p>
        </p:txBody>
      </p:sp>
    </p:spTree>
    <p:extLst>
      <p:ext uri="{BB962C8B-B14F-4D97-AF65-F5344CB8AC3E}">
        <p14:creationId xmlns:p14="http://schemas.microsoft.com/office/powerpoint/2010/main" val="188334370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344</a:t>
            </a:fld>
            <a:endParaRPr lang="en-US" altLang="zh-CN"/>
          </a:p>
        </p:txBody>
      </p:sp>
    </p:spTree>
    <p:extLst>
      <p:ext uri="{BB962C8B-B14F-4D97-AF65-F5344CB8AC3E}">
        <p14:creationId xmlns:p14="http://schemas.microsoft.com/office/powerpoint/2010/main" val="4967876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345</a:t>
            </a:fld>
            <a:endParaRPr lang="en-US" altLang="zh-CN"/>
          </a:p>
        </p:txBody>
      </p:sp>
    </p:spTree>
    <p:extLst>
      <p:ext uri="{BB962C8B-B14F-4D97-AF65-F5344CB8AC3E}">
        <p14:creationId xmlns:p14="http://schemas.microsoft.com/office/powerpoint/2010/main" val="42747080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346</a:t>
            </a:fld>
            <a:endParaRPr lang="en-US" altLang="zh-CN"/>
          </a:p>
        </p:txBody>
      </p:sp>
    </p:spTree>
    <p:extLst>
      <p:ext uri="{BB962C8B-B14F-4D97-AF65-F5344CB8AC3E}">
        <p14:creationId xmlns:p14="http://schemas.microsoft.com/office/powerpoint/2010/main" val="320528240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如果不用激活函数，每一层输出都是上层输入的线性函数，无论神经网络有多少层，输出都是输入的线性组合。每层网络都相当于矩阵相乘</a:t>
            </a:r>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347</a:t>
            </a:fld>
            <a:endParaRPr lang="en-US" altLang="zh-CN"/>
          </a:p>
        </p:txBody>
      </p:sp>
    </p:spTree>
    <p:extLst>
      <p:ext uri="{BB962C8B-B14F-4D97-AF65-F5344CB8AC3E}">
        <p14:creationId xmlns:p14="http://schemas.microsoft.com/office/powerpoint/2010/main" val="95066824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348</a:t>
            </a:fld>
            <a:endParaRPr lang="en-US" altLang="zh-CN"/>
          </a:p>
        </p:txBody>
      </p:sp>
    </p:spTree>
    <p:extLst>
      <p:ext uri="{BB962C8B-B14F-4D97-AF65-F5344CB8AC3E}">
        <p14:creationId xmlns:p14="http://schemas.microsoft.com/office/powerpoint/2010/main" val="2160281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22</a:t>
            </a:fld>
            <a:endParaRPr lang="en-US" altLang="zh-CN"/>
          </a:p>
        </p:txBody>
      </p:sp>
    </p:spTree>
    <p:extLst>
      <p:ext uri="{BB962C8B-B14F-4D97-AF65-F5344CB8AC3E}">
        <p14:creationId xmlns:p14="http://schemas.microsoft.com/office/powerpoint/2010/main" val="367948847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感知机模型我们可以轻松的实现逻辑与或非的操作。假设感知机使用阶跃函数作为激活函数，则当</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2=1</a:t>
                </a:r>
                <a:r>
                  <a:rPr lang="en-US" altLang="zh-CN" sz="1200" kern="1200" dirty="0">
                    <a:solidFill>
                      <a:schemeClr val="tx1"/>
                    </a:solidFill>
                    <a:effectLst/>
                    <a:latin typeface="Arial" charset="0"/>
                    <a:ea typeface="宋体" pitchFamily="2" charset="-122"/>
                    <a:cs typeface="+mn-cs"/>
                  </a:rPr>
                  <a:t>,T = 1.5</a:t>
                </a:r>
                <a:r>
                  <a:rPr lang="zh-CN" altLang="zh-CN" sz="1200" kern="1200" dirty="0">
                    <a:solidFill>
                      <a:schemeClr val="tx1"/>
                    </a:solidFill>
                    <a:effectLst/>
                    <a:latin typeface="Arial" charset="0"/>
                    <a:ea typeface="宋体" pitchFamily="2" charset="-122"/>
                    <a:cs typeface="+mn-cs"/>
                  </a:rPr>
                  <a:t>时，当且仅当</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2=1</a:t>
                </a:r>
                <a:r>
                  <a:rPr lang="zh-CN" altLang="zh-CN" sz="1200" kern="1200" dirty="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y=f(sum−T)</a:t>
                </a:r>
                <a:r>
                  <a:rPr lang="zh-CN" altLang="zh-CN" sz="1200" kern="1200" dirty="0">
                    <a:solidFill>
                      <a:schemeClr val="tx1"/>
                    </a:solidFill>
                    <a:effectLst/>
                    <a:latin typeface="Arial" charset="0"/>
                    <a:ea typeface="宋体" pitchFamily="2" charset="-122"/>
                    <a:cs typeface="+mn-cs"/>
                  </a:rPr>
                  <a:t>结果为</a:t>
                </a:r>
                <a:r>
                  <a:rPr lang="en-US" altLang="zh-CN" sz="1200" kern="1200" dirty="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。同理对于或运算与非运算也可以通过修改</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kern="1200" dirty="0">
                    <a:solidFill>
                      <a:schemeClr val="tx1"/>
                    </a:solidFill>
                    <a:effectLst/>
                    <a:latin typeface="Arial" charset="0"/>
                    <a:ea typeface="宋体" pitchFamily="2" charset="-122"/>
                    <a:cs typeface="+mn-cs"/>
                  </a:rPr>
                  <a:t>，</a:t>
                </a:r>
                <a:r>
                  <a:rPr lang="en-US" altLang="zh-CN" sz="1200" kern="1200" dirty="0">
                    <a:solidFill>
                      <a:schemeClr val="tx1"/>
                    </a:solidFill>
                    <a:effectLst/>
                    <a:latin typeface="Arial" charset="0"/>
                    <a:ea typeface="宋体" pitchFamily="2" charset="-122"/>
                    <a:cs typeface="+mn-cs"/>
                  </a:rPr>
                  <a:t>T</a:t>
                </a:r>
                <a:r>
                  <a:rPr lang="zh-CN" altLang="zh-CN" sz="1200" kern="1200" dirty="0">
                    <a:solidFill>
                      <a:schemeClr val="tx1"/>
                    </a:solidFill>
                    <a:effectLst/>
                    <a:latin typeface="Arial" charset="0"/>
                    <a:ea typeface="宋体" pitchFamily="2" charset="-122"/>
                    <a:cs typeface="+mn-cs"/>
                  </a:rPr>
                  <a:t>等参数值实现</a:t>
                </a:r>
                <a:r>
                  <a:rPr lang="zh-CN" altLang="zh-CN"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计算机如何确定权重</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𝑖</a:t>
                </a:r>
                <a:r>
                  <a:rPr lang="zh-CN" altLang="zh-CN" sz="1200" kern="1200" dirty="0">
                    <a:solidFill>
                      <a:schemeClr val="tx1"/>
                    </a:solidFill>
                    <a:effectLst/>
                    <a:latin typeface="Arial" charset="0"/>
                    <a:ea typeface="宋体" pitchFamily="2" charset="-122"/>
                    <a:cs typeface="+mn-cs"/>
                  </a:rPr>
                  <a:t>以及阈值</a:t>
                </a:r>
                <a:r>
                  <a:rPr lang="en-US" altLang="zh-CN" sz="1200" kern="1200" dirty="0">
                    <a:solidFill>
                      <a:schemeClr val="tx1"/>
                    </a:solidFill>
                    <a:effectLst/>
                    <a:latin typeface="Arial" charset="0"/>
                    <a:ea typeface="宋体" pitchFamily="2" charset="-122"/>
                    <a:cs typeface="+mn-cs"/>
                  </a:rPr>
                  <a:t>T</a:t>
                </a:r>
                <a:r>
                  <a:rPr lang="zh-CN" altLang="zh-CN" sz="1200" kern="1200" dirty="0">
                    <a:solidFill>
                      <a:schemeClr val="tx1"/>
                    </a:solidFill>
                    <a:effectLst/>
                    <a:latin typeface="Arial" charset="0"/>
                    <a:ea typeface="宋体" pitchFamily="2" charset="-122"/>
                    <a:cs typeface="+mn-cs"/>
                  </a:rPr>
                  <a:t>呢？一般来说，感知机可以通过对给定的数据集进行训练，学习获得权重以及阈值。其中我们可以将阈值看做一个输入一直为</a:t>
                </a:r>
                <a:r>
                  <a:rPr lang="en-US" altLang="zh-CN" sz="1200" kern="1200" dirty="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的结点的权重</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𝑛+1</a:t>
                </a:r>
                <a:r>
                  <a:rPr lang="zh-CN" altLang="zh-CN" sz="1200" i="0" kern="120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，这样就转化为对权重的学习</a:t>
                </a:r>
                <a:r>
                  <a:rPr lang="zh-CN" altLang="zh-CN"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349</a:t>
            </a:fld>
            <a:endParaRPr lang="en-US" altLang="zh-CN"/>
          </a:p>
        </p:txBody>
      </p:sp>
    </p:spTree>
    <p:extLst>
      <p:ext uri="{BB962C8B-B14F-4D97-AF65-F5344CB8AC3E}">
        <p14:creationId xmlns:p14="http://schemas.microsoft.com/office/powerpoint/2010/main" val="13550881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感知机模型我们可以轻松的实现逻辑与或非的操作。假设感知机使用阶跃函数作为激活函数，则当</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2=1</a:t>
                </a:r>
                <a:r>
                  <a:rPr lang="en-US" altLang="zh-CN" sz="1200" kern="1200" dirty="0">
                    <a:solidFill>
                      <a:schemeClr val="tx1"/>
                    </a:solidFill>
                    <a:effectLst/>
                    <a:latin typeface="Arial" charset="0"/>
                    <a:ea typeface="宋体" pitchFamily="2" charset="-122"/>
                    <a:cs typeface="+mn-cs"/>
                  </a:rPr>
                  <a:t>,T = 1.5</a:t>
                </a:r>
                <a:r>
                  <a:rPr lang="zh-CN" altLang="zh-CN" sz="1200" kern="1200" dirty="0">
                    <a:solidFill>
                      <a:schemeClr val="tx1"/>
                    </a:solidFill>
                    <a:effectLst/>
                    <a:latin typeface="Arial" charset="0"/>
                    <a:ea typeface="宋体" pitchFamily="2" charset="-122"/>
                    <a:cs typeface="+mn-cs"/>
                  </a:rPr>
                  <a:t>时，当且仅当</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2=1</a:t>
                </a:r>
                <a:r>
                  <a:rPr lang="zh-CN" altLang="zh-CN" sz="1200" kern="1200" dirty="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y=f(sum−T)</a:t>
                </a:r>
                <a:r>
                  <a:rPr lang="zh-CN" altLang="zh-CN" sz="1200" kern="1200" dirty="0">
                    <a:solidFill>
                      <a:schemeClr val="tx1"/>
                    </a:solidFill>
                    <a:effectLst/>
                    <a:latin typeface="Arial" charset="0"/>
                    <a:ea typeface="宋体" pitchFamily="2" charset="-122"/>
                    <a:cs typeface="+mn-cs"/>
                  </a:rPr>
                  <a:t>结果为</a:t>
                </a:r>
                <a:r>
                  <a:rPr lang="en-US" altLang="zh-CN" sz="1200" kern="1200" dirty="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。同理对于或运算与非运算也可以通过修改</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kern="1200" dirty="0">
                    <a:solidFill>
                      <a:schemeClr val="tx1"/>
                    </a:solidFill>
                    <a:effectLst/>
                    <a:latin typeface="Arial" charset="0"/>
                    <a:ea typeface="宋体" pitchFamily="2" charset="-122"/>
                    <a:cs typeface="+mn-cs"/>
                  </a:rPr>
                  <a:t>，</a:t>
                </a:r>
                <a:r>
                  <a:rPr lang="en-US" altLang="zh-CN" sz="1200" kern="1200" dirty="0">
                    <a:solidFill>
                      <a:schemeClr val="tx1"/>
                    </a:solidFill>
                    <a:effectLst/>
                    <a:latin typeface="Arial" charset="0"/>
                    <a:ea typeface="宋体" pitchFamily="2" charset="-122"/>
                    <a:cs typeface="+mn-cs"/>
                  </a:rPr>
                  <a:t>T</a:t>
                </a:r>
                <a:r>
                  <a:rPr lang="zh-CN" altLang="zh-CN" sz="1200" kern="1200" dirty="0">
                    <a:solidFill>
                      <a:schemeClr val="tx1"/>
                    </a:solidFill>
                    <a:effectLst/>
                    <a:latin typeface="Arial" charset="0"/>
                    <a:ea typeface="宋体" pitchFamily="2" charset="-122"/>
                    <a:cs typeface="+mn-cs"/>
                  </a:rPr>
                  <a:t>等参数值实现</a:t>
                </a:r>
                <a:r>
                  <a:rPr lang="zh-CN" altLang="zh-CN"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计算机如何确定权重</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𝑖</a:t>
                </a:r>
                <a:r>
                  <a:rPr lang="zh-CN" altLang="zh-CN" sz="1200" kern="1200" dirty="0">
                    <a:solidFill>
                      <a:schemeClr val="tx1"/>
                    </a:solidFill>
                    <a:effectLst/>
                    <a:latin typeface="Arial" charset="0"/>
                    <a:ea typeface="宋体" pitchFamily="2" charset="-122"/>
                    <a:cs typeface="+mn-cs"/>
                  </a:rPr>
                  <a:t>以及阈值</a:t>
                </a:r>
                <a:r>
                  <a:rPr lang="en-US" altLang="zh-CN" sz="1200" kern="1200" dirty="0">
                    <a:solidFill>
                      <a:schemeClr val="tx1"/>
                    </a:solidFill>
                    <a:effectLst/>
                    <a:latin typeface="Arial" charset="0"/>
                    <a:ea typeface="宋体" pitchFamily="2" charset="-122"/>
                    <a:cs typeface="+mn-cs"/>
                  </a:rPr>
                  <a:t>T</a:t>
                </a:r>
                <a:r>
                  <a:rPr lang="zh-CN" altLang="zh-CN" sz="1200" kern="1200" dirty="0">
                    <a:solidFill>
                      <a:schemeClr val="tx1"/>
                    </a:solidFill>
                    <a:effectLst/>
                    <a:latin typeface="Arial" charset="0"/>
                    <a:ea typeface="宋体" pitchFamily="2" charset="-122"/>
                    <a:cs typeface="+mn-cs"/>
                  </a:rPr>
                  <a:t>呢？一般来说，感知机可以通过对给定的数据集进行训练，学习获得权重以及阈值。其中我们可以将阈值看做一个输入一直为</a:t>
                </a:r>
                <a:r>
                  <a:rPr lang="en-US" altLang="zh-CN" sz="1200" kern="1200" dirty="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的结点的权重</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𝑛+1</a:t>
                </a:r>
                <a:r>
                  <a:rPr lang="zh-CN" altLang="zh-CN" sz="1200" i="0" kern="120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，这样就转化为对权重的学习</a:t>
                </a:r>
                <a:r>
                  <a:rPr lang="zh-CN" altLang="zh-CN"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350</a:t>
            </a:fld>
            <a:endParaRPr lang="en-US" altLang="zh-CN"/>
          </a:p>
        </p:txBody>
      </p:sp>
    </p:spTree>
    <p:extLst>
      <p:ext uri="{BB962C8B-B14F-4D97-AF65-F5344CB8AC3E}">
        <p14:creationId xmlns:p14="http://schemas.microsoft.com/office/powerpoint/2010/main" val="246862292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感知机模型我们可以轻松的实现逻辑与或非的操作。假设感知机使用阶跃函数作为激活函数，则当</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2=1</a:t>
                </a:r>
                <a:r>
                  <a:rPr lang="en-US" altLang="zh-CN" sz="1200" kern="1200" dirty="0">
                    <a:solidFill>
                      <a:schemeClr val="tx1"/>
                    </a:solidFill>
                    <a:effectLst/>
                    <a:latin typeface="Arial" charset="0"/>
                    <a:ea typeface="宋体" pitchFamily="2" charset="-122"/>
                    <a:cs typeface="+mn-cs"/>
                  </a:rPr>
                  <a:t>,T = 1.5</a:t>
                </a:r>
                <a:r>
                  <a:rPr lang="zh-CN" altLang="zh-CN" sz="1200" kern="1200" dirty="0">
                    <a:solidFill>
                      <a:schemeClr val="tx1"/>
                    </a:solidFill>
                    <a:effectLst/>
                    <a:latin typeface="Arial" charset="0"/>
                    <a:ea typeface="宋体" pitchFamily="2" charset="-122"/>
                    <a:cs typeface="+mn-cs"/>
                  </a:rPr>
                  <a:t>时，当且仅当</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2=1</a:t>
                </a:r>
                <a:r>
                  <a:rPr lang="zh-CN" altLang="zh-CN" sz="1200" kern="1200" dirty="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y=f(sum−T)</a:t>
                </a:r>
                <a:r>
                  <a:rPr lang="zh-CN" altLang="zh-CN" sz="1200" kern="1200" dirty="0">
                    <a:solidFill>
                      <a:schemeClr val="tx1"/>
                    </a:solidFill>
                    <a:effectLst/>
                    <a:latin typeface="Arial" charset="0"/>
                    <a:ea typeface="宋体" pitchFamily="2" charset="-122"/>
                    <a:cs typeface="+mn-cs"/>
                  </a:rPr>
                  <a:t>结果为</a:t>
                </a:r>
                <a:r>
                  <a:rPr lang="en-US" altLang="zh-CN" sz="1200" kern="1200" dirty="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。同理对于或运算与非运算也可以通过修改</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kern="1200" dirty="0">
                    <a:solidFill>
                      <a:schemeClr val="tx1"/>
                    </a:solidFill>
                    <a:effectLst/>
                    <a:latin typeface="Arial" charset="0"/>
                    <a:ea typeface="宋体" pitchFamily="2" charset="-122"/>
                    <a:cs typeface="+mn-cs"/>
                  </a:rPr>
                  <a:t>，</a:t>
                </a:r>
                <a:r>
                  <a:rPr lang="en-US" altLang="zh-CN" sz="1200" kern="1200" dirty="0">
                    <a:solidFill>
                      <a:schemeClr val="tx1"/>
                    </a:solidFill>
                    <a:effectLst/>
                    <a:latin typeface="Arial" charset="0"/>
                    <a:ea typeface="宋体" pitchFamily="2" charset="-122"/>
                    <a:cs typeface="+mn-cs"/>
                  </a:rPr>
                  <a:t>T</a:t>
                </a:r>
                <a:r>
                  <a:rPr lang="zh-CN" altLang="zh-CN" sz="1200" kern="1200" dirty="0">
                    <a:solidFill>
                      <a:schemeClr val="tx1"/>
                    </a:solidFill>
                    <a:effectLst/>
                    <a:latin typeface="Arial" charset="0"/>
                    <a:ea typeface="宋体" pitchFamily="2" charset="-122"/>
                    <a:cs typeface="+mn-cs"/>
                  </a:rPr>
                  <a:t>等参数值实现</a:t>
                </a:r>
                <a:r>
                  <a:rPr lang="zh-CN" altLang="zh-CN"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计算机如何确定权重</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𝑖</a:t>
                </a:r>
                <a:r>
                  <a:rPr lang="zh-CN" altLang="zh-CN" sz="1200" kern="1200" dirty="0">
                    <a:solidFill>
                      <a:schemeClr val="tx1"/>
                    </a:solidFill>
                    <a:effectLst/>
                    <a:latin typeface="Arial" charset="0"/>
                    <a:ea typeface="宋体" pitchFamily="2" charset="-122"/>
                    <a:cs typeface="+mn-cs"/>
                  </a:rPr>
                  <a:t>以及阈值</a:t>
                </a:r>
                <a:r>
                  <a:rPr lang="en-US" altLang="zh-CN" sz="1200" kern="1200" dirty="0">
                    <a:solidFill>
                      <a:schemeClr val="tx1"/>
                    </a:solidFill>
                    <a:effectLst/>
                    <a:latin typeface="Arial" charset="0"/>
                    <a:ea typeface="宋体" pitchFamily="2" charset="-122"/>
                    <a:cs typeface="+mn-cs"/>
                  </a:rPr>
                  <a:t>T</a:t>
                </a:r>
                <a:r>
                  <a:rPr lang="zh-CN" altLang="zh-CN" sz="1200" kern="1200" dirty="0">
                    <a:solidFill>
                      <a:schemeClr val="tx1"/>
                    </a:solidFill>
                    <a:effectLst/>
                    <a:latin typeface="Arial" charset="0"/>
                    <a:ea typeface="宋体" pitchFamily="2" charset="-122"/>
                    <a:cs typeface="+mn-cs"/>
                  </a:rPr>
                  <a:t>呢？一般来说，感知机可以通过对给定的数据集进行训练，学习获得权重以及阈值。其中我们可以将阈值看做一个输入一直为</a:t>
                </a:r>
                <a:r>
                  <a:rPr lang="en-US" altLang="zh-CN" sz="1200" kern="1200" dirty="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的结点的权重</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𝑛+1</a:t>
                </a:r>
                <a:r>
                  <a:rPr lang="zh-CN" altLang="zh-CN" sz="1200" i="0" kern="120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，这样就转化为对权重的学习</a:t>
                </a:r>
                <a:r>
                  <a:rPr lang="zh-CN" altLang="zh-CN"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351</a:t>
            </a:fld>
            <a:endParaRPr lang="en-US" altLang="zh-CN"/>
          </a:p>
        </p:txBody>
      </p:sp>
    </p:spTree>
    <p:extLst>
      <p:ext uri="{BB962C8B-B14F-4D97-AF65-F5344CB8AC3E}">
        <p14:creationId xmlns:p14="http://schemas.microsoft.com/office/powerpoint/2010/main" val="139279911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Arial" charset="0"/>
                    <a:ea typeface="宋体" pitchFamily="2" charset="-122"/>
                    <a:cs typeface="+mn-cs"/>
                  </a:rPr>
                  <a:t>图</a:t>
                </a:r>
                <a:r>
                  <a:rPr lang="en-US" altLang="zh-CN" sz="1200" kern="1200" dirty="0" smtClean="0">
                    <a:solidFill>
                      <a:schemeClr val="tx1"/>
                    </a:solidFill>
                    <a:effectLst/>
                    <a:latin typeface="Arial" charset="0"/>
                    <a:ea typeface="宋体" pitchFamily="2" charset="-122"/>
                    <a:cs typeface="+mn-cs"/>
                  </a:rPr>
                  <a:t>5-21</a:t>
                </a:r>
                <a:r>
                  <a:rPr lang="zh-CN" altLang="zh-CN" sz="1200" kern="1200" dirty="0" smtClean="0">
                    <a:solidFill>
                      <a:schemeClr val="tx1"/>
                    </a:solidFill>
                    <a:effectLst/>
                    <a:latin typeface="Arial" charset="0"/>
                    <a:ea typeface="宋体" pitchFamily="2" charset="-122"/>
                    <a:cs typeface="+mn-cs"/>
                  </a:rPr>
                  <a:t>三层网络结构可以用来解决感知机无法解决的异或问题。它与图</a:t>
                </a:r>
                <a:r>
                  <a:rPr lang="en-US" altLang="zh-CN" sz="1200" kern="1200" dirty="0" smtClean="0">
                    <a:solidFill>
                      <a:schemeClr val="tx1"/>
                    </a:solidFill>
                    <a:effectLst/>
                    <a:latin typeface="Arial" charset="0"/>
                    <a:ea typeface="宋体" pitchFamily="2" charset="-122"/>
                    <a:cs typeface="+mn-cs"/>
                  </a:rPr>
                  <a:t>5-17</a:t>
                </a:r>
                <a:r>
                  <a:rPr lang="zh-CN" altLang="zh-CN" sz="1200" kern="1200" dirty="0" smtClean="0">
                    <a:solidFill>
                      <a:schemeClr val="tx1"/>
                    </a:solidFill>
                    <a:effectLst/>
                    <a:latin typeface="Arial" charset="0"/>
                    <a:ea typeface="宋体" pitchFamily="2" charset="-122"/>
                    <a:cs typeface="+mn-cs"/>
                  </a:rPr>
                  <a:t>感知机相比在输入层与输出层之间加了一层神经元，被称为“隐含层”（</a:t>
                </a:r>
                <a:r>
                  <a:rPr lang="en-US" altLang="zh-CN" sz="1200" kern="1200" dirty="0" smtClean="0">
                    <a:solidFill>
                      <a:schemeClr val="tx1"/>
                    </a:solidFill>
                    <a:effectLst/>
                    <a:latin typeface="Arial" charset="0"/>
                    <a:ea typeface="宋体" pitchFamily="2" charset="-122"/>
                    <a:cs typeface="+mn-cs"/>
                  </a:rPr>
                  <a:t>hidden layer</a:t>
                </a:r>
                <a:r>
                  <a:rPr lang="zh-CN" altLang="zh-CN"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例如假设激活函数为阶跃函数当</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4=𝑤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5=𝑤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6=1</a:t>
                </a:r>
                <a:r>
                  <a:rPr lang="zh-CN" altLang="zh-CN" sz="1200" kern="1200" dirty="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2=𝑤</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3=−1</a:t>
                </a:r>
                <a:r>
                  <a:rPr lang="zh-CN" altLang="zh-CN" sz="1200" kern="1200" dirty="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𝑇</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1=𝑇</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2=𝑇</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3=0.5</a:t>
                </a:r>
                <a:r>
                  <a:rPr lang="zh-CN" altLang="zh-CN" sz="1200" kern="1200" dirty="0">
                    <a:solidFill>
                      <a:schemeClr val="tx1"/>
                    </a:solidFill>
                    <a:effectLst/>
                    <a:latin typeface="Arial" charset="0"/>
                    <a:ea typeface="宋体" pitchFamily="2" charset="-122"/>
                    <a:cs typeface="+mn-cs"/>
                  </a:rPr>
                  <a:t>时网络模型可以解决异或问题，当输入</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0,0)</a:t>
                </a:r>
                <a:r>
                  <a:rPr lang="zh-CN" altLang="zh-CN" sz="1200" i="0" kern="1200">
                    <a:solidFill>
                      <a:schemeClr val="tx1"/>
                    </a:solidFill>
                    <a:effectLst/>
                    <a:latin typeface="Arial" charset="0"/>
                    <a:ea typeface="宋体" pitchFamily="2" charset="-122"/>
                    <a:cs typeface="+mn-cs"/>
                  </a:rPr>
                  <a:t>或</a:t>
                </a:r>
                <a:r>
                  <a:rPr lang="en-US" altLang="zh-CN" sz="1200" i="0" kern="1200">
                    <a:solidFill>
                      <a:schemeClr val="tx1"/>
                    </a:solidFill>
                    <a:effectLst/>
                    <a:latin typeface="Arial" charset="0"/>
                    <a:ea typeface="宋体" pitchFamily="2" charset="-122"/>
                    <a:cs typeface="+mn-cs"/>
                  </a:rPr>
                  <a:t>(1,1)</a:t>
                </a:r>
                <a:r>
                  <a:rPr lang="zh-CN" altLang="zh-CN" sz="1200" kern="1200" dirty="0">
                    <a:solidFill>
                      <a:schemeClr val="tx1"/>
                    </a:solidFill>
                    <a:effectLst/>
                    <a:latin typeface="Arial" charset="0"/>
                    <a:ea typeface="宋体" pitchFamily="2" charset="-122"/>
                    <a:cs typeface="+mn-cs"/>
                  </a:rPr>
                  <a:t>时</a:t>
                </a:r>
                <a:r>
                  <a:rPr lang="en-US" altLang="zh-CN" sz="1200" i="0" kern="1200">
                    <a:solidFill>
                      <a:schemeClr val="tx1"/>
                    </a:solidFill>
                    <a:effectLst/>
                    <a:latin typeface="Arial" charset="0"/>
                    <a:ea typeface="宋体" pitchFamily="2" charset="-122"/>
                    <a:cs typeface="+mn-cs"/>
                  </a:rPr>
                  <a:t>y</a:t>
                </a:r>
                <a:r>
                  <a:rPr lang="zh-CN" altLang="zh-CN" sz="1200" kern="1200" dirty="0">
                    <a:solidFill>
                      <a:schemeClr val="tx1"/>
                    </a:solidFill>
                    <a:effectLst/>
                    <a:latin typeface="Arial" charset="0"/>
                    <a:ea typeface="宋体" pitchFamily="2" charset="-122"/>
                    <a:cs typeface="+mn-cs"/>
                  </a:rPr>
                  <a:t>为</a:t>
                </a:r>
                <a:r>
                  <a:rPr lang="en-US" altLang="zh-CN" sz="1200" kern="1200" dirty="0">
                    <a:solidFill>
                      <a:schemeClr val="tx1"/>
                    </a:solidFill>
                    <a:effectLst/>
                    <a:latin typeface="Arial" charset="0"/>
                    <a:ea typeface="宋体" pitchFamily="2" charset="-122"/>
                    <a:cs typeface="+mn-cs"/>
                  </a:rPr>
                  <a:t>0</a:t>
                </a:r>
                <a:r>
                  <a:rPr lang="zh-CN" altLang="zh-CN" sz="1200" kern="1200" dirty="0">
                    <a:solidFill>
                      <a:schemeClr val="tx1"/>
                    </a:solidFill>
                    <a:effectLst/>
                    <a:latin typeface="Arial" charset="0"/>
                    <a:ea typeface="宋体" pitchFamily="2" charset="-122"/>
                    <a:cs typeface="+mn-cs"/>
                  </a:rPr>
                  <a:t>，输入</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0,1)</a:t>
                </a:r>
                <a:r>
                  <a:rPr lang="zh-CN" altLang="zh-CN" sz="1200" i="0" kern="1200">
                    <a:solidFill>
                      <a:schemeClr val="tx1"/>
                    </a:solidFill>
                    <a:effectLst/>
                    <a:latin typeface="Arial" charset="0"/>
                    <a:ea typeface="宋体" pitchFamily="2" charset="-122"/>
                    <a:cs typeface="+mn-cs"/>
                  </a:rPr>
                  <a:t>或</a:t>
                </a:r>
                <a:r>
                  <a:rPr lang="en-US" altLang="zh-CN" sz="1200" i="0" kern="1200">
                    <a:solidFill>
                      <a:schemeClr val="tx1"/>
                    </a:solidFill>
                    <a:effectLst/>
                    <a:latin typeface="Arial" charset="0"/>
                    <a:ea typeface="宋体" pitchFamily="2" charset="-122"/>
                    <a:cs typeface="+mn-cs"/>
                  </a:rPr>
                  <a:t>(1,0)</a:t>
                </a:r>
                <a:r>
                  <a:rPr lang="zh-CN" altLang="zh-CN" sz="1200" kern="1200" dirty="0">
                    <a:solidFill>
                      <a:schemeClr val="tx1"/>
                    </a:solidFill>
                    <a:effectLst/>
                    <a:latin typeface="Arial" charset="0"/>
                    <a:ea typeface="宋体" pitchFamily="2" charset="-122"/>
                    <a:cs typeface="+mn-cs"/>
                  </a:rPr>
                  <a:t>时</a:t>
                </a:r>
                <a:r>
                  <a:rPr lang="en-US" altLang="zh-CN" sz="1200" kern="1200" dirty="0">
                    <a:solidFill>
                      <a:schemeClr val="tx1"/>
                    </a:solidFill>
                    <a:effectLst/>
                    <a:latin typeface="Arial" charset="0"/>
                    <a:ea typeface="宋体" pitchFamily="2" charset="-122"/>
                    <a:cs typeface="+mn-cs"/>
                  </a:rPr>
                  <a:t>y</a:t>
                </a:r>
                <a:r>
                  <a:rPr lang="zh-CN" altLang="zh-CN" sz="1200" kern="1200" dirty="0">
                    <a:solidFill>
                      <a:schemeClr val="tx1"/>
                    </a:solidFill>
                    <a:effectLst/>
                    <a:latin typeface="Arial" charset="0"/>
                    <a:ea typeface="宋体" pitchFamily="2" charset="-122"/>
                    <a:cs typeface="+mn-cs"/>
                  </a:rPr>
                  <a:t>为</a:t>
                </a:r>
                <a:r>
                  <a:rPr lang="en-US" altLang="zh-CN" sz="1200" kern="1200" dirty="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a:t>
                </a:r>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352</a:t>
            </a:fld>
            <a:endParaRPr lang="en-US" altLang="zh-CN"/>
          </a:p>
        </p:txBody>
      </p:sp>
    </p:spTree>
    <p:extLst>
      <p:ext uri="{BB962C8B-B14F-4D97-AF65-F5344CB8AC3E}">
        <p14:creationId xmlns:p14="http://schemas.microsoft.com/office/powerpoint/2010/main" val="270033625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353</a:t>
            </a:fld>
            <a:endParaRPr lang="en-US" altLang="zh-CN"/>
          </a:p>
        </p:txBody>
      </p:sp>
    </p:spTree>
    <p:extLst>
      <p:ext uri="{BB962C8B-B14F-4D97-AF65-F5344CB8AC3E}">
        <p14:creationId xmlns:p14="http://schemas.microsoft.com/office/powerpoint/2010/main" val="22872338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354</a:t>
            </a:fld>
            <a:endParaRPr lang="en-US" altLang="zh-CN"/>
          </a:p>
        </p:txBody>
      </p:sp>
    </p:spTree>
    <p:extLst>
      <p:ext uri="{BB962C8B-B14F-4D97-AF65-F5344CB8AC3E}">
        <p14:creationId xmlns:p14="http://schemas.microsoft.com/office/powerpoint/2010/main" val="73459000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355</a:t>
            </a:fld>
            <a:endParaRPr lang="en-US" altLang="zh-CN"/>
          </a:p>
        </p:txBody>
      </p:sp>
    </p:spTree>
    <p:extLst>
      <p:ext uri="{BB962C8B-B14F-4D97-AF65-F5344CB8AC3E}">
        <p14:creationId xmlns:p14="http://schemas.microsoft.com/office/powerpoint/2010/main" val="299553209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356</a:t>
            </a:fld>
            <a:endParaRPr lang="en-US" altLang="zh-CN"/>
          </a:p>
        </p:txBody>
      </p:sp>
    </p:spTree>
    <p:extLst>
      <p:ext uri="{BB962C8B-B14F-4D97-AF65-F5344CB8AC3E}">
        <p14:creationId xmlns:p14="http://schemas.microsoft.com/office/powerpoint/2010/main" val="31191273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357</a:t>
            </a:fld>
            <a:endParaRPr lang="en-US" altLang="zh-CN"/>
          </a:p>
        </p:txBody>
      </p:sp>
    </p:spTree>
    <p:extLst>
      <p:ext uri="{BB962C8B-B14F-4D97-AF65-F5344CB8AC3E}">
        <p14:creationId xmlns:p14="http://schemas.microsoft.com/office/powerpoint/2010/main" val="129584548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358</a:t>
            </a:fld>
            <a:endParaRPr lang="en-US" altLang="zh-CN"/>
          </a:p>
        </p:txBody>
      </p:sp>
    </p:spTree>
    <p:extLst>
      <p:ext uri="{BB962C8B-B14F-4D97-AF65-F5344CB8AC3E}">
        <p14:creationId xmlns:p14="http://schemas.microsoft.com/office/powerpoint/2010/main" val="3501227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23</a:t>
            </a:fld>
            <a:endParaRPr lang="en-US" altLang="zh-CN"/>
          </a:p>
        </p:txBody>
      </p:sp>
    </p:spTree>
    <p:extLst>
      <p:ext uri="{BB962C8B-B14F-4D97-AF65-F5344CB8AC3E}">
        <p14:creationId xmlns:p14="http://schemas.microsoft.com/office/powerpoint/2010/main" val="276843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359</a:t>
            </a:fld>
            <a:endParaRPr lang="en-US" altLang="zh-CN"/>
          </a:p>
        </p:txBody>
      </p:sp>
    </p:spTree>
    <p:extLst>
      <p:ext uri="{BB962C8B-B14F-4D97-AF65-F5344CB8AC3E}">
        <p14:creationId xmlns:p14="http://schemas.microsoft.com/office/powerpoint/2010/main" val="38180130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360</a:t>
            </a:fld>
            <a:endParaRPr lang="en-US" altLang="zh-CN"/>
          </a:p>
        </p:txBody>
      </p:sp>
    </p:spTree>
    <p:extLst>
      <p:ext uri="{BB962C8B-B14F-4D97-AF65-F5344CB8AC3E}">
        <p14:creationId xmlns:p14="http://schemas.microsoft.com/office/powerpoint/2010/main" val="46487344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361</a:t>
            </a:fld>
            <a:endParaRPr lang="en-US" altLang="zh-CN"/>
          </a:p>
        </p:txBody>
      </p:sp>
    </p:spTree>
    <p:extLst>
      <p:ext uri="{BB962C8B-B14F-4D97-AF65-F5344CB8AC3E}">
        <p14:creationId xmlns:p14="http://schemas.microsoft.com/office/powerpoint/2010/main" val="102651942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362</a:t>
            </a:fld>
            <a:endParaRPr lang="en-US" altLang="zh-CN"/>
          </a:p>
        </p:txBody>
      </p:sp>
    </p:spTree>
    <p:extLst>
      <p:ext uri="{BB962C8B-B14F-4D97-AF65-F5344CB8AC3E}">
        <p14:creationId xmlns:p14="http://schemas.microsoft.com/office/powerpoint/2010/main" val="140474157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t>2014</a:t>
            </a:r>
            <a:r>
              <a:rPr lang="zh-CN" altLang="zh-CN" sz="1200" dirty="0"/>
              <a:t>年，</a:t>
            </a:r>
            <a:r>
              <a:rPr lang="en-US" altLang="zh-CN" sz="1200" dirty="0"/>
              <a:t>Google</a:t>
            </a:r>
            <a:r>
              <a:rPr lang="zh-CN" altLang="zh-CN" sz="1200" dirty="0"/>
              <a:t>试图利用深度学习技术，从图像直接生成一段自然语言的描述。</a:t>
            </a:r>
            <a:r>
              <a:rPr lang="en-US" altLang="zh-CN" sz="1200" dirty="0"/>
              <a:t>Google</a:t>
            </a:r>
            <a:r>
              <a:rPr lang="zh-CN" altLang="zh-CN" sz="1200" dirty="0"/>
              <a:t>把两个深度神经网络结合起来</a:t>
            </a:r>
            <a:r>
              <a:rPr lang="en-US" altLang="zh-CN" sz="1200" dirty="0"/>
              <a:t>(</a:t>
            </a:r>
            <a:r>
              <a:rPr lang="zh-CN" altLang="zh-CN" sz="1200" dirty="0"/>
              <a:t>卷积神经网络</a:t>
            </a:r>
            <a:r>
              <a:rPr lang="en-US" altLang="zh-CN" sz="1200" dirty="0"/>
              <a:t>CNN</a:t>
            </a:r>
            <a:r>
              <a:rPr lang="zh-CN" altLang="zh-CN" sz="1200" dirty="0"/>
              <a:t>和循环神经网络</a:t>
            </a:r>
            <a:r>
              <a:rPr lang="en-US" altLang="zh-CN" sz="1200" dirty="0"/>
              <a:t>RNN)</a:t>
            </a:r>
            <a:r>
              <a:rPr lang="zh-CN" altLang="zh-CN" sz="1200" dirty="0"/>
              <a:t>，组成一个模型，完成这个任务。其中一个神经网络负责图像识别，另外一个神经网络负责语言生成。图</a:t>
            </a:r>
            <a:r>
              <a:rPr lang="en-US" altLang="zh-CN" sz="1200" dirty="0"/>
              <a:t>32</a:t>
            </a:r>
            <a:r>
              <a:rPr lang="zh-CN" altLang="zh-CN" sz="1200" dirty="0"/>
              <a:t>展示了他们使用的网络结构。这个网络结构，基于左边的图片，生成了右边的文字描述。</a:t>
            </a:r>
            <a:endParaRPr lang="zh-CN" altLang="zh-CN" sz="1200" b="1" dirty="0"/>
          </a:p>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363</a:t>
            </a:fld>
            <a:endParaRPr lang="en-US" altLang="zh-CN"/>
          </a:p>
        </p:txBody>
      </p:sp>
    </p:spTree>
    <p:extLst>
      <p:ext uri="{BB962C8B-B14F-4D97-AF65-F5344CB8AC3E}">
        <p14:creationId xmlns:p14="http://schemas.microsoft.com/office/powerpoint/2010/main" val="330042420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364</a:t>
            </a:fld>
            <a:endParaRPr lang="en-US" altLang="zh-CN"/>
          </a:p>
        </p:txBody>
      </p:sp>
    </p:spTree>
    <p:extLst>
      <p:ext uri="{BB962C8B-B14F-4D97-AF65-F5344CB8AC3E}">
        <p14:creationId xmlns:p14="http://schemas.microsoft.com/office/powerpoint/2010/main" val="108168323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365</a:t>
            </a:fld>
            <a:endParaRPr lang="en-US" altLang="zh-CN"/>
          </a:p>
        </p:txBody>
      </p:sp>
    </p:spTree>
    <p:extLst>
      <p:ext uri="{BB962C8B-B14F-4D97-AF65-F5344CB8AC3E}">
        <p14:creationId xmlns:p14="http://schemas.microsoft.com/office/powerpoint/2010/main" val="128913612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366</a:t>
            </a:fld>
            <a:endParaRPr lang="en-US" altLang="zh-CN"/>
          </a:p>
        </p:txBody>
      </p:sp>
    </p:spTree>
    <p:extLst>
      <p:ext uri="{BB962C8B-B14F-4D97-AF65-F5344CB8AC3E}">
        <p14:creationId xmlns:p14="http://schemas.microsoft.com/office/powerpoint/2010/main" val="276100551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367</a:t>
            </a:fld>
            <a:endParaRPr lang="en-US" altLang="zh-CN"/>
          </a:p>
        </p:txBody>
      </p:sp>
    </p:spTree>
    <p:extLst>
      <p:ext uri="{BB962C8B-B14F-4D97-AF65-F5344CB8AC3E}">
        <p14:creationId xmlns:p14="http://schemas.microsoft.com/office/powerpoint/2010/main" val="375722840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368</a:t>
            </a:fld>
            <a:endParaRPr lang="en-US" altLang="zh-CN"/>
          </a:p>
        </p:txBody>
      </p:sp>
    </p:spTree>
    <p:extLst>
      <p:ext uri="{BB962C8B-B14F-4D97-AF65-F5344CB8AC3E}">
        <p14:creationId xmlns:p14="http://schemas.microsoft.com/office/powerpoint/2010/main" val="3341078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5</a:t>
            </a:fld>
            <a:endParaRPr lang="en-US" altLang="zh-CN"/>
          </a:p>
        </p:txBody>
      </p:sp>
    </p:spTree>
    <p:extLst>
      <p:ext uri="{BB962C8B-B14F-4D97-AF65-F5344CB8AC3E}">
        <p14:creationId xmlns:p14="http://schemas.microsoft.com/office/powerpoint/2010/main" val="81564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24</a:t>
            </a:fld>
            <a:endParaRPr lang="en-US" altLang="zh-CN"/>
          </a:p>
        </p:txBody>
      </p:sp>
    </p:spTree>
    <p:extLst>
      <p:ext uri="{BB962C8B-B14F-4D97-AF65-F5344CB8AC3E}">
        <p14:creationId xmlns:p14="http://schemas.microsoft.com/office/powerpoint/2010/main" val="59762722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369</a:t>
            </a:fld>
            <a:endParaRPr lang="en-US" altLang="zh-CN"/>
          </a:p>
        </p:txBody>
      </p:sp>
    </p:spTree>
    <p:extLst>
      <p:ext uri="{BB962C8B-B14F-4D97-AF65-F5344CB8AC3E}">
        <p14:creationId xmlns:p14="http://schemas.microsoft.com/office/powerpoint/2010/main" val="257896169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370</a:t>
            </a:fld>
            <a:endParaRPr lang="en-US" altLang="zh-CN"/>
          </a:p>
        </p:txBody>
      </p:sp>
    </p:spTree>
    <p:extLst>
      <p:ext uri="{BB962C8B-B14F-4D97-AF65-F5344CB8AC3E}">
        <p14:creationId xmlns:p14="http://schemas.microsoft.com/office/powerpoint/2010/main" val="92591835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372</a:t>
            </a:fld>
            <a:endParaRPr lang="en-US" altLang="zh-CN"/>
          </a:p>
        </p:txBody>
      </p:sp>
    </p:spTree>
    <p:extLst>
      <p:ext uri="{BB962C8B-B14F-4D97-AF65-F5344CB8AC3E}">
        <p14:creationId xmlns:p14="http://schemas.microsoft.com/office/powerpoint/2010/main" val="144905936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373</a:t>
            </a:fld>
            <a:endParaRPr lang="en-US" altLang="zh-CN"/>
          </a:p>
        </p:txBody>
      </p:sp>
    </p:spTree>
    <p:extLst>
      <p:ext uri="{BB962C8B-B14F-4D97-AF65-F5344CB8AC3E}">
        <p14:creationId xmlns:p14="http://schemas.microsoft.com/office/powerpoint/2010/main" val="426953160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374</a:t>
            </a:fld>
            <a:endParaRPr lang="en-US" altLang="zh-CN"/>
          </a:p>
        </p:txBody>
      </p:sp>
    </p:spTree>
    <p:extLst>
      <p:ext uri="{BB962C8B-B14F-4D97-AF65-F5344CB8AC3E}">
        <p14:creationId xmlns:p14="http://schemas.microsoft.com/office/powerpoint/2010/main" val="384714754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375</a:t>
            </a:fld>
            <a:endParaRPr lang="en-US" altLang="zh-CN"/>
          </a:p>
        </p:txBody>
      </p:sp>
    </p:spTree>
    <p:extLst>
      <p:ext uri="{BB962C8B-B14F-4D97-AF65-F5344CB8AC3E}">
        <p14:creationId xmlns:p14="http://schemas.microsoft.com/office/powerpoint/2010/main" val="226049303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376</a:t>
            </a:fld>
            <a:endParaRPr lang="en-US" altLang="zh-CN"/>
          </a:p>
        </p:txBody>
      </p:sp>
    </p:spTree>
    <p:extLst>
      <p:ext uri="{BB962C8B-B14F-4D97-AF65-F5344CB8AC3E}">
        <p14:creationId xmlns:p14="http://schemas.microsoft.com/office/powerpoint/2010/main" val="258929439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377</a:t>
            </a:fld>
            <a:endParaRPr lang="en-US" altLang="zh-CN"/>
          </a:p>
        </p:txBody>
      </p:sp>
    </p:spTree>
    <p:extLst>
      <p:ext uri="{BB962C8B-B14F-4D97-AF65-F5344CB8AC3E}">
        <p14:creationId xmlns:p14="http://schemas.microsoft.com/office/powerpoint/2010/main" val="59156519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378</a:t>
            </a:fld>
            <a:endParaRPr lang="en-US" altLang="zh-CN"/>
          </a:p>
        </p:txBody>
      </p:sp>
    </p:spTree>
    <p:extLst>
      <p:ext uri="{BB962C8B-B14F-4D97-AF65-F5344CB8AC3E}">
        <p14:creationId xmlns:p14="http://schemas.microsoft.com/office/powerpoint/2010/main" val="52493681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379</a:t>
            </a:fld>
            <a:endParaRPr lang="en-US" altLang="zh-CN"/>
          </a:p>
        </p:txBody>
      </p:sp>
    </p:spTree>
    <p:extLst>
      <p:ext uri="{BB962C8B-B14F-4D97-AF65-F5344CB8AC3E}">
        <p14:creationId xmlns:p14="http://schemas.microsoft.com/office/powerpoint/2010/main" val="1539499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25</a:t>
            </a:fld>
            <a:endParaRPr lang="en-US" altLang="zh-CN"/>
          </a:p>
        </p:txBody>
      </p:sp>
    </p:spTree>
    <p:extLst>
      <p:ext uri="{BB962C8B-B14F-4D97-AF65-F5344CB8AC3E}">
        <p14:creationId xmlns:p14="http://schemas.microsoft.com/office/powerpoint/2010/main" val="335744926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380</a:t>
            </a:fld>
            <a:endParaRPr lang="en-US" altLang="zh-CN"/>
          </a:p>
        </p:txBody>
      </p:sp>
    </p:spTree>
    <p:extLst>
      <p:ext uri="{BB962C8B-B14F-4D97-AF65-F5344CB8AC3E}">
        <p14:creationId xmlns:p14="http://schemas.microsoft.com/office/powerpoint/2010/main" val="346921779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381</a:t>
            </a:fld>
            <a:endParaRPr lang="en-US" altLang="zh-CN"/>
          </a:p>
        </p:txBody>
      </p:sp>
    </p:spTree>
    <p:extLst>
      <p:ext uri="{BB962C8B-B14F-4D97-AF65-F5344CB8AC3E}">
        <p14:creationId xmlns:p14="http://schemas.microsoft.com/office/powerpoint/2010/main" val="67463830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382</a:t>
            </a:fld>
            <a:endParaRPr lang="en-US" altLang="zh-CN"/>
          </a:p>
        </p:txBody>
      </p:sp>
    </p:spTree>
    <p:extLst>
      <p:ext uri="{BB962C8B-B14F-4D97-AF65-F5344CB8AC3E}">
        <p14:creationId xmlns:p14="http://schemas.microsoft.com/office/powerpoint/2010/main" val="168063983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383</a:t>
            </a:fld>
            <a:endParaRPr lang="en-US" altLang="zh-CN"/>
          </a:p>
        </p:txBody>
      </p:sp>
    </p:spTree>
    <p:extLst>
      <p:ext uri="{BB962C8B-B14F-4D97-AF65-F5344CB8AC3E}">
        <p14:creationId xmlns:p14="http://schemas.microsoft.com/office/powerpoint/2010/main" val="425686152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384</a:t>
            </a:fld>
            <a:endParaRPr lang="en-US" altLang="zh-CN"/>
          </a:p>
        </p:txBody>
      </p:sp>
    </p:spTree>
    <p:extLst>
      <p:ext uri="{BB962C8B-B14F-4D97-AF65-F5344CB8AC3E}">
        <p14:creationId xmlns:p14="http://schemas.microsoft.com/office/powerpoint/2010/main" val="17406142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385</a:t>
            </a:fld>
            <a:endParaRPr lang="en-US" altLang="zh-CN"/>
          </a:p>
        </p:txBody>
      </p:sp>
    </p:spTree>
    <p:extLst>
      <p:ext uri="{BB962C8B-B14F-4D97-AF65-F5344CB8AC3E}">
        <p14:creationId xmlns:p14="http://schemas.microsoft.com/office/powerpoint/2010/main" val="389217216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386</a:t>
            </a:fld>
            <a:endParaRPr lang="en-US" altLang="zh-CN"/>
          </a:p>
        </p:txBody>
      </p:sp>
    </p:spTree>
    <p:extLst>
      <p:ext uri="{BB962C8B-B14F-4D97-AF65-F5344CB8AC3E}">
        <p14:creationId xmlns:p14="http://schemas.microsoft.com/office/powerpoint/2010/main" val="325544980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387</a:t>
            </a:fld>
            <a:endParaRPr lang="en-US" altLang="zh-CN"/>
          </a:p>
        </p:txBody>
      </p:sp>
    </p:spTree>
    <p:extLst>
      <p:ext uri="{BB962C8B-B14F-4D97-AF65-F5344CB8AC3E}">
        <p14:creationId xmlns:p14="http://schemas.microsoft.com/office/powerpoint/2010/main" val="224947897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388</a:t>
            </a:fld>
            <a:endParaRPr lang="en-US" altLang="zh-CN"/>
          </a:p>
        </p:txBody>
      </p:sp>
    </p:spTree>
    <p:extLst>
      <p:ext uri="{BB962C8B-B14F-4D97-AF65-F5344CB8AC3E}">
        <p14:creationId xmlns:p14="http://schemas.microsoft.com/office/powerpoint/2010/main" val="269946155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389</a:t>
            </a:fld>
            <a:endParaRPr lang="en-US" altLang="zh-CN"/>
          </a:p>
        </p:txBody>
      </p:sp>
    </p:spTree>
    <p:extLst>
      <p:ext uri="{BB962C8B-B14F-4D97-AF65-F5344CB8AC3E}">
        <p14:creationId xmlns:p14="http://schemas.microsoft.com/office/powerpoint/2010/main" val="28993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26</a:t>
            </a:fld>
            <a:endParaRPr lang="en-US" altLang="zh-CN"/>
          </a:p>
        </p:txBody>
      </p:sp>
    </p:spTree>
    <p:extLst>
      <p:ext uri="{BB962C8B-B14F-4D97-AF65-F5344CB8AC3E}">
        <p14:creationId xmlns:p14="http://schemas.microsoft.com/office/powerpoint/2010/main" val="195912329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390</a:t>
            </a:fld>
            <a:endParaRPr lang="en-US" altLang="zh-CN"/>
          </a:p>
        </p:txBody>
      </p:sp>
    </p:spTree>
    <p:extLst>
      <p:ext uri="{BB962C8B-B14F-4D97-AF65-F5344CB8AC3E}">
        <p14:creationId xmlns:p14="http://schemas.microsoft.com/office/powerpoint/2010/main" val="32848410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391</a:t>
            </a:fld>
            <a:endParaRPr lang="en-US" altLang="zh-CN"/>
          </a:p>
        </p:txBody>
      </p:sp>
    </p:spTree>
    <p:extLst>
      <p:ext uri="{BB962C8B-B14F-4D97-AF65-F5344CB8AC3E}">
        <p14:creationId xmlns:p14="http://schemas.microsoft.com/office/powerpoint/2010/main" val="240446552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392</a:t>
            </a:fld>
            <a:endParaRPr lang="en-US" altLang="zh-CN"/>
          </a:p>
        </p:txBody>
      </p:sp>
    </p:spTree>
    <p:extLst>
      <p:ext uri="{BB962C8B-B14F-4D97-AF65-F5344CB8AC3E}">
        <p14:creationId xmlns:p14="http://schemas.microsoft.com/office/powerpoint/2010/main" val="93193393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393</a:t>
            </a:fld>
            <a:endParaRPr lang="en-US" altLang="zh-CN"/>
          </a:p>
        </p:txBody>
      </p:sp>
    </p:spTree>
    <p:extLst>
      <p:ext uri="{BB962C8B-B14F-4D97-AF65-F5344CB8AC3E}">
        <p14:creationId xmlns:p14="http://schemas.microsoft.com/office/powerpoint/2010/main" val="4100387538"/>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394</a:t>
            </a:fld>
            <a:endParaRPr lang="en-US" altLang="zh-CN"/>
          </a:p>
        </p:txBody>
      </p:sp>
    </p:spTree>
    <p:extLst>
      <p:ext uri="{BB962C8B-B14F-4D97-AF65-F5344CB8AC3E}">
        <p14:creationId xmlns:p14="http://schemas.microsoft.com/office/powerpoint/2010/main" val="416603042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395</a:t>
            </a:fld>
            <a:endParaRPr lang="en-US" altLang="zh-CN"/>
          </a:p>
        </p:txBody>
      </p:sp>
    </p:spTree>
    <p:extLst>
      <p:ext uri="{BB962C8B-B14F-4D97-AF65-F5344CB8AC3E}">
        <p14:creationId xmlns:p14="http://schemas.microsoft.com/office/powerpoint/2010/main" val="129967500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396</a:t>
            </a:fld>
            <a:endParaRPr lang="en-US" altLang="zh-CN"/>
          </a:p>
        </p:txBody>
      </p:sp>
    </p:spTree>
    <p:extLst>
      <p:ext uri="{BB962C8B-B14F-4D97-AF65-F5344CB8AC3E}">
        <p14:creationId xmlns:p14="http://schemas.microsoft.com/office/powerpoint/2010/main" val="299832963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397</a:t>
            </a:fld>
            <a:endParaRPr lang="en-US" altLang="zh-CN"/>
          </a:p>
        </p:txBody>
      </p:sp>
    </p:spTree>
    <p:extLst>
      <p:ext uri="{BB962C8B-B14F-4D97-AF65-F5344CB8AC3E}">
        <p14:creationId xmlns:p14="http://schemas.microsoft.com/office/powerpoint/2010/main" val="154008552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随机森林既可以处理属性为离散值的量，也可以处理属性为连续值的量。另外，随机森林还可以用来进行无监督学习聚类和异常点检测。</a:t>
            </a:r>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398</a:t>
            </a:fld>
            <a:endParaRPr lang="en-US" altLang="zh-CN"/>
          </a:p>
        </p:txBody>
      </p:sp>
    </p:spTree>
    <p:extLst>
      <p:ext uri="{BB962C8B-B14F-4D97-AF65-F5344CB8AC3E}">
        <p14:creationId xmlns:p14="http://schemas.microsoft.com/office/powerpoint/2010/main" val="232955278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一开始我们提到的随机森林中的“随机”就是指的这里的两个随机性。两个随机性的引入对随机森林的分类性能至关重要。由于它们的引入，使得随机森林不容易陷入过拟合，并且具有很好得抗噪能力</a:t>
            </a:r>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399</a:t>
            </a:fld>
            <a:endParaRPr lang="en-US" altLang="zh-CN"/>
          </a:p>
        </p:txBody>
      </p:sp>
    </p:spTree>
    <p:extLst>
      <p:ext uri="{BB962C8B-B14F-4D97-AF65-F5344CB8AC3E}">
        <p14:creationId xmlns:p14="http://schemas.microsoft.com/office/powerpoint/2010/main" val="1169144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27</a:t>
            </a:fld>
            <a:endParaRPr lang="en-US" altLang="zh-CN"/>
          </a:p>
        </p:txBody>
      </p:sp>
    </p:spTree>
    <p:extLst>
      <p:ext uri="{BB962C8B-B14F-4D97-AF65-F5344CB8AC3E}">
        <p14:creationId xmlns:p14="http://schemas.microsoft.com/office/powerpoint/2010/main" val="247118097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400</a:t>
            </a:fld>
            <a:endParaRPr lang="en-US" altLang="zh-CN"/>
          </a:p>
        </p:txBody>
      </p:sp>
    </p:spTree>
    <p:extLst>
      <p:ext uri="{BB962C8B-B14F-4D97-AF65-F5344CB8AC3E}">
        <p14:creationId xmlns:p14="http://schemas.microsoft.com/office/powerpoint/2010/main" val="274656001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401</a:t>
            </a:fld>
            <a:endParaRPr lang="en-US" altLang="zh-CN"/>
          </a:p>
        </p:txBody>
      </p:sp>
    </p:spTree>
    <p:extLst>
      <p:ext uri="{BB962C8B-B14F-4D97-AF65-F5344CB8AC3E}">
        <p14:creationId xmlns:p14="http://schemas.microsoft.com/office/powerpoint/2010/main" val="3764822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28</a:t>
            </a:fld>
            <a:endParaRPr lang="en-US" altLang="zh-CN"/>
          </a:p>
        </p:txBody>
      </p:sp>
    </p:spTree>
    <p:extLst>
      <p:ext uri="{BB962C8B-B14F-4D97-AF65-F5344CB8AC3E}">
        <p14:creationId xmlns:p14="http://schemas.microsoft.com/office/powerpoint/2010/main" val="3743314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29</a:t>
            </a:fld>
            <a:endParaRPr lang="en-US" altLang="zh-CN"/>
          </a:p>
        </p:txBody>
      </p:sp>
    </p:spTree>
    <p:extLst>
      <p:ext uri="{BB962C8B-B14F-4D97-AF65-F5344CB8AC3E}">
        <p14:creationId xmlns:p14="http://schemas.microsoft.com/office/powerpoint/2010/main" val="309373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30</a:t>
            </a:fld>
            <a:endParaRPr lang="en-US" altLang="zh-CN"/>
          </a:p>
        </p:txBody>
      </p:sp>
    </p:spTree>
    <p:extLst>
      <p:ext uri="{BB962C8B-B14F-4D97-AF65-F5344CB8AC3E}">
        <p14:creationId xmlns:p14="http://schemas.microsoft.com/office/powerpoint/2010/main" val="554671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31</a:t>
            </a:fld>
            <a:endParaRPr lang="en-US" altLang="zh-CN"/>
          </a:p>
        </p:txBody>
      </p:sp>
    </p:spTree>
    <p:extLst>
      <p:ext uri="{BB962C8B-B14F-4D97-AF65-F5344CB8AC3E}">
        <p14:creationId xmlns:p14="http://schemas.microsoft.com/office/powerpoint/2010/main" val="1202217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32</a:t>
            </a:fld>
            <a:endParaRPr lang="en-US" altLang="zh-CN"/>
          </a:p>
        </p:txBody>
      </p:sp>
    </p:spTree>
    <p:extLst>
      <p:ext uri="{BB962C8B-B14F-4D97-AF65-F5344CB8AC3E}">
        <p14:creationId xmlns:p14="http://schemas.microsoft.com/office/powerpoint/2010/main" val="3096502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33</a:t>
            </a:fld>
            <a:endParaRPr lang="en-US" altLang="zh-CN"/>
          </a:p>
        </p:txBody>
      </p:sp>
    </p:spTree>
    <p:extLst>
      <p:ext uri="{BB962C8B-B14F-4D97-AF65-F5344CB8AC3E}">
        <p14:creationId xmlns:p14="http://schemas.microsoft.com/office/powerpoint/2010/main" val="3027315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6</a:t>
            </a:fld>
            <a:endParaRPr lang="en-US" altLang="zh-CN"/>
          </a:p>
        </p:txBody>
      </p:sp>
    </p:spTree>
    <p:extLst>
      <p:ext uri="{BB962C8B-B14F-4D97-AF65-F5344CB8AC3E}">
        <p14:creationId xmlns:p14="http://schemas.microsoft.com/office/powerpoint/2010/main" val="88447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34</a:t>
            </a:fld>
            <a:endParaRPr lang="en-US" altLang="zh-CN"/>
          </a:p>
        </p:txBody>
      </p:sp>
    </p:spTree>
    <p:extLst>
      <p:ext uri="{BB962C8B-B14F-4D97-AF65-F5344CB8AC3E}">
        <p14:creationId xmlns:p14="http://schemas.microsoft.com/office/powerpoint/2010/main" val="269555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35</a:t>
            </a:fld>
            <a:endParaRPr lang="en-US" altLang="zh-CN"/>
          </a:p>
        </p:txBody>
      </p:sp>
    </p:spTree>
    <p:extLst>
      <p:ext uri="{BB962C8B-B14F-4D97-AF65-F5344CB8AC3E}">
        <p14:creationId xmlns:p14="http://schemas.microsoft.com/office/powerpoint/2010/main" val="3357602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n_samples</a:t>
            </a:r>
            <a:r>
              <a:rPr lang="zh-CN" altLang="en-US" dirty="0"/>
              <a:t>：指定样本数</a:t>
            </a:r>
            <a:r>
              <a:rPr lang="zh-CN" altLang="en-US" baseline="0" dirty="0"/>
              <a:t> </a:t>
            </a:r>
            <a:r>
              <a:rPr lang="en-US" altLang="zh-CN" dirty="0" err="1"/>
              <a:t>n_features</a:t>
            </a:r>
            <a:r>
              <a:rPr lang="zh-CN" altLang="en-US" dirty="0"/>
              <a:t>：指定特征数</a:t>
            </a:r>
            <a:r>
              <a:rPr lang="zh-CN" altLang="en-US" baseline="0" dirty="0"/>
              <a:t>  </a:t>
            </a:r>
            <a:r>
              <a:rPr lang="en-US" altLang="zh-CN" dirty="0" err="1"/>
              <a:t>n_classes</a:t>
            </a:r>
            <a:r>
              <a:rPr lang="zh-CN" altLang="en-US" dirty="0"/>
              <a:t>：指定几分类</a:t>
            </a: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36</a:t>
            </a:fld>
            <a:endParaRPr lang="en-US" altLang="zh-CN"/>
          </a:p>
        </p:txBody>
      </p:sp>
    </p:spTree>
    <p:extLst>
      <p:ext uri="{BB962C8B-B14F-4D97-AF65-F5344CB8AC3E}">
        <p14:creationId xmlns:p14="http://schemas.microsoft.com/office/powerpoint/2010/main" val="3642718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t>n_samples</a:t>
            </a:r>
            <a:r>
              <a:rPr lang="zh-CN" altLang="en-US" dirty="0"/>
              <a:t>表示样本数量  </a:t>
            </a:r>
            <a:r>
              <a:rPr lang="en-US" altLang="zh-CN" dirty="0" err="1"/>
              <a:t>n_features</a:t>
            </a:r>
            <a:r>
              <a:rPr lang="zh-CN" altLang="en-US" dirty="0"/>
              <a:t>表示特征向量维度</a:t>
            </a:r>
            <a:r>
              <a:rPr lang="en-US" altLang="zh-CN" dirty="0"/>
              <a:t>	</a:t>
            </a:r>
            <a:r>
              <a:rPr lang="en-US" altLang="zh-CN" dirty="0" err="1"/>
              <a:t>cluster_std</a:t>
            </a:r>
            <a:r>
              <a:rPr lang="zh-CN" altLang="en-US" dirty="0"/>
              <a:t>表示分布的标准差</a:t>
            </a:r>
          </a:p>
          <a:p>
            <a:r>
              <a:rPr lang="en-US" altLang="zh-CN" dirty="0"/>
              <a:t>centers</a:t>
            </a:r>
            <a:r>
              <a:rPr lang="zh-CN" altLang="en-US" dirty="0"/>
              <a:t>表示数据点中心，可以输入</a:t>
            </a:r>
            <a:r>
              <a:rPr lang="en-US" altLang="zh-CN" dirty="0" err="1"/>
              <a:t>int</a:t>
            </a:r>
            <a:r>
              <a:rPr lang="zh-CN" altLang="en-US" dirty="0"/>
              <a:t>数字，代表有多少个中心，也可以输入几个坐标（</a:t>
            </a:r>
            <a:r>
              <a:rPr lang="en-US" altLang="zh-CN" dirty="0"/>
              <a:t>fixed center locations</a:t>
            </a:r>
            <a:r>
              <a:rPr lang="zh-CN" altLang="en-US" dirty="0"/>
              <a:t>）</a:t>
            </a: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37</a:t>
            </a:fld>
            <a:endParaRPr lang="en-US" altLang="zh-CN"/>
          </a:p>
        </p:txBody>
      </p:sp>
    </p:spTree>
    <p:extLst>
      <p:ext uri="{BB962C8B-B14F-4D97-AF65-F5344CB8AC3E}">
        <p14:creationId xmlns:p14="http://schemas.microsoft.com/office/powerpoint/2010/main" val="15253128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scale</a:t>
            </a:r>
            <a:r>
              <a:rPr kumimoji="1" lang="zh-CN" altLang="en-US" dirty="0"/>
              <a:t>与</a:t>
            </a:r>
            <a:r>
              <a:rPr kumimoji="1" lang="en-US" altLang="zh-CN" dirty="0" err="1"/>
              <a:t>StandardScaler</a:t>
            </a:r>
            <a:r>
              <a:rPr kumimoji="1" lang="zh-CN" altLang="en-US" dirty="0"/>
              <a:t>将数据缩放为</a:t>
            </a:r>
            <a:r>
              <a:rPr kumimoji="1" lang="en-US" altLang="zh-CN" dirty="0"/>
              <a:t>0</a:t>
            </a:r>
            <a:r>
              <a:rPr kumimoji="1" lang="zh-CN" altLang="en-US" dirty="0"/>
              <a:t>均值和单位方差</a:t>
            </a:r>
            <a:endParaRPr kumimoji="1" lang="en-US" altLang="zh-CN" dirty="0"/>
          </a:p>
          <a:p>
            <a:r>
              <a:rPr kumimoji="1" lang="en-US" altLang="zh-CN" dirty="0" err="1"/>
              <a:t>MinMaxScaler</a:t>
            </a:r>
            <a:r>
              <a:rPr kumimoji="1" lang="zh-CN" altLang="en-US" dirty="0"/>
              <a:t>和</a:t>
            </a:r>
            <a:r>
              <a:rPr kumimoji="1" lang="en-US" altLang="zh-CN" dirty="0" err="1"/>
              <a:t>MaxAbsScaler</a:t>
            </a:r>
            <a:r>
              <a:rPr kumimoji="1" lang="zh-CN" altLang="en-US" dirty="0"/>
              <a:t>将数据集缩放到指定范围之内</a:t>
            </a: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38</a:t>
            </a:fld>
            <a:endParaRPr lang="en-US" altLang="zh-CN"/>
          </a:p>
        </p:txBody>
      </p:sp>
    </p:spTree>
    <p:extLst>
      <p:ext uri="{BB962C8B-B14F-4D97-AF65-F5344CB8AC3E}">
        <p14:creationId xmlns:p14="http://schemas.microsoft.com/office/powerpoint/2010/main" val="869194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39</a:t>
            </a:fld>
            <a:endParaRPr lang="en-US" altLang="zh-CN"/>
          </a:p>
        </p:txBody>
      </p:sp>
    </p:spTree>
    <p:extLst>
      <p:ext uri="{BB962C8B-B14F-4D97-AF65-F5344CB8AC3E}">
        <p14:creationId xmlns:p14="http://schemas.microsoft.com/office/powerpoint/2010/main" val="811750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40</a:t>
            </a:fld>
            <a:endParaRPr lang="en-US" altLang="zh-CN"/>
          </a:p>
        </p:txBody>
      </p:sp>
    </p:spTree>
    <p:extLst>
      <p:ext uri="{BB962C8B-B14F-4D97-AF65-F5344CB8AC3E}">
        <p14:creationId xmlns:p14="http://schemas.microsoft.com/office/powerpoint/2010/main" val="792473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test_size</a:t>
            </a:r>
            <a:r>
              <a:rPr kumimoji="1" lang="zh-CN" altLang="en-US" dirty="0"/>
              <a:t>既可以传递</a:t>
            </a:r>
            <a:r>
              <a:rPr kumimoji="1" lang="en-US" altLang="zh-CN" dirty="0"/>
              <a:t>float</a:t>
            </a:r>
            <a:r>
              <a:rPr kumimoji="1" lang="zh-CN" altLang="en-US" dirty="0"/>
              <a:t>类型数据也可以传递</a:t>
            </a:r>
            <a:r>
              <a:rPr kumimoji="1" lang="en-US" altLang="zh-CN" dirty="0" err="1"/>
              <a:t>int</a:t>
            </a:r>
            <a:r>
              <a:rPr kumimoji="1" lang="zh-CN" altLang="en-US" dirty="0"/>
              <a:t>类型数据，</a:t>
            </a:r>
            <a:r>
              <a:rPr kumimoji="1" lang="en-US" altLang="zh-CN" dirty="0"/>
              <a:t>float</a:t>
            </a:r>
            <a:r>
              <a:rPr kumimoji="1" lang="zh-CN" altLang="en-US" dirty="0"/>
              <a:t>表示多大比重的测试样本，</a:t>
            </a:r>
            <a:r>
              <a:rPr kumimoji="1" lang="en-US" altLang="zh-CN" dirty="0" err="1"/>
              <a:t>int</a:t>
            </a:r>
            <a:r>
              <a:rPr kumimoji="1" lang="zh-CN" altLang="en-US" dirty="0"/>
              <a:t>表示多少个测试样本</a:t>
            </a:r>
            <a:endParaRPr kumimoji="1" lang="en-US" altLang="zh-CN" dirty="0"/>
          </a:p>
          <a:p>
            <a:r>
              <a:rPr kumimoji="1" lang="en-US" altLang="zh-CN" dirty="0" err="1"/>
              <a:t>Random_state</a:t>
            </a:r>
            <a:r>
              <a:rPr kumimoji="1" lang="zh-CN" altLang="en-US" dirty="0"/>
              <a:t>：随机数种子。</a:t>
            </a:r>
            <a:r>
              <a:rPr lang="zh-CN" altLang="zh-CN" dirty="0"/>
              <a:t>该组随机数的编号，在需要重复试验的时候，保证得到一组一样的随机数。比如你每次都填</a:t>
            </a:r>
            <a:r>
              <a:rPr lang="en-US" altLang="zh-CN" dirty="0"/>
              <a:t>1，其他参数一样的情况下你得到的随机数组是一样的。但填0或不填，每次都会不一样。</a:t>
            </a:r>
            <a:endParaRPr kumimoji="1" lang="en-US" altLang="zh-CN"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41</a:t>
            </a:fld>
            <a:endParaRPr lang="en-US" altLang="zh-CN"/>
          </a:p>
        </p:txBody>
      </p:sp>
    </p:spTree>
    <p:extLst>
      <p:ext uri="{BB962C8B-B14F-4D97-AF65-F5344CB8AC3E}">
        <p14:creationId xmlns:p14="http://schemas.microsoft.com/office/powerpoint/2010/main" val="4099279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42</a:t>
            </a:fld>
            <a:endParaRPr lang="en-US" altLang="zh-CN"/>
          </a:p>
        </p:txBody>
      </p:sp>
    </p:spTree>
    <p:extLst>
      <p:ext uri="{BB962C8B-B14F-4D97-AF65-F5344CB8AC3E}">
        <p14:creationId xmlns:p14="http://schemas.microsoft.com/office/powerpoint/2010/main" val="2296799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43</a:t>
            </a:fld>
            <a:endParaRPr lang="en-US" altLang="zh-CN"/>
          </a:p>
        </p:txBody>
      </p:sp>
    </p:spTree>
    <p:extLst>
      <p:ext uri="{BB962C8B-B14F-4D97-AF65-F5344CB8AC3E}">
        <p14:creationId xmlns:p14="http://schemas.microsoft.com/office/powerpoint/2010/main" val="1139677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7</a:t>
            </a:fld>
            <a:endParaRPr lang="en-US" altLang="zh-CN"/>
          </a:p>
        </p:txBody>
      </p:sp>
    </p:spTree>
    <p:extLst>
      <p:ext uri="{BB962C8B-B14F-4D97-AF65-F5344CB8AC3E}">
        <p14:creationId xmlns:p14="http://schemas.microsoft.com/office/powerpoint/2010/main" val="2378675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44</a:t>
            </a:fld>
            <a:endParaRPr lang="en-US" altLang="zh-CN"/>
          </a:p>
        </p:txBody>
      </p:sp>
    </p:spTree>
    <p:extLst>
      <p:ext uri="{BB962C8B-B14F-4D97-AF65-F5344CB8AC3E}">
        <p14:creationId xmlns:p14="http://schemas.microsoft.com/office/powerpoint/2010/main" val="18696005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45</a:t>
            </a:fld>
            <a:endParaRPr lang="en-US" altLang="zh-CN"/>
          </a:p>
        </p:txBody>
      </p:sp>
    </p:spTree>
    <p:extLst>
      <p:ext uri="{BB962C8B-B14F-4D97-AF65-F5344CB8AC3E}">
        <p14:creationId xmlns:p14="http://schemas.microsoft.com/office/powerpoint/2010/main" val="13924104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5030A48E-AE48-E1E4-645D-B9A545A2A7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1C3EBD1B-8AD5-A58B-7749-9783C377373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xmlns="" id="{EF39F249-9A32-BE35-EA35-110EB0964AF1}"/>
              </a:ext>
            </a:extLst>
          </p:cNvPr>
          <p:cNvSpPr>
            <a:spLocks noGrp="1"/>
          </p:cNvSpPr>
          <p:nvPr>
            <p:ph type="body" idx="1"/>
          </p:nvPr>
        </p:nvSpPr>
        <p:spPr/>
        <p:txBody>
          <a:bodyPr/>
          <a:lstStyle/>
          <a:p>
            <a:pPr latinLnBrk="0"/>
            <a:r>
              <a:rPr lang="en-US" altLang="zh-CN" sz="1200" b="0" i="0" kern="1200" dirty="0">
                <a:solidFill>
                  <a:schemeClr val="tx1"/>
                </a:solidFill>
                <a:effectLst/>
                <a:latin typeface="+mn-lt"/>
                <a:ea typeface="+mn-ea"/>
                <a:cs typeface="+mn-cs"/>
              </a:rPr>
              <a:t>1855</a:t>
            </a:r>
            <a:r>
              <a:rPr lang="zh-CN" altLang="en-US" sz="1200" b="0" i="0" kern="1200" dirty="0">
                <a:solidFill>
                  <a:schemeClr val="tx1"/>
                </a:solidFill>
                <a:effectLst/>
                <a:latin typeface="+mn-lt"/>
                <a:ea typeface="+mn-ea"/>
                <a:cs typeface="+mn-cs"/>
              </a:rPr>
              <a:t>年， 高尔顿发表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遗传的身高向平均数方向的回归</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一文，他和他的学生卡尔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皮尔逊</a:t>
            </a:r>
            <a:r>
              <a:rPr lang="en-US" altLang="zh-CN" sz="1200" b="0" i="0" kern="1200" dirty="0" err="1">
                <a:solidFill>
                  <a:schemeClr val="tx1"/>
                </a:solidFill>
                <a:effectLst/>
                <a:latin typeface="+mn-lt"/>
                <a:ea typeface="+mn-ea"/>
                <a:cs typeface="+mn-cs"/>
              </a:rPr>
              <a:t>Karl·Pearson</a:t>
            </a:r>
            <a:r>
              <a:rPr lang="zh-CN" altLang="en-US" sz="1200" b="0" i="0" kern="1200" dirty="0">
                <a:solidFill>
                  <a:schemeClr val="tx1"/>
                </a:solidFill>
                <a:effectLst/>
                <a:latin typeface="+mn-lt"/>
                <a:ea typeface="+mn-ea"/>
                <a:cs typeface="+mn-cs"/>
              </a:rPr>
              <a:t>通过观察</a:t>
            </a:r>
            <a:r>
              <a:rPr lang="en-US" altLang="zh-CN" sz="1200" b="0" i="0" kern="1200" dirty="0">
                <a:solidFill>
                  <a:schemeClr val="tx1"/>
                </a:solidFill>
                <a:effectLst/>
                <a:latin typeface="+mn-lt"/>
                <a:ea typeface="+mn-ea"/>
                <a:cs typeface="+mn-cs"/>
              </a:rPr>
              <a:t>1078</a:t>
            </a:r>
            <a:r>
              <a:rPr lang="zh-CN" altLang="en-US" sz="1200" b="0" i="0" kern="1200" dirty="0">
                <a:solidFill>
                  <a:schemeClr val="tx1"/>
                </a:solidFill>
                <a:effectLst/>
                <a:latin typeface="+mn-lt"/>
                <a:ea typeface="+mn-ea"/>
                <a:cs typeface="+mn-cs"/>
              </a:rPr>
              <a:t>对夫妇的身高数据，以每对夫妇的平均身高作为自变量，取他们的一个成年儿子的身高作为因变量，分析儿子身高与父母身高之间的关系，发现父母的身高可以预测子女的身高，两者近乎一条直线。当父母越高或越矮时，子女的身高会比一般儿童高或矮，他将儿子与父母身高的这种现象拟合出一种线形关系，分析出儿子的身高</a:t>
            </a:r>
            <a:r>
              <a:rPr lang="en-US" altLang="zh-CN" sz="1200" b="0" i="0" kern="1200" dirty="0">
                <a:solidFill>
                  <a:schemeClr val="tx1"/>
                </a:solidFill>
                <a:effectLst/>
                <a:latin typeface="+mn-lt"/>
                <a:ea typeface="+mn-ea"/>
                <a:cs typeface="+mn-cs"/>
              </a:rPr>
              <a:t>y</a:t>
            </a:r>
            <a:r>
              <a:rPr lang="zh-CN" altLang="en-US" sz="1200" b="0" i="0" kern="1200" dirty="0">
                <a:solidFill>
                  <a:schemeClr val="tx1"/>
                </a:solidFill>
                <a:effectLst/>
                <a:latin typeface="+mn-lt"/>
                <a:ea typeface="+mn-ea"/>
                <a:cs typeface="+mn-cs"/>
              </a:rPr>
              <a:t>与父亲的身高</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大致可归结为一下关系：</a:t>
            </a:r>
          </a:p>
          <a:p>
            <a:pPr latinLnBrk="0"/>
            <a:r>
              <a:rPr lang="zh-CN" altLang="en-US" sz="1200" b="0" i="0" kern="1200" dirty="0">
                <a:solidFill>
                  <a:schemeClr val="tx1"/>
                </a:solidFill>
                <a:effectLst/>
                <a:latin typeface="+mn-lt"/>
                <a:ea typeface="+mn-ea"/>
                <a:cs typeface="+mn-cs"/>
              </a:rPr>
              <a:t> </a:t>
            </a:r>
          </a:p>
          <a:p>
            <a:pPr latinLnBrk="0"/>
            <a:r>
              <a:rPr lang="en-US" altLang="zh-CN" sz="1200" b="1" i="0" kern="1200" dirty="0">
                <a:solidFill>
                  <a:schemeClr val="tx1"/>
                </a:solidFill>
                <a:effectLst/>
                <a:latin typeface="+mn-lt"/>
                <a:ea typeface="+mn-ea"/>
                <a:cs typeface="+mn-cs"/>
              </a:rPr>
              <a:t>y=33.73+0.516*x  (</a:t>
            </a:r>
            <a:r>
              <a:rPr lang="zh-CN" altLang="en-US" sz="1200" b="1" i="0" kern="1200" dirty="0">
                <a:solidFill>
                  <a:schemeClr val="tx1"/>
                </a:solidFill>
                <a:effectLst/>
                <a:latin typeface="+mn-lt"/>
                <a:ea typeface="+mn-ea"/>
                <a:cs typeface="+mn-cs"/>
              </a:rPr>
              <a:t>单位为英寸</a:t>
            </a:r>
            <a:r>
              <a:rPr lang="en-US" altLang="zh-CN" sz="1200" b="1"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根据换算公式</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英寸</a:t>
            </a:r>
            <a:r>
              <a:rPr lang="en-US" altLang="zh-CN" sz="1200" b="0" i="0" kern="1200" dirty="0">
                <a:solidFill>
                  <a:schemeClr val="tx1"/>
                </a:solidFill>
                <a:effectLst/>
                <a:latin typeface="+mn-lt"/>
                <a:ea typeface="+mn-ea"/>
                <a:cs typeface="+mn-cs"/>
              </a:rPr>
              <a:t>=0.0254</a:t>
            </a:r>
            <a:r>
              <a:rPr lang="zh-CN" altLang="en-US" sz="1200" b="0" i="0" kern="1200" dirty="0">
                <a:solidFill>
                  <a:schemeClr val="tx1"/>
                </a:solidFill>
                <a:effectLst/>
                <a:latin typeface="+mn-lt"/>
                <a:ea typeface="+mn-ea"/>
                <a:cs typeface="+mn-cs"/>
              </a:rPr>
              <a:t>米，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米</a:t>
            </a:r>
            <a:r>
              <a:rPr lang="en-US" altLang="zh-CN" sz="1200" b="0" i="0" kern="1200" dirty="0">
                <a:solidFill>
                  <a:schemeClr val="tx1"/>
                </a:solidFill>
                <a:effectLst/>
                <a:latin typeface="+mn-lt"/>
                <a:ea typeface="+mn-ea"/>
                <a:cs typeface="+mn-cs"/>
              </a:rPr>
              <a:t>=39.37</a:t>
            </a:r>
            <a:r>
              <a:rPr lang="zh-CN" altLang="en-US" sz="1200" b="0" i="0" kern="1200" dirty="0">
                <a:solidFill>
                  <a:schemeClr val="tx1"/>
                </a:solidFill>
                <a:effectLst/>
                <a:latin typeface="+mn-lt"/>
                <a:ea typeface="+mn-ea"/>
                <a:cs typeface="+mn-cs"/>
              </a:rPr>
              <a:t>英寸。单位换算成米后：</a:t>
            </a:r>
          </a:p>
          <a:p>
            <a:pPr latinLnBrk="0"/>
            <a:r>
              <a:rPr lang="en-US" altLang="zh-CN" sz="1200" b="1" i="0" kern="1200" dirty="0">
                <a:solidFill>
                  <a:schemeClr val="tx1"/>
                </a:solidFill>
                <a:effectLst/>
                <a:latin typeface="+mn-lt"/>
                <a:ea typeface="+mn-ea"/>
                <a:cs typeface="+mn-cs"/>
              </a:rPr>
              <a:t>Y= 0.8567+0.516*X   (</a:t>
            </a:r>
            <a:r>
              <a:rPr lang="zh-CN" altLang="en-US" sz="1200" b="1" i="0" kern="1200" dirty="0">
                <a:solidFill>
                  <a:schemeClr val="tx1"/>
                </a:solidFill>
                <a:effectLst/>
                <a:latin typeface="+mn-lt"/>
                <a:ea typeface="+mn-ea"/>
                <a:cs typeface="+mn-cs"/>
              </a:rPr>
              <a:t>单位为米</a:t>
            </a:r>
            <a:r>
              <a:rPr lang="en-US" altLang="zh-CN" sz="1200" b="1" i="0"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假如父母辈的平均身高为</a:t>
            </a:r>
            <a:r>
              <a:rPr lang="en-US" altLang="zh-CN" sz="1200" b="0" i="0" kern="1200" dirty="0">
                <a:solidFill>
                  <a:schemeClr val="tx1"/>
                </a:solidFill>
                <a:effectLst/>
                <a:latin typeface="+mn-lt"/>
                <a:ea typeface="+mn-ea"/>
                <a:cs typeface="+mn-cs"/>
              </a:rPr>
              <a:t>1.75</a:t>
            </a:r>
            <a:r>
              <a:rPr lang="zh-CN" altLang="en-US" sz="1200" b="0" i="0" kern="1200" dirty="0">
                <a:solidFill>
                  <a:schemeClr val="tx1"/>
                </a:solidFill>
                <a:effectLst/>
                <a:latin typeface="+mn-lt"/>
                <a:ea typeface="+mn-ea"/>
                <a:cs typeface="+mn-cs"/>
              </a:rPr>
              <a:t>米，则预测子女的身高为</a:t>
            </a:r>
            <a:r>
              <a:rPr lang="en-US" altLang="zh-CN" sz="1200" b="0" i="0" kern="1200" dirty="0">
                <a:solidFill>
                  <a:schemeClr val="tx1"/>
                </a:solidFill>
                <a:effectLst/>
                <a:latin typeface="+mn-lt"/>
                <a:ea typeface="+mn-ea"/>
                <a:cs typeface="+mn-cs"/>
              </a:rPr>
              <a:t>1.7597</a:t>
            </a:r>
            <a:r>
              <a:rPr lang="zh-CN" altLang="en-US" sz="1200" b="0" i="0" kern="1200" dirty="0">
                <a:solidFill>
                  <a:schemeClr val="tx1"/>
                </a:solidFill>
                <a:effectLst/>
                <a:latin typeface="+mn-lt"/>
                <a:ea typeface="+mn-ea"/>
                <a:cs typeface="+mn-cs"/>
              </a:rPr>
              <a:t>米。</a:t>
            </a:r>
          </a:p>
          <a:p>
            <a:pPr latinLnBrk="0"/>
            <a:r>
              <a:rPr lang="zh-CN" altLang="en-US" sz="1200" b="0" i="0" kern="1200" dirty="0">
                <a:solidFill>
                  <a:schemeClr val="tx1"/>
                </a:solidFill>
                <a:effectLst/>
                <a:latin typeface="+mn-lt"/>
                <a:ea typeface="+mn-ea"/>
                <a:cs typeface="+mn-cs"/>
              </a:rPr>
              <a:t> </a:t>
            </a:r>
          </a:p>
          <a:p>
            <a:pPr latinLnBrk="0"/>
            <a:r>
              <a:rPr lang="zh-CN" altLang="en-US" sz="1200" b="0" i="0" kern="1200" dirty="0">
                <a:solidFill>
                  <a:schemeClr val="tx1"/>
                </a:solidFill>
                <a:effectLst/>
                <a:latin typeface="+mn-lt"/>
                <a:ea typeface="+mn-ea"/>
                <a:cs typeface="+mn-cs"/>
              </a:rPr>
              <a:t>这种趋势及回归方程表明父母身高每增加一个单位时，其成年儿子的身高平均增加</a:t>
            </a:r>
            <a:r>
              <a:rPr lang="en-US" altLang="zh-CN" sz="1200" b="0" i="0" kern="1200" dirty="0">
                <a:solidFill>
                  <a:schemeClr val="tx1"/>
                </a:solidFill>
                <a:effectLst/>
                <a:latin typeface="+mn-lt"/>
                <a:ea typeface="+mn-ea"/>
                <a:cs typeface="+mn-cs"/>
              </a:rPr>
              <a:t>0.516</a:t>
            </a:r>
            <a:r>
              <a:rPr lang="zh-CN" altLang="en-US" sz="1200" b="0" i="0" kern="1200" dirty="0">
                <a:solidFill>
                  <a:schemeClr val="tx1"/>
                </a:solidFill>
                <a:effectLst/>
                <a:latin typeface="+mn-lt"/>
                <a:ea typeface="+mn-ea"/>
                <a:cs typeface="+mn-cs"/>
              </a:rPr>
              <a:t>个单位。这就是回归一词最初在遗传学上的含义。</a:t>
            </a:r>
          </a:p>
          <a:p>
            <a:endParaRPr lang="zh-CN" altLang="en-US" dirty="0"/>
          </a:p>
          <a:p>
            <a:endParaRPr kumimoji="1" lang="zh-CN" altLang="en-US" dirty="0"/>
          </a:p>
        </p:txBody>
      </p:sp>
      <p:sp>
        <p:nvSpPr>
          <p:cNvPr id="4" name="幻灯片编号占位符 3">
            <a:extLst>
              <a:ext uri="{FF2B5EF4-FFF2-40B4-BE49-F238E27FC236}">
                <a16:creationId xmlns:a16="http://schemas.microsoft.com/office/drawing/2014/main" xmlns="" id="{45C0E274-DF93-72A4-3EC5-91E819CB52B3}"/>
              </a:ext>
            </a:extLst>
          </p:cNvPr>
          <p:cNvSpPr>
            <a:spLocks noGrp="1"/>
          </p:cNvSpPr>
          <p:nvPr>
            <p:ph type="sldNum" sz="quarter" idx="10"/>
          </p:nvPr>
        </p:nvSpPr>
        <p:spPr/>
        <p:txBody>
          <a:bodyPr/>
          <a:lstStyle/>
          <a:p>
            <a:fld id="{858E6889-349A-49E8-AAE1-A1FB1A7B9723}" type="slidenum">
              <a:rPr lang="zh-CN" altLang="en-US" smtClean="0"/>
              <a:pPr/>
              <a:t>47</a:t>
            </a:fld>
            <a:endParaRPr lang="zh-CN" altLang="en-US"/>
          </a:p>
        </p:txBody>
      </p:sp>
    </p:spTree>
    <p:extLst>
      <p:ext uri="{BB962C8B-B14F-4D97-AF65-F5344CB8AC3E}">
        <p14:creationId xmlns:p14="http://schemas.microsoft.com/office/powerpoint/2010/main" val="1847100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48</a:t>
            </a:fld>
            <a:endParaRPr lang="en-US" altLang="zh-CN"/>
          </a:p>
        </p:txBody>
      </p:sp>
    </p:spTree>
    <p:extLst>
      <p:ext uri="{BB962C8B-B14F-4D97-AF65-F5344CB8AC3E}">
        <p14:creationId xmlns:p14="http://schemas.microsoft.com/office/powerpoint/2010/main" val="520616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49</a:t>
            </a:fld>
            <a:endParaRPr lang="en-US" altLang="zh-CN"/>
          </a:p>
        </p:txBody>
      </p:sp>
    </p:spTree>
    <p:extLst>
      <p:ext uri="{BB962C8B-B14F-4D97-AF65-F5344CB8AC3E}">
        <p14:creationId xmlns:p14="http://schemas.microsoft.com/office/powerpoint/2010/main" val="962639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98E4D08-CB5F-319C-19A8-0C8B8160B67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6FFF035E-8A0A-C1C3-78DF-8EE78719EA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xmlns="" id="{257C5808-192E-CB65-B10E-E6076D38200F}"/>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xmlns="" id="{11EB0A1C-096A-DFFE-FAA2-16DF97D9CA82}"/>
              </a:ext>
            </a:extLst>
          </p:cNvPr>
          <p:cNvSpPr>
            <a:spLocks noGrp="1"/>
          </p:cNvSpPr>
          <p:nvPr>
            <p:ph type="sldNum" sz="quarter" idx="10"/>
          </p:nvPr>
        </p:nvSpPr>
        <p:spPr/>
        <p:txBody>
          <a:bodyPr/>
          <a:lstStyle/>
          <a:p>
            <a:fld id="{858E6889-349A-49E8-AAE1-A1FB1A7B9723}" type="slidenum">
              <a:rPr lang="zh-CN" altLang="en-US" smtClean="0"/>
              <a:pPr/>
              <a:t>50</a:t>
            </a:fld>
            <a:endParaRPr lang="zh-CN" altLang="en-US"/>
          </a:p>
        </p:txBody>
      </p:sp>
    </p:spTree>
    <p:extLst>
      <p:ext uri="{BB962C8B-B14F-4D97-AF65-F5344CB8AC3E}">
        <p14:creationId xmlns:p14="http://schemas.microsoft.com/office/powerpoint/2010/main" val="1252131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8B98475B-26F3-CFAF-A7FA-F235124A98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xmlns="" id="{2C397578-84E2-BB00-A84E-BE5C7D45FDE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xmlns="" id="{3214D580-B494-291C-CE88-0F063492B228}"/>
              </a:ext>
            </a:extLst>
          </p:cNvPr>
          <p:cNvSpPr>
            <a:spLocks noGrp="1"/>
          </p:cNvSpPr>
          <p:nvPr>
            <p:ph type="body" idx="1"/>
          </p:nvPr>
        </p:nvSpPr>
        <p:spPr/>
        <p:txBody>
          <a:bodyPr/>
          <a:lstStyle/>
          <a:p>
            <a:endParaRPr kumimoji="1" lang="zh-CN" altLang="en-US" dirty="0"/>
          </a:p>
        </p:txBody>
      </p:sp>
      <p:sp>
        <p:nvSpPr>
          <p:cNvPr id="4" name="幻灯片编号占位符 3">
            <a:extLst>
              <a:ext uri="{FF2B5EF4-FFF2-40B4-BE49-F238E27FC236}">
                <a16:creationId xmlns:a16="http://schemas.microsoft.com/office/drawing/2014/main" xmlns="" id="{9D51FD54-B242-ED21-E805-8E3D8AED03C5}"/>
              </a:ext>
            </a:extLst>
          </p:cNvPr>
          <p:cNvSpPr>
            <a:spLocks noGrp="1"/>
          </p:cNvSpPr>
          <p:nvPr>
            <p:ph type="sldNum" sz="quarter" idx="10"/>
          </p:nvPr>
        </p:nvSpPr>
        <p:spPr/>
        <p:txBody>
          <a:bodyPr/>
          <a:lstStyle/>
          <a:p>
            <a:fld id="{858E6889-349A-49E8-AAE1-A1FB1A7B9723}" type="slidenum">
              <a:rPr lang="zh-CN" altLang="en-US" smtClean="0"/>
              <a:pPr/>
              <a:t>51</a:t>
            </a:fld>
            <a:endParaRPr lang="zh-CN" altLang="en-US"/>
          </a:p>
        </p:txBody>
      </p:sp>
    </p:spTree>
    <p:extLst>
      <p:ext uri="{BB962C8B-B14F-4D97-AF65-F5344CB8AC3E}">
        <p14:creationId xmlns:p14="http://schemas.microsoft.com/office/powerpoint/2010/main" val="1116129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52</a:t>
            </a:fld>
            <a:endParaRPr lang="en-US" altLang="zh-CN"/>
          </a:p>
        </p:txBody>
      </p:sp>
    </p:spTree>
    <p:extLst>
      <p:ext uri="{BB962C8B-B14F-4D97-AF65-F5344CB8AC3E}">
        <p14:creationId xmlns:p14="http://schemas.microsoft.com/office/powerpoint/2010/main" val="2910796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54</a:t>
            </a:fld>
            <a:endParaRPr lang="en-US" altLang="zh-CN"/>
          </a:p>
        </p:txBody>
      </p:sp>
    </p:spTree>
    <p:extLst>
      <p:ext uri="{BB962C8B-B14F-4D97-AF65-F5344CB8AC3E}">
        <p14:creationId xmlns:p14="http://schemas.microsoft.com/office/powerpoint/2010/main" val="17523279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55</a:t>
            </a:fld>
            <a:endParaRPr lang="en-US" altLang="zh-CN"/>
          </a:p>
        </p:txBody>
      </p:sp>
    </p:spTree>
    <p:extLst>
      <p:ext uri="{BB962C8B-B14F-4D97-AF65-F5344CB8AC3E}">
        <p14:creationId xmlns:p14="http://schemas.microsoft.com/office/powerpoint/2010/main" val="2105210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回归算法</a:t>
            </a:r>
            <a:r>
              <a:rPr lang="en-US" altLang="zh-CN" dirty="0"/>
              <a:t>-</a:t>
            </a:r>
            <a:r>
              <a:rPr lang="zh-CN" altLang="en-US" dirty="0"/>
              <a:t>是多少？即根据一个样本预测出一个数量值</a:t>
            </a:r>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8</a:t>
            </a:fld>
            <a:endParaRPr lang="en-US" altLang="zh-CN"/>
          </a:p>
        </p:txBody>
      </p:sp>
    </p:spTree>
    <p:extLst>
      <p:ext uri="{BB962C8B-B14F-4D97-AF65-F5344CB8AC3E}">
        <p14:creationId xmlns:p14="http://schemas.microsoft.com/office/powerpoint/2010/main" val="845373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我们的目标是找到最接近因变量与自变量之间关系的一条直线。借助</a:t>
                </a:r>
                <a:r>
                  <a:rPr lang="en-US" altLang="zh-CN" sz="1200" kern="1200" dirty="0">
                    <a:solidFill>
                      <a:schemeClr val="tx1"/>
                    </a:solidFill>
                    <a:effectLst/>
                    <a:latin typeface="Arial" charset="0"/>
                    <a:ea typeface="宋体" pitchFamily="2" charset="-122"/>
                    <a:cs typeface="+mn-cs"/>
                  </a:rPr>
                  <a:t>OLS</a:t>
                </a:r>
                <a:r>
                  <a:rPr lang="zh-CN" altLang="zh-CN" sz="1200" kern="1200" dirty="0">
                    <a:solidFill>
                      <a:schemeClr val="tx1"/>
                    </a:solidFill>
                    <a:effectLst/>
                    <a:latin typeface="Arial" charset="0"/>
                    <a:ea typeface="宋体" pitchFamily="2" charset="-122"/>
                    <a:cs typeface="+mn-cs"/>
                  </a:rPr>
                  <a:t>的拟合策略是寻找到一条直线其每个点与这条直线在垂直方向的差值的平方和最小，即求得参数值</a:t>
                </a:r>
                <a:r>
                  <a:rPr lang="en-US" altLang="zh-CN" sz="1200" i="0" kern="1200">
                    <a:solidFill>
                      <a:schemeClr val="tx1"/>
                    </a:solidFill>
                    <a:effectLst/>
                    <a:latin typeface="Arial" charset="0"/>
                    <a:ea typeface="宋体" pitchFamily="2" charset="-122"/>
                    <a:cs typeface="+mn-cs"/>
                  </a:rPr>
                  <a:t>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0</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的值，使得</a:t>
                </a:r>
                <a:r>
                  <a:rPr lang="zh-CN" altLang="zh-CN" sz="1200" kern="1200" dirty="0" smtClean="0">
                    <a:solidFill>
                      <a:schemeClr val="tx1"/>
                    </a:solidFill>
                    <a:effectLst/>
                    <a:latin typeface="Arial" charset="0"/>
                    <a:ea typeface="宋体" pitchFamily="2" charset="-122"/>
                    <a:cs typeface="+mn-cs"/>
                  </a:rPr>
                  <a:t>公式中</a:t>
                </a:r>
                <a:r>
                  <a:rPr lang="zh-CN" altLang="zh-CN" sz="1200" kern="1200" dirty="0">
                    <a:solidFill>
                      <a:schemeClr val="tx1"/>
                    </a:solidFill>
                    <a:effectLst/>
                    <a:latin typeface="Arial" charset="0"/>
                    <a:ea typeface="宋体" pitchFamily="2" charset="-122"/>
                    <a:cs typeface="+mn-cs"/>
                  </a:rPr>
                  <a:t>的总和最小</a:t>
                </a:r>
                <a:r>
                  <a:rPr lang="zh-CN" altLang="zh-CN" sz="1200" kern="1200" dirty="0" smtClean="0">
                    <a:solidFill>
                      <a:schemeClr val="tx1"/>
                    </a:solidFill>
                    <a:effectLst/>
                    <a:latin typeface="Arial" charset="0"/>
                    <a:ea typeface="宋体" pitchFamily="2" charset="-122"/>
                    <a:cs typeface="+mn-cs"/>
                  </a:rPr>
                  <a:t>。</a:t>
                </a:r>
                <a:endParaRPr lang="en-US" altLang="zh-CN" sz="1200" kern="1200" dirty="0" smtClean="0">
                  <a:solidFill>
                    <a:schemeClr val="tx1"/>
                  </a:solidFill>
                  <a:effectLst/>
                  <a:latin typeface="Arial"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smtClean="0">
                    <a:solidFill>
                      <a:schemeClr val="tx1"/>
                    </a:solidFill>
                    <a:effectLst/>
                    <a:latin typeface="Arial" charset="0"/>
                    <a:ea typeface="宋体" pitchFamily="2" charset="-122"/>
                    <a:cs typeface="+mn-cs"/>
                  </a:rPr>
                  <a:t>图</a:t>
                </a:r>
                <a:r>
                  <a:rPr lang="en-US" altLang="zh-CN" sz="1200" kern="1200" dirty="0" smtClean="0">
                    <a:solidFill>
                      <a:schemeClr val="tx1"/>
                    </a:solidFill>
                    <a:effectLst/>
                    <a:latin typeface="Arial" charset="0"/>
                    <a:ea typeface="宋体" pitchFamily="2" charset="-122"/>
                    <a:cs typeface="+mn-cs"/>
                  </a:rPr>
                  <a:t>5-3</a:t>
                </a:r>
                <a:r>
                  <a:rPr lang="zh-CN" altLang="zh-CN" sz="1200" kern="1200" dirty="0" smtClean="0">
                    <a:solidFill>
                      <a:schemeClr val="tx1"/>
                    </a:solidFill>
                    <a:effectLst/>
                    <a:latin typeface="Arial" charset="0"/>
                    <a:ea typeface="宋体" pitchFamily="2" charset="-122"/>
                    <a:cs typeface="+mn-cs"/>
                  </a:rPr>
                  <a:t>显示</a:t>
                </a:r>
                <a:r>
                  <a:rPr lang="zh-CN" altLang="zh-CN" sz="1200" kern="1200" dirty="0">
                    <a:solidFill>
                      <a:schemeClr val="tx1"/>
                    </a:solidFill>
                    <a:effectLst/>
                    <a:latin typeface="Arial" charset="0"/>
                    <a:ea typeface="宋体" pitchFamily="2" charset="-122"/>
                    <a:cs typeface="+mn-cs"/>
                  </a:rPr>
                  <a:t>了需要进行平方后相加的</a:t>
                </a:r>
                <a:r>
                  <a:rPr lang="en-US" altLang="zh-CN" sz="1200" kern="1200" dirty="0">
                    <a:solidFill>
                      <a:schemeClr val="tx1"/>
                    </a:solidFill>
                    <a:effectLst/>
                    <a:latin typeface="Arial" charset="0"/>
                    <a:ea typeface="宋体" pitchFamily="2" charset="-122"/>
                    <a:cs typeface="+mn-cs"/>
                  </a:rPr>
                  <a:t>n</a:t>
                </a:r>
                <a:r>
                  <a:rPr lang="zh-CN" altLang="zh-CN" sz="1200" kern="1200" dirty="0">
                    <a:solidFill>
                      <a:schemeClr val="tx1"/>
                    </a:solidFill>
                    <a:effectLst/>
                    <a:latin typeface="Arial" charset="0"/>
                    <a:ea typeface="宋体" pitchFamily="2" charset="-122"/>
                    <a:cs typeface="+mn-cs"/>
                  </a:rPr>
                  <a:t>个个体距离，其中图中的垂直线段代表每个观测到的</a:t>
                </a:r>
                <a:r>
                  <a:rPr lang="en-US" altLang="zh-CN" sz="1200" kern="1200" dirty="0">
                    <a:solidFill>
                      <a:schemeClr val="tx1"/>
                    </a:solidFill>
                    <a:effectLst/>
                    <a:latin typeface="Arial" charset="0"/>
                    <a:ea typeface="宋体" pitchFamily="2" charset="-122"/>
                    <a:cs typeface="+mn-cs"/>
                  </a:rPr>
                  <a:t>y</a:t>
                </a:r>
                <a:r>
                  <a:rPr lang="zh-CN" altLang="zh-CN" sz="1200" kern="1200" dirty="0">
                    <a:solidFill>
                      <a:schemeClr val="tx1"/>
                    </a:solidFill>
                    <a:effectLst/>
                    <a:latin typeface="Arial" charset="0"/>
                    <a:ea typeface="宋体" pitchFamily="2" charset="-122"/>
                    <a:cs typeface="+mn-cs"/>
                  </a:rPr>
                  <a:t>值与直线</a:t>
                </a:r>
                <a:r>
                  <a:rPr lang="en-US" altLang="zh-CN" sz="1200" i="0" kern="1200">
                    <a:solidFill>
                      <a:schemeClr val="tx1"/>
                    </a:solidFill>
                    <a:effectLst/>
                    <a:latin typeface="Arial" charset="0"/>
                    <a:ea typeface="宋体" pitchFamily="2" charset="-122"/>
                    <a:cs typeface="+mn-cs"/>
                  </a:rPr>
                  <a:t>y=𝑏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0+𝑏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kern="1200" dirty="0">
                    <a:solidFill>
                      <a:schemeClr val="tx1"/>
                    </a:solidFill>
                    <a:effectLst/>
                    <a:latin typeface="Arial" charset="0"/>
                    <a:ea typeface="宋体" pitchFamily="2" charset="-122"/>
                    <a:cs typeface="+mn-cs"/>
                  </a:rPr>
                  <a:t>之间的距离。</a:t>
                </a:r>
              </a:p>
              <a:p>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56</a:t>
            </a:fld>
            <a:endParaRPr lang="en-US" altLang="zh-CN"/>
          </a:p>
        </p:txBody>
      </p:sp>
    </p:spTree>
    <p:extLst>
      <p:ext uri="{BB962C8B-B14F-4D97-AF65-F5344CB8AC3E}">
        <p14:creationId xmlns:p14="http://schemas.microsoft.com/office/powerpoint/2010/main" val="1760481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57</a:t>
            </a:fld>
            <a:endParaRPr lang="en-US" altLang="zh-CN"/>
          </a:p>
        </p:txBody>
      </p:sp>
    </p:spTree>
    <p:extLst>
      <p:ext uri="{BB962C8B-B14F-4D97-AF65-F5344CB8AC3E}">
        <p14:creationId xmlns:p14="http://schemas.microsoft.com/office/powerpoint/2010/main" val="279527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Arial" charset="0"/>
                <a:ea typeface="宋体" pitchFamily="2" charset="-122"/>
                <a:cs typeface="+mn-cs"/>
              </a:rPr>
              <a:t>而对于因变量</a:t>
            </a:r>
            <a:r>
              <a:rPr lang="en-US" altLang="zh-CN" sz="1200" kern="1200" dirty="0">
                <a:solidFill>
                  <a:schemeClr val="tx1"/>
                </a:solidFill>
                <a:effectLst/>
                <a:latin typeface="Arial" charset="0"/>
                <a:ea typeface="宋体" pitchFamily="2" charset="-122"/>
                <a:cs typeface="+mn-cs"/>
              </a:rPr>
              <a:t>y</a:t>
            </a:r>
            <a:r>
              <a:rPr lang="zh-CN" altLang="en-US" sz="1200" kern="1200" dirty="0">
                <a:solidFill>
                  <a:schemeClr val="tx1"/>
                </a:solidFill>
                <a:effectLst/>
                <a:latin typeface="Arial" charset="0"/>
                <a:ea typeface="宋体" pitchFamily="2" charset="-122"/>
                <a:cs typeface="+mn-cs"/>
              </a:rPr>
              <a:t>为离散变量时，</a:t>
            </a:r>
            <a:r>
              <a:rPr lang="zh-CN" altLang="zh-CN" sz="1200" kern="1200" dirty="0">
                <a:solidFill>
                  <a:schemeClr val="tx1"/>
                </a:solidFill>
                <a:effectLst/>
                <a:latin typeface="Arial" charset="0"/>
                <a:ea typeface="宋体" pitchFamily="2" charset="-122"/>
                <a:cs typeface="+mn-cs"/>
              </a:rPr>
              <a:t>数据点的趋势不在符合一条直线</a:t>
            </a:r>
            <a:r>
              <a:rPr lang="zh-CN" altLang="en-US" sz="1200" kern="1200" dirty="0">
                <a:solidFill>
                  <a:schemeClr val="tx1"/>
                </a:solidFill>
                <a:effectLst/>
                <a:latin typeface="Arial" charset="0"/>
                <a:ea typeface="宋体" pitchFamily="2" charset="-122"/>
                <a:cs typeface="+mn-cs"/>
              </a:rPr>
              <a:t>，线性回归模型则无法得到较好效果，而</a:t>
            </a:r>
            <a:r>
              <a:rPr lang="en-US" altLang="zh-CN" sz="1200" kern="1200" dirty="0">
                <a:solidFill>
                  <a:schemeClr val="tx1"/>
                </a:solidFill>
                <a:effectLst/>
                <a:latin typeface="Arial" charset="0"/>
                <a:ea typeface="宋体" pitchFamily="2" charset="-122"/>
                <a:cs typeface="+mn-cs"/>
              </a:rPr>
              <a:t>S</a:t>
            </a:r>
            <a:r>
              <a:rPr lang="zh-CN" altLang="en-US" sz="1200" kern="1200" dirty="0">
                <a:solidFill>
                  <a:schemeClr val="tx1"/>
                </a:solidFill>
                <a:effectLst/>
                <a:latin typeface="Arial" charset="0"/>
                <a:ea typeface="宋体" pitchFamily="2" charset="-122"/>
                <a:cs typeface="+mn-cs"/>
              </a:rPr>
              <a:t>型曲线就可以很好地拟合。</a:t>
            </a:r>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58</a:t>
            </a:fld>
            <a:endParaRPr lang="en-US" altLang="zh-CN"/>
          </a:p>
        </p:txBody>
      </p:sp>
    </p:spTree>
    <p:extLst>
      <p:ext uri="{BB962C8B-B14F-4D97-AF65-F5344CB8AC3E}">
        <p14:creationId xmlns:p14="http://schemas.microsoft.com/office/powerpoint/2010/main" val="1344541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因为逻辑函数</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的取值范围是（</a:t>
                </a:r>
                <a:r>
                  <a:rPr lang="en-US" altLang="zh-CN" sz="1200" kern="1200" dirty="0" smtClean="0">
                    <a:solidFill>
                      <a:schemeClr val="tx1"/>
                    </a:solidFill>
                    <a:effectLst/>
                    <a:latin typeface="Arial" charset="0"/>
                    <a:ea typeface="宋体" pitchFamily="2" charset="-122"/>
                    <a:cs typeface="+mn-cs"/>
                  </a:rPr>
                  <a:t>0,1</a:t>
                </a:r>
                <a:r>
                  <a:rPr lang="zh-CN" altLang="zh-CN" sz="1200" kern="1200" dirty="0" smtClean="0">
                    <a:solidFill>
                      <a:schemeClr val="tx1"/>
                    </a:solidFill>
                    <a:effectLst/>
                    <a:latin typeface="Arial" charset="0"/>
                    <a:ea typeface="宋体" pitchFamily="2" charset="-122"/>
                    <a:cs typeface="+mn-cs"/>
                  </a:rPr>
                  <a:t>），所以可以用来作为某一特定结果的概率值，随着</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值的增加，</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值代表的概率也会增加。在逻辑回归中，我们令</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表示因变量的一个线性函数</a:t>
                </a:r>
                <a:r>
                  <a:rPr lang="en-US" altLang="zh-CN" sz="1200" i="0" smtClean="0">
                    <a:latin typeface="Cambria Math" panose="02040503050406030204" pitchFamily="18" charset="0"/>
                  </a:rPr>
                  <a:t>y=</a:t>
                </a:r>
                <a:r>
                  <a:rPr lang="en-US" altLang="zh-CN" sz="1200" i="0">
                    <a:latin typeface="Cambria Math" panose="02040503050406030204" pitchFamily="18" charset="0"/>
                  </a:rPr>
                  <a:t>𝑏</a:t>
                </a:r>
                <a:r>
                  <a:rPr lang="zh-CN" altLang="zh-CN" sz="1200" i="0">
                    <a:latin typeface="Cambria Math" panose="02040503050406030204" pitchFamily="18" charset="0"/>
                  </a:rPr>
                  <a:t>_</a:t>
                </a:r>
                <a:r>
                  <a:rPr lang="en-US" altLang="zh-CN" sz="1200" i="0">
                    <a:latin typeface="Cambria Math" panose="02040503050406030204" pitchFamily="18" charset="0"/>
                  </a:rPr>
                  <a:t>0+𝑏</a:t>
                </a:r>
                <a:r>
                  <a:rPr lang="zh-CN" altLang="zh-CN" sz="1200" i="0">
                    <a:latin typeface="Cambria Math" panose="02040503050406030204" pitchFamily="18" charset="0"/>
                  </a:rPr>
                  <a:t>_</a:t>
                </a:r>
                <a:r>
                  <a:rPr lang="en-US" altLang="zh-CN" sz="1200" i="0">
                    <a:latin typeface="Cambria Math" panose="02040503050406030204" pitchFamily="18" charset="0"/>
                  </a:rPr>
                  <a:t>1</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1+𝑏</a:t>
                </a:r>
                <a:r>
                  <a:rPr lang="zh-CN" altLang="zh-CN" sz="1200" i="0">
                    <a:latin typeface="Cambria Math" panose="02040503050406030204" pitchFamily="18" charset="0"/>
                  </a:rPr>
                  <a:t>_</a:t>
                </a:r>
                <a:r>
                  <a:rPr lang="en-US" altLang="zh-CN" sz="1200" i="0">
                    <a:latin typeface="Cambria Math" panose="02040503050406030204" pitchFamily="18" charset="0"/>
                  </a:rPr>
                  <a:t>2</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2+⋯+𝑏</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kern="1200" dirty="0" smtClean="0">
                    <a:solidFill>
                      <a:schemeClr val="tx1"/>
                    </a:solidFill>
                    <a:effectLst/>
                    <a:latin typeface="Arial" charset="0"/>
                    <a:ea typeface="宋体" pitchFamily="2" charset="-122"/>
                    <a:cs typeface="+mn-cs"/>
                  </a:rPr>
                  <a:t>而基于自变量</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3⋯,𝑥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事件发生的概率</a:t>
                </a:r>
                <a:r>
                  <a:rPr lang="en-US" altLang="zh-CN" sz="1200" kern="1200" dirty="0" smtClean="0">
                    <a:solidFill>
                      <a:schemeClr val="tx1"/>
                    </a:solidFill>
                    <a:effectLst/>
                    <a:latin typeface="Arial" charset="0"/>
                    <a:ea typeface="宋体" pitchFamily="2" charset="-122"/>
                    <a:cs typeface="+mn-cs"/>
                  </a:rPr>
                  <a:t>p</a:t>
                </a:r>
                <a:r>
                  <a:rPr lang="zh-CN" altLang="en-US" sz="1200" kern="1200" dirty="0" smtClean="0">
                    <a:solidFill>
                      <a:schemeClr val="tx1"/>
                    </a:solidFill>
                    <a:effectLst/>
                    <a:latin typeface="Arial" charset="0"/>
                    <a:ea typeface="宋体" pitchFamily="2" charset="-122"/>
                    <a:cs typeface="+mn-cs"/>
                  </a:rPr>
                  <a:t>为</a:t>
                </a:r>
                <a:r>
                  <a:rPr lang="en-US" altLang="zh-CN" sz="1200" i="0" kern="1200" smtClean="0">
                    <a:solidFill>
                      <a:schemeClr val="tx1"/>
                    </a:solidFill>
                    <a:effectLst/>
                    <a:latin typeface="Arial" charset="0"/>
                    <a:ea typeface="宋体" pitchFamily="2" charset="-122"/>
                    <a:cs typeface="+mn-cs"/>
                  </a:rPr>
                  <a:t>p</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 )=𝑓</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线性回归中</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代表因变量，而在逻辑回归中</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代表因变量（通常只取</a:t>
                </a:r>
                <a:r>
                  <a:rPr lang="en-US" altLang="zh-CN" sz="1200" kern="1200" dirty="0" smtClean="0">
                    <a:solidFill>
                      <a:schemeClr val="tx1"/>
                    </a:solidFill>
                    <a:effectLst/>
                    <a:latin typeface="Arial" charset="0"/>
                    <a:ea typeface="宋体" pitchFamily="2" charset="-122"/>
                    <a:cs typeface="+mn-cs"/>
                  </a:rPr>
                  <a:t>0</a:t>
                </a:r>
                <a:r>
                  <a:rPr lang="zh-CN" altLang="zh-CN" sz="1200" kern="1200" dirty="0" smtClean="0">
                    <a:solidFill>
                      <a:schemeClr val="tx1"/>
                    </a:solidFill>
                    <a:effectLst/>
                    <a:latin typeface="Arial" charset="0"/>
                    <a:ea typeface="宋体" pitchFamily="2" charset="-122"/>
                    <a:cs typeface="+mn-cs"/>
                  </a:rPr>
                  <a:t>或</a:t>
                </a:r>
                <a:r>
                  <a:rPr lang="en-US" altLang="zh-CN" sz="1200" kern="1200" dirty="0" smtClean="0">
                    <a:solidFill>
                      <a:schemeClr val="tx1"/>
                    </a:solidFill>
                    <a:effectLst/>
                    <a:latin typeface="Arial" charset="0"/>
                    <a:ea typeface="宋体" pitchFamily="2" charset="-122"/>
                    <a:cs typeface="+mn-cs"/>
                  </a:rPr>
                  <a:t>1</a:t>
                </a:r>
                <a:r>
                  <a:rPr lang="zh-CN" altLang="zh-CN" sz="1200" kern="1200" dirty="0" smtClean="0">
                    <a:solidFill>
                      <a:schemeClr val="tx1"/>
                    </a:solidFill>
                    <a:effectLst/>
                    <a:latin typeface="Arial" charset="0"/>
                    <a:ea typeface="宋体" pitchFamily="2" charset="-122"/>
                    <a:cs typeface="+mn-cs"/>
                  </a:rPr>
                  <a:t>），而</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只是作为一个中间结果，不能被直接观察到。若用</a:t>
                </a:r>
                <a:r>
                  <a:rPr lang="en-US" altLang="zh-CN" sz="1200" kern="1200" dirty="0" smtClean="0">
                    <a:solidFill>
                      <a:schemeClr val="tx1"/>
                    </a:solidFill>
                    <a:effectLst/>
                    <a:latin typeface="Arial" charset="0"/>
                    <a:ea typeface="宋体" pitchFamily="2" charset="-122"/>
                    <a:cs typeface="+mn-cs"/>
                  </a:rPr>
                  <a:t>p</a:t>
                </a:r>
                <a:r>
                  <a:rPr lang="zh-CN" altLang="zh-CN" sz="1200" kern="1200" dirty="0" smtClean="0">
                    <a:solidFill>
                      <a:schemeClr val="tx1"/>
                    </a:solidFill>
                    <a:effectLst/>
                    <a:latin typeface="Arial" charset="0"/>
                    <a:ea typeface="宋体" pitchFamily="2" charset="-122"/>
                    <a:cs typeface="+mn-cs"/>
                  </a:rPr>
                  <a:t>表示</a:t>
                </a:r>
                <a:r>
                  <a:rPr lang="en-US" altLang="zh-CN" sz="1200" kern="1200" dirty="0" smtClean="0">
                    <a:solidFill>
                      <a:schemeClr val="tx1"/>
                    </a:solidFill>
                    <a:effectLst/>
                    <a:latin typeface="Arial" charset="0"/>
                    <a:ea typeface="宋体" pitchFamily="2" charset="-122"/>
                    <a:cs typeface="+mn-cs"/>
                  </a:rPr>
                  <a:t>f(y)</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则公式可重写为</a:t>
                </a:r>
                <a:r>
                  <a:rPr lang="en-US" altLang="zh-CN" sz="1200" i="0" kern="1200" smtClean="0">
                    <a:solidFill>
                      <a:schemeClr val="tx1"/>
                    </a:solidFill>
                    <a:effectLst/>
                    <a:latin typeface="Arial" charset="0"/>
                    <a:ea typeface="宋体" pitchFamily="2" charset="-122"/>
                    <a:cs typeface="+mn-cs"/>
                  </a:rPr>
                  <a:t>ln</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 y=𝑏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0+𝑏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 </a:t>
                </a:r>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59</a:t>
            </a:fld>
            <a:endParaRPr lang="en-US" altLang="zh-CN"/>
          </a:p>
        </p:txBody>
      </p:sp>
    </p:spTree>
    <p:extLst>
      <p:ext uri="{BB962C8B-B14F-4D97-AF65-F5344CB8AC3E}">
        <p14:creationId xmlns:p14="http://schemas.microsoft.com/office/powerpoint/2010/main" val="2977859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因为逻辑函数</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的取值范围是（</a:t>
                </a:r>
                <a:r>
                  <a:rPr lang="en-US" altLang="zh-CN" sz="1200" kern="1200" dirty="0" smtClean="0">
                    <a:solidFill>
                      <a:schemeClr val="tx1"/>
                    </a:solidFill>
                    <a:effectLst/>
                    <a:latin typeface="Arial" charset="0"/>
                    <a:ea typeface="宋体" pitchFamily="2" charset="-122"/>
                    <a:cs typeface="+mn-cs"/>
                  </a:rPr>
                  <a:t>0,1</a:t>
                </a:r>
                <a:r>
                  <a:rPr lang="zh-CN" altLang="zh-CN" sz="1200" kern="1200" dirty="0" smtClean="0">
                    <a:solidFill>
                      <a:schemeClr val="tx1"/>
                    </a:solidFill>
                    <a:effectLst/>
                    <a:latin typeface="Arial" charset="0"/>
                    <a:ea typeface="宋体" pitchFamily="2" charset="-122"/>
                    <a:cs typeface="+mn-cs"/>
                  </a:rPr>
                  <a:t>），所以可以用来作为某一特定结果的概率值，随着</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值的增加，</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值代表的概率也会增加。在逻辑回归中，我们令</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表示因变量的一个线性函数</a:t>
                </a:r>
                <a:r>
                  <a:rPr lang="en-US" altLang="zh-CN" sz="1200" i="0" smtClean="0">
                    <a:latin typeface="Cambria Math" panose="02040503050406030204" pitchFamily="18" charset="0"/>
                  </a:rPr>
                  <a:t>y=</a:t>
                </a:r>
                <a:r>
                  <a:rPr lang="en-US" altLang="zh-CN" sz="1200" i="0">
                    <a:latin typeface="Cambria Math" panose="02040503050406030204" pitchFamily="18" charset="0"/>
                  </a:rPr>
                  <a:t>𝑏</a:t>
                </a:r>
                <a:r>
                  <a:rPr lang="zh-CN" altLang="zh-CN" sz="1200" i="0">
                    <a:latin typeface="Cambria Math" panose="02040503050406030204" pitchFamily="18" charset="0"/>
                  </a:rPr>
                  <a:t>_</a:t>
                </a:r>
                <a:r>
                  <a:rPr lang="en-US" altLang="zh-CN" sz="1200" i="0">
                    <a:latin typeface="Cambria Math" panose="02040503050406030204" pitchFamily="18" charset="0"/>
                  </a:rPr>
                  <a:t>0+𝑏</a:t>
                </a:r>
                <a:r>
                  <a:rPr lang="zh-CN" altLang="zh-CN" sz="1200" i="0">
                    <a:latin typeface="Cambria Math" panose="02040503050406030204" pitchFamily="18" charset="0"/>
                  </a:rPr>
                  <a:t>_</a:t>
                </a:r>
                <a:r>
                  <a:rPr lang="en-US" altLang="zh-CN" sz="1200" i="0">
                    <a:latin typeface="Cambria Math" panose="02040503050406030204" pitchFamily="18" charset="0"/>
                  </a:rPr>
                  <a:t>1</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1+𝑏</a:t>
                </a:r>
                <a:r>
                  <a:rPr lang="zh-CN" altLang="zh-CN" sz="1200" i="0">
                    <a:latin typeface="Cambria Math" panose="02040503050406030204" pitchFamily="18" charset="0"/>
                  </a:rPr>
                  <a:t>_</a:t>
                </a:r>
                <a:r>
                  <a:rPr lang="en-US" altLang="zh-CN" sz="1200" i="0">
                    <a:latin typeface="Cambria Math" panose="02040503050406030204" pitchFamily="18" charset="0"/>
                  </a:rPr>
                  <a:t>2</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2+⋯+𝑏</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kern="1200" dirty="0" smtClean="0">
                    <a:solidFill>
                      <a:schemeClr val="tx1"/>
                    </a:solidFill>
                    <a:effectLst/>
                    <a:latin typeface="Arial" charset="0"/>
                    <a:ea typeface="宋体" pitchFamily="2" charset="-122"/>
                    <a:cs typeface="+mn-cs"/>
                  </a:rPr>
                  <a:t>而基于自变量</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3⋯,𝑥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事件发生的概率</a:t>
                </a:r>
                <a:r>
                  <a:rPr lang="en-US" altLang="zh-CN" sz="1200" kern="1200" dirty="0" smtClean="0">
                    <a:solidFill>
                      <a:schemeClr val="tx1"/>
                    </a:solidFill>
                    <a:effectLst/>
                    <a:latin typeface="Arial" charset="0"/>
                    <a:ea typeface="宋体" pitchFamily="2" charset="-122"/>
                    <a:cs typeface="+mn-cs"/>
                  </a:rPr>
                  <a:t>p</a:t>
                </a:r>
                <a:r>
                  <a:rPr lang="zh-CN" altLang="en-US" sz="1200" kern="1200" dirty="0" smtClean="0">
                    <a:solidFill>
                      <a:schemeClr val="tx1"/>
                    </a:solidFill>
                    <a:effectLst/>
                    <a:latin typeface="Arial" charset="0"/>
                    <a:ea typeface="宋体" pitchFamily="2" charset="-122"/>
                    <a:cs typeface="+mn-cs"/>
                  </a:rPr>
                  <a:t>为</a:t>
                </a:r>
                <a:r>
                  <a:rPr lang="en-US" altLang="zh-CN" sz="1200" i="0" kern="1200" smtClean="0">
                    <a:solidFill>
                      <a:schemeClr val="tx1"/>
                    </a:solidFill>
                    <a:effectLst/>
                    <a:latin typeface="Arial" charset="0"/>
                    <a:ea typeface="宋体" pitchFamily="2" charset="-122"/>
                    <a:cs typeface="+mn-cs"/>
                  </a:rPr>
                  <a:t>p</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 )=𝑓</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线性回归中</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代表因变量，而在逻辑回归中</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代表因变量（通常只取</a:t>
                </a:r>
                <a:r>
                  <a:rPr lang="en-US" altLang="zh-CN" sz="1200" kern="1200" dirty="0" smtClean="0">
                    <a:solidFill>
                      <a:schemeClr val="tx1"/>
                    </a:solidFill>
                    <a:effectLst/>
                    <a:latin typeface="Arial" charset="0"/>
                    <a:ea typeface="宋体" pitchFamily="2" charset="-122"/>
                    <a:cs typeface="+mn-cs"/>
                  </a:rPr>
                  <a:t>0</a:t>
                </a:r>
                <a:r>
                  <a:rPr lang="zh-CN" altLang="zh-CN" sz="1200" kern="1200" dirty="0" smtClean="0">
                    <a:solidFill>
                      <a:schemeClr val="tx1"/>
                    </a:solidFill>
                    <a:effectLst/>
                    <a:latin typeface="Arial" charset="0"/>
                    <a:ea typeface="宋体" pitchFamily="2" charset="-122"/>
                    <a:cs typeface="+mn-cs"/>
                  </a:rPr>
                  <a:t>或</a:t>
                </a:r>
                <a:r>
                  <a:rPr lang="en-US" altLang="zh-CN" sz="1200" kern="1200" dirty="0" smtClean="0">
                    <a:solidFill>
                      <a:schemeClr val="tx1"/>
                    </a:solidFill>
                    <a:effectLst/>
                    <a:latin typeface="Arial" charset="0"/>
                    <a:ea typeface="宋体" pitchFamily="2" charset="-122"/>
                    <a:cs typeface="+mn-cs"/>
                  </a:rPr>
                  <a:t>1</a:t>
                </a:r>
                <a:r>
                  <a:rPr lang="zh-CN" altLang="zh-CN" sz="1200" kern="1200" dirty="0" smtClean="0">
                    <a:solidFill>
                      <a:schemeClr val="tx1"/>
                    </a:solidFill>
                    <a:effectLst/>
                    <a:latin typeface="Arial" charset="0"/>
                    <a:ea typeface="宋体" pitchFamily="2" charset="-122"/>
                    <a:cs typeface="+mn-cs"/>
                  </a:rPr>
                  <a:t>），而</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只是作为一个中间结果，不能被直接观察到。若用</a:t>
                </a:r>
                <a:r>
                  <a:rPr lang="en-US" altLang="zh-CN" sz="1200" kern="1200" dirty="0" smtClean="0">
                    <a:solidFill>
                      <a:schemeClr val="tx1"/>
                    </a:solidFill>
                    <a:effectLst/>
                    <a:latin typeface="Arial" charset="0"/>
                    <a:ea typeface="宋体" pitchFamily="2" charset="-122"/>
                    <a:cs typeface="+mn-cs"/>
                  </a:rPr>
                  <a:t>p</a:t>
                </a:r>
                <a:r>
                  <a:rPr lang="zh-CN" altLang="zh-CN" sz="1200" kern="1200" dirty="0" smtClean="0">
                    <a:solidFill>
                      <a:schemeClr val="tx1"/>
                    </a:solidFill>
                    <a:effectLst/>
                    <a:latin typeface="Arial" charset="0"/>
                    <a:ea typeface="宋体" pitchFamily="2" charset="-122"/>
                    <a:cs typeface="+mn-cs"/>
                  </a:rPr>
                  <a:t>表示</a:t>
                </a:r>
                <a:r>
                  <a:rPr lang="en-US" altLang="zh-CN" sz="1200" kern="1200" dirty="0" smtClean="0">
                    <a:solidFill>
                      <a:schemeClr val="tx1"/>
                    </a:solidFill>
                    <a:effectLst/>
                    <a:latin typeface="Arial" charset="0"/>
                    <a:ea typeface="宋体" pitchFamily="2" charset="-122"/>
                    <a:cs typeface="+mn-cs"/>
                  </a:rPr>
                  <a:t>f(y)</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则公式可重写为</a:t>
                </a:r>
                <a:r>
                  <a:rPr lang="en-US" altLang="zh-CN" sz="1200" i="0" kern="1200" smtClean="0">
                    <a:solidFill>
                      <a:schemeClr val="tx1"/>
                    </a:solidFill>
                    <a:effectLst/>
                    <a:latin typeface="Arial" charset="0"/>
                    <a:ea typeface="宋体" pitchFamily="2" charset="-122"/>
                    <a:cs typeface="+mn-cs"/>
                  </a:rPr>
                  <a:t>ln</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 y=𝑏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0+𝑏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 </a:t>
                </a:r>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60</a:t>
            </a:fld>
            <a:endParaRPr lang="en-US" altLang="zh-CN"/>
          </a:p>
        </p:txBody>
      </p:sp>
    </p:spTree>
    <p:extLst>
      <p:ext uri="{BB962C8B-B14F-4D97-AF65-F5344CB8AC3E}">
        <p14:creationId xmlns:p14="http://schemas.microsoft.com/office/powerpoint/2010/main" val="1396028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因为逻辑函数</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的取值范围是（</a:t>
                </a:r>
                <a:r>
                  <a:rPr lang="en-US" altLang="zh-CN" sz="1200" kern="1200" dirty="0" smtClean="0">
                    <a:solidFill>
                      <a:schemeClr val="tx1"/>
                    </a:solidFill>
                    <a:effectLst/>
                    <a:latin typeface="Arial" charset="0"/>
                    <a:ea typeface="宋体" pitchFamily="2" charset="-122"/>
                    <a:cs typeface="+mn-cs"/>
                  </a:rPr>
                  <a:t>0,1</a:t>
                </a:r>
                <a:r>
                  <a:rPr lang="zh-CN" altLang="zh-CN" sz="1200" kern="1200" dirty="0" smtClean="0">
                    <a:solidFill>
                      <a:schemeClr val="tx1"/>
                    </a:solidFill>
                    <a:effectLst/>
                    <a:latin typeface="Arial" charset="0"/>
                    <a:ea typeface="宋体" pitchFamily="2" charset="-122"/>
                    <a:cs typeface="+mn-cs"/>
                  </a:rPr>
                  <a:t>），所以可以用来作为某一特定结果的概率值，随着</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值的增加，</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值代表的概率也会增加。在逻辑回归中，我们令</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表示因变量的一个线性函数</a:t>
                </a:r>
                <a:r>
                  <a:rPr lang="en-US" altLang="zh-CN" sz="1200" i="0" smtClean="0">
                    <a:latin typeface="Cambria Math" panose="02040503050406030204" pitchFamily="18" charset="0"/>
                  </a:rPr>
                  <a:t>y=</a:t>
                </a:r>
                <a:r>
                  <a:rPr lang="en-US" altLang="zh-CN" sz="1200" i="0">
                    <a:latin typeface="Cambria Math" panose="02040503050406030204" pitchFamily="18" charset="0"/>
                  </a:rPr>
                  <a:t>𝑏</a:t>
                </a:r>
                <a:r>
                  <a:rPr lang="zh-CN" altLang="zh-CN" sz="1200" i="0">
                    <a:latin typeface="Cambria Math" panose="02040503050406030204" pitchFamily="18" charset="0"/>
                  </a:rPr>
                  <a:t>_</a:t>
                </a:r>
                <a:r>
                  <a:rPr lang="en-US" altLang="zh-CN" sz="1200" i="0">
                    <a:latin typeface="Cambria Math" panose="02040503050406030204" pitchFamily="18" charset="0"/>
                  </a:rPr>
                  <a:t>0+𝑏</a:t>
                </a:r>
                <a:r>
                  <a:rPr lang="zh-CN" altLang="zh-CN" sz="1200" i="0">
                    <a:latin typeface="Cambria Math" panose="02040503050406030204" pitchFamily="18" charset="0"/>
                  </a:rPr>
                  <a:t>_</a:t>
                </a:r>
                <a:r>
                  <a:rPr lang="en-US" altLang="zh-CN" sz="1200" i="0">
                    <a:latin typeface="Cambria Math" panose="02040503050406030204" pitchFamily="18" charset="0"/>
                  </a:rPr>
                  <a:t>1</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1+𝑏</a:t>
                </a:r>
                <a:r>
                  <a:rPr lang="zh-CN" altLang="zh-CN" sz="1200" i="0">
                    <a:latin typeface="Cambria Math" panose="02040503050406030204" pitchFamily="18" charset="0"/>
                  </a:rPr>
                  <a:t>_</a:t>
                </a:r>
                <a:r>
                  <a:rPr lang="en-US" altLang="zh-CN" sz="1200" i="0">
                    <a:latin typeface="Cambria Math" panose="02040503050406030204" pitchFamily="18" charset="0"/>
                  </a:rPr>
                  <a:t>2</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2+⋯+𝑏</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kern="1200" dirty="0" smtClean="0">
                    <a:solidFill>
                      <a:schemeClr val="tx1"/>
                    </a:solidFill>
                    <a:effectLst/>
                    <a:latin typeface="Arial" charset="0"/>
                    <a:ea typeface="宋体" pitchFamily="2" charset="-122"/>
                    <a:cs typeface="+mn-cs"/>
                  </a:rPr>
                  <a:t>而基于自变量</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3⋯,𝑥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事件发生的概率</a:t>
                </a:r>
                <a:r>
                  <a:rPr lang="en-US" altLang="zh-CN" sz="1200" kern="1200" dirty="0" smtClean="0">
                    <a:solidFill>
                      <a:schemeClr val="tx1"/>
                    </a:solidFill>
                    <a:effectLst/>
                    <a:latin typeface="Arial" charset="0"/>
                    <a:ea typeface="宋体" pitchFamily="2" charset="-122"/>
                    <a:cs typeface="+mn-cs"/>
                  </a:rPr>
                  <a:t>p</a:t>
                </a:r>
                <a:r>
                  <a:rPr lang="zh-CN" altLang="en-US" sz="1200" kern="1200" dirty="0" smtClean="0">
                    <a:solidFill>
                      <a:schemeClr val="tx1"/>
                    </a:solidFill>
                    <a:effectLst/>
                    <a:latin typeface="Arial" charset="0"/>
                    <a:ea typeface="宋体" pitchFamily="2" charset="-122"/>
                    <a:cs typeface="+mn-cs"/>
                  </a:rPr>
                  <a:t>为</a:t>
                </a:r>
                <a:r>
                  <a:rPr lang="en-US" altLang="zh-CN" sz="1200" i="0" kern="1200" smtClean="0">
                    <a:solidFill>
                      <a:schemeClr val="tx1"/>
                    </a:solidFill>
                    <a:effectLst/>
                    <a:latin typeface="Arial" charset="0"/>
                    <a:ea typeface="宋体" pitchFamily="2" charset="-122"/>
                    <a:cs typeface="+mn-cs"/>
                  </a:rPr>
                  <a:t>p</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 )=𝑓</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线性回归中</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代表因变量，而在逻辑回归中</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代表因变量（通常只取</a:t>
                </a:r>
                <a:r>
                  <a:rPr lang="en-US" altLang="zh-CN" sz="1200" kern="1200" dirty="0" smtClean="0">
                    <a:solidFill>
                      <a:schemeClr val="tx1"/>
                    </a:solidFill>
                    <a:effectLst/>
                    <a:latin typeface="Arial" charset="0"/>
                    <a:ea typeface="宋体" pitchFamily="2" charset="-122"/>
                    <a:cs typeface="+mn-cs"/>
                  </a:rPr>
                  <a:t>0</a:t>
                </a:r>
                <a:r>
                  <a:rPr lang="zh-CN" altLang="zh-CN" sz="1200" kern="1200" dirty="0" smtClean="0">
                    <a:solidFill>
                      <a:schemeClr val="tx1"/>
                    </a:solidFill>
                    <a:effectLst/>
                    <a:latin typeface="Arial" charset="0"/>
                    <a:ea typeface="宋体" pitchFamily="2" charset="-122"/>
                    <a:cs typeface="+mn-cs"/>
                  </a:rPr>
                  <a:t>或</a:t>
                </a:r>
                <a:r>
                  <a:rPr lang="en-US" altLang="zh-CN" sz="1200" kern="1200" dirty="0" smtClean="0">
                    <a:solidFill>
                      <a:schemeClr val="tx1"/>
                    </a:solidFill>
                    <a:effectLst/>
                    <a:latin typeface="Arial" charset="0"/>
                    <a:ea typeface="宋体" pitchFamily="2" charset="-122"/>
                    <a:cs typeface="+mn-cs"/>
                  </a:rPr>
                  <a:t>1</a:t>
                </a:r>
                <a:r>
                  <a:rPr lang="zh-CN" altLang="zh-CN" sz="1200" kern="1200" dirty="0" smtClean="0">
                    <a:solidFill>
                      <a:schemeClr val="tx1"/>
                    </a:solidFill>
                    <a:effectLst/>
                    <a:latin typeface="Arial" charset="0"/>
                    <a:ea typeface="宋体" pitchFamily="2" charset="-122"/>
                    <a:cs typeface="+mn-cs"/>
                  </a:rPr>
                  <a:t>），而</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只是作为一个中间结果，不能被直接观察到。若用</a:t>
                </a:r>
                <a:r>
                  <a:rPr lang="en-US" altLang="zh-CN" sz="1200" kern="1200" dirty="0" smtClean="0">
                    <a:solidFill>
                      <a:schemeClr val="tx1"/>
                    </a:solidFill>
                    <a:effectLst/>
                    <a:latin typeface="Arial" charset="0"/>
                    <a:ea typeface="宋体" pitchFamily="2" charset="-122"/>
                    <a:cs typeface="+mn-cs"/>
                  </a:rPr>
                  <a:t>p</a:t>
                </a:r>
                <a:r>
                  <a:rPr lang="zh-CN" altLang="zh-CN" sz="1200" kern="1200" dirty="0" smtClean="0">
                    <a:solidFill>
                      <a:schemeClr val="tx1"/>
                    </a:solidFill>
                    <a:effectLst/>
                    <a:latin typeface="Arial" charset="0"/>
                    <a:ea typeface="宋体" pitchFamily="2" charset="-122"/>
                    <a:cs typeface="+mn-cs"/>
                  </a:rPr>
                  <a:t>表示</a:t>
                </a:r>
                <a:r>
                  <a:rPr lang="en-US" altLang="zh-CN" sz="1200" kern="1200" dirty="0" smtClean="0">
                    <a:solidFill>
                      <a:schemeClr val="tx1"/>
                    </a:solidFill>
                    <a:effectLst/>
                    <a:latin typeface="Arial" charset="0"/>
                    <a:ea typeface="宋体" pitchFamily="2" charset="-122"/>
                    <a:cs typeface="+mn-cs"/>
                  </a:rPr>
                  <a:t>f(y)</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则公式可重写为</a:t>
                </a:r>
                <a:r>
                  <a:rPr lang="en-US" altLang="zh-CN" sz="1200" i="0" kern="1200" smtClean="0">
                    <a:solidFill>
                      <a:schemeClr val="tx1"/>
                    </a:solidFill>
                    <a:effectLst/>
                    <a:latin typeface="Arial" charset="0"/>
                    <a:ea typeface="宋体" pitchFamily="2" charset="-122"/>
                    <a:cs typeface="+mn-cs"/>
                  </a:rPr>
                  <a:t>ln</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 y=𝑏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0+𝑏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 </a:t>
                </a:r>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61</a:t>
            </a:fld>
            <a:endParaRPr lang="en-US" altLang="zh-CN"/>
          </a:p>
        </p:txBody>
      </p:sp>
    </p:spTree>
    <p:extLst>
      <p:ext uri="{BB962C8B-B14F-4D97-AF65-F5344CB8AC3E}">
        <p14:creationId xmlns:p14="http://schemas.microsoft.com/office/powerpoint/2010/main" val="234686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因为逻辑函数</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的取值范围是（</a:t>
                </a:r>
                <a:r>
                  <a:rPr lang="en-US" altLang="zh-CN" sz="1200" kern="1200" dirty="0" smtClean="0">
                    <a:solidFill>
                      <a:schemeClr val="tx1"/>
                    </a:solidFill>
                    <a:effectLst/>
                    <a:latin typeface="Arial" charset="0"/>
                    <a:ea typeface="宋体" pitchFamily="2" charset="-122"/>
                    <a:cs typeface="+mn-cs"/>
                  </a:rPr>
                  <a:t>0,1</a:t>
                </a:r>
                <a:r>
                  <a:rPr lang="zh-CN" altLang="zh-CN" sz="1200" kern="1200" dirty="0" smtClean="0">
                    <a:solidFill>
                      <a:schemeClr val="tx1"/>
                    </a:solidFill>
                    <a:effectLst/>
                    <a:latin typeface="Arial" charset="0"/>
                    <a:ea typeface="宋体" pitchFamily="2" charset="-122"/>
                    <a:cs typeface="+mn-cs"/>
                  </a:rPr>
                  <a:t>），所以可以用来作为某一特定结果的概率值，随着</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值的增加，</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值代表的概率也会增加。在逻辑回归中，我们令</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表示因变量的一个线性函数</a:t>
                </a:r>
                <a:r>
                  <a:rPr lang="en-US" altLang="zh-CN" sz="1200" i="0" smtClean="0">
                    <a:latin typeface="Cambria Math" panose="02040503050406030204" pitchFamily="18" charset="0"/>
                  </a:rPr>
                  <a:t>y=</a:t>
                </a:r>
                <a:r>
                  <a:rPr lang="en-US" altLang="zh-CN" sz="1200" i="0">
                    <a:latin typeface="Cambria Math" panose="02040503050406030204" pitchFamily="18" charset="0"/>
                  </a:rPr>
                  <a:t>𝑏</a:t>
                </a:r>
                <a:r>
                  <a:rPr lang="zh-CN" altLang="zh-CN" sz="1200" i="0">
                    <a:latin typeface="Cambria Math" panose="02040503050406030204" pitchFamily="18" charset="0"/>
                  </a:rPr>
                  <a:t>_</a:t>
                </a:r>
                <a:r>
                  <a:rPr lang="en-US" altLang="zh-CN" sz="1200" i="0">
                    <a:latin typeface="Cambria Math" panose="02040503050406030204" pitchFamily="18" charset="0"/>
                  </a:rPr>
                  <a:t>0+𝑏</a:t>
                </a:r>
                <a:r>
                  <a:rPr lang="zh-CN" altLang="zh-CN" sz="1200" i="0">
                    <a:latin typeface="Cambria Math" panose="02040503050406030204" pitchFamily="18" charset="0"/>
                  </a:rPr>
                  <a:t>_</a:t>
                </a:r>
                <a:r>
                  <a:rPr lang="en-US" altLang="zh-CN" sz="1200" i="0">
                    <a:latin typeface="Cambria Math" panose="02040503050406030204" pitchFamily="18" charset="0"/>
                  </a:rPr>
                  <a:t>1</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1+𝑏</a:t>
                </a:r>
                <a:r>
                  <a:rPr lang="zh-CN" altLang="zh-CN" sz="1200" i="0">
                    <a:latin typeface="Cambria Math" panose="02040503050406030204" pitchFamily="18" charset="0"/>
                  </a:rPr>
                  <a:t>_</a:t>
                </a:r>
                <a:r>
                  <a:rPr lang="en-US" altLang="zh-CN" sz="1200" i="0">
                    <a:latin typeface="Cambria Math" panose="02040503050406030204" pitchFamily="18" charset="0"/>
                  </a:rPr>
                  <a:t>2</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2+⋯+𝑏</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kern="1200" dirty="0" smtClean="0">
                    <a:solidFill>
                      <a:schemeClr val="tx1"/>
                    </a:solidFill>
                    <a:effectLst/>
                    <a:latin typeface="Arial" charset="0"/>
                    <a:ea typeface="宋体" pitchFamily="2" charset="-122"/>
                    <a:cs typeface="+mn-cs"/>
                  </a:rPr>
                  <a:t>而基于自变量</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3⋯,𝑥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事件发生的概率</a:t>
                </a:r>
                <a:r>
                  <a:rPr lang="en-US" altLang="zh-CN" sz="1200" kern="1200" dirty="0" smtClean="0">
                    <a:solidFill>
                      <a:schemeClr val="tx1"/>
                    </a:solidFill>
                    <a:effectLst/>
                    <a:latin typeface="Arial" charset="0"/>
                    <a:ea typeface="宋体" pitchFamily="2" charset="-122"/>
                    <a:cs typeface="+mn-cs"/>
                  </a:rPr>
                  <a:t>p</a:t>
                </a:r>
                <a:r>
                  <a:rPr lang="zh-CN" altLang="en-US" sz="1200" kern="1200" dirty="0" smtClean="0">
                    <a:solidFill>
                      <a:schemeClr val="tx1"/>
                    </a:solidFill>
                    <a:effectLst/>
                    <a:latin typeface="Arial" charset="0"/>
                    <a:ea typeface="宋体" pitchFamily="2" charset="-122"/>
                    <a:cs typeface="+mn-cs"/>
                  </a:rPr>
                  <a:t>为</a:t>
                </a:r>
                <a:r>
                  <a:rPr lang="en-US" altLang="zh-CN" sz="1200" i="0" kern="1200" smtClean="0">
                    <a:solidFill>
                      <a:schemeClr val="tx1"/>
                    </a:solidFill>
                    <a:effectLst/>
                    <a:latin typeface="Arial" charset="0"/>
                    <a:ea typeface="宋体" pitchFamily="2" charset="-122"/>
                    <a:cs typeface="+mn-cs"/>
                  </a:rPr>
                  <a:t>p</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 )=𝑓</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线性回归中</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代表因变量，而在逻辑回归中</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代表因变量（通常只取</a:t>
                </a:r>
                <a:r>
                  <a:rPr lang="en-US" altLang="zh-CN" sz="1200" kern="1200" dirty="0" smtClean="0">
                    <a:solidFill>
                      <a:schemeClr val="tx1"/>
                    </a:solidFill>
                    <a:effectLst/>
                    <a:latin typeface="Arial" charset="0"/>
                    <a:ea typeface="宋体" pitchFamily="2" charset="-122"/>
                    <a:cs typeface="+mn-cs"/>
                  </a:rPr>
                  <a:t>0</a:t>
                </a:r>
                <a:r>
                  <a:rPr lang="zh-CN" altLang="zh-CN" sz="1200" kern="1200" dirty="0" smtClean="0">
                    <a:solidFill>
                      <a:schemeClr val="tx1"/>
                    </a:solidFill>
                    <a:effectLst/>
                    <a:latin typeface="Arial" charset="0"/>
                    <a:ea typeface="宋体" pitchFamily="2" charset="-122"/>
                    <a:cs typeface="+mn-cs"/>
                  </a:rPr>
                  <a:t>或</a:t>
                </a:r>
                <a:r>
                  <a:rPr lang="en-US" altLang="zh-CN" sz="1200" kern="1200" dirty="0" smtClean="0">
                    <a:solidFill>
                      <a:schemeClr val="tx1"/>
                    </a:solidFill>
                    <a:effectLst/>
                    <a:latin typeface="Arial" charset="0"/>
                    <a:ea typeface="宋体" pitchFamily="2" charset="-122"/>
                    <a:cs typeface="+mn-cs"/>
                  </a:rPr>
                  <a:t>1</a:t>
                </a:r>
                <a:r>
                  <a:rPr lang="zh-CN" altLang="zh-CN" sz="1200" kern="1200" dirty="0" smtClean="0">
                    <a:solidFill>
                      <a:schemeClr val="tx1"/>
                    </a:solidFill>
                    <a:effectLst/>
                    <a:latin typeface="Arial" charset="0"/>
                    <a:ea typeface="宋体" pitchFamily="2" charset="-122"/>
                    <a:cs typeface="+mn-cs"/>
                  </a:rPr>
                  <a:t>），而</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只是作为一个中间结果，不能被直接观察到。若用</a:t>
                </a:r>
                <a:r>
                  <a:rPr lang="en-US" altLang="zh-CN" sz="1200" kern="1200" dirty="0" smtClean="0">
                    <a:solidFill>
                      <a:schemeClr val="tx1"/>
                    </a:solidFill>
                    <a:effectLst/>
                    <a:latin typeface="Arial" charset="0"/>
                    <a:ea typeface="宋体" pitchFamily="2" charset="-122"/>
                    <a:cs typeface="+mn-cs"/>
                  </a:rPr>
                  <a:t>p</a:t>
                </a:r>
                <a:r>
                  <a:rPr lang="zh-CN" altLang="zh-CN" sz="1200" kern="1200" dirty="0" smtClean="0">
                    <a:solidFill>
                      <a:schemeClr val="tx1"/>
                    </a:solidFill>
                    <a:effectLst/>
                    <a:latin typeface="Arial" charset="0"/>
                    <a:ea typeface="宋体" pitchFamily="2" charset="-122"/>
                    <a:cs typeface="+mn-cs"/>
                  </a:rPr>
                  <a:t>表示</a:t>
                </a:r>
                <a:r>
                  <a:rPr lang="en-US" altLang="zh-CN" sz="1200" kern="1200" dirty="0" smtClean="0">
                    <a:solidFill>
                      <a:schemeClr val="tx1"/>
                    </a:solidFill>
                    <a:effectLst/>
                    <a:latin typeface="Arial" charset="0"/>
                    <a:ea typeface="宋体" pitchFamily="2" charset="-122"/>
                    <a:cs typeface="+mn-cs"/>
                  </a:rPr>
                  <a:t>f(y)</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则公式可重写为</a:t>
                </a:r>
                <a:r>
                  <a:rPr lang="en-US" altLang="zh-CN" sz="1200" i="0" kern="1200" smtClean="0">
                    <a:solidFill>
                      <a:schemeClr val="tx1"/>
                    </a:solidFill>
                    <a:effectLst/>
                    <a:latin typeface="Arial" charset="0"/>
                    <a:ea typeface="宋体" pitchFamily="2" charset="-122"/>
                    <a:cs typeface="+mn-cs"/>
                  </a:rPr>
                  <a:t>ln</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 y=𝑏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0+𝑏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 </a:t>
                </a:r>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62</a:t>
            </a:fld>
            <a:endParaRPr lang="en-US" altLang="zh-CN"/>
          </a:p>
        </p:txBody>
      </p:sp>
    </p:spTree>
    <p:extLst>
      <p:ext uri="{BB962C8B-B14F-4D97-AF65-F5344CB8AC3E}">
        <p14:creationId xmlns:p14="http://schemas.microsoft.com/office/powerpoint/2010/main" val="15377941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因为逻辑函数</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的取值范围是（</a:t>
                </a:r>
                <a:r>
                  <a:rPr lang="en-US" altLang="zh-CN" sz="1200" kern="1200" dirty="0" smtClean="0">
                    <a:solidFill>
                      <a:schemeClr val="tx1"/>
                    </a:solidFill>
                    <a:effectLst/>
                    <a:latin typeface="Arial" charset="0"/>
                    <a:ea typeface="宋体" pitchFamily="2" charset="-122"/>
                    <a:cs typeface="+mn-cs"/>
                  </a:rPr>
                  <a:t>0,1</a:t>
                </a:r>
                <a:r>
                  <a:rPr lang="zh-CN" altLang="zh-CN" sz="1200" kern="1200" dirty="0" smtClean="0">
                    <a:solidFill>
                      <a:schemeClr val="tx1"/>
                    </a:solidFill>
                    <a:effectLst/>
                    <a:latin typeface="Arial" charset="0"/>
                    <a:ea typeface="宋体" pitchFamily="2" charset="-122"/>
                    <a:cs typeface="+mn-cs"/>
                  </a:rPr>
                  <a:t>），所以可以用来作为某一特定结果的概率值，随着</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值的增加，</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值代表的概率也会增加。在逻辑回归中，我们令</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表示因变量的一个线性函数</a:t>
                </a:r>
                <a:r>
                  <a:rPr lang="en-US" altLang="zh-CN" sz="1200" i="0" smtClean="0">
                    <a:latin typeface="Cambria Math" panose="02040503050406030204" pitchFamily="18" charset="0"/>
                  </a:rPr>
                  <a:t>y=</a:t>
                </a:r>
                <a:r>
                  <a:rPr lang="en-US" altLang="zh-CN" sz="1200" i="0">
                    <a:latin typeface="Cambria Math" panose="02040503050406030204" pitchFamily="18" charset="0"/>
                  </a:rPr>
                  <a:t>𝑏</a:t>
                </a:r>
                <a:r>
                  <a:rPr lang="zh-CN" altLang="zh-CN" sz="1200" i="0">
                    <a:latin typeface="Cambria Math" panose="02040503050406030204" pitchFamily="18" charset="0"/>
                  </a:rPr>
                  <a:t>_</a:t>
                </a:r>
                <a:r>
                  <a:rPr lang="en-US" altLang="zh-CN" sz="1200" i="0">
                    <a:latin typeface="Cambria Math" panose="02040503050406030204" pitchFamily="18" charset="0"/>
                  </a:rPr>
                  <a:t>0+𝑏</a:t>
                </a:r>
                <a:r>
                  <a:rPr lang="zh-CN" altLang="zh-CN" sz="1200" i="0">
                    <a:latin typeface="Cambria Math" panose="02040503050406030204" pitchFamily="18" charset="0"/>
                  </a:rPr>
                  <a:t>_</a:t>
                </a:r>
                <a:r>
                  <a:rPr lang="en-US" altLang="zh-CN" sz="1200" i="0">
                    <a:latin typeface="Cambria Math" panose="02040503050406030204" pitchFamily="18" charset="0"/>
                  </a:rPr>
                  <a:t>1</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1+𝑏</a:t>
                </a:r>
                <a:r>
                  <a:rPr lang="zh-CN" altLang="zh-CN" sz="1200" i="0">
                    <a:latin typeface="Cambria Math" panose="02040503050406030204" pitchFamily="18" charset="0"/>
                  </a:rPr>
                  <a:t>_</a:t>
                </a:r>
                <a:r>
                  <a:rPr lang="en-US" altLang="zh-CN" sz="1200" i="0">
                    <a:latin typeface="Cambria Math" panose="02040503050406030204" pitchFamily="18" charset="0"/>
                  </a:rPr>
                  <a:t>2</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2+⋯+𝑏</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kern="1200" dirty="0" smtClean="0">
                    <a:solidFill>
                      <a:schemeClr val="tx1"/>
                    </a:solidFill>
                    <a:effectLst/>
                    <a:latin typeface="Arial" charset="0"/>
                    <a:ea typeface="宋体" pitchFamily="2" charset="-122"/>
                    <a:cs typeface="+mn-cs"/>
                  </a:rPr>
                  <a:t>而基于自变量</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3⋯,𝑥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事件发生的概率</a:t>
                </a:r>
                <a:r>
                  <a:rPr lang="en-US" altLang="zh-CN" sz="1200" kern="1200" dirty="0" smtClean="0">
                    <a:solidFill>
                      <a:schemeClr val="tx1"/>
                    </a:solidFill>
                    <a:effectLst/>
                    <a:latin typeface="Arial" charset="0"/>
                    <a:ea typeface="宋体" pitchFamily="2" charset="-122"/>
                    <a:cs typeface="+mn-cs"/>
                  </a:rPr>
                  <a:t>p</a:t>
                </a:r>
                <a:r>
                  <a:rPr lang="zh-CN" altLang="en-US" sz="1200" kern="1200" dirty="0" smtClean="0">
                    <a:solidFill>
                      <a:schemeClr val="tx1"/>
                    </a:solidFill>
                    <a:effectLst/>
                    <a:latin typeface="Arial" charset="0"/>
                    <a:ea typeface="宋体" pitchFamily="2" charset="-122"/>
                    <a:cs typeface="+mn-cs"/>
                  </a:rPr>
                  <a:t>为</a:t>
                </a:r>
                <a:r>
                  <a:rPr lang="en-US" altLang="zh-CN" sz="1200" i="0" kern="1200" smtClean="0">
                    <a:solidFill>
                      <a:schemeClr val="tx1"/>
                    </a:solidFill>
                    <a:effectLst/>
                    <a:latin typeface="Arial" charset="0"/>
                    <a:ea typeface="宋体" pitchFamily="2" charset="-122"/>
                    <a:cs typeface="+mn-cs"/>
                  </a:rPr>
                  <a:t>p</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 )=𝑓</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线性回归中</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代表因变量，而在逻辑回归中</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代表因变量（通常只取</a:t>
                </a:r>
                <a:r>
                  <a:rPr lang="en-US" altLang="zh-CN" sz="1200" kern="1200" dirty="0" smtClean="0">
                    <a:solidFill>
                      <a:schemeClr val="tx1"/>
                    </a:solidFill>
                    <a:effectLst/>
                    <a:latin typeface="Arial" charset="0"/>
                    <a:ea typeface="宋体" pitchFamily="2" charset="-122"/>
                    <a:cs typeface="+mn-cs"/>
                  </a:rPr>
                  <a:t>0</a:t>
                </a:r>
                <a:r>
                  <a:rPr lang="zh-CN" altLang="zh-CN" sz="1200" kern="1200" dirty="0" smtClean="0">
                    <a:solidFill>
                      <a:schemeClr val="tx1"/>
                    </a:solidFill>
                    <a:effectLst/>
                    <a:latin typeface="Arial" charset="0"/>
                    <a:ea typeface="宋体" pitchFamily="2" charset="-122"/>
                    <a:cs typeface="+mn-cs"/>
                  </a:rPr>
                  <a:t>或</a:t>
                </a:r>
                <a:r>
                  <a:rPr lang="en-US" altLang="zh-CN" sz="1200" kern="1200" dirty="0" smtClean="0">
                    <a:solidFill>
                      <a:schemeClr val="tx1"/>
                    </a:solidFill>
                    <a:effectLst/>
                    <a:latin typeface="Arial" charset="0"/>
                    <a:ea typeface="宋体" pitchFamily="2" charset="-122"/>
                    <a:cs typeface="+mn-cs"/>
                  </a:rPr>
                  <a:t>1</a:t>
                </a:r>
                <a:r>
                  <a:rPr lang="zh-CN" altLang="zh-CN" sz="1200" kern="1200" dirty="0" smtClean="0">
                    <a:solidFill>
                      <a:schemeClr val="tx1"/>
                    </a:solidFill>
                    <a:effectLst/>
                    <a:latin typeface="Arial" charset="0"/>
                    <a:ea typeface="宋体" pitchFamily="2" charset="-122"/>
                    <a:cs typeface="+mn-cs"/>
                  </a:rPr>
                  <a:t>），而</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只是作为一个中间结果，不能被直接观察到。若用</a:t>
                </a:r>
                <a:r>
                  <a:rPr lang="en-US" altLang="zh-CN" sz="1200" kern="1200" dirty="0" smtClean="0">
                    <a:solidFill>
                      <a:schemeClr val="tx1"/>
                    </a:solidFill>
                    <a:effectLst/>
                    <a:latin typeface="Arial" charset="0"/>
                    <a:ea typeface="宋体" pitchFamily="2" charset="-122"/>
                    <a:cs typeface="+mn-cs"/>
                  </a:rPr>
                  <a:t>p</a:t>
                </a:r>
                <a:r>
                  <a:rPr lang="zh-CN" altLang="zh-CN" sz="1200" kern="1200" dirty="0" smtClean="0">
                    <a:solidFill>
                      <a:schemeClr val="tx1"/>
                    </a:solidFill>
                    <a:effectLst/>
                    <a:latin typeface="Arial" charset="0"/>
                    <a:ea typeface="宋体" pitchFamily="2" charset="-122"/>
                    <a:cs typeface="+mn-cs"/>
                  </a:rPr>
                  <a:t>表示</a:t>
                </a:r>
                <a:r>
                  <a:rPr lang="en-US" altLang="zh-CN" sz="1200" kern="1200" dirty="0" smtClean="0">
                    <a:solidFill>
                      <a:schemeClr val="tx1"/>
                    </a:solidFill>
                    <a:effectLst/>
                    <a:latin typeface="Arial" charset="0"/>
                    <a:ea typeface="宋体" pitchFamily="2" charset="-122"/>
                    <a:cs typeface="+mn-cs"/>
                  </a:rPr>
                  <a:t>f(y)</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则公式可重写为</a:t>
                </a:r>
                <a:r>
                  <a:rPr lang="en-US" altLang="zh-CN" sz="1200" i="0" kern="1200" smtClean="0">
                    <a:solidFill>
                      <a:schemeClr val="tx1"/>
                    </a:solidFill>
                    <a:effectLst/>
                    <a:latin typeface="Arial" charset="0"/>
                    <a:ea typeface="宋体" pitchFamily="2" charset="-122"/>
                    <a:cs typeface="+mn-cs"/>
                  </a:rPr>
                  <a:t>ln</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 y=𝑏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0+𝑏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 </a:t>
                </a:r>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63</a:t>
            </a:fld>
            <a:endParaRPr lang="en-US" altLang="zh-CN"/>
          </a:p>
        </p:txBody>
      </p:sp>
    </p:spTree>
    <p:extLst>
      <p:ext uri="{BB962C8B-B14F-4D97-AF65-F5344CB8AC3E}">
        <p14:creationId xmlns:p14="http://schemas.microsoft.com/office/powerpoint/2010/main" val="7278434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kumimoji="1"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因为逻辑函数</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的取值范围是（</a:t>
                </a:r>
                <a:r>
                  <a:rPr lang="en-US" altLang="zh-CN" sz="1200" kern="1200" dirty="0" smtClean="0">
                    <a:solidFill>
                      <a:schemeClr val="tx1"/>
                    </a:solidFill>
                    <a:effectLst/>
                    <a:latin typeface="Arial" charset="0"/>
                    <a:ea typeface="宋体" pitchFamily="2" charset="-122"/>
                    <a:cs typeface="+mn-cs"/>
                  </a:rPr>
                  <a:t>0,1</a:t>
                </a:r>
                <a:r>
                  <a:rPr lang="zh-CN" altLang="zh-CN" sz="1200" kern="1200" dirty="0" smtClean="0">
                    <a:solidFill>
                      <a:schemeClr val="tx1"/>
                    </a:solidFill>
                    <a:effectLst/>
                    <a:latin typeface="Arial" charset="0"/>
                    <a:ea typeface="宋体" pitchFamily="2" charset="-122"/>
                    <a:cs typeface="+mn-cs"/>
                  </a:rPr>
                  <a:t>），所以可以用来作为某一特定结果的概率值，随着</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值的增加，</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值代表的概率也会增加。在逻辑回归中，我们令</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表示因变量的一个线性函数</a:t>
                </a:r>
                <a:r>
                  <a:rPr lang="en-US" altLang="zh-CN" sz="1200" i="0" smtClean="0">
                    <a:latin typeface="Cambria Math" panose="02040503050406030204" pitchFamily="18" charset="0"/>
                  </a:rPr>
                  <a:t>y=</a:t>
                </a:r>
                <a:r>
                  <a:rPr lang="en-US" altLang="zh-CN" sz="1200" i="0">
                    <a:latin typeface="Cambria Math" panose="02040503050406030204" pitchFamily="18" charset="0"/>
                  </a:rPr>
                  <a:t>𝑏</a:t>
                </a:r>
                <a:r>
                  <a:rPr lang="zh-CN" altLang="zh-CN" sz="1200" i="0">
                    <a:latin typeface="Cambria Math" panose="02040503050406030204" pitchFamily="18" charset="0"/>
                  </a:rPr>
                  <a:t>_</a:t>
                </a:r>
                <a:r>
                  <a:rPr lang="en-US" altLang="zh-CN" sz="1200" i="0">
                    <a:latin typeface="Cambria Math" panose="02040503050406030204" pitchFamily="18" charset="0"/>
                  </a:rPr>
                  <a:t>0+𝑏</a:t>
                </a:r>
                <a:r>
                  <a:rPr lang="zh-CN" altLang="zh-CN" sz="1200" i="0">
                    <a:latin typeface="Cambria Math" panose="02040503050406030204" pitchFamily="18" charset="0"/>
                  </a:rPr>
                  <a:t>_</a:t>
                </a:r>
                <a:r>
                  <a:rPr lang="en-US" altLang="zh-CN" sz="1200" i="0">
                    <a:latin typeface="Cambria Math" panose="02040503050406030204" pitchFamily="18" charset="0"/>
                  </a:rPr>
                  <a:t>1</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1+𝑏</a:t>
                </a:r>
                <a:r>
                  <a:rPr lang="zh-CN" altLang="zh-CN" sz="1200" i="0">
                    <a:latin typeface="Cambria Math" panose="02040503050406030204" pitchFamily="18" charset="0"/>
                  </a:rPr>
                  <a:t>_</a:t>
                </a:r>
                <a:r>
                  <a:rPr lang="en-US" altLang="zh-CN" sz="1200" i="0">
                    <a:latin typeface="Cambria Math" panose="02040503050406030204" pitchFamily="18" charset="0"/>
                  </a:rPr>
                  <a:t>2</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2+⋯+𝑏</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i="0">
                    <a:latin typeface="Cambria Math" panose="02040503050406030204" pitchFamily="18" charset="0"/>
                  </a:rPr>
                  <a:t> </a:t>
                </a:r>
                <a:r>
                  <a:rPr lang="en-US" altLang="zh-CN" sz="1200" i="0">
                    <a:latin typeface="Cambria Math" panose="02040503050406030204" pitchFamily="18" charset="0"/>
                  </a:rPr>
                  <a:t>𝑥</a:t>
                </a:r>
                <a:r>
                  <a:rPr lang="zh-CN" altLang="zh-CN" sz="1200" i="0">
                    <a:latin typeface="Cambria Math" panose="02040503050406030204" pitchFamily="18" charset="0"/>
                  </a:rPr>
                  <a:t>_</a:t>
                </a:r>
                <a:r>
                  <a:rPr lang="en-US" altLang="zh-CN" sz="1200" i="0">
                    <a:latin typeface="Cambria Math" panose="02040503050406030204" pitchFamily="18" charset="0"/>
                  </a:rPr>
                  <a:t>𝑛</a:t>
                </a:r>
                <a:r>
                  <a:rPr lang="zh-CN" altLang="zh-CN" sz="1200" kern="1200" dirty="0" smtClean="0">
                    <a:solidFill>
                      <a:schemeClr val="tx1"/>
                    </a:solidFill>
                    <a:effectLst/>
                    <a:latin typeface="Arial" charset="0"/>
                    <a:ea typeface="宋体" pitchFamily="2" charset="-122"/>
                    <a:cs typeface="+mn-cs"/>
                  </a:rPr>
                  <a:t>而基于自变量</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3⋯,𝑥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a:t>
                </a:r>
                <a:r>
                  <a:rPr lang="zh-CN" altLang="zh-CN" sz="1200" kern="1200" dirty="0">
                    <a:solidFill>
                      <a:schemeClr val="tx1"/>
                    </a:solidFill>
                    <a:effectLst/>
                    <a:latin typeface="Arial" charset="0"/>
                    <a:ea typeface="宋体" pitchFamily="2" charset="-122"/>
                    <a:cs typeface="+mn-cs"/>
                  </a:rPr>
                  <a:t>事件发生的概率</a:t>
                </a:r>
                <a:r>
                  <a:rPr lang="en-US" altLang="zh-CN" sz="1200" kern="1200" dirty="0" smtClean="0">
                    <a:solidFill>
                      <a:schemeClr val="tx1"/>
                    </a:solidFill>
                    <a:effectLst/>
                    <a:latin typeface="Arial" charset="0"/>
                    <a:ea typeface="宋体" pitchFamily="2" charset="-122"/>
                    <a:cs typeface="+mn-cs"/>
                  </a:rPr>
                  <a:t>p</a:t>
                </a:r>
                <a:r>
                  <a:rPr lang="zh-CN" altLang="en-US" sz="1200" kern="1200" dirty="0" smtClean="0">
                    <a:solidFill>
                      <a:schemeClr val="tx1"/>
                    </a:solidFill>
                    <a:effectLst/>
                    <a:latin typeface="Arial" charset="0"/>
                    <a:ea typeface="宋体" pitchFamily="2" charset="-122"/>
                    <a:cs typeface="+mn-cs"/>
                  </a:rPr>
                  <a:t>为</a:t>
                </a:r>
                <a:r>
                  <a:rPr lang="en-US" altLang="zh-CN" sz="1200" i="0" kern="1200" smtClean="0">
                    <a:solidFill>
                      <a:schemeClr val="tx1"/>
                    </a:solidFill>
                    <a:effectLst/>
                    <a:latin typeface="Arial" charset="0"/>
                    <a:ea typeface="宋体" pitchFamily="2" charset="-122"/>
                    <a:cs typeface="+mn-cs"/>
                  </a:rPr>
                  <a:t>p</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 )=𝑓</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1+𝑒</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𝑦 </a:t>
                </a:r>
                <a:r>
                  <a:rPr lang="zh-CN" altLang="zh-CN" sz="1200" i="0" kern="120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线性回归中</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代表因变量，而在逻辑回归中</a:t>
                </a:r>
                <a:r>
                  <a:rPr lang="en-US" altLang="zh-CN" sz="1200" kern="1200" dirty="0" smtClean="0">
                    <a:solidFill>
                      <a:schemeClr val="tx1"/>
                    </a:solidFill>
                    <a:effectLst/>
                    <a:latin typeface="Arial" charset="0"/>
                    <a:ea typeface="宋体" pitchFamily="2" charset="-122"/>
                    <a:cs typeface="+mn-cs"/>
                  </a:rPr>
                  <a:t>f(y)</a:t>
                </a:r>
                <a:r>
                  <a:rPr lang="zh-CN" altLang="zh-CN" sz="1200" kern="1200" dirty="0" smtClean="0">
                    <a:solidFill>
                      <a:schemeClr val="tx1"/>
                    </a:solidFill>
                    <a:effectLst/>
                    <a:latin typeface="Arial" charset="0"/>
                    <a:ea typeface="宋体" pitchFamily="2" charset="-122"/>
                    <a:cs typeface="+mn-cs"/>
                  </a:rPr>
                  <a:t>代表因变量（通常只取</a:t>
                </a:r>
                <a:r>
                  <a:rPr lang="en-US" altLang="zh-CN" sz="1200" kern="1200" dirty="0" smtClean="0">
                    <a:solidFill>
                      <a:schemeClr val="tx1"/>
                    </a:solidFill>
                    <a:effectLst/>
                    <a:latin typeface="Arial" charset="0"/>
                    <a:ea typeface="宋体" pitchFamily="2" charset="-122"/>
                    <a:cs typeface="+mn-cs"/>
                  </a:rPr>
                  <a:t>0</a:t>
                </a:r>
                <a:r>
                  <a:rPr lang="zh-CN" altLang="zh-CN" sz="1200" kern="1200" dirty="0" smtClean="0">
                    <a:solidFill>
                      <a:schemeClr val="tx1"/>
                    </a:solidFill>
                    <a:effectLst/>
                    <a:latin typeface="Arial" charset="0"/>
                    <a:ea typeface="宋体" pitchFamily="2" charset="-122"/>
                    <a:cs typeface="+mn-cs"/>
                  </a:rPr>
                  <a:t>或</a:t>
                </a:r>
                <a:r>
                  <a:rPr lang="en-US" altLang="zh-CN" sz="1200" kern="1200" dirty="0" smtClean="0">
                    <a:solidFill>
                      <a:schemeClr val="tx1"/>
                    </a:solidFill>
                    <a:effectLst/>
                    <a:latin typeface="Arial" charset="0"/>
                    <a:ea typeface="宋体" pitchFamily="2" charset="-122"/>
                    <a:cs typeface="+mn-cs"/>
                  </a:rPr>
                  <a:t>1</a:t>
                </a:r>
                <a:r>
                  <a:rPr lang="zh-CN" altLang="zh-CN" sz="1200" kern="1200" dirty="0" smtClean="0">
                    <a:solidFill>
                      <a:schemeClr val="tx1"/>
                    </a:solidFill>
                    <a:effectLst/>
                    <a:latin typeface="Arial" charset="0"/>
                    <a:ea typeface="宋体" pitchFamily="2" charset="-122"/>
                    <a:cs typeface="+mn-cs"/>
                  </a:rPr>
                  <a:t>），而</a:t>
                </a:r>
                <a:r>
                  <a:rPr lang="en-US" altLang="zh-CN" sz="1200" kern="1200" dirty="0" smtClean="0">
                    <a:solidFill>
                      <a:schemeClr val="tx1"/>
                    </a:solidFill>
                    <a:effectLst/>
                    <a:latin typeface="Arial" charset="0"/>
                    <a:ea typeface="宋体" pitchFamily="2" charset="-122"/>
                    <a:cs typeface="+mn-cs"/>
                  </a:rPr>
                  <a:t>y</a:t>
                </a:r>
                <a:r>
                  <a:rPr lang="zh-CN" altLang="zh-CN" sz="1200" kern="1200" dirty="0" smtClean="0">
                    <a:solidFill>
                      <a:schemeClr val="tx1"/>
                    </a:solidFill>
                    <a:effectLst/>
                    <a:latin typeface="Arial" charset="0"/>
                    <a:ea typeface="宋体" pitchFamily="2" charset="-122"/>
                    <a:cs typeface="+mn-cs"/>
                  </a:rPr>
                  <a:t>只是作为一个中间结果，不能被直接观察到。若用</a:t>
                </a:r>
                <a:r>
                  <a:rPr lang="en-US" altLang="zh-CN" sz="1200" kern="1200" dirty="0" smtClean="0">
                    <a:solidFill>
                      <a:schemeClr val="tx1"/>
                    </a:solidFill>
                    <a:effectLst/>
                    <a:latin typeface="Arial" charset="0"/>
                    <a:ea typeface="宋体" pitchFamily="2" charset="-122"/>
                    <a:cs typeface="+mn-cs"/>
                  </a:rPr>
                  <a:t>p</a:t>
                </a:r>
                <a:r>
                  <a:rPr lang="zh-CN" altLang="zh-CN" sz="1200" kern="1200" dirty="0" smtClean="0">
                    <a:solidFill>
                      <a:schemeClr val="tx1"/>
                    </a:solidFill>
                    <a:effectLst/>
                    <a:latin typeface="Arial" charset="0"/>
                    <a:ea typeface="宋体" pitchFamily="2" charset="-122"/>
                    <a:cs typeface="+mn-cs"/>
                  </a:rPr>
                  <a:t>表示</a:t>
                </a:r>
                <a:r>
                  <a:rPr lang="en-US" altLang="zh-CN" sz="1200" kern="1200" dirty="0" smtClean="0">
                    <a:solidFill>
                      <a:schemeClr val="tx1"/>
                    </a:solidFill>
                    <a:effectLst/>
                    <a:latin typeface="Arial" charset="0"/>
                    <a:ea typeface="宋体" pitchFamily="2" charset="-122"/>
                    <a:cs typeface="+mn-cs"/>
                  </a:rPr>
                  <a:t>f(y)</a:t>
                </a:r>
                <a:r>
                  <a:rPr lang="zh-CN" altLang="en-US" sz="1200" kern="1200" dirty="0" smtClean="0">
                    <a:solidFill>
                      <a:schemeClr val="tx1"/>
                    </a:solidFill>
                    <a:effectLst/>
                    <a:latin typeface="Arial" charset="0"/>
                    <a:ea typeface="宋体" pitchFamily="2" charset="-122"/>
                    <a:cs typeface="+mn-cs"/>
                  </a:rPr>
                  <a:t>，</a:t>
                </a:r>
                <a:r>
                  <a:rPr lang="zh-CN" altLang="zh-CN" sz="1200" kern="1200" dirty="0" smtClean="0">
                    <a:solidFill>
                      <a:schemeClr val="tx1"/>
                    </a:solidFill>
                    <a:effectLst/>
                    <a:latin typeface="Arial" charset="0"/>
                    <a:ea typeface="宋体" pitchFamily="2" charset="-122"/>
                    <a:cs typeface="+mn-cs"/>
                  </a:rPr>
                  <a:t>则公式可重写为</a:t>
                </a:r>
                <a:r>
                  <a:rPr lang="en-US" altLang="zh-CN" sz="1200" i="0" kern="1200" smtClean="0">
                    <a:solidFill>
                      <a:schemeClr val="tx1"/>
                    </a:solidFill>
                    <a:effectLst/>
                    <a:latin typeface="Arial" charset="0"/>
                    <a:ea typeface="宋体" pitchFamily="2" charset="-122"/>
                    <a:cs typeface="+mn-cs"/>
                  </a:rPr>
                  <a:t>ln</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1−𝑝</a:t>
                </a:r>
                <a:r>
                  <a:rPr lang="zh-CN" altLang="zh-CN" sz="1200" i="0" kern="1200">
                    <a:solidFill>
                      <a:schemeClr val="tx1"/>
                    </a:solidFill>
                    <a:effectLst/>
                    <a:latin typeface="Arial" charset="0"/>
                    <a:ea typeface="宋体" pitchFamily="2" charset="-122"/>
                    <a:cs typeface="+mn-cs"/>
                  </a:rPr>
                  <a:t>)</a:t>
                </a:r>
                <a:r>
                  <a:rPr lang="en-US" altLang="zh-CN" sz="1200" i="0" kern="1200">
                    <a:solidFill>
                      <a:schemeClr val="tx1"/>
                    </a:solidFill>
                    <a:effectLst/>
                    <a:latin typeface="Arial" charset="0"/>
                    <a:ea typeface="宋体" pitchFamily="2" charset="-122"/>
                    <a:cs typeface="+mn-cs"/>
                  </a:rPr>
                  <a:t>)= y=𝑏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0+𝑏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1+𝑏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2+⋯+𝑏</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zh-CN" altLang="zh-CN" sz="1200" i="0" kern="1200">
                    <a:solidFill>
                      <a:schemeClr val="tx1"/>
                    </a:solidFill>
                    <a:effectLst/>
                    <a:latin typeface="Arial" charset="0"/>
                    <a:ea typeface="宋体" pitchFamily="2" charset="-122"/>
                    <a:cs typeface="+mn-cs"/>
                  </a:rPr>
                  <a:t> </a:t>
                </a:r>
                <a:r>
                  <a:rPr lang="en-US" altLang="zh-CN" sz="1200" i="0" kern="1200">
                    <a:solidFill>
                      <a:schemeClr val="tx1"/>
                    </a:solidFill>
                    <a:effectLst/>
                    <a:latin typeface="Arial" charset="0"/>
                    <a:ea typeface="宋体" pitchFamily="2" charset="-122"/>
                    <a:cs typeface="+mn-cs"/>
                  </a:rPr>
                  <a:t>𝑥</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𝑛</a:t>
                </a:r>
                <a:r>
                  <a:rPr lang="en-US" altLang="zh-CN" sz="1200" kern="1200" dirty="0">
                    <a:solidFill>
                      <a:schemeClr val="tx1"/>
                    </a:solidFill>
                    <a:effectLst/>
                    <a:latin typeface="Arial" charset="0"/>
                    <a:ea typeface="宋体" pitchFamily="2" charset="-122"/>
                    <a:cs typeface="+mn-cs"/>
                  </a:rPr>
                  <a:t> </a:t>
                </a:r>
                <a:endParaRPr kumimoji="1" lang="zh-CN" altLang="en-US" dirty="0"/>
              </a:p>
            </p:txBody>
          </p:sp>
        </mc:Fallback>
      </mc:AlternateContent>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64</a:t>
            </a:fld>
            <a:endParaRPr lang="en-US" altLang="zh-CN"/>
          </a:p>
        </p:txBody>
      </p:sp>
    </p:spTree>
    <p:extLst>
      <p:ext uri="{BB962C8B-B14F-4D97-AF65-F5344CB8AC3E}">
        <p14:creationId xmlns:p14="http://schemas.microsoft.com/office/powerpoint/2010/main" val="42498773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65</a:t>
            </a:fld>
            <a:endParaRPr lang="en-US" altLang="zh-CN"/>
          </a:p>
        </p:txBody>
      </p:sp>
    </p:spTree>
    <p:extLst>
      <p:ext uri="{BB962C8B-B14F-4D97-AF65-F5344CB8AC3E}">
        <p14:creationId xmlns:p14="http://schemas.microsoft.com/office/powerpoint/2010/main" val="2896468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分类算法</a:t>
            </a:r>
            <a:r>
              <a:rPr lang="en-US" altLang="zh-CN" dirty="0"/>
              <a:t>-</a:t>
            </a:r>
            <a:r>
              <a:rPr lang="zh-CN" altLang="en-US" dirty="0"/>
              <a:t>是什么？即根据一个样本预测出它所属的类别。</a:t>
            </a:r>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9</a:t>
            </a:fld>
            <a:endParaRPr lang="en-US" altLang="zh-CN"/>
          </a:p>
        </p:txBody>
      </p:sp>
    </p:spTree>
    <p:extLst>
      <p:ext uri="{BB962C8B-B14F-4D97-AF65-F5344CB8AC3E}">
        <p14:creationId xmlns:p14="http://schemas.microsoft.com/office/powerpoint/2010/main" val="38102434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图中的例子是一种很极端的情况，第二个变量是第一个变量的平方，第三个变量是第一个变量的立方，等等</a:t>
            </a:r>
            <a:endParaRPr kumimoji="1" lang="en-US" altLang="zh-CN" dirty="0"/>
          </a:p>
          <a:p>
            <a:r>
              <a:rPr kumimoji="1" lang="zh-CN" altLang="en-US" dirty="0"/>
              <a:t>过拟合的问题很好理解：训练数据存在噪声，过度拟合将噪声也拟合进去，但是如果出现新的测试数据，测试数据的噪声是不同的，这个时候的模型就会出现泛化能力差的情况！</a:t>
            </a:r>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67</a:t>
            </a:fld>
            <a:endParaRPr lang="zh-CN" altLang="en-US"/>
          </a:p>
        </p:txBody>
      </p:sp>
    </p:spTree>
    <p:extLst>
      <p:ext uri="{BB962C8B-B14F-4D97-AF65-F5344CB8AC3E}">
        <p14:creationId xmlns:p14="http://schemas.microsoft.com/office/powerpoint/2010/main" val="1773658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DF5FA8B-9525-4CCA-92EC-F63A7CD5AE52}" type="slidenum">
              <a:rPr lang="zh-CN" altLang="en-US" smtClean="0"/>
              <a:pPr>
                <a:defRPr/>
              </a:pPr>
              <a:t>68</a:t>
            </a:fld>
            <a:endParaRPr lang="en-US"/>
          </a:p>
        </p:txBody>
      </p:sp>
    </p:spTree>
    <p:extLst>
      <p:ext uri="{BB962C8B-B14F-4D97-AF65-F5344CB8AC3E}">
        <p14:creationId xmlns:p14="http://schemas.microsoft.com/office/powerpoint/2010/main" val="4008326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DF5FA8B-9525-4CCA-92EC-F63A7CD5AE52}" type="slidenum">
              <a:rPr lang="zh-CN" altLang="en-US" smtClean="0"/>
              <a:pPr>
                <a:defRPr/>
              </a:pPr>
              <a:t>69</a:t>
            </a:fld>
            <a:endParaRPr lang="en-US"/>
          </a:p>
        </p:txBody>
      </p:sp>
    </p:spTree>
    <p:extLst>
      <p:ext uri="{BB962C8B-B14F-4D97-AF65-F5344CB8AC3E}">
        <p14:creationId xmlns:p14="http://schemas.microsoft.com/office/powerpoint/2010/main" val="39883390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76</a:t>
            </a:fld>
            <a:endParaRPr lang="en-US" altLang="zh-CN"/>
          </a:p>
        </p:txBody>
      </p:sp>
    </p:spTree>
    <p:extLst>
      <p:ext uri="{BB962C8B-B14F-4D97-AF65-F5344CB8AC3E}">
        <p14:creationId xmlns:p14="http://schemas.microsoft.com/office/powerpoint/2010/main" val="14618675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77</a:t>
            </a:fld>
            <a:endParaRPr lang="en-US" altLang="zh-CN"/>
          </a:p>
        </p:txBody>
      </p:sp>
    </p:spTree>
    <p:extLst>
      <p:ext uri="{BB962C8B-B14F-4D97-AF65-F5344CB8AC3E}">
        <p14:creationId xmlns:p14="http://schemas.microsoft.com/office/powerpoint/2010/main" val="158307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78</a:t>
            </a:fld>
            <a:endParaRPr lang="en-US" altLang="zh-CN"/>
          </a:p>
        </p:txBody>
      </p:sp>
    </p:spTree>
    <p:extLst>
      <p:ext uri="{BB962C8B-B14F-4D97-AF65-F5344CB8AC3E}">
        <p14:creationId xmlns:p14="http://schemas.microsoft.com/office/powerpoint/2010/main" val="24106950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79</a:t>
            </a:fld>
            <a:endParaRPr lang="en-US" altLang="zh-CN"/>
          </a:p>
        </p:txBody>
      </p:sp>
    </p:spTree>
    <p:extLst>
      <p:ext uri="{BB962C8B-B14F-4D97-AF65-F5344CB8AC3E}">
        <p14:creationId xmlns:p14="http://schemas.microsoft.com/office/powerpoint/2010/main" val="8240331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80</a:t>
            </a:fld>
            <a:endParaRPr lang="en-US" altLang="zh-CN"/>
          </a:p>
        </p:txBody>
      </p:sp>
    </p:spTree>
    <p:extLst>
      <p:ext uri="{BB962C8B-B14F-4D97-AF65-F5344CB8AC3E}">
        <p14:creationId xmlns:p14="http://schemas.microsoft.com/office/powerpoint/2010/main" val="25232918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83</a:t>
            </a:fld>
            <a:endParaRPr lang="en-US" altLang="zh-CN"/>
          </a:p>
        </p:txBody>
      </p:sp>
    </p:spTree>
    <p:extLst>
      <p:ext uri="{BB962C8B-B14F-4D97-AF65-F5344CB8AC3E}">
        <p14:creationId xmlns:p14="http://schemas.microsoft.com/office/powerpoint/2010/main" val="13047907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pPr/>
              <a:t>85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聚类算法</a:t>
            </a:r>
            <a:r>
              <a:rPr lang="en-US" altLang="zh-CN" dirty="0"/>
              <a:t>-</a:t>
            </a:r>
            <a:r>
              <a:rPr lang="zh-CN" altLang="en-US" dirty="0"/>
              <a:t>怎么分？保证同一个类的样本相似，不同类的样本之间尽量不同。</a:t>
            </a:r>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10</a:t>
            </a:fld>
            <a:endParaRPr lang="en-US" altLang="zh-CN"/>
          </a:p>
        </p:txBody>
      </p:sp>
    </p:spTree>
    <p:extLst>
      <p:ext uri="{BB962C8B-B14F-4D97-AF65-F5344CB8AC3E}">
        <p14:creationId xmlns:p14="http://schemas.microsoft.com/office/powerpoint/2010/main" val="3464858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DF5FA8B-9525-4CCA-92EC-F63A7CD5AE52}" type="slidenum">
              <a:rPr lang="zh-CN" altLang="en-US" smtClean="0"/>
              <a:pPr>
                <a:defRPr/>
              </a:pPr>
              <a:t>89</a:t>
            </a:fld>
            <a:endParaRPr lang="en-US"/>
          </a:p>
        </p:txBody>
      </p:sp>
    </p:spTree>
    <p:extLst>
      <p:ext uri="{BB962C8B-B14F-4D97-AF65-F5344CB8AC3E}">
        <p14:creationId xmlns:p14="http://schemas.microsoft.com/office/powerpoint/2010/main" val="38754720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dirty="0"/>
              <a:t>性能度量：</a:t>
            </a:r>
            <a:r>
              <a:rPr lang="zh-CN" altLang="en-US" dirty="0"/>
              <a:t>衡量模型泛化能力的评价标准</a:t>
            </a:r>
            <a:endParaRPr lang="en-US" altLang="zh-CN" sz="1200" b="1"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90</a:t>
            </a:fld>
            <a:endParaRPr lang="en-US" altLang="zh-CN"/>
          </a:p>
        </p:txBody>
      </p:sp>
    </p:spTree>
    <p:extLst>
      <p:ext uri="{BB962C8B-B14F-4D97-AF65-F5344CB8AC3E}">
        <p14:creationId xmlns:p14="http://schemas.microsoft.com/office/powerpoint/2010/main" val="23784886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91</a:t>
            </a:fld>
            <a:endParaRPr lang="en-US" altLang="zh-CN"/>
          </a:p>
        </p:txBody>
      </p:sp>
    </p:spTree>
    <p:extLst>
      <p:ext uri="{BB962C8B-B14F-4D97-AF65-F5344CB8AC3E}">
        <p14:creationId xmlns:p14="http://schemas.microsoft.com/office/powerpoint/2010/main" val="2823214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92</a:t>
            </a:fld>
            <a:endParaRPr lang="en-US" altLang="zh-CN"/>
          </a:p>
        </p:txBody>
      </p:sp>
    </p:spTree>
    <p:extLst>
      <p:ext uri="{BB962C8B-B14F-4D97-AF65-F5344CB8AC3E}">
        <p14:creationId xmlns:p14="http://schemas.microsoft.com/office/powerpoint/2010/main" val="38371925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93</a:t>
            </a:fld>
            <a:endParaRPr lang="en-US" altLang="zh-CN"/>
          </a:p>
        </p:txBody>
      </p:sp>
    </p:spTree>
    <p:extLst>
      <p:ext uri="{BB962C8B-B14F-4D97-AF65-F5344CB8AC3E}">
        <p14:creationId xmlns:p14="http://schemas.microsoft.com/office/powerpoint/2010/main" val="34947507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94</a:t>
            </a:fld>
            <a:endParaRPr lang="en-US" altLang="zh-CN"/>
          </a:p>
        </p:txBody>
      </p:sp>
    </p:spTree>
    <p:extLst>
      <p:ext uri="{BB962C8B-B14F-4D97-AF65-F5344CB8AC3E}">
        <p14:creationId xmlns:p14="http://schemas.microsoft.com/office/powerpoint/2010/main" val="36735527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pPr/>
              <a:t>95</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pPr/>
              <a:t>96</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892B5D-4C12-4694-9357-C4D47F78D8DC}" type="slidenum">
              <a:rPr lang="zh-CN" altLang="en-US" smtClean="0"/>
              <a:pPr/>
              <a:t>99</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106</a:t>
            </a:fld>
            <a:endParaRPr lang="zh-CN" altLang="en-US"/>
          </a:p>
        </p:txBody>
      </p:sp>
    </p:spTree>
    <p:extLst>
      <p:ext uri="{BB962C8B-B14F-4D97-AF65-F5344CB8AC3E}">
        <p14:creationId xmlns:p14="http://schemas.microsoft.com/office/powerpoint/2010/main" val="976489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12</a:t>
            </a:fld>
            <a:endParaRPr lang="en-US" altLang="zh-CN"/>
          </a:p>
        </p:txBody>
      </p:sp>
    </p:spTree>
    <p:extLst>
      <p:ext uri="{BB962C8B-B14F-4D97-AF65-F5344CB8AC3E}">
        <p14:creationId xmlns:p14="http://schemas.microsoft.com/office/powerpoint/2010/main" val="323883574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107</a:t>
            </a:fld>
            <a:endParaRPr lang="zh-CN" altLang="en-US"/>
          </a:p>
        </p:txBody>
      </p:sp>
    </p:spTree>
    <p:extLst>
      <p:ext uri="{BB962C8B-B14F-4D97-AF65-F5344CB8AC3E}">
        <p14:creationId xmlns:p14="http://schemas.microsoft.com/office/powerpoint/2010/main" val="16479231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108</a:t>
            </a:fld>
            <a:endParaRPr lang="zh-CN" altLang="en-US"/>
          </a:p>
        </p:txBody>
      </p:sp>
    </p:spTree>
    <p:extLst>
      <p:ext uri="{BB962C8B-B14F-4D97-AF65-F5344CB8AC3E}">
        <p14:creationId xmlns:p14="http://schemas.microsoft.com/office/powerpoint/2010/main" val="37186786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109</a:t>
            </a:fld>
            <a:endParaRPr lang="zh-CN" altLang="en-US"/>
          </a:p>
        </p:txBody>
      </p:sp>
    </p:spTree>
    <p:extLst>
      <p:ext uri="{BB962C8B-B14F-4D97-AF65-F5344CB8AC3E}">
        <p14:creationId xmlns:p14="http://schemas.microsoft.com/office/powerpoint/2010/main" val="8842572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110</a:t>
            </a:fld>
            <a:endParaRPr lang="zh-CN" altLang="en-US"/>
          </a:p>
        </p:txBody>
      </p:sp>
    </p:spTree>
    <p:extLst>
      <p:ext uri="{BB962C8B-B14F-4D97-AF65-F5344CB8AC3E}">
        <p14:creationId xmlns:p14="http://schemas.microsoft.com/office/powerpoint/2010/main" val="213273351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111</a:t>
            </a:fld>
            <a:endParaRPr lang="zh-CN" altLang="en-US"/>
          </a:p>
        </p:txBody>
      </p:sp>
    </p:spTree>
    <p:extLst>
      <p:ext uri="{BB962C8B-B14F-4D97-AF65-F5344CB8AC3E}">
        <p14:creationId xmlns:p14="http://schemas.microsoft.com/office/powerpoint/2010/main" val="21449596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112</a:t>
            </a:fld>
            <a:endParaRPr lang="zh-CN" altLang="en-US"/>
          </a:p>
        </p:txBody>
      </p:sp>
    </p:spTree>
    <p:extLst>
      <p:ext uri="{BB962C8B-B14F-4D97-AF65-F5344CB8AC3E}">
        <p14:creationId xmlns:p14="http://schemas.microsoft.com/office/powerpoint/2010/main" val="2040355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113</a:t>
            </a:fld>
            <a:endParaRPr lang="zh-CN" altLang="en-US"/>
          </a:p>
        </p:txBody>
      </p:sp>
    </p:spTree>
    <p:extLst>
      <p:ext uri="{BB962C8B-B14F-4D97-AF65-F5344CB8AC3E}">
        <p14:creationId xmlns:p14="http://schemas.microsoft.com/office/powerpoint/2010/main" val="30002730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114</a:t>
            </a:fld>
            <a:endParaRPr lang="zh-CN" altLang="en-US"/>
          </a:p>
        </p:txBody>
      </p:sp>
    </p:spTree>
    <p:extLst>
      <p:ext uri="{BB962C8B-B14F-4D97-AF65-F5344CB8AC3E}">
        <p14:creationId xmlns:p14="http://schemas.microsoft.com/office/powerpoint/2010/main" val="3871737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115</a:t>
            </a:fld>
            <a:endParaRPr lang="zh-CN" altLang="en-US"/>
          </a:p>
        </p:txBody>
      </p:sp>
    </p:spTree>
    <p:extLst>
      <p:ext uri="{BB962C8B-B14F-4D97-AF65-F5344CB8AC3E}">
        <p14:creationId xmlns:p14="http://schemas.microsoft.com/office/powerpoint/2010/main" val="7976968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118</a:t>
            </a:fld>
            <a:endParaRPr lang="zh-CN" altLang="en-US"/>
          </a:p>
        </p:txBody>
      </p:sp>
    </p:spTree>
    <p:extLst>
      <p:ext uri="{BB962C8B-B14F-4D97-AF65-F5344CB8AC3E}">
        <p14:creationId xmlns:p14="http://schemas.microsoft.com/office/powerpoint/2010/main" val="2823936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13</a:t>
            </a:fld>
            <a:endParaRPr lang="en-US" altLang="zh-CN"/>
          </a:p>
        </p:txBody>
      </p:sp>
    </p:spTree>
    <p:extLst>
      <p:ext uri="{BB962C8B-B14F-4D97-AF65-F5344CB8AC3E}">
        <p14:creationId xmlns:p14="http://schemas.microsoft.com/office/powerpoint/2010/main" val="39260849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119</a:t>
            </a:fld>
            <a:endParaRPr lang="zh-CN" altLang="en-US"/>
          </a:p>
        </p:txBody>
      </p:sp>
    </p:spTree>
    <p:extLst>
      <p:ext uri="{BB962C8B-B14F-4D97-AF65-F5344CB8AC3E}">
        <p14:creationId xmlns:p14="http://schemas.microsoft.com/office/powerpoint/2010/main" val="11876599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120</a:t>
            </a:fld>
            <a:endParaRPr lang="zh-CN" altLang="en-US"/>
          </a:p>
        </p:txBody>
      </p:sp>
    </p:spTree>
    <p:extLst>
      <p:ext uri="{BB962C8B-B14F-4D97-AF65-F5344CB8AC3E}">
        <p14:creationId xmlns:p14="http://schemas.microsoft.com/office/powerpoint/2010/main" val="445843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121</a:t>
            </a:fld>
            <a:endParaRPr lang="zh-CN" altLang="en-US"/>
          </a:p>
        </p:txBody>
      </p:sp>
    </p:spTree>
    <p:extLst>
      <p:ext uri="{BB962C8B-B14F-4D97-AF65-F5344CB8AC3E}">
        <p14:creationId xmlns:p14="http://schemas.microsoft.com/office/powerpoint/2010/main" val="98423521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122</a:t>
            </a:fld>
            <a:endParaRPr lang="zh-CN" altLang="en-US"/>
          </a:p>
        </p:txBody>
      </p:sp>
    </p:spTree>
    <p:extLst>
      <p:ext uri="{BB962C8B-B14F-4D97-AF65-F5344CB8AC3E}">
        <p14:creationId xmlns:p14="http://schemas.microsoft.com/office/powerpoint/2010/main" val="11511043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123</a:t>
            </a:fld>
            <a:endParaRPr lang="zh-CN" altLang="en-US"/>
          </a:p>
        </p:txBody>
      </p:sp>
    </p:spTree>
    <p:extLst>
      <p:ext uri="{BB962C8B-B14F-4D97-AF65-F5344CB8AC3E}">
        <p14:creationId xmlns:p14="http://schemas.microsoft.com/office/powerpoint/2010/main" val="19546478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125</a:t>
            </a:fld>
            <a:endParaRPr lang="zh-CN" altLang="en-US"/>
          </a:p>
        </p:txBody>
      </p:sp>
    </p:spTree>
    <p:extLst>
      <p:ext uri="{BB962C8B-B14F-4D97-AF65-F5344CB8AC3E}">
        <p14:creationId xmlns:p14="http://schemas.microsoft.com/office/powerpoint/2010/main" val="14197652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pPr/>
              <a:t>126</a:t>
            </a:fld>
            <a:endParaRPr lang="zh-CN" altLang="en-US"/>
          </a:p>
        </p:txBody>
      </p:sp>
    </p:spTree>
    <p:extLst>
      <p:ext uri="{BB962C8B-B14F-4D97-AF65-F5344CB8AC3E}">
        <p14:creationId xmlns:p14="http://schemas.microsoft.com/office/powerpoint/2010/main" val="15828181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127</a:t>
            </a:fld>
            <a:endParaRPr lang="en-US" altLang="zh-CN"/>
          </a:p>
        </p:txBody>
      </p:sp>
    </p:spTree>
    <p:extLst>
      <p:ext uri="{BB962C8B-B14F-4D97-AF65-F5344CB8AC3E}">
        <p14:creationId xmlns:p14="http://schemas.microsoft.com/office/powerpoint/2010/main" val="2832138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050" b="1" dirty="0"/>
          </a:p>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128</a:t>
            </a:fld>
            <a:endParaRPr lang="en-US" altLang="zh-CN"/>
          </a:p>
        </p:txBody>
      </p:sp>
    </p:spTree>
    <p:extLst>
      <p:ext uri="{BB962C8B-B14F-4D97-AF65-F5344CB8AC3E}">
        <p14:creationId xmlns:p14="http://schemas.microsoft.com/office/powerpoint/2010/main" val="3865459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62F24034-2897-4CA4-BB81-36696BE5A73F}" type="slidenum">
              <a:rPr lang="en-US" altLang="zh-CN" smtClean="0"/>
              <a:pPr>
                <a:defRPr/>
              </a:pPr>
              <a:t>131</a:t>
            </a:fld>
            <a:endParaRPr lang="en-US" altLang="zh-CN"/>
          </a:p>
        </p:txBody>
      </p:sp>
    </p:spTree>
    <p:extLst>
      <p:ext uri="{BB962C8B-B14F-4D97-AF65-F5344CB8AC3E}">
        <p14:creationId xmlns:p14="http://schemas.microsoft.com/office/powerpoint/2010/main" val="2268409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3" name="矩形 2"/>
          <p:cNvSpPr/>
          <p:nvPr userDrawn="1"/>
        </p:nvSpPr>
        <p:spPr>
          <a:xfrm>
            <a:off x="-12700" y="0"/>
            <a:ext cx="9156700" cy="842963"/>
          </a:xfrm>
          <a:prstGeom prst="rect">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4" name="矩形 3"/>
          <p:cNvSpPr/>
          <p:nvPr userDrawn="1"/>
        </p:nvSpPr>
        <p:spPr>
          <a:xfrm>
            <a:off x="0" y="4321075"/>
            <a:ext cx="9156700" cy="842963"/>
          </a:xfrm>
          <a:prstGeom prst="rect">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Tree>
    <p:extLst>
      <p:ext uri="{BB962C8B-B14F-4D97-AF65-F5344CB8AC3E}">
        <p14:creationId xmlns:p14="http://schemas.microsoft.com/office/powerpoint/2010/main" val="3923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直接连接符 12"/>
          <p:cNvSpPr>
            <a:spLocks noChangeShapeType="1"/>
          </p:cNvSpPr>
          <p:nvPr userDrawn="1"/>
        </p:nvSpPr>
        <p:spPr bwMode="auto">
          <a:xfrm>
            <a:off x="1691681" y="776624"/>
            <a:ext cx="7344815"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表格 9">
            <a:extLst>
              <a:ext uri="{FF2B5EF4-FFF2-40B4-BE49-F238E27FC236}">
                <a16:creationId xmlns:a16="http://schemas.microsoft.com/office/drawing/2014/main" xmlns="" id="{BB6F8806-15ED-43E2-9F3A-8E22424F108E}"/>
              </a:ext>
            </a:extLst>
          </p:cNvPr>
          <p:cNvGraphicFramePr>
            <a:graphicFrameLocks noGrp="1"/>
          </p:cNvGraphicFramePr>
          <p:nvPr userDrawn="1">
            <p:extLst>
              <p:ext uri="{D42A27DB-BD31-4B8C-83A1-F6EECF244321}">
                <p14:modId xmlns:p14="http://schemas.microsoft.com/office/powerpoint/2010/main" val="986497346"/>
              </p:ext>
            </p:extLst>
          </p:nvPr>
        </p:nvGraphicFramePr>
        <p:xfrm>
          <a:off x="-1" y="922620"/>
          <a:ext cx="1691681" cy="2795023"/>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645152">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600" b="0" kern="1200" dirty="0">
                          <a:solidFill>
                            <a:schemeClr val="tx1">
                              <a:lumMod val="50000"/>
                              <a:lumOff val="50000"/>
                            </a:schemeClr>
                          </a:solidFill>
                          <a:latin typeface="黑体" pitchFamily="49" charset="-122"/>
                          <a:ea typeface="黑体" pitchFamily="49" charset="-122"/>
                          <a:cs typeface="+mn-cs"/>
                          <a:sym typeface="宋体" pitchFamily="2" charset="-122"/>
                        </a:rPr>
                        <a:t>概述</a:t>
                      </a:r>
                      <a:endParaRPr lang="zh-CN" altLang="zh-CN" sz="1600" b="0" kern="1200" dirty="0">
                        <a:solidFill>
                          <a:schemeClr val="tx1">
                            <a:lumMod val="50000"/>
                            <a:lumOff val="50000"/>
                          </a:schemeClr>
                        </a:solidFill>
                        <a:latin typeface="黑体" pitchFamily="49" charset="-122"/>
                        <a:ea typeface="黑体" pitchFamily="49"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0836">
                <a:tc>
                  <a:txBody>
                    <a:bodyPr/>
                    <a:lstStyle/>
                    <a:p>
                      <a:pPr algn="ctr"/>
                      <a:r>
                        <a:rPr lang="zh-CN" altLang="en-US" sz="1600" b="0" kern="1200" dirty="0">
                          <a:solidFill>
                            <a:schemeClr val="tx1">
                              <a:lumMod val="50000"/>
                              <a:lumOff val="50000"/>
                            </a:schemeClr>
                          </a:solidFill>
                          <a:latin typeface="黑体" pitchFamily="49" charset="-122"/>
                          <a:ea typeface="黑体" pitchFamily="49" charset="-122"/>
                          <a:cs typeface="+mn-cs"/>
                        </a:rPr>
                        <a:t>回归</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499504">
                <a:tc>
                  <a:txBody>
                    <a:bodyPr/>
                    <a:lstStyle/>
                    <a:p>
                      <a:pPr marL="0" algn="ctr" defTabSz="914400" rtl="0" eaLnBrk="1" latinLnBrk="0" hangingPunct="1"/>
                      <a:r>
                        <a:rPr lang="zh-CN" altLang="en-US" sz="1600" b="0" kern="1200" dirty="0">
                          <a:solidFill>
                            <a:schemeClr val="tx1">
                              <a:lumMod val="50000"/>
                              <a:lumOff val="50000"/>
                            </a:schemeClr>
                          </a:solidFill>
                          <a:latin typeface="黑体" pitchFamily="49" charset="-122"/>
                          <a:ea typeface="黑体" pitchFamily="49" charset="-122"/>
                          <a:cs typeface="+mn-cs"/>
                        </a:rPr>
                        <a:t>分类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r h="4995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聚类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3"/>
                  </a:ext>
                </a:extLst>
              </a:tr>
              <a:tr h="5900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神经网络</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4"/>
                  </a:ext>
                </a:extLst>
              </a:tr>
            </a:tbl>
          </a:graphicData>
        </a:graphic>
      </p:graphicFrame>
      <p:grpSp>
        <p:nvGrpSpPr>
          <p:cNvPr id="13" name="组合 9">
            <a:extLst>
              <a:ext uri="{FF2B5EF4-FFF2-40B4-BE49-F238E27FC236}">
                <a16:creationId xmlns:a16="http://schemas.microsoft.com/office/drawing/2014/main" xmlns="" id="{2F43CD5D-02B6-4111-8A2F-2E4CE9876567}"/>
              </a:ext>
            </a:extLst>
          </p:cNvPr>
          <p:cNvGrpSpPr>
            <a:grpSpLocks/>
          </p:cNvGrpSpPr>
          <p:nvPr userDrawn="1"/>
        </p:nvGrpSpPr>
        <p:grpSpPr bwMode="auto">
          <a:xfrm>
            <a:off x="-2183" y="3076011"/>
            <a:ext cx="1722983" cy="648073"/>
            <a:chOff x="-6267" y="0"/>
            <a:chExt cx="1713303" cy="788186"/>
          </a:xfrm>
        </p:grpSpPr>
        <p:sp>
          <p:nvSpPr>
            <p:cNvPr id="17" name="矩形 10">
              <a:extLst>
                <a:ext uri="{FF2B5EF4-FFF2-40B4-BE49-F238E27FC236}">
                  <a16:creationId xmlns:a16="http://schemas.microsoft.com/office/drawing/2014/main" xmlns="" id="{68A5DF66-E080-4DDE-AFB5-DAA44F96FFBD}"/>
                </a:ext>
              </a:extLst>
            </p:cNvPr>
            <p:cNvSpPr>
              <a:spLocks noChangeArrowheads="1"/>
            </p:cNvSpPr>
            <p:nvPr/>
          </p:nvSpPr>
          <p:spPr bwMode="auto">
            <a:xfrm>
              <a:off x="-6267" y="0"/>
              <a:ext cx="1697946"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1800" b="1" dirty="0" smtClean="0">
                  <a:solidFill>
                    <a:schemeClr val="bg1"/>
                  </a:solidFill>
                  <a:latin typeface="黑体" panose="02010609060101010101" pitchFamily="49" charset="-122"/>
                  <a:ea typeface="黑体" panose="02010609060101010101" pitchFamily="49" charset="-122"/>
                  <a:sym typeface="Times New Roman" pitchFamily="18" charset="0"/>
                </a:rPr>
                <a:t>频繁模式</a:t>
              </a:r>
              <a:endParaRPr lang="en-US" altLang="zh-CN" sz="1800" b="1" dirty="0" smtClean="0">
                <a:solidFill>
                  <a:schemeClr val="bg1"/>
                </a:solidFill>
                <a:latin typeface="黑体" panose="02010609060101010101" pitchFamily="49" charset="-122"/>
                <a:ea typeface="黑体" panose="02010609060101010101" pitchFamily="49" charset="-122"/>
                <a:sym typeface="Times New Roman" pitchFamily="18" charset="0"/>
              </a:endParaRPr>
            </a:p>
            <a:p>
              <a:pPr algn="ctr"/>
              <a:r>
                <a:rPr lang="zh-CN" altLang="en-US" sz="1800" b="1" dirty="0" smtClean="0">
                  <a:solidFill>
                    <a:schemeClr val="bg1"/>
                  </a:solidFill>
                  <a:latin typeface="黑体" panose="02010609060101010101" pitchFamily="49" charset="-122"/>
                  <a:ea typeface="黑体" panose="02010609060101010101" pitchFamily="49" charset="-122"/>
                  <a:sym typeface="Times New Roman" pitchFamily="18" charset="0"/>
                </a:rPr>
                <a:t>挖掘</a:t>
              </a:r>
              <a:endParaRPr lang="en-US" altLang="zh-CN" sz="18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8" name="等腰三角形 11">
              <a:extLst>
                <a:ext uri="{FF2B5EF4-FFF2-40B4-BE49-F238E27FC236}">
                  <a16:creationId xmlns:a16="http://schemas.microsoft.com/office/drawing/2014/main" xmlns="" id="{E12C1C6A-B60F-43BA-97FC-36A4069BFB3D}"/>
                </a:ext>
              </a:extLst>
            </p:cNvPr>
            <p:cNvSpPr>
              <a:spLocks noChangeArrowheads="1"/>
            </p:cNvSpPr>
            <p:nvPr/>
          </p:nvSpPr>
          <p:spPr bwMode="auto">
            <a:xfrm rot="16200000">
              <a:off x="1443927" y="266980"/>
              <a:ext cx="256738" cy="269481"/>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4079856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直接连接符 12"/>
          <p:cNvSpPr>
            <a:spLocks noChangeShapeType="1"/>
          </p:cNvSpPr>
          <p:nvPr userDrawn="1"/>
        </p:nvSpPr>
        <p:spPr bwMode="auto">
          <a:xfrm>
            <a:off x="1691681" y="776624"/>
            <a:ext cx="7344815"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表格 9">
            <a:extLst>
              <a:ext uri="{FF2B5EF4-FFF2-40B4-BE49-F238E27FC236}">
                <a16:creationId xmlns:a16="http://schemas.microsoft.com/office/drawing/2014/main" xmlns="" id="{BB6F8806-15ED-43E2-9F3A-8E22424F108E}"/>
              </a:ext>
            </a:extLst>
          </p:cNvPr>
          <p:cNvGraphicFramePr>
            <a:graphicFrameLocks noGrp="1"/>
          </p:cNvGraphicFramePr>
          <p:nvPr userDrawn="1">
            <p:extLst>
              <p:ext uri="{D42A27DB-BD31-4B8C-83A1-F6EECF244321}">
                <p14:modId xmlns:p14="http://schemas.microsoft.com/office/powerpoint/2010/main" val="1220949501"/>
              </p:ext>
            </p:extLst>
          </p:nvPr>
        </p:nvGraphicFramePr>
        <p:xfrm>
          <a:off x="-1" y="922620"/>
          <a:ext cx="1691681" cy="4103639"/>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645152">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600" b="0" kern="1200" dirty="0">
                          <a:solidFill>
                            <a:schemeClr val="tx1">
                              <a:lumMod val="50000"/>
                              <a:lumOff val="50000"/>
                            </a:schemeClr>
                          </a:solidFill>
                          <a:latin typeface="黑体" pitchFamily="49" charset="-122"/>
                          <a:ea typeface="黑体" pitchFamily="49" charset="-122"/>
                          <a:cs typeface="+mn-cs"/>
                          <a:sym typeface="宋体" pitchFamily="2" charset="-122"/>
                        </a:rPr>
                        <a:t>概述</a:t>
                      </a:r>
                      <a:endParaRPr lang="zh-CN" altLang="zh-CN" sz="1600" b="0" kern="1200" dirty="0">
                        <a:solidFill>
                          <a:schemeClr val="tx1">
                            <a:lumMod val="50000"/>
                            <a:lumOff val="50000"/>
                          </a:schemeClr>
                        </a:solidFill>
                        <a:latin typeface="黑体" pitchFamily="49" charset="-122"/>
                        <a:ea typeface="黑体" pitchFamily="49"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0836">
                <a:tc>
                  <a:txBody>
                    <a:bodyPr/>
                    <a:lstStyle/>
                    <a:p>
                      <a:pPr algn="ctr"/>
                      <a:r>
                        <a:rPr lang="zh-CN" altLang="en-US" sz="1600" b="0" kern="1200" dirty="0">
                          <a:solidFill>
                            <a:schemeClr val="tx1">
                              <a:lumMod val="50000"/>
                              <a:lumOff val="50000"/>
                            </a:schemeClr>
                          </a:solidFill>
                          <a:latin typeface="黑体" pitchFamily="49" charset="-122"/>
                          <a:ea typeface="黑体" pitchFamily="49" charset="-122"/>
                          <a:cs typeface="+mn-cs"/>
                        </a:rPr>
                        <a:t>回归</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499504">
                <a:tc>
                  <a:txBody>
                    <a:bodyPr/>
                    <a:lstStyle/>
                    <a:p>
                      <a:pPr marL="0" algn="ctr" defTabSz="914400" rtl="0" eaLnBrk="1" latinLnBrk="0" hangingPunct="1"/>
                      <a:r>
                        <a:rPr lang="zh-CN" altLang="en-US" sz="1600" b="0" kern="1200" dirty="0">
                          <a:solidFill>
                            <a:schemeClr val="tx1">
                              <a:lumMod val="50000"/>
                              <a:lumOff val="50000"/>
                            </a:schemeClr>
                          </a:solidFill>
                          <a:latin typeface="黑体" pitchFamily="49" charset="-122"/>
                          <a:ea typeface="黑体" pitchFamily="49" charset="-122"/>
                          <a:cs typeface="+mn-cs"/>
                        </a:rPr>
                        <a:t>分类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r h="4995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聚类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3"/>
                  </a:ext>
                </a:extLst>
              </a:tr>
              <a:tr h="5900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神经网络</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4"/>
                  </a:ext>
                </a:extLst>
              </a:tr>
              <a:tr h="6543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集成方法</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5"/>
                  </a:ext>
                </a:extLst>
              </a:tr>
              <a:tr h="6543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模型评价</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6"/>
                  </a:ext>
                </a:extLst>
              </a:tr>
            </a:tbl>
          </a:graphicData>
        </a:graphic>
      </p:graphicFrame>
      <p:grpSp>
        <p:nvGrpSpPr>
          <p:cNvPr id="13" name="组合 9">
            <a:extLst>
              <a:ext uri="{FF2B5EF4-FFF2-40B4-BE49-F238E27FC236}">
                <a16:creationId xmlns:a16="http://schemas.microsoft.com/office/drawing/2014/main" xmlns="" id="{2F43CD5D-02B6-4111-8A2F-2E4CE9876567}"/>
              </a:ext>
            </a:extLst>
          </p:cNvPr>
          <p:cNvGrpSpPr>
            <a:grpSpLocks/>
          </p:cNvGrpSpPr>
          <p:nvPr userDrawn="1"/>
        </p:nvGrpSpPr>
        <p:grpSpPr bwMode="auto">
          <a:xfrm>
            <a:off x="4128" y="4371949"/>
            <a:ext cx="1716681" cy="648073"/>
            <a:chOff x="0" y="0"/>
            <a:chExt cx="1707036" cy="788186"/>
          </a:xfrm>
        </p:grpSpPr>
        <p:sp>
          <p:nvSpPr>
            <p:cNvPr id="17" name="矩形 10">
              <a:extLst>
                <a:ext uri="{FF2B5EF4-FFF2-40B4-BE49-F238E27FC236}">
                  <a16:creationId xmlns:a16="http://schemas.microsoft.com/office/drawing/2014/main" xmlns="" id="{68A5DF66-E080-4DDE-AFB5-DAA44F96FFBD}"/>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000" b="1" dirty="0">
                  <a:solidFill>
                    <a:schemeClr val="bg1"/>
                  </a:solidFill>
                  <a:latin typeface="黑体" panose="02010609060101010101" pitchFamily="49" charset="-122"/>
                  <a:ea typeface="黑体" panose="02010609060101010101" pitchFamily="49" charset="-122"/>
                  <a:sym typeface="Times New Roman" pitchFamily="18" charset="0"/>
                </a:rPr>
                <a:t>模型评价</a:t>
              </a:r>
              <a:endParaRPr lang="en-US" altLang="zh-CN" sz="20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8" name="等腰三角形 11">
              <a:extLst>
                <a:ext uri="{FF2B5EF4-FFF2-40B4-BE49-F238E27FC236}">
                  <a16:creationId xmlns:a16="http://schemas.microsoft.com/office/drawing/2014/main" xmlns="" id="{E12C1C6A-B60F-43BA-97FC-36A4069BFB3D}"/>
                </a:ext>
              </a:extLst>
            </p:cNvPr>
            <p:cNvSpPr>
              <a:spLocks noChangeArrowheads="1"/>
            </p:cNvSpPr>
            <p:nvPr/>
          </p:nvSpPr>
          <p:spPr bwMode="auto">
            <a:xfrm rot="16200000">
              <a:off x="1443927" y="266980"/>
              <a:ext cx="256738" cy="269481"/>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3830816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710733" y="776624"/>
            <a:ext cx="7325763"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表格 7">
            <a:extLst>
              <a:ext uri="{FF2B5EF4-FFF2-40B4-BE49-F238E27FC236}">
                <a16:creationId xmlns:a16="http://schemas.microsoft.com/office/drawing/2014/main" xmlns="" id="{B3B5620F-1156-4C33-871A-464F102E8A5F}"/>
              </a:ext>
            </a:extLst>
          </p:cNvPr>
          <p:cNvGraphicFramePr>
            <a:graphicFrameLocks noGrp="1"/>
          </p:cNvGraphicFramePr>
          <p:nvPr userDrawn="1">
            <p:extLst>
              <p:ext uri="{D42A27DB-BD31-4B8C-83A1-F6EECF244321}">
                <p14:modId xmlns:p14="http://schemas.microsoft.com/office/powerpoint/2010/main" val="443133658"/>
              </p:ext>
            </p:extLst>
          </p:nvPr>
        </p:nvGraphicFramePr>
        <p:xfrm>
          <a:off x="7950" y="915566"/>
          <a:ext cx="1682155" cy="2016224"/>
        </p:xfrm>
        <a:graphic>
          <a:graphicData uri="http://schemas.openxmlformats.org/drawingml/2006/table">
            <a:tbl>
              <a:tblPr/>
              <a:tblGrid>
                <a:gridCol w="1682155">
                  <a:extLst>
                    <a:ext uri="{9D8B030D-6E8A-4147-A177-3AD203B41FA5}">
                      <a16:colId xmlns:a16="http://schemas.microsoft.com/office/drawing/2014/main" xmlns="" val="20000"/>
                    </a:ext>
                  </a:extLst>
                </a:gridCol>
              </a:tblGrid>
              <a:tr h="486763">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416311">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决 策 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476088">
                <a:tc>
                  <a:txBody>
                    <a:bodyPr/>
                    <a:lstStyle/>
                    <a:p>
                      <a:pPr algn="ct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  </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 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r h="63706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3"/>
                  </a:ext>
                </a:extLst>
              </a:tr>
            </a:tbl>
          </a:graphicData>
        </a:graphic>
      </p:graphicFrame>
      <p:grpSp>
        <p:nvGrpSpPr>
          <p:cNvPr id="11" name="组合 9">
            <a:extLst>
              <a:ext uri="{FF2B5EF4-FFF2-40B4-BE49-F238E27FC236}">
                <a16:creationId xmlns:a16="http://schemas.microsoft.com/office/drawing/2014/main" xmlns="" id="{2F43CD5D-02B6-4111-8A2F-2E4CE9876567}"/>
              </a:ext>
            </a:extLst>
          </p:cNvPr>
          <p:cNvGrpSpPr>
            <a:grpSpLocks/>
          </p:cNvGrpSpPr>
          <p:nvPr userDrawn="1"/>
        </p:nvGrpSpPr>
        <p:grpSpPr bwMode="auto">
          <a:xfrm>
            <a:off x="-3924" y="2295867"/>
            <a:ext cx="1716681" cy="771539"/>
            <a:chOff x="0" y="0"/>
            <a:chExt cx="1707036" cy="788186"/>
          </a:xfrm>
        </p:grpSpPr>
        <p:sp>
          <p:nvSpPr>
            <p:cNvPr id="12" name="矩形 10">
              <a:extLst>
                <a:ext uri="{FF2B5EF4-FFF2-40B4-BE49-F238E27FC236}">
                  <a16:creationId xmlns:a16="http://schemas.microsoft.com/office/drawing/2014/main" xmlns="" id="{68A5DF66-E080-4DDE-AFB5-DAA44F96FFBD}"/>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回 归</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3" name="等腰三角形 11">
              <a:extLst>
                <a:ext uri="{FF2B5EF4-FFF2-40B4-BE49-F238E27FC236}">
                  <a16:creationId xmlns:a16="http://schemas.microsoft.com/office/drawing/2014/main" xmlns="" id="{E12C1C6A-B60F-43BA-97FC-36A4069BFB3D}"/>
                </a:ext>
              </a:extLst>
            </p:cNvPr>
            <p:cNvSpPr>
              <a:spLocks noChangeArrowheads="1"/>
            </p:cNvSpPr>
            <p:nvPr/>
          </p:nvSpPr>
          <p:spPr bwMode="auto">
            <a:xfrm rot="16200000">
              <a:off x="1443927" y="266980"/>
              <a:ext cx="256738" cy="269481"/>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128796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710733" y="776624"/>
            <a:ext cx="7325763"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表格 9">
            <a:extLst>
              <a:ext uri="{FF2B5EF4-FFF2-40B4-BE49-F238E27FC236}">
                <a16:creationId xmlns:a16="http://schemas.microsoft.com/office/drawing/2014/main" xmlns="" id="{56253A3A-800C-4C11-87BC-DAF57D663C1A}"/>
              </a:ext>
            </a:extLst>
          </p:cNvPr>
          <p:cNvGraphicFramePr>
            <a:graphicFrameLocks noGrp="1"/>
          </p:cNvGraphicFramePr>
          <p:nvPr userDrawn="1">
            <p:extLst>
              <p:ext uri="{D42A27DB-BD31-4B8C-83A1-F6EECF244321}">
                <p14:modId xmlns:p14="http://schemas.microsoft.com/office/powerpoint/2010/main" val="303537569"/>
              </p:ext>
            </p:extLst>
          </p:nvPr>
        </p:nvGraphicFramePr>
        <p:xfrm>
          <a:off x="-1" y="914989"/>
          <a:ext cx="1691681" cy="2808889"/>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468774">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468774">
                <a:tc>
                  <a:txBody>
                    <a:bodyPr/>
                    <a:lstStyle/>
                    <a:p>
                      <a:pPr algn="ct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决 策 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467835">
                <a:tc>
                  <a:txBody>
                    <a:bodyPr/>
                    <a:lstStyle/>
                    <a:p>
                      <a:pPr marL="0" algn="ctr" defTabSz="914400" rtl="0" eaLnBrk="1" latinLnBrk="0" hangingPunct="1"/>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 </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 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r h="4678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回    归</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3"/>
                  </a:ext>
                </a:extLst>
              </a:tr>
              <a:tr h="93567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4"/>
                  </a:ext>
                </a:extLst>
              </a:tr>
            </a:tbl>
          </a:graphicData>
        </a:graphic>
      </p:graphicFrame>
      <p:grpSp>
        <p:nvGrpSpPr>
          <p:cNvPr id="11" name="组合 10">
            <a:extLst>
              <a:ext uri="{FF2B5EF4-FFF2-40B4-BE49-F238E27FC236}">
                <a16:creationId xmlns:a16="http://schemas.microsoft.com/office/drawing/2014/main" xmlns="" id="{38F5162F-134A-4D68-BF59-FF23FD9CE617}"/>
              </a:ext>
            </a:extLst>
          </p:cNvPr>
          <p:cNvGrpSpPr>
            <a:grpSpLocks/>
          </p:cNvGrpSpPr>
          <p:nvPr userDrawn="1"/>
        </p:nvGrpSpPr>
        <p:grpSpPr bwMode="auto">
          <a:xfrm>
            <a:off x="-22799" y="2785479"/>
            <a:ext cx="1739102" cy="938399"/>
            <a:chOff x="28381" y="627248"/>
            <a:chExt cx="1727152" cy="788186"/>
          </a:xfrm>
        </p:grpSpPr>
        <p:sp>
          <p:nvSpPr>
            <p:cNvPr id="12" name="矩形 11">
              <a:extLst>
                <a:ext uri="{FF2B5EF4-FFF2-40B4-BE49-F238E27FC236}">
                  <a16:creationId xmlns:a16="http://schemas.microsoft.com/office/drawing/2014/main" xmlns="" id="{75CF0091-8B77-4991-9EC9-3EFD6844EF7C}"/>
                </a:ext>
              </a:extLst>
            </p:cNvPr>
            <p:cNvSpPr>
              <a:spLocks noChangeArrowheads="1"/>
            </p:cNvSpPr>
            <p:nvPr/>
          </p:nvSpPr>
          <p:spPr bwMode="auto">
            <a:xfrm>
              <a:off x="28381" y="627248"/>
              <a:ext cx="1720056"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en-US" altLang="zh-CN" sz="2400" b="1" dirty="0">
                  <a:solidFill>
                    <a:schemeClr val="bg1"/>
                  </a:solidFill>
                  <a:latin typeface="微软雅黑" pitchFamily="34" charset="-122"/>
                  <a:ea typeface="微软雅黑" pitchFamily="34" charset="-122"/>
                  <a:sym typeface="Times New Roman" pitchFamily="18" charset="0"/>
                </a:rPr>
                <a:t>SVM</a:t>
              </a:r>
            </a:p>
          </p:txBody>
        </p:sp>
        <p:sp>
          <p:nvSpPr>
            <p:cNvPr id="13" name="等腰三角形 12">
              <a:extLst>
                <a:ext uri="{FF2B5EF4-FFF2-40B4-BE49-F238E27FC236}">
                  <a16:creationId xmlns:a16="http://schemas.microsoft.com/office/drawing/2014/main" xmlns="" id="{898FBC1D-F68F-41C0-A1B0-766F29DEFAAE}"/>
                </a:ext>
              </a:extLst>
            </p:cNvPr>
            <p:cNvSpPr>
              <a:spLocks noChangeArrowheads="1"/>
            </p:cNvSpPr>
            <p:nvPr/>
          </p:nvSpPr>
          <p:spPr bwMode="auto">
            <a:xfrm rot="16200000">
              <a:off x="1532160" y="909321"/>
              <a:ext cx="224308" cy="222439"/>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296367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710733" y="776624"/>
            <a:ext cx="7325763"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表格 9">
            <a:extLst>
              <a:ext uri="{FF2B5EF4-FFF2-40B4-BE49-F238E27FC236}">
                <a16:creationId xmlns:a16="http://schemas.microsoft.com/office/drawing/2014/main" xmlns="" id="{BB6F8806-15ED-43E2-9F3A-8E22424F108E}"/>
              </a:ext>
            </a:extLst>
          </p:cNvPr>
          <p:cNvGraphicFramePr>
            <a:graphicFrameLocks noGrp="1"/>
          </p:cNvGraphicFramePr>
          <p:nvPr userDrawn="1">
            <p:extLst>
              <p:ext uri="{D42A27DB-BD31-4B8C-83A1-F6EECF244321}">
                <p14:modId xmlns:p14="http://schemas.microsoft.com/office/powerpoint/2010/main" val="4064224000"/>
              </p:ext>
            </p:extLst>
          </p:nvPr>
        </p:nvGraphicFramePr>
        <p:xfrm>
          <a:off x="-1" y="922620"/>
          <a:ext cx="1691681" cy="2585234"/>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497002">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600" b="0" kern="1200" dirty="0">
                          <a:solidFill>
                            <a:schemeClr val="tx1">
                              <a:lumMod val="50000"/>
                              <a:lumOff val="50000"/>
                            </a:schemeClr>
                          </a:solidFill>
                          <a:latin typeface="黑体" pitchFamily="49" charset="-122"/>
                          <a:ea typeface="黑体" pitchFamily="49" charset="-122"/>
                          <a:cs typeface="+mn-cs"/>
                          <a:sym typeface="宋体" pitchFamily="2" charset="-122"/>
                        </a:rPr>
                        <a:t>分类概述</a:t>
                      </a:r>
                      <a:endParaRPr lang="zh-CN" altLang="zh-CN" sz="1600" b="0" kern="1200" dirty="0">
                        <a:solidFill>
                          <a:schemeClr val="tx1">
                            <a:lumMod val="50000"/>
                            <a:lumOff val="50000"/>
                          </a:schemeClr>
                        </a:solidFill>
                        <a:latin typeface="黑体" pitchFamily="49" charset="-122"/>
                        <a:ea typeface="黑体" pitchFamily="49"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432048">
                <a:tc>
                  <a:txBody>
                    <a:bodyPr/>
                    <a:lstStyle/>
                    <a:p>
                      <a:pPr algn="ctr"/>
                      <a:r>
                        <a:rPr lang="zh-CN" altLang="en-US" sz="1600" b="0" kern="1200" dirty="0">
                          <a:solidFill>
                            <a:schemeClr val="tx1">
                              <a:lumMod val="50000"/>
                              <a:lumOff val="50000"/>
                            </a:schemeClr>
                          </a:solidFill>
                          <a:latin typeface="黑体" pitchFamily="49" charset="-122"/>
                          <a:ea typeface="黑体" pitchFamily="49" charset="-122"/>
                          <a:cs typeface="+mn-cs"/>
                        </a:rPr>
                        <a:t>决 策 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384800">
                <a:tc>
                  <a:txBody>
                    <a:bodyPr/>
                    <a:lstStyle/>
                    <a:p>
                      <a:pPr marL="0" algn="ctr" defTabSz="914400" rtl="0" eaLnBrk="1" latinLnBrk="0" hangingPunct="1"/>
                      <a:r>
                        <a:rPr lang="en-US" altLang="zh-CN" sz="1600" b="0" kern="1200" dirty="0">
                          <a:solidFill>
                            <a:schemeClr val="tx1">
                              <a:lumMod val="50000"/>
                              <a:lumOff val="50000"/>
                            </a:schemeClr>
                          </a:solidFill>
                          <a:latin typeface="黑体" pitchFamily="49" charset="-122"/>
                          <a:ea typeface="黑体" pitchFamily="49" charset="-122"/>
                          <a:cs typeface="+mn-cs"/>
                        </a:rPr>
                        <a:t>K </a:t>
                      </a:r>
                      <a:r>
                        <a:rPr lang="zh-CN" altLang="en-US" sz="1600" b="0" kern="1200" dirty="0">
                          <a:solidFill>
                            <a:schemeClr val="tx1">
                              <a:lumMod val="50000"/>
                              <a:lumOff val="50000"/>
                            </a:schemeClr>
                          </a:solidFill>
                          <a:latin typeface="黑体" pitchFamily="49" charset="-122"/>
                          <a:ea typeface="黑体" pitchFamily="49" charset="-122"/>
                          <a:cs typeface="+mn-cs"/>
                        </a:rPr>
                        <a:t>近 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r h="3848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回   归</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3"/>
                  </a:ext>
                </a:extLst>
              </a:tr>
              <a:tr h="4545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支持向量机</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4"/>
                  </a:ext>
                </a:extLst>
              </a:tr>
              <a:tr h="4320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5"/>
                  </a:ext>
                </a:extLst>
              </a:tr>
            </a:tbl>
          </a:graphicData>
        </a:graphic>
      </p:graphicFrame>
      <p:grpSp>
        <p:nvGrpSpPr>
          <p:cNvPr id="11" name="组合 10">
            <a:extLst>
              <a:ext uri="{FF2B5EF4-FFF2-40B4-BE49-F238E27FC236}">
                <a16:creationId xmlns:a16="http://schemas.microsoft.com/office/drawing/2014/main" xmlns="" id="{2B35E4FB-0FDC-45E7-BB49-B2E626F12F76}"/>
              </a:ext>
            </a:extLst>
          </p:cNvPr>
          <p:cNvGrpSpPr>
            <a:grpSpLocks/>
          </p:cNvGrpSpPr>
          <p:nvPr userDrawn="1"/>
        </p:nvGrpSpPr>
        <p:grpSpPr bwMode="auto">
          <a:xfrm>
            <a:off x="0" y="3075806"/>
            <a:ext cx="1714432" cy="851604"/>
            <a:chOff x="28381" y="627248"/>
            <a:chExt cx="1727254" cy="788186"/>
          </a:xfrm>
        </p:grpSpPr>
        <p:sp>
          <p:nvSpPr>
            <p:cNvPr id="12" name="矩形 11">
              <a:extLst>
                <a:ext uri="{FF2B5EF4-FFF2-40B4-BE49-F238E27FC236}">
                  <a16:creationId xmlns:a16="http://schemas.microsoft.com/office/drawing/2014/main" xmlns="" id="{DA91A673-6F58-4B29-BC81-6F16ECA30535}"/>
                </a:ext>
              </a:extLst>
            </p:cNvPr>
            <p:cNvSpPr>
              <a:spLocks noChangeArrowheads="1"/>
            </p:cNvSpPr>
            <p:nvPr/>
          </p:nvSpPr>
          <p:spPr bwMode="auto">
            <a:xfrm>
              <a:off x="28381" y="627248"/>
              <a:ext cx="1720056"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l"/>
              <a:r>
                <a:rPr lang="zh-CN" altLang="en-US" sz="2000" b="1" dirty="0">
                  <a:solidFill>
                    <a:schemeClr val="bg1"/>
                  </a:solidFill>
                  <a:latin typeface="微软雅黑" pitchFamily="34" charset="-122"/>
                  <a:ea typeface="微软雅黑" pitchFamily="34" charset="-122"/>
                  <a:sym typeface="Times New Roman" pitchFamily="18" charset="0"/>
                </a:rPr>
                <a:t> 朴素贝叶斯</a:t>
              </a:r>
              <a:endParaRPr lang="en-US" altLang="zh-CN" sz="2000" b="1" dirty="0">
                <a:solidFill>
                  <a:schemeClr val="bg1"/>
                </a:solidFill>
                <a:latin typeface="微软雅黑" pitchFamily="34" charset="-122"/>
                <a:ea typeface="微软雅黑" pitchFamily="34" charset="-122"/>
                <a:sym typeface="Times New Roman" pitchFamily="18" charset="0"/>
              </a:endParaRPr>
            </a:p>
          </p:txBody>
        </p:sp>
        <p:sp>
          <p:nvSpPr>
            <p:cNvPr id="13" name="等腰三角形 12">
              <a:extLst>
                <a:ext uri="{FF2B5EF4-FFF2-40B4-BE49-F238E27FC236}">
                  <a16:creationId xmlns:a16="http://schemas.microsoft.com/office/drawing/2014/main" xmlns="" id="{65D39A30-2D84-4F8C-BFEC-4428169D2F3D}"/>
                </a:ext>
              </a:extLst>
            </p:cNvPr>
            <p:cNvSpPr>
              <a:spLocks noChangeArrowheads="1"/>
            </p:cNvSpPr>
            <p:nvPr/>
          </p:nvSpPr>
          <p:spPr bwMode="auto">
            <a:xfrm rot="16200000">
              <a:off x="1519686" y="923756"/>
              <a:ext cx="251317" cy="220580"/>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331789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075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7" name="Right Triangle 6"/>
          <p:cNvSpPr/>
          <p:nvPr/>
        </p:nvSpPr>
        <p:spPr>
          <a:xfrm>
            <a:off x="2" y="664058"/>
            <a:ext cx="4376944" cy="4479441"/>
          </a:xfrm>
          <a:custGeom>
            <a:avLst/>
            <a:gdLst>
              <a:gd name="connsiteX0" fmla="*/ 0 w 3571875"/>
              <a:gd name="connsiteY0" fmla="*/ 3157538 h 3157538"/>
              <a:gd name="connsiteX1" fmla="*/ 0 w 3571875"/>
              <a:gd name="connsiteY1" fmla="*/ 0 h 3157538"/>
              <a:gd name="connsiteX2" fmla="*/ 3571875 w 3571875"/>
              <a:gd name="connsiteY2" fmla="*/ 3157538 h 3157538"/>
              <a:gd name="connsiteX3" fmla="*/ 0 w 3571875"/>
              <a:gd name="connsiteY3" fmla="*/ 3157538 h 3157538"/>
              <a:gd name="connsiteX0" fmla="*/ 0 w 3571875"/>
              <a:gd name="connsiteY0" fmla="*/ 4459564 h 4459564"/>
              <a:gd name="connsiteX1" fmla="*/ 3081131 w 3571875"/>
              <a:gd name="connsiteY1" fmla="*/ 0 h 4459564"/>
              <a:gd name="connsiteX2" fmla="*/ 3571875 w 3571875"/>
              <a:gd name="connsiteY2" fmla="*/ 4459564 h 4459564"/>
              <a:gd name="connsiteX3" fmla="*/ 0 w 3571875"/>
              <a:gd name="connsiteY3" fmla="*/ 4459564 h 4459564"/>
              <a:gd name="connsiteX0" fmla="*/ 0 w 4376944"/>
              <a:gd name="connsiteY0" fmla="*/ 4459564 h 4459564"/>
              <a:gd name="connsiteX1" fmla="*/ 3081131 w 4376944"/>
              <a:gd name="connsiteY1" fmla="*/ 0 h 4459564"/>
              <a:gd name="connsiteX2" fmla="*/ 4376944 w 4376944"/>
              <a:gd name="connsiteY2" fmla="*/ 4459564 h 4459564"/>
              <a:gd name="connsiteX3" fmla="*/ 0 w 4376944"/>
              <a:gd name="connsiteY3" fmla="*/ 4459564 h 4459564"/>
              <a:gd name="connsiteX0" fmla="*/ 0 w 4376944"/>
              <a:gd name="connsiteY0" fmla="*/ 4449624 h 4449624"/>
              <a:gd name="connsiteX1" fmla="*/ 3120888 w 4376944"/>
              <a:gd name="connsiteY1" fmla="*/ 0 h 4449624"/>
              <a:gd name="connsiteX2" fmla="*/ 4376944 w 4376944"/>
              <a:gd name="connsiteY2" fmla="*/ 4449624 h 4449624"/>
              <a:gd name="connsiteX3" fmla="*/ 0 w 4376944"/>
              <a:gd name="connsiteY3" fmla="*/ 4449624 h 4449624"/>
              <a:gd name="connsiteX0" fmla="*/ 0 w 4376944"/>
              <a:gd name="connsiteY0" fmla="*/ 4479441 h 4479441"/>
              <a:gd name="connsiteX1" fmla="*/ 3120888 w 4376944"/>
              <a:gd name="connsiteY1" fmla="*/ 0 h 4479441"/>
              <a:gd name="connsiteX2" fmla="*/ 4376944 w 4376944"/>
              <a:gd name="connsiteY2" fmla="*/ 4479441 h 4479441"/>
              <a:gd name="connsiteX3" fmla="*/ 0 w 4376944"/>
              <a:gd name="connsiteY3" fmla="*/ 4479441 h 4479441"/>
            </a:gdLst>
            <a:ahLst/>
            <a:cxnLst>
              <a:cxn ang="0">
                <a:pos x="connsiteX0" y="connsiteY0"/>
              </a:cxn>
              <a:cxn ang="0">
                <a:pos x="connsiteX1" y="connsiteY1"/>
              </a:cxn>
              <a:cxn ang="0">
                <a:pos x="connsiteX2" y="connsiteY2"/>
              </a:cxn>
              <a:cxn ang="0">
                <a:pos x="connsiteX3" y="connsiteY3"/>
              </a:cxn>
            </a:cxnLst>
            <a:rect l="l" t="t" r="r" b="b"/>
            <a:pathLst>
              <a:path w="4376944" h="4479441">
                <a:moveTo>
                  <a:pt x="0" y="4479441"/>
                </a:moveTo>
                <a:lnTo>
                  <a:pt x="3120888" y="0"/>
                </a:lnTo>
                <a:lnTo>
                  <a:pt x="4376944" y="4479441"/>
                </a:lnTo>
                <a:lnTo>
                  <a:pt x="0" y="447944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694"/>
            <a:ext cx="3500954" cy="5144194"/>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901 h 2002901"/>
              <a:gd name="connsiteX1" fmla="*/ 2020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901 h 2002901"/>
              <a:gd name="connsiteX1" fmla="*/ 2020 w 3352800"/>
              <a:gd name="connsiteY1" fmla="*/ 0 h 2002901"/>
              <a:gd name="connsiteX2" fmla="*/ 1283349 w 3352800"/>
              <a:gd name="connsiteY2" fmla="*/ 270 h 2002901"/>
              <a:gd name="connsiteX3" fmla="*/ 3352800 w 3352800"/>
              <a:gd name="connsiteY3" fmla="*/ 2002901 h 2002901"/>
              <a:gd name="connsiteX4" fmla="*/ 0 w 3352800"/>
              <a:gd name="connsiteY4" fmla="*/ 2002901 h 2002901"/>
              <a:gd name="connsiteX0" fmla="*/ 0 w 1283349"/>
              <a:gd name="connsiteY0" fmla="*/ 2002901 h 2002901"/>
              <a:gd name="connsiteX1" fmla="*/ 2020 w 1283349"/>
              <a:gd name="connsiteY1" fmla="*/ 0 h 2002901"/>
              <a:gd name="connsiteX2" fmla="*/ 1283349 w 1283349"/>
              <a:gd name="connsiteY2" fmla="*/ 270 h 2002901"/>
              <a:gd name="connsiteX3" fmla="*/ 190329 w 1283349"/>
              <a:gd name="connsiteY3" fmla="*/ 2002901 h 2002901"/>
              <a:gd name="connsiteX4" fmla="*/ 0 w 1283349"/>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349" h="2002901">
                <a:moveTo>
                  <a:pt x="0" y="2002901"/>
                </a:moveTo>
                <a:cubicBezTo>
                  <a:pt x="673" y="1335267"/>
                  <a:pt x="1347" y="667634"/>
                  <a:pt x="2020" y="0"/>
                </a:cubicBezTo>
                <a:lnTo>
                  <a:pt x="1283349" y="270"/>
                </a:lnTo>
                <a:lnTo>
                  <a:pt x="190329"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98304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7" name="Right Triangle 6"/>
          <p:cNvSpPr/>
          <p:nvPr/>
        </p:nvSpPr>
        <p:spPr>
          <a:xfrm>
            <a:off x="-2838" y="-1862"/>
            <a:ext cx="5476460" cy="752266"/>
          </a:xfrm>
          <a:custGeom>
            <a:avLst/>
            <a:gdLst>
              <a:gd name="connsiteX0" fmla="*/ 0 w 3571875"/>
              <a:gd name="connsiteY0" fmla="*/ 3157538 h 3157538"/>
              <a:gd name="connsiteX1" fmla="*/ 0 w 3571875"/>
              <a:gd name="connsiteY1" fmla="*/ 0 h 3157538"/>
              <a:gd name="connsiteX2" fmla="*/ 3571875 w 3571875"/>
              <a:gd name="connsiteY2" fmla="*/ 3157538 h 3157538"/>
              <a:gd name="connsiteX3" fmla="*/ 0 w 3571875"/>
              <a:gd name="connsiteY3" fmla="*/ 3157538 h 3157538"/>
              <a:gd name="connsiteX0" fmla="*/ 0 w 3571875"/>
              <a:gd name="connsiteY0" fmla="*/ 4459564 h 4459564"/>
              <a:gd name="connsiteX1" fmla="*/ 3081131 w 3571875"/>
              <a:gd name="connsiteY1" fmla="*/ 0 h 4459564"/>
              <a:gd name="connsiteX2" fmla="*/ 3571875 w 3571875"/>
              <a:gd name="connsiteY2" fmla="*/ 4459564 h 4459564"/>
              <a:gd name="connsiteX3" fmla="*/ 0 w 3571875"/>
              <a:gd name="connsiteY3" fmla="*/ 4459564 h 4459564"/>
              <a:gd name="connsiteX0" fmla="*/ 0 w 4376944"/>
              <a:gd name="connsiteY0" fmla="*/ 4459564 h 4459564"/>
              <a:gd name="connsiteX1" fmla="*/ 3081131 w 4376944"/>
              <a:gd name="connsiteY1" fmla="*/ 0 h 4459564"/>
              <a:gd name="connsiteX2" fmla="*/ 4376944 w 4376944"/>
              <a:gd name="connsiteY2" fmla="*/ 4459564 h 4459564"/>
              <a:gd name="connsiteX3" fmla="*/ 0 w 4376944"/>
              <a:gd name="connsiteY3" fmla="*/ 4459564 h 4459564"/>
              <a:gd name="connsiteX0" fmla="*/ 0 w 4376944"/>
              <a:gd name="connsiteY0" fmla="*/ 4449624 h 4449624"/>
              <a:gd name="connsiteX1" fmla="*/ 3120888 w 4376944"/>
              <a:gd name="connsiteY1" fmla="*/ 0 h 4449624"/>
              <a:gd name="connsiteX2" fmla="*/ 4376944 w 4376944"/>
              <a:gd name="connsiteY2" fmla="*/ 4449624 h 4449624"/>
              <a:gd name="connsiteX3" fmla="*/ 0 w 4376944"/>
              <a:gd name="connsiteY3" fmla="*/ 4449624 h 4449624"/>
              <a:gd name="connsiteX0" fmla="*/ 0 w 4376944"/>
              <a:gd name="connsiteY0" fmla="*/ 4479441 h 4479441"/>
              <a:gd name="connsiteX1" fmla="*/ 3120888 w 4376944"/>
              <a:gd name="connsiteY1" fmla="*/ 0 h 4479441"/>
              <a:gd name="connsiteX2" fmla="*/ 4376944 w 4376944"/>
              <a:gd name="connsiteY2" fmla="*/ 4479441 h 4479441"/>
              <a:gd name="connsiteX3" fmla="*/ 0 w 4376944"/>
              <a:gd name="connsiteY3" fmla="*/ 4479441 h 4479441"/>
              <a:gd name="connsiteX0" fmla="*/ 0 w 4989444"/>
              <a:gd name="connsiteY0" fmla="*/ 5185119 h 5185119"/>
              <a:gd name="connsiteX1" fmla="*/ 4989444 w 4989444"/>
              <a:gd name="connsiteY1" fmla="*/ 0 h 5185119"/>
              <a:gd name="connsiteX2" fmla="*/ 4376944 w 4989444"/>
              <a:gd name="connsiteY2" fmla="*/ 5185119 h 5185119"/>
              <a:gd name="connsiteX3" fmla="*/ 0 w 4989444"/>
              <a:gd name="connsiteY3" fmla="*/ 5185119 h 5185119"/>
              <a:gd name="connsiteX0" fmla="*/ 0 w 4999383"/>
              <a:gd name="connsiteY0" fmla="*/ 46589 h 5185119"/>
              <a:gd name="connsiteX1" fmla="*/ 4999383 w 4999383"/>
              <a:gd name="connsiteY1" fmla="*/ 0 h 5185119"/>
              <a:gd name="connsiteX2" fmla="*/ 4386883 w 4999383"/>
              <a:gd name="connsiteY2" fmla="*/ 5185119 h 5185119"/>
              <a:gd name="connsiteX3" fmla="*/ 0 w 4999383"/>
              <a:gd name="connsiteY3" fmla="*/ 46589 h 5185119"/>
              <a:gd name="connsiteX0" fmla="*/ 16152 w 5015535"/>
              <a:gd name="connsiteY0" fmla="*/ 46589 h 782084"/>
              <a:gd name="connsiteX1" fmla="*/ 5015535 w 5015535"/>
              <a:gd name="connsiteY1" fmla="*/ 0 h 782084"/>
              <a:gd name="connsiteX2" fmla="*/ 0 w 5015535"/>
              <a:gd name="connsiteY2" fmla="*/ 782084 h 782084"/>
              <a:gd name="connsiteX3" fmla="*/ 16152 w 5015535"/>
              <a:gd name="connsiteY3" fmla="*/ 46589 h 782084"/>
              <a:gd name="connsiteX0" fmla="*/ 16152 w 5075170"/>
              <a:gd name="connsiteY0" fmla="*/ 16771 h 752266"/>
              <a:gd name="connsiteX1" fmla="*/ 5075170 w 5075170"/>
              <a:gd name="connsiteY1" fmla="*/ 0 h 752266"/>
              <a:gd name="connsiteX2" fmla="*/ 0 w 5075170"/>
              <a:gd name="connsiteY2" fmla="*/ 752266 h 752266"/>
              <a:gd name="connsiteX3" fmla="*/ 16152 w 5075170"/>
              <a:gd name="connsiteY3" fmla="*/ 16771 h 752266"/>
              <a:gd name="connsiteX0" fmla="*/ 0 w 5088835"/>
              <a:gd name="connsiteY0" fmla="*/ 6832 h 752266"/>
              <a:gd name="connsiteX1" fmla="*/ 5088835 w 5088835"/>
              <a:gd name="connsiteY1" fmla="*/ 0 h 752266"/>
              <a:gd name="connsiteX2" fmla="*/ 13665 w 5088835"/>
              <a:gd name="connsiteY2" fmla="*/ 752266 h 752266"/>
              <a:gd name="connsiteX3" fmla="*/ 0 w 5088835"/>
              <a:gd name="connsiteY3" fmla="*/ 6832 h 752266"/>
              <a:gd name="connsiteX0" fmla="*/ 0 w 5158408"/>
              <a:gd name="connsiteY0" fmla="*/ 26710 h 772144"/>
              <a:gd name="connsiteX1" fmla="*/ 5158408 w 5158408"/>
              <a:gd name="connsiteY1" fmla="*/ 0 h 772144"/>
              <a:gd name="connsiteX2" fmla="*/ 13665 w 5158408"/>
              <a:gd name="connsiteY2" fmla="*/ 772144 h 772144"/>
              <a:gd name="connsiteX3" fmla="*/ 0 w 5158408"/>
              <a:gd name="connsiteY3" fmla="*/ 26710 h 772144"/>
              <a:gd name="connsiteX0" fmla="*/ 0 w 5158408"/>
              <a:gd name="connsiteY0" fmla="*/ 26710 h 772144"/>
              <a:gd name="connsiteX1" fmla="*/ 5158408 w 5158408"/>
              <a:gd name="connsiteY1" fmla="*/ 0 h 772144"/>
              <a:gd name="connsiteX2" fmla="*/ 13665 w 5158408"/>
              <a:gd name="connsiteY2" fmla="*/ 772144 h 772144"/>
              <a:gd name="connsiteX3" fmla="*/ 0 w 5158408"/>
              <a:gd name="connsiteY3" fmla="*/ 26710 h 772144"/>
              <a:gd name="connsiteX0" fmla="*/ 0 w 5158408"/>
              <a:gd name="connsiteY0" fmla="*/ 26710 h 772144"/>
              <a:gd name="connsiteX1" fmla="*/ 5158408 w 5158408"/>
              <a:gd name="connsiteY1" fmla="*/ 0 h 772144"/>
              <a:gd name="connsiteX2" fmla="*/ 13665 w 5158408"/>
              <a:gd name="connsiteY2" fmla="*/ 772144 h 772144"/>
              <a:gd name="connsiteX3" fmla="*/ 0 w 5158408"/>
              <a:gd name="connsiteY3" fmla="*/ 26710 h 772144"/>
              <a:gd name="connsiteX0" fmla="*/ 0 w 5158408"/>
              <a:gd name="connsiteY0" fmla="*/ 26710 h 772144"/>
              <a:gd name="connsiteX1" fmla="*/ 5158408 w 5158408"/>
              <a:gd name="connsiteY1" fmla="*/ 0 h 772144"/>
              <a:gd name="connsiteX2" fmla="*/ 13665 w 5158408"/>
              <a:gd name="connsiteY2" fmla="*/ 772144 h 772144"/>
              <a:gd name="connsiteX3" fmla="*/ 0 w 5158408"/>
              <a:gd name="connsiteY3" fmla="*/ 26710 h 772144"/>
              <a:gd name="connsiteX0" fmla="*/ 0 w 5158408"/>
              <a:gd name="connsiteY0" fmla="*/ 26710 h 772144"/>
              <a:gd name="connsiteX1" fmla="*/ 5158408 w 5158408"/>
              <a:gd name="connsiteY1" fmla="*/ 0 h 772144"/>
              <a:gd name="connsiteX2" fmla="*/ 13665 w 5158408"/>
              <a:gd name="connsiteY2" fmla="*/ 772144 h 772144"/>
              <a:gd name="connsiteX3" fmla="*/ 0 w 5158408"/>
              <a:gd name="connsiteY3" fmla="*/ 26710 h 772144"/>
              <a:gd name="connsiteX0" fmla="*/ 0 w 5158408"/>
              <a:gd name="connsiteY0" fmla="*/ 26710 h 772144"/>
              <a:gd name="connsiteX1" fmla="*/ 5158408 w 5158408"/>
              <a:gd name="connsiteY1" fmla="*/ 0 h 772144"/>
              <a:gd name="connsiteX2" fmla="*/ 13665 w 5158408"/>
              <a:gd name="connsiteY2" fmla="*/ 772144 h 772144"/>
              <a:gd name="connsiteX3" fmla="*/ 0 w 5158408"/>
              <a:gd name="connsiteY3" fmla="*/ 26710 h 772144"/>
              <a:gd name="connsiteX0" fmla="*/ 0 w 5158408"/>
              <a:gd name="connsiteY0" fmla="*/ 26710 h 772144"/>
              <a:gd name="connsiteX1" fmla="*/ 5158408 w 5158408"/>
              <a:gd name="connsiteY1" fmla="*/ 0 h 772144"/>
              <a:gd name="connsiteX2" fmla="*/ 13665 w 5158408"/>
              <a:gd name="connsiteY2" fmla="*/ 772144 h 772144"/>
              <a:gd name="connsiteX3" fmla="*/ 0 w 5158408"/>
              <a:gd name="connsiteY3" fmla="*/ 26710 h 772144"/>
              <a:gd name="connsiteX0" fmla="*/ 0 w 5476460"/>
              <a:gd name="connsiteY0" fmla="*/ 16771 h 762205"/>
              <a:gd name="connsiteX1" fmla="*/ 5476460 w 5476460"/>
              <a:gd name="connsiteY1" fmla="*/ 0 h 762205"/>
              <a:gd name="connsiteX2" fmla="*/ 13665 w 5476460"/>
              <a:gd name="connsiteY2" fmla="*/ 762205 h 762205"/>
              <a:gd name="connsiteX3" fmla="*/ 0 w 5476460"/>
              <a:gd name="connsiteY3" fmla="*/ 16771 h 762205"/>
              <a:gd name="connsiteX0" fmla="*/ 0 w 5476460"/>
              <a:gd name="connsiteY0" fmla="*/ 0 h 745434"/>
              <a:gd name="connsiteX1" fmla="*/ 5476460 w 5476460"/>
              <a:gd name="connsiteY1" fmla="*/ 32925 h 745434"/>
              <a:gd name="connsiteX2" fmla="*/ 13665 w 5476460"/>
              <a:gd name="connsiteY2" fmla="*/ 745434 h 745434"/>
              <a:gd name="connsiteX3" fmla="*/ 0 w 5476460"/>
              <a:gd name="connsiteY3" fmla="*/ 0 h 745434"/>
              <a:gd name="connsiteX0" fmla="*/ 0 w 5476460"/>
              <a:gd name="connsiteY0" fmla="*/ 6832 h 752266"/>
              <a:gd name="connsiteX1" fmla="*/ 5476460 w 5476460"/>
              <a:gd name="connsiteY1" fmla="*/ 0 h 752266"/>
              <a:gd name="connsiteX2" fmla="*/ 13665 w 5476460"/>
              <a:gd name="connsiteY2" fmla="*/ 752266 h 752266"/>
              <a:gd name="connsiteX3" fmla="*/ 0 w 5476460"/>
              <a:gd name="connsiteY3" fmla="*/ 6832 h 752266"/>
              <a:gd name="connsiteX0" fmla="*/ 0 w 5476460"/>
              <a:gd name="connsiteY0" fmla="*/ 6832 h 752266"/>
              <a:gd name="connsiteX1" fmla="*/ 5476460 w 5476460"/>
              <a:gd name="connsiteY1" fmla="*/ 0 h 752266"/>
              <a:gd name="connsiteX2" fmla="*/ 13665 w 5476460"/>
              <a:gd name="connsiteY2" fmla="*/ 752266 h 752266"/>
              <a:gd name="connsiteX3" fmla="*/ 0 w 5476460"/>
              <a:gd name="connsiteY3" fmla="*/ 6832 h 752266"/>
            </a:gdLst>
            <a:ahLst/>
            <a:cxnLst>
              <a:cxn ang="0">
                <a:pos x="connsiteX0" y="connsiteY0"/>
              </a:cxn>
              <a:cxn ang="0">
                <a:pos x="connsiteX1" y="connsiteY1"/>
              </a:cxn>
              <a:cxn ang="0">
                <a:pos x="connsiteX2" y="connsiteY2"/>
              </a:cxn>
              <a:cxn ang="0">
                <a:pos x="connsiteX3" y="connsiteY3"/>
              </a:cxn>
            </a:cxnLst>
            <a:rect l="l" t="t" r="r" b="b"/>
            <a:pathLst>
              <a:path w="5476460" h="752266">
                <a:moveTo>
                  <a:pt x="0" y="6832"/>
                </a:moveTo>
                <a:lnTo>
                  <a:pt x="5476460" y="0"/>
                </a:lnTo>
                <a:cubicBezTo>
                  <a:pt x="253033" y="177869"/>
                  <a:pt x="1728579" y="494885"/>
                  <a:pt x="13665" y="752266"/>
                </a:cubicBezTo>
                <a:lnTo>
                  <a:pt x="0" y="683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1" y="-694"/>
            <a:ext cx="1026109" cy="5144194"/>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901 h 2002901"/>
              <a:gd name="connsiteX1" fmla="*/ 2020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901 h 2002901"/>
              <a:gd name="connsiteX1" fmla="*/ 2020 w 3352800"/>
              <a:gd name="connsiteY1" fmla="*/ 0 h 2002901"/>
              <a:gd name="connsiteX2" fmla="*/ 1283349 w 3352800"/>
              <a:gd name="connsiteY2" fmla="*/ 270 h 2002901"/>
              <a:gd name="connsiteX3" fmla="*/ 3352800 w 3352800"/>
              <a:gd name="connsiteY3" fmla="*/ 2002901 h 2002901"/>
              <a:gd name="connsiteX4" fmla="*/ 0 w 3352800"/>
              <a:gd name="connsiteY4" fmla="*/ 2002901 h 2002901"/>
              <a:gd name="connsiteX0" fmla="*/ 0 w 1283349"/>
              <a:gd name="connsiteY0" fmla="*/ 2002901 h 2002901"/>
              <a:gd name="connsiteX1" fmla="*/ 2020 w 1283349"/>
              <a:gd name="connsiteY1" fmla="*/ 0 h 2002901"/>
              <a:gd name="connsiteX2" fmla="*/ 1283349 w 1283349"/>
              <a:gd name="connsiteY2" fmla="*/ 270 h 2002901"/>
              <a:gd name="connsiteX3" fmla="*/ 190329 w 1283349"/>
              <a:gd name="connsiteY3" fmla="*/ 2002901 h 2002901"/>
              <a:gd name="connsiteX4" fmla="*/ 0 w 1283349"/>
              <a:gd name="connsiteY4" fmla="*/ 2002901 h 2002901"/>
              <a:gd name="connsiteX0" fmla="*/ 0 w 376142"/>
              <a:gd name="connsiteY0" fmla="*/ 2002901 h 2002901"/>
              <a:gd name="connsiteX1" fmla="*/ 2020 w 376142"/>
              <a:gd name="connsiteY1" fmla="*/ 0 h 2002901"/>
              <a:gd name="connsiteX2" fmla="*/ 376142 w 376142"/>
              <a:gd name="connsiteY2" fmla="*/ 270 h 2002901"/>
              <a:gd name="connsiteX3" fmla="*/ 190329 w 376142"/>
              <a:gd name="connsiteY3" fmla="*/ 2002901 h 2002901"/>
              <a:gd name="connsiteX4" fmla="*/ 0 w 376142"/>
              <a:gd name="connsiteY4" fmla="*/ 2002901 h 2002901"/>
              <a:gd name="connsiteX0" fmla="*/ 0 w 376142"/>
              <a:gd name="connsiteY0" fmla="*/ 2002901 h 2002901"/>
              <a:gd name="connsiteX1" fmla="*/ 2020 w 376142"/>
              <a:gd name="connsiteY1" fmla="*/ 0 h 2002901"/>
              <a:gd name="connsiteX2" fmla="*/ 376142 w 376142"/>
              <a:gd name="connsiteY2" fmla="*/ 270 h 2002901"/>
              <a:gd name="connsiteX3" fmla="*/ 153895 w 376142"/>
              <a:gd name="connsiteY3" fmla="*/ 2002901 h 2002901"/>
              <a:gd name="connsiteX4" fmla="*/ 0 w 376142"/>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142" h="2002901">
                <a:moveTo>
                  <a:pt x="0" y="2002901"/>
                </a:moveTo>
                <a:cubicBezTo>
                  <a:pt x="673" y="1335267"/>
                  <a:pt x="1347" y="667634"/>
                  <a:pt x="2020" y="0"/>
                </a:cubicBezTo>
                <a:lnTo>
                  <a:pt x="376142" y="270"/>
                </a:lnTo>
                <a:lnTo>
                  <a:pt x="153895"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595293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7" name="Right Triangle 6"/>
          <p:cNvSpPr/>
          <p:nvPr/>
        </p:nvSpPr>
        <p:spPr>
          <a:xfrm>
            <a:off x="1" y="664058"/>
            <a:ext cx="3120888" cy="4479441"/>
          </a:xfrm>
          <a:custGeom>
            <a:avLst/>
            <a:gdLst>
              <a:gd name="connsiteX0" fmla="*/ 0 w 3571875"/>
              <a:gd name="connsiteY0" fmla="*/ 3157538 h 3157538"/>
              <a:gd name="connsiteX1" fmla="*/ 0 w 3571875"/>
              <a:gd name="connsiteY1" fmla="*/ 0 h 3157538"/>
              <a:gd name="connsiteX2" fmla="*/ 3571875 w 3571875"/>
              <a:gd name="connsiteY2" fmla="*/ 3157538 h 3157538"/>
              <a:gd name="connsiteX3" fmla="*/ 0 w 3571875"/>
              <a:gd name="connsiteY3" fmla="*/ 3157538 h 3157538"/>
              <a:gd name="connsiteX0" fmla="*/ 0 w 3571875"/>
              <a:gd name="connsiteY0" fmla="*/ 4459564 h 4459564"/>
              <a:gd name="connsiteX1" fmla="*/ 3081131 w 3571875"/>
              <a:gd name="connsiteY1" fmla="*/ 0 h 4459564"/>
              <a:gd name="connsiteX2" fmla="*/ 3571875 w 3571875"/>
              <a:gd name="connsiteY2" fmla="*/ 4459564 h 4459564"/>
              <a:gd name="connsiteX3" fmla="*/ 0 w 3571875"/>
              <a:gd name="connsiteY3" fmla="*/ 4459564 h 4459564"/>
              <a:gd name="connsiteX0" fmla="*/ 0 w 4376944"/>
              <a:gd name="connsiteY0" fmla="*/ 4459564 h 4459564"/>
              <a:gd name="connsiteX1" fmla="*/ 3081131 w 4376944"/>
              <a:gd name="connsiteY1" fmla="*/ 0 h 4459564"/>
              <a:gd name="connsiteX2" fmla="*/ 4376944 w 4376944"/>
              <a:gd name="connsiteY2" fmla="*/ 4459564 h 4459564"/>
              <a:gd name="connsiteX3" fmla="*/ 0 w 4376944"/>
              <a:gd name="connsiteY3" fmla="*/ 4459564 h 4459564"/>
              <a:gd name="connsiteX0" fmla="*/ 0 w 4376944"/>
              <a:gd name="connsiteY0" fmla="*/ 4449624 h 4449624"/>
              <a:gd name="connsiteX1" fmla="*/ 3120888 w 4376944"/>
              <a:gd name="connsiteY1" fmla="*/ 0 h 4449624"/>
              <a:gd name="connsiteX2" fmla="*/ 4376944 w 4376944"/>
              <a:gd name="connsiteY2" fmla="*/ 4449624 h 4449624"/>
              <a:gd name="connsiteX3" fmla="*/ 0 w 4376944"/>
              <a:gd name="connsiteY3" fmla="*/ 4449624 h 4449624"/>
              <a:gd name="connsiteX0" fmla="*/ 0 w 4376944"/>
              <a:gd name="connsiteY0" fmla="*/ 4479441 h 4479441"/>
              <a:gd name="connsiteX1" fmla="*/ 3120888 w 4376944"/>
              <a:gd name="connsiteY1" fmla="*/ 0 h 4479441"/>
              <a:gd name="connsiteX2" fmla="*/ 4376944 w 4376944"/>
              <a:gd name="connsiteY2" fmla="*/ 4479441 h 4479441"/>
              <a:gd name="connsiteX3" fmla="*/ 0 w 4376944"/>
              <a:gd name="connsiteY3" fmla="*/ 4479441 h 4479441"/>
              <a:gd name="connsiteX0" fmla="*/ 0 w 3243883"/>
              <a:gd name="connsiteY0" fmla="*/ 4479441 h 4479441"/>
              <a:gd name="connsiteX1" fmla="*/ 3120888 w 3243883"/>
              <a:gd name="connsiteY1" fmla="*/ 0 h 4479441"/>
              <a:gd name="connsiteX2" fmla="*/ 3243883 w 3243883"/>
              <a:gd name="connsiteY2" fmla="*/ 4479441 h 4479441"/>
              <a:gd name="connsiteX3" fmla="*/ 0 w 3243883"/>
              <a:gd name="connsiteY3" fmla="*/ 4479441 h 4479441"/>
              <a:gd name="connsiteX0" fmla="*/ 0 w 3313457"/>
              <a:gd name="connsiteY0" fmla="*/ 4479441 h 4489381"/>
              <a:gd name="connsiteX1" fmla="*/ 3120888 w 3313457"/>
              <a:gd name="connsiteY1" fmla="*/ 0 h 4489381"/>
              <a:gd name="connsiteX2" fmla="*/ 3313457 w 3313457"/>
              <a:gd name="connsiteY2" fmla="*/ 4489381 h 4489381"/>
              <a:gd name="connsiteX3" fmla="*/ 0 w 3313457"/>
              <a:gd name="connsiteY3" fmla="*/ 4479441 h 4489381"/>
              <a:gd name="connsiteX0" fmla="*/ 0 w 3204127"/>
              <a:gd name="connsiteY0" fmla="*/ 4479441 h 4499320"/>
              <a:gd name="connsiteX1" fmla="*/ 3120888 w 3204127"/>
              <a:gd name="connsiteY1" fmla="*/ 0 h 4499320"/>
              <a:gd name="connsiteX2" fmla="*/ 3204127 w 3204127"/>
              <a:gd name="connsiteY2" fmla="*/ 4499320 h 4499320"/>
              <a:gd name="connsiteX3" fmla="*/ 0 w 3204127"/>
              <a:gd name="connsiteY3" fmla="*/ 4479441 h 4499320"/>
              <a:gd name="connsiteX0" fmla="*/ 0 w 3120888"/>
              <a:gd name="connsiteY0" fmla="*/ 4479441 h 4479441"/>
              <a:gd name="connsiteX1" fmla="*/ 3120888 w 3120888"/>
              <a:gd name="connsiteY1" fmla="*/ 0 h 4479441"/>
              <a:gd name="connsiteX2" fmla="*/ 3114675 w 3120888"/>
              <a:gd name="connsiteY2" fmla="*/ 4479441 h 4479441"/>
              <a:gd name="connsiteX3" fmla="*/ 0 w 3120888"/>
              <a:gd name="connsiteY3" fmla="*/ 4479441 h 4479441"/>
            </a:gdLst>
            <a:ahLst/>
            <a:cxnLst>
              <a:cxn ang="0">
                <a:pos x="connsiteX0" y="connsiteY0"/>
              </a:cxn>
              <a:cxn ang="0">
                <a:pos x="connsiteX1" y="connsiteY1"/>
              </a:cxn>
              <a:cxn ang="0">
                <a:pos x="connsiteX2" y="connsiteY2"/>
              </a:cxn>
              <a:cxn ang="0">
                <a:pos x="connsiteX3" y="connsiteY3"/>
              </a:cxn>
            </a:cxnLst>
            <a:rect l="l" t="t" r="r" b="b"/>
            <a:pathLst>
              <a:path w="3120888" h="4479441">
                <a:moveTo>
                  <a:pt x="0" y="4479441"/>
                </a:moveTo>
                <a:lnTo>
                  <a:pt x="3120888" y="0"/>
                </a:lnTo>
                <a:lnTo>
                  <a:pt x="3114675" y="4479441"/>
                </a:lnTo>
                <a:lnTo>
                  <a:pt x="0" y="447944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694"/>
            <a:ext cx="3500954" cy="5144194"/>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901 h 2002901"/>
              <a:gd name="connsiteX1" fmla="*/ 2020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901 h 2002901"/>
              <a:gd name="connsiteX1" fmla="*/ 2020 w 3352800"/>
              <a:gd name="connsiteY1" fmla="*/ 0 h 2002901"/>
              <a:gd name="connsiteX2" fmla="*/ 1283349 w 3352800"/>
              <a:gd name="connsiteY2" fmla="*/ 270 h 2002901"/>
              <a:gd name="connsiteX3" fmla="*/ 3352800 w 3352800"/>
              <a:gd name="connsiteY3" fmla="*/ 2002901 h 2002901"/>
              <a:gd name="connsiteX4" fmla="*/ 0 w 3352800"/>
              <a:gd name="connsiteY4" fmla="*/ 2002901 h 2002901"/>
              <a:gd name="connsiteX0" fmla="*/ 0 w 1283349"/>
              <a:gd name="connsiteY0" fmla="*/ 2002901 h 2002901"/>
              <a:gd name="connsiteX1" fmla="*/ 2020 w 1283349"/>
              <a:gd name="connsiteY1" fmla="*/ 0 h 2002901"/>
              <a:gd name="connsiteX2" fmla="*/ 1283349 w 1283349"/>
              <a:gd name="connsiteY2" fmla="*/ 270 h 2002901"/>
              <a:gd name="connsiteX3" fmla="*/ 190329 w 1283349"/>
              <a:gd name="connsiteY3" fmla="*/ 2002901 h 2002901"/>
              <a:gd name="connsiteX4" fmla="*/ 0 w 1283349"/>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349" h="2002901">
                <a:moveTo>
                  <a:pt x="0" y="2002901"/>
                </a:moveTo>
                <a:cubicBezTo>
                  <a:pt x="673" y="1335267"/>
                  <a:pt x="1347" y="667634"/>
                  <a:pt x="2020" y="0"/>
                </a:cubicBezTo>
                <a:lnTo>
                  <a:pt x="1283349" y="270"/>
                </a:lnTo>
                <a:lnTo>
                  <a:pt x="190329"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908421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9" y="160735"/>
            <a:ext cx="7793037" cy="109656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182688" y="1513285"/>
            <a:ext cx="7772400" cy="308610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11"/>
          <p:cNvSpPr>
            <a:spLocks noGrp="1" noChangeArrowheads="1"/>
          </p:cNvSpPr>
          <p:nvPr>
            <p:ph type="dt" sz="half" idx="10"/>
          </p:nvPr>
        </p:nvSpPr>
        <p:spPr>
          <a:xfrm>
            <a:off x="1162050" y="4682729"/>
            <a:ext cx="1905000" cy="342900"/>
          </a:xfrm>
          <a:prstGeom prst="rect">
            <a:avLst/>
          </a:prstGeom>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657600" y="4682729"/>
            <a:ext cx="2895600" cy="342900"/>
          </a:xfrm>
          <a:prstGeom prst="rect">
            <a:avLst/>
          </a:prstGeom>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fld id="{B66665C1-069A-4A7C-AD7E-CE285984E483}" type="slidenum">
              <a:rPr lang="en-US" altLang="zh-CN"/>
              <a:pPr/>
              <a:t>‹#›</a:t>
            </a:fld>
            <a:endParaRPr lang="en-US" altLang="zh-CN"/>
          </a:p>
        </p:txBody>
      </p:sp>
    </p:spTree>
    <p:extLst>
      <p:ext uri="{BB962C8B-B14F-4D97-AF65-F5344CB8AC3E}">
        <p14:creationId xmlns:p14="http://schemas.microsoft.com/office/powerpoint/2010/main" val="6687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746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9" y="160735"/>
            <a:ext cx="7793037" cy="1096565"/>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1513285"/>
            <a:ext cx="3810000" cy="308610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5145088" y="1513285"/>
            <a:ext cx="3810000" cy="308610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Rectangle 11"/>
          <p:cNvSpPr>
            <a:spLocks noGrp="1" noChangeArrowheads="1"/>
          </p:cNvSpPr>
          <p:nvPr>
            <p:ph type="dt" sz="half" idx="10"/>
          </p:nvPr>
        </p:nvSpPr>
        <p:spPr>
          <a:xfrm>
            <a:off x="1162050" y="4682729"/>
            <a:ext cx="1905000" cy="342900"/>
          </a:xfrm>
          <a:prstGeom prst="rect">
            <a:avLst/>
          </a:prstGeom>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xfrm>
            <a:off x="3657600" y="4682729"/>
            <a:ext cx="2895600" cy="342900"/>
          </a:xfrm>
          <a:prstGeom prst="rect">
            <a:avLst/>
          </a:prstGeom>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fld id="{602941E6-5E2D-45E3-94AF-C4E408DD4DF6}" type="slidenum">
              <a:rPr lang="en-US" altLang="zh-CN"/>
              <a:pPr/>
              <a:t>‹#›</a:t>
            </a:fld>
            <a:endParaRPr lang="en-US" altLang="zh-CN"/>
          </a:p>
        </p:txBody>
      </p:sp>
    </p:spTree>
    <p:extLst>
      <p:ext uri="{BB962C8B-B14F-4D97-AF65-F5344CB8AC3E}">
        <p14:creationId xmlns:p14="http://schemas.microsoft.com/office/powerpoint/2010/main" val="3944954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710733" y="776624"/>
            <a:ext cx="7325763"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356023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cxnSp>
        <p:nvCxnSpPr>
          <p:cNvPr id="3" name="直接连接符 2"/>
          <p:cNvCxnSpPr/>
          <p:nvPr userDrawn="1"/>
        </p:nvCxnSpPr>
        <p:spPr>
          <a:xfrm>
            <a:off x="1685150"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直接连接符 12"/>
          <p:cNvSpPr>
            <a:spLocks noChangeShapeType="1"/>
          </p:cNvSpPr>
          <p:nvPr userDrawn="1"/>
        </p:nvSpPr>
        <p:spPr bwMode="auto">
          <a:xfrm>
            <a:off x="1691681" y="776624"/>
            <a:ext cx="7344815"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9">
            <a:extLst>
              <a:ext uri="{FF2B5EF4-FFF2-40B4-BE49-F238E27FC236}">
                <a16:creationId xmlns:a16="http://schemas.microsoft.com/office/drawing/2014/main" xmlns="" id="{2F43CD5D-02B6-4111-8A2F-2E4CE9876567}"/>
              </a:ext>
            </a:extLst>
          </p:cNvPr>
          <p:cNvGrpSpPr>
            <a:grpSpLocks/>
          </p:cNvGrpSpPr>
          <p:nvPr userDrawn="1"/>
        </p:nvGrpSpPr>
        <p:grpSpPr bwMode="auto">
          <a:xfrm>
            <a:off x="-8450" y="878822"/>
            <a:ext cx="1716682" cy="720081"/>
            <a:chOff x="0" y="0"/>
            <a:chExt cx="1707036" cy="788186"/>
          </a:xfrm>
        </p:grpSpPr>
        <p:sp>
          <p:nvSpPr>
            <p:cNvPr id="17" name="矩形 10">
              <a:extLst>
                <a:ext uri="{FF2B5EF4-FFF2-40B4-BE49-F238E27FC236}">
                  <a16:creationId xmlns:a16="http://schemas.microsoft.com/office/drawing/2014/main" xmlns="" id="{68A5DF66-E080-4DDE-AFB5-DAA44F96FFBD}"/>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概 述</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8" name="等腰三角形 11">
              <a:extLst>
                <a:ext uri="{FF2B5EF4-FFF2-40B4-BE49-F238E27FC236}">
                  <a16:creationId xmlns:a16="http://schemas.microsoft.com/office/drawing/2014/main" xmlns="" id="{E12C1C6A-B60F-43BA-97FC-36A4069BFB3D}"/>
                </a:ext>
              </a:extLst>
            </p:cNvPr>
            <p:cNvSpPr>
              <a:spLocks noChangeArrowheads="1"/>
            </p:cNvSpPr>
            <p:nvPr/>
          </p:nvSpPr>
          <p:spPr bwMode="auto">
            <a:xfrm rot="16200000">
              <a:off x="1443927" y="266980"/>
              <a:ext cx="256738" cy="269481"/>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3283308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直接连接符 12"/>
          <p:cNvSpPr>
            <a:spLocks noChangeShapeType="1"/>
          </p:cNvSpPr>
          <p:nvPr userDrawn="1"/>
        </p:nvSpPr>
        <p:spPr bwMode="auto">
          <a:xfrm>
            <a:off x="1691681" y="776624"/>
            <a:ext cx="7344815"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表格 9">
            <a:extLst>
              <a:ext uri="{FF2B5EF4-FFF2-40B4-BE49-F238E27FC236}">
                <a16:creationId xmlns:a16="http://schemas.microsoft.com/office/drawing/2014/main" xmlns="" id="{BB6F8806-15ED-43E2-9F3A-8E22424F108E}"/>
              </a:ext>
            </a:extLst>
          </p:cNvPr>
          <p:cNvGraphicFramePr>
            <a:graphicFrameLocks noGrp="1"/>
          </p:cNvGraphicFramePr>
          <p:nvPr userDrawn="1">
            <p:extLst>
              <p:ext uri="{D42A27DB-BD31-4B8C-83A1-F6EECF244321}">
                <p14:modId xmlns:p14="http://schemas.microsoft.com/office/powerpoint/2010/main" val="2952471222"/>
              </p:ext>
            </p:extLst>
          </p:nvPr>
        </p:nvGraphicFramePr>
        <p:xfrm>
          <a:off x="10159" y="922620"/>
          <a:ext cx="1691681" cy="1205988"/>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645152">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600" b="0" kern="1200" dirty="0">
                          <a:solidFill>
                            <a:schemeClr val="tx1">
                              <a:lumMod val="50000"/>
                              <a:lumOff val="50000"/>
                            </a:schemeClr>
                          </a:solidFill>
                          <a:latin typeface="黑体" pitchFamily="49" charset="-122"/>
                          <a:ea typeface="黑体" pitchFamily="49" charset="-122"/>
                          <a:cs typeface="+mn-cs"/>
                          <a:sym typeface="宋体" pitchFamily="2" charset="-122"/>
                        </a:rPr>
                        <a:t>概述</a:t>
                      </a:r>
                      <a:endParaRPr lang="zh-CN" altLang="zh-CN" sz="1600" b="0" kern="1200" dirty="0">
                        <a:solidFill>
                          <a:schemeClr val="tx1">
                            <a:lumMod val="50000"/>
                            <a:lumOff val="50000"/>
                          </a:schemeClr>
                        </a:solidFill>
                        <a:latin typeface="黑体" pitchFamily="49" charset="-122"/>
                        <a:ea typeface="黑体" pitchFamily="49"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0836">
                <a:tc>
                  <a:txBody>
                    <a:bodyPr/>
                    <a:lstStyle/>
                    <a:p>
                      <a:pPr algn="ctr"/>
                      <a:r>
                        <a:rPr lang="zh-CN" altLang="en-US" sz="1600" b="0" kern="1200" dirty="0">
                          <a:solidFill>
                            <a:schemeClr val="tx1">
                              <a:lumMod val="50000"/>
                              <a:lumOff val="50000"/>
                            </a:schemeClr>
                          </a:solidFill>
                          <a:latin typeface="黑体" pitchFamily="49" charset="-122"/>
                          <a:ea typeface="黑体" pitchFamily="49" charset="-122"/>
                          <a:cs typeface="+mn-cs"/>
                        </a:rPr>
                        <a:t>回归</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bl>
          </a:graphicData>
        </a:graphic>
      </p:graphicFrame>
      <p:grpSp>
        <p:nvGrpSpPr>
          <p:cNvPr id="13" name="组合 9">
            <a:extLst>
              <a:ext uri="{FF2B5EF4-FFF2-40B4-BE49-F238E27FC236}">
                <a16:creationId xmlns:a16="http://schemas.microsoft.com/office/drawing/2014/main" xmlns="" id="{2F43CD5D-02B6-4111-8A2F-2E4CE9876567}"/>
              </a:ext>
            </a:extLst>
          </p:cNvPr>
          <p:cNvGrpSpPr>
            <a:grpSpLocks/>
          </p:cNvGrpSpPr>
          <p:nvPr userDrawn="1"/>
        </p:nvGrpSpPr>
        <p:grpSpPr bwMode="auto">
          <a:xfrm>
            <a:off x="-5407" y="1478735"/>
            <a:ext cx="1716681" cy="648073"/>
            <a:chOff x="0" y="0"/>
            <a:chExt cx="1707036" cy="788186"/>
          </a:xfrm>
        </p:grpSpPr>
        <p:sp>
          <p:nvSpPr>
            <p:cNvPr id="17" name="矩形 10">
              <a:extLst>
                <a:ext uri="{FF2B5EF4-FFF2-40B4-BE49-F238E27FC236}">
                  <a16:creationId xmlns:a16="http://schemas.microsoft.com/office/drawing/2014/main" xmlns="" id="{68A5DF66-E080-4DDE-AFB5-DAA44F96FFBD}"/>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回 归</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8" name="等腰三角形 11">
              <a:extLst>
                <a:ext uri="{FF2B5EF4-FFF2-40B4-BE49-F238E27FC236}">
                  <a16:creationId xmlns:a16="http://schemas.microsoft.com/office/drawing/2014/main" xmlns="" id="{E12C1C6A-B60F-43BA-97FC-36A4069BFB3D}"/>
                </a:ext>
              </a:extLst>
            </p:cNvPr>
            <p:cNvSpPr>
              <a:spLocks noChangeArrowheads="1"/>
            </p:cNvSpPr>
            <p:nvPr/>
          </p:nvSpPr>
          <p:spPr bwMode="auto">
            <a:xfrm rot="16200000">
              <a:off x="1443927" y="266980"/>
              <a:ext cx="256738" cy="269481"/>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3169993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直接连接符 12"/>
          <p:cNvSpPr>
            <a:spLocks noChangeShapeType="1"/>
          </p:cNvSpPr>
          <p:nvPr userDrawn="1"/>
        </p:nvSpPr>
        <p:spPr bwMode="auto">
          <a:xfrm>
            <a:off x="1691681" y="776624"/>
            <a:ext cx="7344815"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表格 9">
            <a:extLst>
              <a:ext uri="{FF2B5EF4-FFF2-40B4-BE49-F238E27FC236}">
                <a16:creationId xmlns:a16="http://schemas.microsoft.com/office/drawing/2014/main" xmlns="" id="{BB6F8806-15ED-43E2-9F3A-8E22424F108E}"/>
              </a:ext>
            </a:extLst>
          </p:cNvPr>
          <p:cNvGraphicFramePr>
            <a:graphicFrameLocks noGrp="1"/>
          </p:cNvGraphicFramePr>
          <p:nvPr userDrawn="1">
            <p:extLst>
              <p:ext uri="{D42A27DB-BD31-4B8C-83A1-F6EECF244321}">
                <p14:modId xmlns:p14="http://schemas.microsoft.com/office/powerpoint/2010/main" val="2899861035"/>
              </p:ext>
            </p:extLst>
          </p:nvPr>
        </p:nvGraphicFramePr>
        <p:xfrm>
          <a:off x="-1" y="922620"/>
          <a:ext cx="1691681" cy="1705492"/>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645152">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600" b="0" kern="1200" dirty="0">
                          <a:solidFill>
                            <a:schemeClr val="tx1">
                              <a:lumMod val="50000"/>
                              <a:lumOff val="50000"/>
                            </a:schemeClr>
                          </a:solidFill>
                          <a:latin typeface="黑体" pitchFamily="49" charset="-122"/>
                          <a:ea typeface="黑体" pitchFamily="49" charset="-122"/>
                          <a:cs typeface="+mn-cs"/>
                          <a:sym typeface="宋体" pitchFamily="2" charset="-122"/>
                        </a:rPr>
                        <a:t>概述</a:t>
                      </a:r>
                      <a:endParaRPr lang="zh-CN" altLang="zh-CN" sz="1600" b="0" kern="1200" dirty="0">
                        <a:solidFill>
                          <a:schemeClr val="tx1">
                            <a:lumMod val="50000"/>
                            <a:lumOff val="50000"/>
                          </a:schemeClr>
                        </a:solidFill>
                        <a:latin typeface="黑体" pitchFamily="49" charset="-122"/>
                        <a:ea typeface="黑体" pitchFamily="49"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0836">
                <a:tc>
                  <a:txBody>
                    <a:bodyPr/>
                    <a:lstStyle/>
                    <a:p>
                      <a:pPr algn="ctr"/>
                      <a:r>
                        <a:rPr lang="zh-CN" altLang="en-US" sz="1600" b="0" kern="1200" dirty="0">
                          <a:solidFill>
                            <a:schemeClr val="tx1">
                              <a:lumMod val="50000"/>
                              <a:lumOff val="50000"/>
                            </a:schemeClr>
                          </a:solidFill>
                          <a:latin typeface="黑体" pitchFamily="49" charset="-122"/>
                          <a:ea typeface="黑体" pitchFamily="49" charset="-122"/>
                          <a:cs typeface="+mn-cs"/>
                        </a:rPr>
                        <a:t>回归</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499504">
                <a:tc>
                  <a:txBody>
                    <a:bodyPr/>
                    <a:lstStyle/>
                    <a:p>
                      <a:pPr marL="0" algn="ctr" defTabSz="914400" rtl="0" eaLnBrk="1" latinLnBrk="0" hangingPunct="1"/>
                      <a:r>
                        <a:rPr lang="zh-CN" altLang="en-US" sz="1600" b="0" kern="1200" dirty="0">
                          <a:solidFill>
                            <a:schemeClr val="tx1">
                              <a:lumMod val="50000"/>
                              <a:lumOff val="50000"/>
                            </a:schemeClr>
                          </a:solidFill>
                          <a:latin typeface="黑体" pitchFamily="49" charset="-122"/>
                          <a:ea typeface="黑体" pitchFamily="49" charset="-122"/>
                          <a:cs typeface="+mn-cs"/>
                        </a:rPr>
                        <a:t>分类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bl>
          </a:graphicData>
        </a:graphic>
      </p:graphicFrame>
      <p:grpSp>
        <p:nvGrpSpPr>
          <p:cNvPr id="13" name="组合 9">
            <a:extLst>
              <a:ext uri="{FF2B5EF4-FFF2-40B4-BE49-F238E27FC236}">
                <a16:creationId xmlns:a16="http://schemas.microsoft.com/office/drawing/2014/main" xmlns="" id="{2F43CD5D-02B6-4111-8A2F-2E4CE9876567}"/>
              </a:ext>
            </a:extLst>
          </p:cNvPr>
          <p:cNvGrpSpPr>
            <a:grpSpLocks/>
          </p:cNvGrpSpPr>
          <p:nvPr userDrawn="1"/>
        </p:nvGrpSpPr>
        <p:grpSpPr bwMode="auto">
          <a:xfrm>
            <a:off x="-5407" y="2067694"/>
            <a:ext cx="1716681" cy="648073"/>
            <a:chOff x="0" y="0"/>
            <a:chExt cx="1707036" cy="788186"/>
          </a:xfrm>
        </p:grpSpPr>
        <p:sp>
          <p:nvSpPr>
            <p:cNvPr id="17" name="矩形 10">
              <a:extLst>
                <a:ext uri="{FF2B5EF4-FFF2-40B4-BE49-F238E27FC236}">
                  <a16:creationId xmlns:a16="http://schemas.microsoft.com/office/drawing/2014/main" xmlns="" id="{68A5DF66-E080-4DDE-AFB5-DAA44F96FFBD}"/>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分 类</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8" name="等腰三角形 11">
              <a:extLst>
                <a:ext uri="{FF2B5EF4-FFF2-40B4-BE49-F238E27FC236}">
                  <a16:creationId xmlns:a16="http://schemas.microsoft.com/office/drawing/2014/main" xmlns="" id="{E12C1C6A-B60F-43BA-97FC-36A4069BFB3D}"/>
                </a:ext>
              </a:extLst>
            </p:cNvPr>
            <p:cNvSpPr>
              <a:spLocks noChangeArrowheads="1"/>
            </p:cNvSpPr>
            <p:nvPr/>
          </p:nvSpPr>
          <p:spPr bwMode="auto">
            <a:xfrm rot="16200000">
              <a:off x="1443927" y="266980"/>
              <a:ext cx="256738" cy="269481"/>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867281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6531" y="-32655"/>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直接连接符 12"/>
          <p:cNvSpPr>
            <a:spLocks noChangeShapeType="1"/>
          </p:cNvSpPr>
          <p:nvPr userDrawn="1"/>
        </p:nvSpPr>
        <p:spPr bwMode="auto">
          <a:xfrm>
            <a:off x="1691681" y="776624"/>
            <a:ext cx="7344815"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表格 9">
            <a:extLst>
              <a:ext uri="{FF2B5EF4-FFF2-40B4-BE49-F238E27FC236}">
                <a16:creationId xmlns:a16="http://schemas.microsoft.com/office/drawing/2014/main" xmlns="" id="{BB6F8806-15ED-43E2-9F3A-8E22424F108E}"/>
              </a:ext>
            </a:extLst>
          </p:cNvPr>
          <p:cNvGraphicFramePr>
            <a:graphicFrameLocks noGrp="1"/>
          </p:cNvGraphicFramePr>
          <p:nvPr userDrawn="1">
            <p:extLst>
              <p:ext uri="{D42A27DB-BD31-4B8C-83A1-F6EECF244321}">
                <p14:modId xmlns:p14="http://schemas.microsoft.com/office/powerpoint/2010/main" val="3216492526"/>
              </p:ext>
            </p:extLst>
          </p:nvPr>
        </p:nvGraphicFramePr>
        <p:xfrm>
          <a:off x="-1" y="922620"/>
          <a:ext cx="1691681" cy="2144082"/>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645152">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600" b="0" kern="1200" dirty="0">
                          <a:solidFill>
                            <a:schemeClr val="tx1">
                              <a:lumMod val="50000"/>
                              <a:lumOff val="50000"/>
                            </a:schemeClr>
                          </a:solidFill>
                          <a:latin typeface="黑体" pitchFamily="49" charset="-122"/>
                          <a:ea typeface="黑体" pitchFamily="49" charset="-122"/>
                          <a:cs typeface="+mn-cs"/>
                          <a:sym typeface="宋体" pitchFamily="2" charset="-122"/>
                        </a:rPr>
                        <a:t>概述</a:t>
                      </a:r>
                      <a:endParaRPr lang="zh-CN" altLang="zh-CN" sz="1600" b="0" kern="1200" dirty="0">
                        <a:solidFill>
                          <a:schemeClr val="tx1">
                            <a:lumMod val="50000"/>
                            <a:lumOff val="50000"/>
                          </a:schemeClr>
                        </a:solidFill>
                        <a:latin typeface="黑体" pitchFamily="49" charset="-122"/>
                        <a:ea typeface="黑体" pitchFamily="49"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499922">
                <a:tc>
                  <a:txBody>
                    <a:bodyPr/>
                    <a:lstStyle/>
                    <a:p>
                      <a:pPr algn="ctr"/>
                      <a:r>
                        <a:rPr lang="zh-CN" altLang="en-US" sz="1600" b="0" kern="1200" dirty="0">
                          <a:solidFill>
                            <a:schemeClr val="tx1">
                              <a:lumMod val="50000"/>
                              <a:lumOff val="50000"/>
                            </a:schemeClr>
                          </a:solidFill>
                          <a:latin typeface="黑体" pitchFamily="49" charset="-122"/>
                          <a:ea typeface="黑体" pitchFamily="49" charset="-122"/>
                          <a:cs typeface="+mn-cs"/>
                        </a:rPr>
                        <a:t>回归</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499504">
                <a:tc>
                  <a:txBody>
                    <a:bodyPr/>
                    <a:lstStyle/>
                    <a:p>
                      <a:pPr marL="0" algn="ctr" defTabSz="914400" rtl="0" eaLnBrk="1" latinLnBrk="0" hangingPunct="1"/>
                      <a:r>
                        <a:rPr lang="zh-CN" altLang="en-US" sz="1600" b="0" kern="1200" dirty="0">
                          <a:solidFill>
                            <a:schemeClr val="tx1">
                              <a:lumMod val="50000"/>
                              <a:lumOff val="50000"/>
                            </a:schemeClr>
                          </a:solidFill>
                          <a:latin typeface="黑体" pitchFamily="49" charset="-122"/>
                          <a:ea typeface="黑体" pitchFamily="49" charset="-122"/>
                          <a:cs typeface="+mn-cs"/>
                        </a:rPr>
                        <a:t>分类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r h="4995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聚类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3"/>
                  </a:ext>
                </a:extLst>
              </a:tr>
            </a:tbl>
          </a:graphicData>
        </a:graphic>
      </p:graphicFrame>
      <p:grpSp>
        <p:nvGrpSpPr>
          <p:cNvPr id="13" name="组合 9">
            <a:extLst>
              <a:ext uri="{FF2B5EF4-FFF2-40B4-BE49-F238E27FC236}">
                <a16:creationId xmlns:a16="http://schemas.microsoft.com/office/drawing/2014/main" xmlns="" id="{2F43CD5D-02B6-4111-8A2F-2E4CE9876567}"/>
              </a:ext>
            </a:extLst>
          </p:cNvPr>
          <p:cNvGrpSpPr>
            <a:grpSpLocks/>
          </p:cNvGrpSpPr>
          <p:nvPr userDrawn="1"/>
        </p:nvGrpSpPr>
        <p:grpSpPr bwMode="auto">
          <a:xfrm>
            <a:off x="1124" y="2552156"/>
            <a:ext cx="1716681" cy="648073"/>
            <a:chOff x="0" y="0"/>
            <a:chExt cx="1707036" cy="788186"/>
          </a:xfrm>
        </p:grpSpPr>
        <p:sp>
          <p:nvSpPr>
            <p:cNvPr id="17" name="矩形 10">
              <a:extLst>
                <a:ext uri="{FF2B5EF4-FFF2-40B4-BE49-F238E27FC236}">
                  <a16:creationId xmlns:a16="http://schemas.microsoft.com/office/drawing/2014/main" xmlns="" id="{68A5DF66-E080-4DDE-AFB5-DAA44F96FFBD}"/>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聚 类</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8" name="等腰三角形 11">
              <a:extLst>
                <a:ext uri="{FF2B5EF4-FFF2-40B4-BE49-F238E27FC236}">
                  <a16:creationId xmlns:a16="http://schemas.microsoft.com/office/drawing/2014/main" xmlns="" id="{E12C1C6A-B60F-43BA-97FC-36A4069BFB3D}"/>
                </a:ext>
              </a:extLst>
            </p:cNvPr>
            <p:cNvSpPr>
              <a:spLocks noChangeArrowheads="1"/>
            </p:cNvSpPr>
            <p:nvPr/>
          </p:nvSpPr>
          <p:spPr bwMode="auto">
            <a:xfrm rot="16200000">
              <a:off x="1443927" y="266980"/>
              <a:ext cx="256738" cy="269481"/>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3261893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直接连接符 12"/>
          <p:cNvSpPr>
            <a:spLocks noChangeShapeType="1"/>
          </p:cNvSpPr>
          <p:nvPr userDrawn="1"/>
        </p:nvSpPr>
        <p:spPr bwMode="auto">
          <a:xfrm>
            <a:off x="1691681" y="776624"/>
            <a:ext cx="7344815"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表格 9">
            <a:extLst>
              <a:ext uri="{FF2B5EF4-FFF2-40B4-BE49-F238E27FC236}">
                <a16:creationId xmlns:a16="http://schemas.microsoft.com/office/drawing/2014/main" xmlns="" id="{BB6F8806-15ED-43E2-9F3A-8E22424F108E}"/>
              </a:ext>
            </a:extLst>
          </p:cNvPr>
          <p:cNvGraphicFramePr>
            <a:graphicFrameLocks noGrp="1"/>
          </p:cNvGraphicFramePr>
          <p:nvPr userDrawn="1">
            <p:extLst>
              <p:ext uri="{D42A27DB-BD31-4B8C-83A1-F6EECF244321}">
                <p14:modId xmlns:p14="http://schemas.microsoft.com/office/powerpoint/2010/main" val="1493244920"/>
              </p:ext>
            </p:extLst>
          </p:nvPr>
        </p:nvGraphicFramePr>
        <p:xfrm>
          <a:off x="-1" y="922620"/>
          <a:ext cx="1691681" cy="3449331"/>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645152">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600" b="0" kern="1200" dirty="0">
                          <a:solidFill>
                            <a:schemeClr val="tx1">
                              <a:lumMod val="50000"/>
                              <a:lumOff val="50000"/>
                            </a:schemeClr>
                          </a:solidFill>
                          <a:latin typeface="黑体" pitchFamily="49" charset="-122"/>
                          <a:ea typeface="黑体" pitchFamily="49" charset="-122"/>
                          <a:cs typeface="+mn-cs"/>
                          <a:sym typeface="宋体" pitchFamily="2" charset="-122"/>
                        </a:rPr>
                        <a:t>概述</a:t>
                      </a:r>
                      <a:endParaRPr lang="zh-CN" altLang="zh-CN" sz="1600" b="0" kern="1200" dirty="0">
                        <a:solidFill>
                          <a:schemeClr val="tx1">
                            <a:lumMod val="50000"/>
                            <a:lumOff val="50000"/>
                          </a:schemeClr>
                        </a:solidFill>
                        <a:latin typeface="黑体" pitchFamily="49" charset="-122"/>
                        <a:ea typeface="黑体" pitchFamily="49"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0836">
                <a:tc>
                  <a:txBody>
                    <a:bodyPr/>
                    <a:lstStyle/>
                    <a:p>
                      <a:pPr algn="ctr"/>
                      <a:r>
                        <a:rPr lang="zh-CN" altLang="en-US" sz="1600" b="0" kern="1200" dirty="0">
                          <a:solidFill>
                            <a:schemeClr val="tx1">
                              <a:lumMod val="50000"/>
                              <a:lumOff val="50000"/>
                            </a:schemeClr>
                          </a:solidFill>
                          <a:latin typeface="黑体" pitchFamily="49" charset="-122"/>
                          <a:ea typeface="黑体" pitchFamily="49" charset="-122"/>
                          <a:cs typeface="+mn-cs"/>
                        </a:rPr>
                        <a:t>回归</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499504">
                <a:tc>
                  <a:txBody>
                    <a:bodyPr/>
                    <a:lstStyle/>
                    <a:p>
                      <a:pPr marL="0" algn="ctr" defTabSz="914400" rtl="0" eaLnBrk="1" latinLnBrk="0" hangingPunct="1"/>
                      <a:r>
                        <a:rPr lang="zh-CN" altLang="en-US" sz="1600" b="0" kern="1200" dirty="0">
                          <a:solidFill>
                            <a:schemeClr val="tx1">
                              <a:lumMod val="50000"/>
                              <a:lumOff val="50000"/>
                            </a:schemeClr>
                          </a:solidFill>
                          <a:latin typeface="黑体" pitchFamily="49" charset="-122"/>
                          <a:ea typeface="黑体" pitchFamily="49" charset="-122"/>
                          <a:cs typeface="+mn-cs"/>
                        </a:rPr>
                        <a:t>分类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r h="4995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聚类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3"/>
                  </a:ext>
                </a:extLst>
              </a:tr>
              <a:tr h="5900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集成方法</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4"/>
                  </a:ext>
                </a:extLst>
              </a:tr>
              <a:tr h="6543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集成方法</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5"/>
                  </a:ext>
                </a:extLst>
              </a:tr>
            </a:tbl>
          </a:graphicData>
        </a:graphic>
      </p:graphicFrame>
      <p:grpSp>
        <p:nvGrpSpPr>
          <p:cNvPr id="13" name="组合 9">
            <a:extLst>
              <a:ext uri="{FF2B5EF4-FFF2-40B4-BE49-F238E27FC236}">
                <a16:creationId xmlns:a16="http://schemas.microsoft.com/office/drawing/2014/main" xmlns="" id="{2F43CD5D-02B6-4111-8A2F-2E4CE9876567}"/>
              </a:ext>
            </a:extLst>
          </p:cNvPr>
          <p:cNvGrpSpPr>
            <a:grpSpLocks/>
          </p:cNvGrpSpPr>
          <p:nvPr userDrawn="1"/>
        </p:nvGrpSpPr>
        <p:grpSpPr bwMode="auto">
          <a:xfrm>
            <a:off x="-3492" y="3113906"/>
            <a:ext cx="1716681" cy="648073"/>
            <a:chOff x="0" y="0"/>
            <a:chExt cx="1707036" cy="788186"/>
          </a:xfrm>
        </p:grpSpPr>
        <p:sp>
          <p:nvSpPr>
            <p:cNvPr id="17" name="矩形 10">
              <a:extLst>
                <a:ext uri="{FF2B5EF4-FFF2-40B4-BE49-F238E27FC236}">
                  <a16:creationId xmlns:a16="http://schemas.microsoft.com/office/drawing/2014/main" xmlns="" id="{68A5DF66-E080-4DDE-AFB5-DAA44F96FFBD}"/>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000" b="1" dirty="0">
                  <a:solidFill>
                    <a:schemeClr val="bg1"/>
                  </a:solidFill>
                  <a:latin typeface="黑体" panose="02010609060101010101" pitchFamily="49" charset="-122"/>
                  <a:ea typeface="黑体" panose="02010609060101010101" pitchFamily="49" charset="-122"/>
                  <a:sym typeface="Times New Roman" pitchFamily="18" charset="0"/>
                </a:rPr>
                <a:t>神经网络</a:t>
              </a:r>
              <a:endParaRPr lang="en-US" altLang="zh-CN" sz="20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8" name="等腰三角形 11">
              <a:extLst>
                <a:ext uri="{FF2B5EF4-FFF2-40B4-BE49-F238E27FC236}">
                  <a16:creationId xmlns:a16="http://schemas.microsoft.com/office/drawing/2014/main" xmlns="" id="{E12C1C6A-B60F-43BA-97FC-36A4069BFB3D}"/>
                </a:ext>
              </a:extLst>
            </p:cNvPr>
            <p:cNvSpPr>
              <a:spLocks noChangeArrowheads="1"/>
            </p:cNvSpPr>
            <p:nvPr/>
          </p:nvSpPr>
          <p:spPr bwMode="auto">
            <a:xfrm rot="16200000">
              <a:off x="1443927" y="266980"/>
              <a:ext cx="256738" cy="269481"/>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2704022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81075"/>
            <a:ext cx="9526" cy="4310955"/>
          </a:xfrm>
          <a:prstGeom prst="line">
            <a:avLst/>
          </a:prstGeom>
          <a:noFill/>
          <a:ln w="19050" cap="flat" cmpd="sng">
            <a:solidFill>
              <a:schemeClr val="accent3"/>
            </a:solidFill>
            <a:prstDash val="solid"/>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直接连接符 12"/>
          <p:cNvSpPr>
            <a:spLocks noChangeShapeType="1"/>
          </p:cNvSpPr>
          <p:nvPr userDrawn="1"/>
        </p:nvSpPr>
        <p:spPr bwMode="auto">
          <a:xfrm>
            <a:off x="1691681" y="776624"/>
            <a:ext cx="7344815" cy="1"/>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0" name="表格 9">
            <a:extLst>
              <a:ext uri="{FF2B5EF4-FFF2-40B4-BE49-F238E27FC236}">
                <a16:creationId xmlns:a16="http://schemas.microsoft.com/office/drawing/2014/main" xmlns="" id="{BB6F8806-15ED-43E2-9F3A-8E22424F108E}"/>
              </a:ext>
            </a:extLst>
          </p:cNvPr>
          <p:cNvGraphicFramePr>
            <a:graphicFrameLocks noGrp="1"/>
          </p:cNvGraphicFramePr>
          <p:nvPr userDrawn="1">
            <p:extLst>
              <p:ext uri="{D42A27DB-BD31-4B8C-83A1-F6EECF244321}">
                <p14:modId xmlns:p14="http://schemas.microsoft.com/office/powerpoint/2010/main" val="3495481996"/>
              </p:ext>
            </p:extLst>
          </p:nvPr>
        </p:nvGraphicFramePr>
        <p:xfrm>
          <a:off x="-1" y="922620"/>
          <a:ext cx="1691681" cy="3449331"/>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645152">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600" b="0" kern="1200" dirty="0">
                          <a:solidFill>
                            <a:schemeClr val="tx1">
                              <a:lumMod val="50000"/>
                              <a:lumOff val="50000"/>
                            </a:schemeClr>
                          </a:solidFill>
                          <a:latin typeface="黑体" pitchFamily="49" charset="-122"/>
                          <a:ea typeface="黑体" pitchFamily="49" charset="-122"/>
                          <a:cs typeface="+mn-cs"/>
                          <a:sym typeface="宋体" pitchFamily="2" charset="-122"/>
                        </a:rPr>
                        <a:t>概述</a:t>
                      </a:r>
                      <a:endParaRPr lang="zh-CN" altLang="zh-CN" sz="1600" b="0" kern="1200" dirty="0">
                        <a:solidFill>
                          <a:schemeClr val="tx1">
                            <a:lumMod val="50000"/>
                            <a:lumOff val="50000"/>
                          </a:schemeClr>
                        </a:solidFill>
                        <a:latin typeface="黑体" pitchFamily="49" charset="-122"/>
                        <a:ea typeface="黑体" pitchFamily="49"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0836">
                <a:tc>
                  <a:txBody>
                    <a:bodyPr/>
                    <a:lstStyle/>
                    <a:p>
                      <a:pPr algn="ctr"/>
                      <a:r>
                        <a:rPr lang="zh-CN" altLang="en-US" sz="1600" b="0" kern="1200" dirty="0">
                          <a:solidFill>
                            <a:schemeClr val="tx1">
                              <a:lumMod val="50000"/>
                              <a:lumOff val="50000"/>
                            </a:schemeClr>
                          </a:solidFill>
                          <a:latin typeface="黑体" pitchFamily="49" charset="-122"/>
                          <a:ea typeface="黑体" pitchFamily="49" charset="-122"/>
                          <a:cs typeface="+mn-cs"/>
                        </a:rPr>
                        <a:t>回归</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499504">
                <a:tc>
                  <a:txBody>
                    <a:bodyPr/>
                    <a:lstStyle/>
                    <a:p>
                      <a:pPr marL="0" algn="ctr" defTabSz="914400" rtl="0" eaLnBrk="1" latinLnBrk="0" hangingPunct="1"/>
                      <a:r>
                        <a:rPr lang="zh-CN" altLang="en-US" sz="1600" b="0" kern="1200" dirty="0">
                          <a:solidFill>
                            <a:schemeClr val="tx1">
                              <a:lumMod val="50000"/>
                              <a:lumOff val="50000"/>
                            </a:schemeClr>
                          </a:solidFill>
                          <a:latin typeface="黑体" pitchFamily="49" charset="-122"/>
                          <a:ea typeface="黑体" pitchFamily="49" charset="-122"/>
                          <a:cs typeface="+mn-cs"/>
                        </a:rPr>
                        <a:t>分类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r h="4995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聚类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3"/>
                  </a:ext>
                </a:extLst>
              </a:tr>
              <a:tr h="5900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神经网络</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4"/>
                  </a:ext>
                </a:extLst>
              </a:tr>
              <a:tr h="6543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b="0" kern="1200" dirty="0">
                          <a:solidFill>
                            <a:schemeClr val="tx1">
                              <a:lumMod val="50000"/>
                              <a:lumOff val="50000"/>
                            </a:schemeClr>
                          </a:solidFill>
                          <a:latin typeface="黑体" pitchFamily="49" charset="-122"/>
                          <a:ea typeface="黑体" pitchFamily="49" charset="-122"/>
                          <a:cs typeface="+mn-cs"/>
                        </a:rPr>
                        <a:t>神经网络</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5"/>
                  </a:ext>
                </a:extLst>
              </a:tr>
            </a:tbl>
          </a:graphicData>
        </a:graphic>
      </p:graphicFrame>
      <p:grpSp>
        <p:nvGrpSpPr>
          <p:cNvPr id="13" name="组合 9">
            <a:extLst>
              <a:ext uri="{FF2B5EF4-FFF2-40B4-BE49-F238E27FC236}">
                <a16:creationId xmlns:a16="http://schemas.microsoft.com/office/drawing/2014/main" xmlns="" id="{2F43CD5D-02B6-4111-8A2F-2E4CE9876567}"/>
              </a:ext>
            </a:extLst>
          </p:cNvPr>
          <p:cNvGrpSpPr>
            <a:grpSpLocks/>
          </p:cNvGrpSpPr>
          <p:nvPr userDrawn="1"/>
        </p:nvGrpSpPr>
        <p:grpSpPr bwMode="auto">
          <a:xfrm>
            <a:off x="-4997" y="3717013"/>
            <a:ext cx="1716681" cy="648073"/>
            <a:chOff x="0" y="0"/>
            <a:chExt cx="1707036" cy="788186"/>
          </a:xfrm>
        </p:grpSpPr>
        <p:sp>
          <p:nvSpPr>
            <p:cNvPr id="17" name="矩形 10">
              <a:extLst>
                <a:ext uri="{FF2B5EF4-FFF2-40B4-BE49-F238E27FC236}">
                  <a16:creationId xmlns:a16="http://schemas.microsoft.com/office/drawing/2014/main" xmlns="" id="{68A5DF66-E080-4DDE-AFB5-DAA44F96FFBD}"/>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000" b="1" dirty="0">
                  <a:solidFill>
                    <a:schemeClr val="bg1"/>
                  </a:solidFill>
                  <a:latin typeface="黑体" panose="02010609060101010101" pitchFamily="49" charset="-122"/>
                  <a:ea typeface="黑体" panose="02010609060101010101" pitchFamily="49" charset="-122"/>
                  <a:sym typeface="Times New Roman" pitchFamily="18" charset="0"/>
                </a:rPr>
                <a:t>集成学习</a:t>
              </a:r>
              <a:endParaRPr lang="en-US" altLang="zh-CN" sz="20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8" name="等腰三角形 11">
              <a:extLst>
                <a:ext uri="{FF2B5EF4-FFF2-40B4-BE49-F238E27FC236}">
                  <a16:creationId xmlns:a16="http://schemas.microsoft.com/office/drawing/2014/main" xmlns="" id="{E12C1C6A-B60F-43BA-97FC-36A4069BFB3D}"/>
                </a:ext>
              </a:extLst>
            </p:cNvPr>
            <p:cNvSpPr>
              <a:spLocks noChangeArrowheads="1"/>
            </p:cNvSpPr>
            <p:nvPr/>
          </p:nvSpPr>
          <p:spPr bwMode="auto">
            <a:xfrm rot="16200000">
              <a:off x="1443927" y="266980"/>
              <a:ext cx="256738" cy="269481"/>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129573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401050" y="4627563"/>
            <a:ext cx="503238" cy="377825"/>
          </a:xfrm>
          <a:prstGeom prst="ellipse">
            <a:avLst/>
          </a:prstGeom>
          <a:ln w="19050">
            <a:solidFill>
              <a:srgbClr val="FFFFFF"/>
            </a:solidFill>
          </a:ln>
        </p:spPr>
        <p:txBody>
          <a:bodyPr vert="horz" lIns="9144" tIns="9144" rIns="9144" bIns="9144" rtlCol="0" anchor="ctr">
            <a:normAutofit/>
          </a:bodyPr>
          <a:lstStyle>
            <a:lvl1pPr algn="ctr">
              <a:buFont typeface="Arial" panose="020B0604020202020204" pitchFamily="34" charset="0"/>
              <a:buNone/>
              <a:defRPr sz="1650">
                <a:solidFill>
                  <a:srgbClr val="FFFFFF"/>
                </a:solidFill>
                <a:latin typeface="Arial" panose="020B0604020202020204" pitchFamily="34" charset="0"/>
              </a:defRPr>
            </a:lvl1pPr>
          </a:lstStyle>
          <a:p>
            <a:pPr>
              <a:defRPr/>
            </a:pPr>
            <a:fld id="{6E2F910A-3336-4B9D-923D-41F49BEB009F}" type="slidenum">
              <a:rPr lang="zh-CN" alt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812" r:id="rId4"/>
    <p:sldLayoutId id="2147483809" r:id="rId5"/>
    <p:sldLayoutId id="2147483813" r:id="rId6"/>
    <p:sldLayoutId id="2147483814" r:id="rId7"/>
    <p:sldLayoutId id="2147483816" r:id="rId8"/>
    <p:sldLayoutId id="2147483815" r:id="rId9"/>
    <p:sldLayoutId id="2147483823" r:id="rId10"/>
    <p:sldLayoutId id="2147483817" r:id="rId11"/>
    <p:sldLayoutId id="2147483806" r:id="rId12"/>
    <p:sldLayoutId id="2147483807" r:id="rId13"/>
    <p:sldLayoutId id="2147483808" r:id="rId14"/>
    <p:sldLayoutId id="2147483818" r:id="rId15"/>
    <p:sldLayoutId id="2147483820" r:id="rId16"/>
    <p:sldLayoutId id="2147483821" r:id="rId17"/>
    <p:sldLayoutId id="2147483822" r:id="rId18"/>
    <p:sldLayoutId id="2147483824" r:id="rId19"/>
    <p:sldLayoutId id="2147483825" r:id="rId20"/>
  </p:sldLayoutIdLst>
  <p:txStyles>
    <p:title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p:titleStyle>
    <p:body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1412.png"/><Relationship Id="rId5" Type="http://schemas.openxmlformats.org/officeDocument/2006/relationships/image" Target="../media/image139.png"/><Relationship Id="rId4" Type="http://schemas.openxmlformats.org/officeDocument/2006/relationships/image" Target="../media/image124.png"/></Relationships>
</file>

<file path=ppt/slides/_rels/slide107.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159.png"/><Relationship Id="rId7" Type="http://schemas.openxmlformats.org/officeDocument/2006/relationships/image" Target="../media/image195.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180.png"/><Relationship Id="rId5" Type="http://schemas.openxmlformats.org/officeDocument/2006/relationships/image" Target="../media/image1710.png"/><Relationship Id="rId10" Type="http://schemas.openxmlformats.org/officeDocument/2006/relationships/image" Target="../media/image220.png"/><Relationship Id="rId4" Type="http://schemas.openxmlformats.org/officeDocument/2006/relationships/image" Target="../media/image167.png"/><Relationship Id="rId9" Type="http://schemas.openxmlformats.org/officeDocument/2006/relationships/image" Target="../media/image212.png"/></Relationships>
</file>

<file path=ppt/slides/_rels/slide10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411.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290.png"/><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1.png"/></Relationships>
</file>

<file path=ppt/slides/_rels/slide1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5.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1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59.png"/><Relationship Id="rId7" Type="http://schemas.openxmlformats.org/officeDocument/2006/relationships/image" Target="../media/image321.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1.png"/><Relationship Id="rId9" Type="http://schemas.openxmlformats.org/officeDocument/2006/relationships/image" Target="../media/image341.png"/></Relationships>
</file>

<file path=ppt/slides/_rels/slide114.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50.png"/><Relationship Id="rId7" Type="http://schemas.openxmlformats.org/officeDocument/2006/relationships/image" Target="../media/image390.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370.png"/><Relationship Id="rId10" Type="http://schemas.openxmlformats.org/officeDocument/2006/relationships/image" Target="../media/image70.png"/><Relationship Id="rId4" Type="http://schemas.openxmlformats.org/officeDocument/2006/relationships/image" Target="../media/image360.png"/><Relationship Id="rId9" Type="http://schemas.openxmlformats.org/officeDocument/2006/relationships/image" Target="../media/image68.png"/></Relationships>
</file>

<file path=ppt/slides/_rels/slide115.xml.rels><?xml version="1.0" encoding="UTF-8" standalone="yes"?>
<Relationships xmlns="http://schemas.openxmlformats.org/package/2006/relationships"><Relationship Id="rId8" Type="http://schemas.openxmlformats.org/officeDocument/2006/relationships/image" Target="../media/image491.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 Id="rId9" Type="http://schemas.openxmlformats.org/officeDocument/2006/relationships/image" Target="../media/image500.png"/></Relationships>
</file>

<file path=ppt/slides/_rels/slide116.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image" Target="../media/image480.png"/><Relationship Id="rId1" Type="http://schemas.openxmlformats.org/officeDocument/2006/relationships/slideLayout" Target="../slideLayouts/slideLayout6.xml"/><Relationship Id="rId4" Type="http://schemas.openxmlformats.org/officeDocument/2006/relationships/image" Target="../media/image50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89.xml"/><Relationship Id="rId1" Type="http://schemas.openxmlformats.org/officeDocument/2006/relationships/slideLayout" Target="../slideLayouts/slideLayout6.xml"/><Relationship Id="rId5" Type="http://schemas.openxmlformats.org/officeDocument/2006/relationships/image" Target="../media/image500.png"/><Relationship Id="rId4" Type="http://schemas.openxmlformats.org/officeDocument/2006/relationships/image" Target="../media/image491.png"/></Relationships>
</file>

<file path=ppt/slides/_rels/slide1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1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1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1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75.tif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5.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png"/></Relationships>
</file>

<file path=ppt/slides/_rels/slide12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6.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hyperlink" Target="https://archive.ics.uci.edu/ml/datasets/South+German+Credit+(UPDATE)"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99.xml"/><Relationship Id="rId1" Type="http://schemas.openxmlformats.org/officeDocument/2006/relationships/slideLayout" Target="../slideLayouts/slideLayout6.xml"/><Relationship Id="rId4" Type="http://schemas.openxmlformats.org/officeDocument/2006/relationships/image" Target="../media/image861.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image" Target="../media/image771.png"/><Relationship Id="rId5" Type="http://schemas.openxmlformats.org/officeDocument/2006/relationships/image" Target="../media/image82.png"/><Relationship Id="rId4" Type="http://schemas.openxmlformats.org/officeDocument/2006/relationships/image" Target="../media/image81.png"/></Relationships>
</file>

<file path=ppt/slides/_rels/slide13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02.xml"/><Relationship Id="rId1" Type="http://schemas.openxmlformats.org/officeDocument/2006/relationships/slideLayout" Target="../slideLayouts/slideLayout6.xml"/><Relationship Id="rId4" Type="http://schemas.openxmlformats.org/officeDocument/2006/relationships/image" Target="../media/image90.tiff"/></Relationships>
</file>

<file path=ppt/slides/_rels/slide141.xml.rels><?xml version="1.0" encoding="UTF-8" standalone="yes"?>
<Relationships xmlns="http://schemas.openxmlformats.org/package/2006/relationships"><Relationship Id="rId3" Type="http://schemas.openxmlformats.org/officeDocument/2006/relationships/image" Target="../media/image91.tiff"/><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601.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612.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3" Type="http://schemas.openxmlformats.org/officeDocument/2006/relationships/image" Target="../media/image632.png"/><Relationship Id="rId2" Type="http://schemas.openxmlformats.org/officeDocument/2006/relationships/image" Target="../media/image622.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642.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1451.png"/><Relationship Id="rId2" Type="http://schemas.openxmlformats.org/officeDocument/2006/relationships/image" Target="../media/image1441.png"/><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162.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460.png"/><Relationship Id="rId1" Type="http://schemas.openxmlformats.org/officeDocument/2006/relationships/slideLayout" Target="../slideLayouts/slideLayout6.xml"/><Relationship Id="rId4" Type="http://schemas.openxmlformats.org/officeDocument/2006/relationships/image" Target="../media/image1311.png"/></Relationships>
</file>

<file path=ppt/slides/_rels/slide163.xml.rels><?xml version="1.0" encoding="UTF-8" standalone="yes"?>
<Relationships xmlns="http://schemas.openxmlformats.org/package/2006/relationships"><Relationship Id="rId2" Type="http://schemas.openxmlformats.org/officeDocument/2006/relationships/image" Target="../media/image1470.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330.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image" Target="../media/image1330.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652.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image" Target="../media/image1390.png"/><Relationship Id="rId1" Type="http://schemas.openxmlformats.org/officeDocument/2006/relationships/slideLayout" Target="../slideLayouts/slideLayout6.xml"/><Relationship Id="rId5" Type="http://schemas.openxmlformats.org/officeDocument/2006/relationships/image" Target="../media/image1420.png"/><Relationship Id="rId4" Type="http://schemas.openxmlformats.org/officeDocument/2006/relationships/image" Target="../media/image1410.png"/></Relationships>
</file>

<file path=ppt/slides/_rels/slide169.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notesSlide" Target="../notesSlides/notesSlide109.xml"/><Relationship Id="rId1" Type="http://schemas.openxmlformats.org/officeDocument/2006/relationships/slideLayout" Target="../slideLayouts/slideLayout6.xml"/><Relationship Id="rId5" Type="http://schemas.openxmlformats.org/officeDocument/2006/relationships/image" Target="../media/image1450.png"/><Relationship Id="rId4" Type="http://schemas.openxmlformats.org/officeDocument/2006/relationships/image" Target="../media/image67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image" Target="../media/image94.png"/><Relationship Id="rId1" Type="http://schemas.openxmlformats.org/officeDocument/2006/relationships/slideLayout" Target="../slideLayouts/slideLayout6.xml"/><Relationship Id="rId4" Type="http://schemas.openxmlformats.org/officeDocument/2006/relationships/image" Target="../media/image1500.png"/></Relationships>
</file>

<file path=ppt/slides/_rels/slide171.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0.png"/><Relationship Id="rId1" Type="http://schemas.openxmlformats.org/officeDocument/2006/relationships/slideLayout" Target="../slideLayouts/slideLayout6.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172.xml.rels><?xml version="1.0" encoding="UTF-8" standalone="yes"?>
<Relationships xmlns="http://schemas.openxmlformats.org/package/2006/relationships"><Relationship Id="rId3" Type="http://schemas.openxmlformats.org/officeDocument/2006/relationships/image" Target="../media/image641.png"/><Relationship Id="rId2" Type="http://schemas.openxmlformats.org/officeDocument/2006/relationships/image" Target="../media/image631.png"/><Relationship Id="rId1" Type="http://schemas.openxmlformats.org/officeDocument/2006/relationships/slideLayout" Target="../slideLayouts/slideLayout6.xml"/><Relationship Id="rId4" Type="http://schemas.openxmlformats.org/officeDocument/2006/relationships/image" Target="../media/image65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image" Target="../media/image661.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681.png"/><Relationship Id="rId2" Type="http://schemas.openxmlformats.org/officeDocument/2006/relationships/image" Target="../media/image672.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12.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1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4.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20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116.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0.png"/></Relationships>
</file>

<file path=ppt/slides/_rels/slide20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20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9.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2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0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8.xml"/><Relationship Id="rId1" Type="http://schemas.openxmlformats.org/officeDocument/2006/relationships/slideLayout" Target="../slideLayouts/slideLayout6.xml"/><Relationship Id="rId4" Type="http://schemas.openxmlformats.org/officeDocument/2006/relationships/image" Target="../media/image120.emf"/></Relationships>
</file>

<file path=ppt/slides/_rels/slide214.xml.rels><?xml version="1.0" encoding="UTF-8" standalone="yes"?>
<Relationships xmlns="http://schemas.openxmlformats.org/package/2006/relationships"><Relationship Id="rId3" Type="http://schemas.openxmlformats.org/officeDocument/2006/relationships/image" Target="../media/image1301.png"/><Relationship Id="rId2" Type="http://schemas.openxmlformats.org/officeDocument/2006/relationships/notesSlide" Target="../notesSlides/notesSlide129.xml"/><Relationship Id="rId1" Type="http://schemas.openxmlformats.org/officeDocument/2006/relationships/slideLayout" Target="../slideLayouts/slideLayout6.xml"/><Relationship Id="rId5" Type="http://schemas.openxmlformats.org/officeDocument/2006/relationships/image" Target="../media/image120.emf"/><Relationship Id="rId4" Type="http://schemas.openxmlformats.org/officeDocument/2006/relationships/image" Target="../media/image121.emf"/></Relationships>
</file>

<file path=ppt/slides/_rels/slide2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gif"/><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31.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2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3.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146.xml"/><Relationship Id="rId1" Type="http://schemas.openxmlformats.org/officeDocument/2006/relationships/slideLayout" Target="../slideLayouts/slideLayout7.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s>
</file>

<file path=ppt/slides/_rels/slide236.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152.xml"/><Relationship Id="rId7" Type="http://schemas.openxmlformats.org/officeDocument/2006/relationships/image" Target="../media/image139.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package" Target="../embeddings/Microsoft_Visio___343333333332222222.vsdx"/><Relationship Id="rId5" Type="http://schemas.openxmlformats.org/officeDocument/2006/relationships/image" Target="../media/image138.emf"/><Relationship Id="rId4" Type="http://schemas.openxmlformats.org/officeDocument/2006/relationships/package" Target="../embeddings/Microsoft_Visio___232222222221111111.vsdx"/></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58.xml"/><Relationship Id="rId1" Type="http://schemas.openxmlformats.org/officeDocument/2006/relationships/slideLayout" Target="../slideLayouts/slideLayout7.xml"/><Relationship Id="rId4" Type="http://schemas.openxmlformats.org/officeDocument/2006/relationships/image" Target="../media/image153.jpeg"/></Relationships>
</file>

<file path=ppt/slides/_rels/slide25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59.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2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60.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2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1.xml"/><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64.emf"/><Relationship Id="rId4" Type="http://schemas.openxmlformats.org/officeDocument/2006/relationships/package" Target="../embeddings/Microsoft_Visio___454444444443333333.vsdx"/></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3.vml"/><Relationship Id="rId4" Type="http://schemas.openxmlformats.org/officeDocument/2006/relationships/image" Target="../media/image166.wmf"/></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0.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1.xml.rels><?xml version="1.0" encoding="UTF-8" standalone="yes"?>
<Relationships xmlns="http://schemas.openxmlformats.org/package/2006/relationships"><Relationship Id="rId2" Type="http://schemas.openxmlformats.org/officeDocument/2006/relationships/image" Target="../media/image1730.png"/><Relationship Id="rId1" Type="http://schemas.openxmlformats.org/officeDocument/2006/relationships/slideLayout" Target="../slideLayouts/slideLayout10.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0.xml"/><Relationship Id="rId1" Type="http://schemas.openxmlformats.org/officeDocument/2006/relationships/vmlDrawing" Target="../drawings/vmlDrawing4.vml"/><Relationship Id="rId4" Type="http://schemas.openxmlformats.org/officeDocument/2006/relationships/image" Target="../media/image177.wmf"/></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0.xml"/></Relationships>
</file>

<file path=ppt/slides/_rels/slide30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0.xml"/></Relationships>
</file>

<file path=ppt/slides/_rels/slide30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0.xml"/></Relationships>
</file>

<file path=ppt/slides/_rels/slide31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0.xml"/></Relationships>
</file>

<file path=ppt/slides/_rels/slide31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0.xml"/></Relationships>
</file>

<file path=ppt/slides/_rels/slide31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0.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0.xml"/></Relationships>
</file>

<file path=ppt/slides/_rels/slide31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0.xml"/></Relationships>
</file>

<file path=ppt/slides/_rels/slide31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0.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7.xml"/></Relationships>
</file>

<file path=ppt/slides/_rels/slide32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7.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7.xml"/></Relationships>
</file>

<file path=ppt/slides/_rels/slide32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10.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331.xml.rels><?xml version="1.0" encoding="UTF-8" standalone="yes"?>
<Relationships xmlns="http://schemas.openxmlformats.org/package/2006/relationships"><Relationship Id="rId2" Type="http://schemas.openxmlformats.org/officeDocument/2006/relationships/image" Target="../media/image711.png"/><Relationship Id="rId1" Type="http://schemas.openxmlformats.org/officeDocument/2006/relationships/slideLayout" Target="../slideLayouts/slideLayout17.xml"/></Relationships>
</file>

<file path=ppt/slides/_rels/slide3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11.png"/><Relationship Id="rId1" Type="http://schemas.openxmlformats.org/officeDocument/2006/relationships/slideLayout" Target="../slideLayouts/slideLayout17.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7.xml"/></Relationships>
</file>

<file path=ppt/slides/_rels/slide3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4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346.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191.emf"/><Relationship Id="rId5" Type="http://schemas.openxmlformats.org/officeDocument/2006/relationships/package" Target="../embeddings/Microsoft_Visio___111114444444.vsdx"/><Relationship Id="rId4" Type="http://schemas.openxmlformats.org/officeDocument/2006/relationships/image" Target="../media/image192.jpeg"/></Relationships>
</file>

<file path=ppt/slides/_rels/slide347.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image" Target="../media/image191.emf"/><Relationship Id="rId5" Type="http://schemas.openxmlformats.org/officeDocument/2006/relationships/package" Target="../embeddings/Microsoft_Visio___111114455555.vsdx"/><Relationship Id="rId4" Type="http://schemas.openxmlformats.org/officeDocument/2006/relationships/image" Target="../media/image1900.png"/></Relationships>
</file>

<file path=ppt/slides/_rels/slide348.xml.rels><?xml version="1.0" encoding="UTF-8" standalone="yes"?>
<Relationships xmlns="http://schemas.openxmlformats.org/package/2006/relationships"><Relationship Id="rId8" Type="http://schemas.openxmlformats.org/officeDocument/2006/relationships/image" Target="../media/image198.jpg"/><Relationship Id="rId3" Type="http://schemas.openxmlformats.org/officeDocument/2006/relationships/image" Target="../media/image193.png"/><Relationship Id="rId7" Type="http://schemas.openxmlformats.org/officeDocument/2006/relationships/image" Target="../media/image197.png"/><Relationship Id="rId2" Type="http://schemas.openxmlformats.org/officeDocument/2006/relationships/notesSlide" Target="../notesSlides/notesSlide179.xml"/><Relationship Id="rId1" Type="http://schemas.openxmlformats.org/officeDocument/2006/relationships/slideLayout" Target="../slideLayouts/slideLayout8.xml"/><Relationship Id="rId6" Type="http://schemas.openxmlformats.org/officeDocument/2006/relationships/image" Target="../media/image196.jpg"/><Relationship Id="rId5" Type="http://schemas.openxmlformats.org/officeDocument/2006/relationships/image" Target="../media/image195.jpg"/><Relationship Id="rId4" Type="http://schemas.openxmlformats.org/officeDocument/2006/relationships/image" Target="../media/image194.png"/></Relationships>
</file>

<file path=ppt/slides/_rels/slide349.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199.emf"/><Relationship Id="rId4" Type="http://schemas.openxmlformats.org/officeDocument/2006/relationships/package" Target="../embeddings/Microsoft_Visio___2333336666666.vsdx"/></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81.xml"/><Relationship Id="rId1" Type="http://schemas.openxmlformats.org/officeDocument/2006/relationships/slideLayout" Target="../slideLayouts/slideLayout8.xml"/><Relationship Id="rId4" Type="http://schemas.openxmlformats.org/officeDocument/2006/relationships/image" Target="../media/image200.png"/></Relationships>
</file>

<file path=ppt/slides/_rels/slide351.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354.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image" Target="../media/image201.emf"/><Relationship Id="rId4" Type="http://schemas.openxmlformats.org/officeDocument/2006/relationships/package" Target="../embeddings/Microsoft_Visio___3444447777777.vsdx"/></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361.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36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36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366.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197.xml"/><Relationship Id="rId1" Type="http://schemas.openxmlformats.org/officeDocument/2006/relationships/slideLayout" Target="../slideLayouts/slideLayout8.xml"/><Relationship Id="rId4" Type="http://schemas.openxmlformats.org/officeDocument/2006/relationships/image" Target="../media/image206.gif"/></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368.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99.xml"/><Relationship Id="rId1" Type="http://schemas.openxmlformats.org/officeDocument/2006/relationships/slideLayout" Target="../slideLayouts/slideLayout8.xml"/><Relationship Id="rId4" Type="http://schemas.openxmlformats.org/officeDocument/2006/relationships/image" Target="../media/image209.png"/></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9.xml"/></Relationships>
</file>

<file path=ppt/slides/_rels/slide37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9.xml"/><Relationship Id="rId1" Type="http://schemas.openxmlformats.org/officeDocument/2006/relationships/vmlDrawing" Target="../drawings/vmlDrawing9.vml"/><Relationship Id="rId5" Type="http://schemas.openxmlformats.org/officeDocument/2006/relationships/image" Target="../media/image210.emf"/><Relationship Id="rId4" Type="http://schemas.openxmlformats.org/officeDocument/2006/relationships/package" Target="../embeddings/Microsoft_Visio___4555558888888.vsdx"/></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9.xml"/></Relationships>
</file>

<file path=ppt/slides/_rels/slide37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05.xml"/><Relationship Id="rId1" Type="http://schemas.openxmlformats.org/officeDocument/2006/relationships/slideLayout" Target="../slideLayouts/slideLayout9.xml"/></Relationships>
</file>

<file path=ppt/slides/_rels/slide37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06.xml"/><Relationship Id="rId1" Type="http://schemas.openxmlformats.org/officeDocument/2006/relationships/slideLayout" Target="../slideLayouts/slideLayout9.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9.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9.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9.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9.xml"/></Relationships>
</file>

<file path=ppt/slides/_rels/slide38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9.xml"/></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9.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9.xm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9.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9.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9.xml"/></Relationships>
</file>

<file path=ppt/slides/_rels/slide38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18.xml"/><Relationship Id="rId1" Type="http://schemas.openxmlformats.org/officeDocument/2006/relationships/slideLayout" Target="../slideLayouts/slideLayout9.xml"/></Relationships>
</file>

<file path=ppt/slides/_rels/slide38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1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9.xml"/></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9.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9.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9.xml"/></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9.xml"/></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9.xml"/></Relationships>
</file>

<file path=ppt/slides/_rels/slide39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9.xml"/></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9.xml"/></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9.xml"/></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0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9.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9.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35.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60.xml"/><Relationship Id="rId1" Type="http://schemas.openxmlformats.org/officeDocument/2006/relationships/slideLayout" Target="../slideLayouts/slideLayout5.xml"/><Relationship Id="rId5" Type="http://schemas.openxmlformats.org/officeDocument/2006/relationships/image" Target="../media/image600.png"/><Relationship Id="rId4" Type="http://schemas.openxmlformats.org/officeDocument/2006/relationships/image" Target="../media/image591.png"/></Relationships>
</file>

<file path=ppt/slides/_rels/slide68.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61.xml"/><Relationship Id="rId1" Type="http://schemas.openxmlformats.org/officeDocument/2006/relationships/slideLayout" Target="../slideLayouts/slideLayout5.xml"/><Relationship Id="rId5" Type="http://schemas.openxmlformats.org/officeDocument/2006/relationships/image" Target="../media/image51.png"/><Relationship Id="rId4" Type="http://schemas.openxmlformats.org/officeDocument/2006/relationships/image" Target="../media/image780.png"/></Relationships>
</file>

<file path=ppt/slides/_rels/slide69.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80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60.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843558"/>
            <a:ext cx="9144000" cy="2114938"/>
          </a:xfrm>
          <a:prstGeom prst="rect">
            <a:avLst/>
          </a:prstGeom>
        </p:spPr>
        <p:txBody>
          <a:bodyPr wrap="square" lIns="68580" tIns="34290" rIns="68580" bIns="34290">
            <a:spAutoFit/>
          </a:bodyPr>
          <a:lstStyle/>
          <a:p>
            <a:pPr algn="ctr">
              <a:lnSpc>
                <a:spcPct val="250000"/>
              </a:lnSpc>
            </a:pPr>
            <a:r>
              <a:rPr lang="zh-CN" altLang="en-US" sz="3200" b="1" dirty="0">
                <a:latin typeface="微软雅黑 Light" panose="020B0502040204020203" pitchFamily="34" charset="-122"/>
                <a:ea typeface="微软雅黑 Light" panose="020B0502040204020203" pitchFamily="34" charset="-122"/>
              </a:rPr>
              <a:t>第五讲</a:t>
            </a:r>
            <a:endParaRPr lang="en-US" altLang="zh-CN" sz="3200" b="1" dirty="0">
              <a:latin typeface="微软雅黑 Light" panose="020B0502040204020203" pitchFamily="34" charset="-122"/>
              <a:ea typeface="微软雅黑 Light" panose="020B0502040204020203" pitchFamily="34" charset="-122"/>
            </a:endParaRPr>
          </a:p>
          <a:p>
            <a:pPr algn="ctr">
              <a:lnSpc>
                <a:spcPct val="150000"/>
              </a:lnSpc>
            </a:pPr>
            <a:r>
              <a:rPr lang="zh-CN" altLang="en-US" sz="4000" b="1" dirty="0">
                <a:latin typeface="+mj-ea"/>
                <a:ea typeface="+mj-ea"/>
              </a:rPr>
              <a:t>数据分析方法</a:t>
            </a:r>
          </a:p>
        </p:txBody>
      </p:sp>
    </p:spTree>
    <p:extLst>
      <p:ext uri="{BB962C8B-B14F-4D97-AF65-F5344CB8AC3E}">
        <p14:creationId xmlns:p14="http://schemas.microsoft.com/office/powerpoint/2010/main" val="45294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483768" y="1080924"/>
            <a:ext cx="6021914" cy="3759078"/>
          </a:xfrm>
          <a:prstGeom prst="rect">
            <a:avLst/>
          </a:prstGeom>
        </p:spPr>
      </p:pic>
      <p:sp>
        <p:nvSpPr>
          <p:cNvPr id="2" name="标题 1">
            <a:extLst>
              <a:ext uri="{FF2B5EF4-FFF2-40B4-BE49-F238E27FC236}">
                <a16:creationId xmlns:a16="http://schemas.microsoft.com/office/drawing/2014/main" xmlns="" id="{154CF20A-4362-21D1-D3EC-572E610D5E88}"/>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t>1. 2</a:t>
            </a:r>
            <a:r>
              <a:rPr lang="zh-CN" altLang="en-US" sz="2400" b="1" dirty="0"/>
              <a:t>  数据分析的任务  </a:t>
            </a:r>
            <a:r>
              <a:rPr lang="en-US" altLang="zh-CN" sz="2400" b="1" dirty="0"/>
              <a:t>——  </a:t>
            </a:r>
            <a:r>
              <a:rPr lang="zh-CN" altLang="en-US" sz="2400" b="1" dirty="0"/>
              <a:t>分类</a:t>
            </a:r>
          </a:p>
        </p:txBody>
      </p:sp>
    </p:spTree>
    <p:extLst>
      <p:ext uri="{BB962C8B-B14F-4D97-AF65-F5344CB8AC3E}">
        <p14:creationId xmlns:p14="http://schemas.microsoft.com/office/powerpoint/2010/main" val="156872354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1730723" y="853287"/>
            <a:ext cx="7413277" cy="4290213"/>
          </a:xfrm>
          <a:prstGeom prst="rect">
            <a:avLst/>
          </a:prstGeom>
        </p:spPr>
        <p:txBody>
          <a:bodyPr>
            <a:noAutofit/>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r>
              <a:rPr lang="zh-CN" altLang="en-US" sz="2200" dirty="0"/>
              <a:t>与决策树相关的重要算法包括：</a:t>
            </a:r>
            <a:endParaRPr lang="en-US" altLang="zh-CN" sz="2200" dirty="0"/>
          </a:p>
          <a:p>
            <a:pPr lvl="1"/>
            <a:r>
              <a:rPr lang="en-US" altLang="zh-CN" sz="2000" dirty="0"/>
              <a:t>CLS, ID3</a:t>
            </a:r>
            <a:r>
              <a:rPr lang="zh-CN" altLang="en-US" sz="2000" dirty="0"/>
              <a:t>，</a:t>
            </a:r>
            <a:r>
              <a:rPr lang="en-US" altLang="zh-CN" sz="2000" dirty="0"/>
              <a:t>C4.5</a:t>
            </a:r>
            <a:r>
              <a:rPr lang="zh-CN" altLang="en-US" sz="2000" dirty="0"/>
              <a:t>，</a:t>
            </a:r>
            <a:r>
              <a:rPr lang="en-US" altLang="zh-CN" sz="2000" dirty="0"/>
              <a:t>CART</a:t>
            </a:r>
          </a:p>
          <a:p>
            <a:r>
              <a:rPr lang="zh-CN" altLang="en-US" sz="2200" dirty="0"/>
              <a:t>算法的发展过程</a:t>
            </a:r>
            <a:endParaRPr lang="en-US" altLang="zh-CN" sz="2200" dirty="0"/>
          </a:p>
          <a:p>
            <a:pPr lvl="1"/>
            <a:r>
              <a:rPr lang="en-US" altLang="zh-CN" sz="1800" dirty="0" err="1"/>
              <a:t>Hunt,Marin</a:t>
            </a:r>
            <a:r>
              <a:rPr lang="zh-CN" altLang="en-US" sz="1800" dirty="0"/>
              <a:t>和</a:t>
            </a:r>
            <a:r>
              <a:rPr lang="en-US" altLang="zh-CN" sz="1800" dirty="0"/>
              <a:t>Stone </a:t>
            </a:r>
            <a:r>
              <a:rPr lang="zh-CN" altLang="en-US" sz="1800" dirty="0"/>
              <a:t>于</a:t>
            </a:r>
            <a:r>
              <a:rPr lang="en-US" altLang="zh-CN" sz="1800" dirty="0"/>
              <a:t>1966</a:t>
            </a:r>
            <a:r>
              <a:rPr lang="zh-CN" altLang="en-US" sz="1800" dirty="0"/>
              <a:t>年研制的</a:t>
            </a:r>
            <a:r>
              <a:rPr lang="en-US" altLang="zh-CN" sz="1800" dirty="0"/>
              <a:t>CLS</a:t>
            </a:r>
            <a:r>
              <a:rPr lang="zh-CN" altLang="en-US" sz="1800" dirty="0"/>
              <a:t>学习系统，用于学习单个概 念</a:t>
            </a:r>
          </a:p>
          <a:p>
            <a:pPr lvl="1"/>
            <a:r>
              <a:rPr lang="en-US" altLang="zh-CN" sz="1800" dirty="0"/>
              <a:t>1979</a:t>
            </a:r>
            <a:r>
              <a:rPr lang="zh-CN" altLang="en-US" sz="1800" dirty="0"/>
              <a:t>年</a:t>
            </a:r>
            <a:r>
              <a:rPr lang="en-US" altLang="zh-CN" sz="1800" dirty="0"/>
              <a:t>, J.R. Quinlan </a:t>
            </a:r>
            <a:r>
              <a:rPr lang="zh-CN" altLang="en-US" sz="1800" dirty="0"/>
              <a:t>给出</a:t>
            </a:r>
            <a:r>
              <a:rPr lang="en-US" altLang="zh-CN" sz="1800" dirty="0"/>
              <a:t>ID3</a:t>
            </a:r>
            <a:r>
              <a:rPr lang="zh-CN" altLang="en-US" sz="1800" dirty="0"/>
              <a:t>算法，并在</a:t>
            </a:r>
            <a:r>
              <a:rPr lang="en-US" altLang="zh-CN" sz="1800" dirty="0"/>
              <a:t>1983</a:t>
            </a:r>
            <a:r>
              <a:rPr lang="zh-CN" altLang="en-US" sz="1800" dirty="0"/>
              <a:t>年和</a:t>
            </a:r>
            <a:r>
              <a:rPr lang="en-US" altLang="zh-CN" sz="1800" dirty="0"/>
              <a:t>1986</a:t>
            </a:r>
            <a:r>
              <a:rPr lang="zh-CN" altLang="en-US" sz="1800" dirty="0"/>
              <a:t>年对</a:t>
            </a:r>
            <a:r>
              <a:rPr lang="en-US" altLang="zh-CN" sz="1800" dirty="0"/>
              <a:t>ID3 </a:t>
            </a:r>
            <a:r>
              <a:rPr lang="zh-CN" altLang="en-US" sz="1800" dirty="0"/>
              <a:t>进行了总结和简化，使其成为决策树学习算法的典型</a:t>
            </a:r>
          </a:p>
          <a:p>
            <a:pPr lvl="1"/>
            <a:r>
              <a:rPr lang="en-US" altLang="zh-CN" sz="1800" dirty="0" err="1"/>
              <a:t>Schlimmer</a:t>
            </a:r>
            <a:r>
              <a:rPr lang="en-US" altLang="zh-CN" sz="1800" dirty="0"/>
              <a:t> </a:t>
            </a:r>
            <a:r>
              <a:rPr lang="zh-CN" altLang="en-US" sz="1800" dirty="0"/>
              <a:t>和</a:t>
            </a:r>
            <a:r>
              <a:rPr lang="en-US" altLang="zh-CN" sz="1800" dirty="0"/>
              <a:t>Fisher </a:t>
            </a:r>
            <a:r>
              <a:rPr lang="zh-CN" altLang="en-US" sz="1800" dirty="0"/>
              <a:t>于</a:t>
            </a:r>
            <a:r>
              <a:rPr lang="en-US" altLang="zh-CN" sz="1800" dirty="0"/>
              <a:t>1986</a:t>
            </a:r>
            <a:r>
              <a:rPr lang="zh-CN" altLang="en-US" sz="1800" dirty="0"/>
              <a:t>年对</a:t>
            </a:r>
            <a:r>
              <a:rPr lang="en-US" altLang="zh-CN" sz="1800" dirty="0"/>
              <a:t>ID3</a:t>
            </a:r>
            <a:r>
              <a:rPr lang="zh-CN" altLang="en-US" sz="1800" dirty="0"/>
              <a:t>进行改造，在每个可能的决策树节点创建缓冲区，使决策树可以递增式生成，得到</a:t>
            </a:r>
            <a:r>
              <a:rPr lang="en-US" altLang="zh-CN" sz="1800" dirty="0"/>
              <a:t>ID4</a:t>
            </a:r>
            <a:r>
              <a:rPr lang="zh-CN" altLang="en-US" sz="1800" dirty="0"/>
              <a:t>算法</a:t>
            </a:r>
          </a:p>
          <a:p>
            <a:pPr lvl="1"/>
            <a:r>
              <a:rPr lang="en-US" altLang="zh-CN" sz="1800" dirty="0"/>
              <a:t>1988</a:t>
            </a:r>
            <a:r>
              <a:rPr lang="zh-CN" altLang="en-US" sz="1800" dirty="0"/>
              <a:t>年，在</a:t>
            </a:r>
            <a:r>
              <a:rPr lang="en-US" altLang="zh-CN" sz="1800" dirty="0"/>
              <a:t>ID4</a:t>
            </a:r>
            <a:r>
              <a:rPr lang="zh-CN" altLang="en-US" sz="1800" dirty="0"/>
              <a:t>基础上提出了</a:t>
            </a:r>
            <a:r>
              <a:rPr lang="en-US" altLang="zh-CN" sz="1800" dirty="0"/>
              <a:t>ID5</a:t>
            </a:r>
            <a:r>
              <a:rPr lang="zh-CN" altLang="en-US" sz="1800" dirty="0"/>
              <a:t>学习算法，进一步提高了效率</a:t>
            </a:r>
          </a:p>
          <a:p>
            <a:pPr lvl="1"/>
            <a:r>
              <a:rPr lang="en-US" altLang="zh-CN" sz="1800" dirty="0"/>
              <a:t>1993</a:t>
            </a:r>
            <a:r>
              <a:rPr lang="zh-CN" altLang="en-US" sz="1800" dirty="0"/>
              <a:t>年，进一步发展了</a:t>
            </a:r>
            <a:r>
              <a:rPr lang="en-US" altLang="zh-CN" sz="1800" dirty="0"/>
              <a:t>ID3</a:t>
            </a:r>
            <a:r>
              <a:rPr lang="zh-CN" altLang="en-US" sz="1800" dirty="0"/>
              <a:t>算法，改进成</a:t>
            </a:r>
            <a:r>
              <a:rPr lang="en-US" altLang="zh-CN" sz="1800" dirty="0"/>
              <a:t>C4.5</a:t>
            </a:r>
            <a:r>
              <a:rPr lang="zh-CN" altLang="en-US" sz="1800" dirty="0"/>
              <a:t>算法。</a:t>
            </a:r>
            <a:endParaRPr lang="en-US" altLang="zh-CN" sz="1800" dirty="0"/>
          </a:p>
          <a:p>
            <a:pPr lvl="1"/>
            <a:r>
              <a:rPr lang="zh-CN" altLang="en-US" sz="1800" dirty="0"/>
              <a:t>另一类决策树算法为</a:t>
            </a:r>
            <a:r>
              <a:rPr lang="en-US" altLang="zh-CN" sz="1800" dirty="0"/>
              <a:t>CART</a:t>
            </a:r>
            <a:r>
              <a:rPr lang="zh-CN" altLang="en-US" sz="1800" dirty="0"/>
              <a:t>，与</a:t>
            </a:r>
            <a:r>
              <a:rPr lang="en-US" altLang="zh-CN" sz="1800" dirty="0"/>
              <a:t>C4.5</a:t>
            </a:r>
            <a:r>
              <a:rPr lang="zh-CN" altLang="en-US" sz="1800" dirty="0"/>
              <a:t>不同的是，</a:t>
            </a:r>
            <a:r>
              <a:rPr lang="en-US" altLang="zh-CN" sz="1800" dirty="0"/>
              <a:t>CART</a:t>
            </a:r>
            <a:r>
              <a:rPr lang="zh-CN" altLang="en-US" sz="1800" dirty="0"/>
              <a:t>的决策树由二元逻辑问题生成，每个树节点只有两个分枝，分别包括学习实例的正例与反例</a:t>
            </a:r>
          </a:p>
          <a:p>
            <a:pPr lvl="1"/>
            <a:endParaRPr lang="en-US" altLang="zh-CN" sz="2000" dirty="0"/>
          </a:p>
          <a:p>
            <a:pPr lvl="1"/>
            <a:endParaRPr lang="zh-CN" altLang="en-US" sz="2000" dirty="0"/>
          </a:p>
        </p:txBody>
      </p:sp>
      <p:sp>
        <p:nvSpPr>
          <p:cNvPr id="2" name="标题 1">
            <a:extLst>
              <a:ext uri="{FF2B5EF4-FFF2-40B4-BE49-F238E27FC236}">
                <a16:creationId xmlns:a16="http://schemas.microsoft.com/office/drawing/2014/main" xmlns="" id="{E05192C3-7503-190E-69C0-46A36E706E19}"/>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a:t>
            </a:r>
            <a:r>
              <a:rPr lang="en-US" altLang="zh-CN" sz="2400" b="1" dirty="0" err="1">
                <a:latin typeface="+mj-ea"/>
              </a:rPr>
              <a:t>cls</a:t>
            </a:r>
            <a:r>
              <a:rPr lang="zh-CN" altLang="en-US" sz="2400" b="1" dirty="0">
                <a:latin typeface="+mj-ea"/>
              </a:rPr>
              <a:t>（</a:t>
            </a:r>
            <a:r>
              <a:rPr lang="en-US" altLang="zh-CN" sz="2000" dirty="0">
                <a:latin typeface="微软雅黑 Light" panose="020B0502040204020203" pitchFamily="34" charset="-122"/>
                <a:ea typeface="微软雅黑 Light" panose="020B0502040204020203" pitchFamily="34" charset="-122"/>
              </a:rPr>
              <a:t>Concept Learning System</a:t>
            </a:r>
            <a:r>
              <a:rPr lang="zh-CN" altLang="en-US" sz="2000" dirty="0">
                <a:latin typeface="微软雅黑 Light" panose="020B0502040204020203" pitchFamily="34" charset="-122"/>
                <a:ea typeface="微软雅黑 Light" panose="020B0502040204020203" pitchFamily="34" charset="-122"/>
              </a:rPr>
              <a:t>）</a:t>
            </a:r>
            <a:endParaRPr lang="zh-CN" altLang="en-US" sz="2400" b="1" dirty="0">
              <a:latin typeface="+mj-ea"/>
            </a:endParaRPr>
          </a:p>
        </p:txBody>
      </p:sp>
    </p:spTree>
    <p:extLst>
      <p:ext uri="{BB962C8B-B14F-4D97-AF65-F5344CB8AC3E}">
        <p14:creationId xmlns:p14="http://schemas.microsoft.com/office/powerpoint/2010/main" val="91784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1750300" y="843558"/>
            <a:ext cx="7393700" cy="4299942"/>
          </a:xfrm>
          <a:prstGeom prst="rect">
            <a:avLst/>
          </a:prstGeom>
        </p:spPr>
        <p:txBody>
          <a:bodyPr>
            <a:noAutofit/>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pPr>
            <a:r>
              <a:rPr lang="en-US" altLang="zh-CN" sz="2000" dirty="0">
                <a:latin typeface="微软雅黑 Light" panose="020B0502040204020203" pitchFamily="34" charset="-122"/>
                <a:ea typeface="微软雅黑 Light" panose="020B0502040204020203" pitchFamily="34" charset="-122"/>
              </a:rPr>
              <a:t>CLS</a:t>
            </a:r>
            <a:r>
              <a:rPr lang="zh-CN" altLang="en-US" sz="2000" dirty="0">
                <a:latin typeface="微软雅黑 Light" panose="020B0502040204020203" pitchFamily="34" charset="-122"/>
                <a:ea typeface="微软雅黑 Light" panose="020B0502040204020203" pitchFamily="34" charset="-122"/>
              </a:rPr>
              <a:t>是早期的决策树学习算法，它是决策树学习算法的基础</a:t>
            </a:r>
            <a:endParaRPr lang="en-US" altLang="zh-CN" sz="2000" dirty="0">
              <a:latin typeface="微软雅黑 Light" panose="020B0502040204020203" pitchFamily="34" charset="-122"/>
              <a:ea typeface="微软雅黑 Light" panose="020B0502040204020203" pitchFamily="34" charset="-122"/>
            </a:endParaRPr>
          </a:p>
          <a:p>
            <a:pPr marL="0" lvl="1" indent="0">
              <a:lnSpc>
                <a:spcPct val="150000"/>
              </a:lnSpc>
              <a:buNone/>
            </a:pPr>
            <a:r>
              <a:rPr lang="zh-CN" altLang="en-US" sz="2000" b="1" dirty="0">
                <a:latin typeface="黑体" panose="02010609060101010101" pitchFamily="49" charset="-122"/>
                <a:ea typeface="黑体" panose="02010609060101010101" pitchFamily="49" charset="-122"/>
              </a:rPr>
              <a:t>  算法思想：</a:t>
            </a:r>
            <a:r>
              <a:rPr lang="zh-CN" altLang="en-US" sz="2000" dirty="0">
                <a:latin typeface="微软雅黑 Light" panose="020B0502040204020203" pitchFamily="34" charset="-122"/>
                <a:ea typeface="微软雅黑 Light" panose="020B0502040204020203" pitchFamily="34" charset="-122"/>
              </a:rPr>
              <a:t>从一棵空决策树开始，选择某一属性（分类属性）作为测试属性，该测试属性对应决策树中的决策结点，根据该属性的值的不同将训练样本分成相应的子集：</a:t>
            </a:r>
            <a:endParaRPr lang="en-US" altLang="zh-CN" sz="2000" dirty="0">
              <a:latin typeface="微软雅黑 Light" panose="020B0502040204020203" pitchFamily="34" charset="-122"/>
              <a:ea typeface="微软雅黑 Light" panose="020B0502040204020203" pitchFamily="34" charset="-122"/>
            </a:endParaRPr>
          </a:p>
          <a:p>
            <a:pPr lvl="2">
              <a:lnSpc>
                <a:spcPct val="150000"/>
              </a:lnSpc>
            </a:pPr>
            <a:r>
              <a:rPr lang="zh-CN" altLang="en-US" sz="2000" dirty="0">
                <a:latin typeface="微软雅黑 Light" panose="020B0502040204020203" pitchFamily="34" charset="-122"/>
                <a:ea typeface="微软雅黑 Light" panose="020B0502040204020203" pitchFamily="34" charset="-122"/>
              </a:rPr>
              <a:t>如果该子集为空，或该子集中的样本属于同一个类，则该子集为叶结点；</a:t>
            </a:r>
            <a:endParaRPr lang="en-US" altLang="zh-CN" sz="2000" dirty="0">
              <a:latin typeface="微软雅黑 Light" panose="020B0502040204020203" pitchFamily="34" charset="-122"/>
              <a:ea typeface="微软雅黑 Light" panose="020B0502040204020203" pitchFamily="34" charset="-122"/>
            </a:endParaRPr>
          </a:p>
          <a:p>
            <a:pPr lvl="2">
              <a:lnSpc>
                <a:spcPct val="150000"/>
              </a:lnSpc>
            </a:pPr>
            <a:r>
              <a:rPr lang="zh-CN" altLang="en-US" sz="2000" dirty="0">
                <a:latin typeface="微软雅黑 Light" panose="020B0502040204020203" pitchFamily="34" charset="-122"/>
                <a:ea typeface="微软雅黑 Light" panose="020B0502040204020203" pitchFamily="34" charset="-122"/>
              </a:rPr>
              <a:t>否则该子集对应于决策树的内部结点，需要选择一个新的分类属性对该子集进行划分，直到所有的子集都为空或者属于同一类。</a:t>
            </a:r>
          </a:p>
        </p:txBody>
      </p:sp>
      <p:sp>
        <p:nvSpPr>
          <p:cNvPr id="3" name="标题 1">
            <a:extLst>
              <a:ext uri="{FF2B5EF4-FFF2-40B4-BE49-F238E27FC236}">
                <a16:creationId xmlns:a16="http://schemas.microsoft.com/office/drawing/2014/main" xmlns="" id="{8668F11F-3276-33C4-0925-29BC62DD042C}"/>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a:t>
            </a:r>
            <a:r>
              <a:rPr lang="en-US" altLang="zh-CN" sz="2400" b="1" dirty="0" err="1">
                <a:latin typeface="+mj-ea"/>
              </a:rPr>
              <a:t>cls</a:t>
            </a:r>
            <a:r>
              <a:rPr lang="zh-CN" altLang="en-US" sz="2400" b="1" dirty="0">
                <a:latin typeface="+mj-ea"/>
              </a:rPr>
              <a:t>（</a:t>
            </a:r>
            <a:r>
              <a:rPr lang="en-US" altLang="zh-CN" sz="2000" dirty="0">
                <a:latin typeface="微软雅黑 Light" panose="020B0502040204020203" pitchFamily="34" charset="-122"/>
                <a:ea typeface="微软雅黑 Light" panose="020B0502040204020203" pitchFamily="34" charset="-122"/>
              </a:rPr>
              <a:t>Concept Learning System</a:t>
            </a:r>
            <a:r>
              <a:rPr lang="zh-CN" altLang="en-US" sz="2000" dirty="0">
                <a:latin typeface="微软雅黑 Light" panose="020B0502040204020203" pitchFamily="34" charset="-122"/>
                <a:ea typeface="微软雅黑 Light" panose="020B0502040204020203" pitchFamily="34" charset="-122"/>
              </a:rPr>
              <a:t>）</a:t>
            </a:r>
            <a:endParaRPr lang="zh-CN" altLang="en-US" sz="2400" b="1" dirty="0">
              <a:latin typeface="+mj-ea"/>
            </a:endParaRPr>
          </a:p>
        </p:txBody>
      </p:sp>
    </p:spTree>
    <p:extLst>
      <p:ext uri="{BB962C8B-B14F-4D97-AF65-F5344CB8AC3E}">
        <p14:creationId xmlns:p14="http://schemas.microsoft.com/office/powerpoint/2010/main" val="171757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60"/>
          <p:cNvGraphicFramePr>
            <a:graphicFrameLocks noGrp="1"/>
          </p:cNvGraphicFramePr>
          <p:nvPr>
            <p:extLst>
              <p:ext uri="{D42A27DB-BD31-4B8C-83A1-F6EECF244321}">
                <p14:modId xmlns:p14="http://schemas.microsoft.com/office/powerpoint/2010/main" val="598913546"/>
              </p:ext>
            </p:extLst>
          </p:nvPr>
        </p:nvGraphicFramePr>
        <p:xfrm>
          <a:off x="2051720" y="1347614"/>
          <a:ext cx="2808311" cy="3167303"/>
        </p:xfrm>
        <a:graphic>
          <a:graphicData uri="http://schemas.openxmlformats.org/drawingml/2006/table">
            <a:tbl>
              <a:tblPr/>
              <a:tblGrid>
                <a:gridCol w="435959">
                  <a:extLst>
                    <a:ext uri="{9D8B030D-6E8A-4147-A177-3AD203B41FA5}">
                      <a16:colId xmlns:a16="http://schemas.microsoft.com/office/drawing/2014/main" xmlns="" val="20000"/>
                    </a:ext>
                  </a:extLst>
                </a:gridCol>
                <a:gridCol w="825894">
                  <a:extLst>
                    <a:ext uri="{9D8B030D-6E8A-4147-A177-3AD203B41FA5}">
                      <a16:colId xmlns:a16="http://schemas.microsoft.com/office/drawing/2014/main" xmlns="" val="20001"/>
                    </a:ext>
                  </a:extLst>
                </a:gridCol>
                <a:gridCol w="773229">
                  <a:extLst>
                    <a:ext uri="{9D8B030D-6E8A-4147-A177-3AD203B41FA5}">
                      <a16:colId xmlns:a16="http://schemas.microsoft.com/office/drawing/2014/main" xmlns="" val="20002"/>
                    </a:ext>
                  </a:extLst>
                </a:gridCol>
                <a:gridCol w="773229">
                  <a:extLst>
                    <a:ext uri="{9D8B030D-6E8A-4147-A177-3AD203B41FA5}">
                      <a16:colId xmlns:a16="http://schemas.microsoft.com/office/drawing/2014/main" xmlns="" val="20003"/>
                    </a:ext>
                  </a:extLst>
                </a:gridCol>
              </a:tblGrid>
              <a:tr h="48006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人员</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眼睛颜色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头发颜色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所属人种</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1" i="0" u="none" strike="noStrike" cap="none" normalizeH="0" baseline="0" dirty="0">
                          <a:ln>
                            <a:noFill/>
                          </a:ln>
                          <a:solidFill>
                            <a:srgbClr val="C00000"/>
                          </a:solidFill>
                          <a:effectLst/>
                          <a:latin typeface="Times New Roman" panose="02020603050405020304" pitchFamily="18" charset="0"/>
                          <a:ea typeface="宋体" panose="02010600030101010101" pitchFamily="2" charset="-122"/>
                        </a:rPr>
                        <a:t>黄种人</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34566">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灰色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白种人</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2623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蓝色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混血</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
        <p:nvSpPr>
          <p:cNvPr id="8" name="Oval 63"/>
          <p:cNvSpPr>
            <a:spLocks noChangeArrowheads="1"/>
          </p:cNvSpPr>
          <p:nvPr/>
        </p:nvSpPr>
        <p:spPr bwMode="auto">
          <a:xfrm>
            <a:off x="6461895" y="1059582"/>
            <a:ext cx="1188244" cy="684245"/>
          </a:xfrm>
          <a:prstGeom prst="ellipse">
            <a:avLst/>
          </a:prstGeom>
          <a:solidFill>
            <a:schemeClr val="tx2">
              <a:lumMod val="25000"/>
              <a:lumOff val="75000"/>
            </a:schemeClr>
          </a:solidFill>
          <a:ln w="9525">
            <a:solidFill>
              <a:schemeClr val="tx2">
                <a:lumMod val="50000"/>
                <a:lumOff val="50000"/>
              </a:schemeClr>
            </a:solidFill>
            <a:round/>
          </a:ln>
          <a:effectLst/>
        </p:spPr>
        <p:txBody>
          <a:bodyPr wrap="none" lIns="68580" tIns="34290" rIns="68580" bIns="34290" anchor="ctr"/>
          <a:lstStyle/>
          <a:p>
            <a:pPr algn="ctr"/>
            <a:r>
              <a:rPr lang="zh-CN" altLang="en-US" dirty="0"/>
              <a:t>眼睛颜色</a:t>
            </a:r>
          </a:p>
        </p:txBody>
      </p:sp>
      <p:sp>
        <p:nvSpPr>
          <p:cNvPr id="9" name="Line 65"/>
          <p:cNvSpPr>
            <a:spLocks noChangeShapeType="1"/>
          </p:cNvSpPr>
          <p:nvPr/>
        </p:nvSpPr>
        <p:spPr bwMode="auto">
          <a:xfrm flipH="1">
            <a:off x="5867772" y="1743827"/>
            <a:ext cx="1164476" cy="713325"/>
          </a:xfrm>
          <a:prstGeom prst="line">
            <a:avLst/>
          </a:prstGeom>
          <a:noFill/>
          <a:ln w="9525">
            <a:solidFill>
              <a:schemeClr val="tx1"/>
            </a:solidFill>
            <a:round/>
          </a:ln>
          <a:effectLst/>
        </p:spPr>
        <p:txBody>
          <a:bodyPr lIns="68580" tIns="34290" rIns="68580" bIns="34290"/>
          <a:lstStyle/>
          <a:p>
            <a:endParaRPr lang="zh-CN" altLang="en-US"/>
          </a:p>
        </p:txBody>
      </p:sp>
      <p:sp>
        <p:nvSpPr>
          <p:cNvPr id="10" name="Line 66"/>
          <p:cNvSpPr>
            <a:spLocks noChangeShapeType="1"/>
          </p:cNvSpPr>
          <p:nvPr/>
        </p:nvSpPr>
        <p:spPr bwMode="auto">
          <a:xfrm>
            <a:off x="7032249" y="1743827"/>
            <a:ext cx="23766" cy="792403"/>
          </a:xfrm>
          <a:prstGeom prst="line">
            <a:avLst/>
          </a:prstGeom>
          <a:noFill/>
          <a:ln w="9525">
            <a:solidFill>
              <a:schemeClr val="tx1"/>
            </a:solidFill>
            <a:round/>
          </a:ln>
          <a:effectLst/>
        </p:spPr>
        <p:txBody>
          <a:bodyPr lIns="68580" tIns="34290" rIns="68580" bIns="34290"/>
          <a:lstStyle/>
          <a:p>
            <a:endParaRPr lang="zh-CN" altLang="en-US"/>
          </a:p>
        </p:txBody>
      </p:sp>
      <p:sp>
        <p:nvSpPr>
          <p:cNvPr id="11" name="Line 67"/>
          <p:cNvSpPr>
            <a:spLocks noChangeShapeType="1"/>
          </p:cNvSpPr>
          <p:nvPr/>
        </p:nvSpPr>
        <p:spPr bwMode="auto">
          <a:xfrm>
            <a:off x="7032249" y="1743827"/>
            <a:ext cx="1297677" cy="738825"/>
          </a:xfrm>
          <a:prstGeom prst="line">
            <a:avLst/>
          </a:prstGeom>
          <a:noFill/>
          <a:ln w="9525">
            <a:solidFill>
              <a:schemeClr val="tx1"/>
            </a:solidFill>
            <a:round/>
          </a:ln>
          <a:effectLst/>
        </p:spPr>
        <p:txBody>
          <a:bodyPr lIns="68580" tIns="34290" rIns="68580" bIns="34290"/>
          <a:lstStyle/>
          <a:p>
            <a:endParaRPr lang="zh-CN" altLang="en-US"/>
          </a:p>
        </p:txBody>
      </p:sp>
      <p:sp>
        <p:nvSpPr>
          <p:cNvPr id="12" name="Oval 68"/>
          <p:cNvSpPr>
            <a:spLocks noChangeArrowheads="1"/>
          </p:cNvSpPr>
          <p:nvPr/>
        </p:nvSpPr>
        <p:spPr bwMode="auto">
          <a:xfrm>
            <a:off x="5220072" y="2391767"/>
            <a:ext cx="1081088" cy="756047"/>
          </a:xfrm>
          <a:prstGeom prst="ellipse">
            <a:avLst/>
          </a:prstGeom>
          <a:solidFill>
            <a:schemeClr val="tx2">
              <a:lumMod val="25000"/>
              <a:lumOff val="75000"/>
            </a:schemeClr>
          </a:solidFill>
          <a:ln w="9525">
            <a:solidFill>
              <a:schemeClr val="tx2">
                <a:lumMod val="50000"/>
                <a:lumOff val="50000"/>
              </a:schemeClr>
            </a:solidFill>
            <a:round/>
          </a:ln>
          <a:effectLst/>
        </p:spPr>
        <p:txBody>
          <a:bodyPr wrap="none" lIns="68580" tIns="34290" rIns="68580" bIns="34290" anchor="ctr"/>
          <a:lstStyle/>
          <a:p>
            <a:pPr algn="ctr"/>
            <a:r>
              <a:rPr lang="en-US" altLang="zh-CN" dirty="0"/>
              <a:t>{1, 6}</a:t>
            </a:r>
          </a:p>
        </p:txBody>
      </p:sp>
      <p:sp>
        <p:nvSpPr>
          <p:cNvPr id="13" name="Oval 70"/>
          <p:cNvSpPr>
            <a:spLocks noChangeArrowheads="1"/>
          </p:cNvSpPr>
          <p:nvPr/>
        </p:nvSpPr>
        <p:spPr bwMode="auto">
          <a:xfrm>
            <a:off x="6588447" y="2446536"/>
            <a:ext cx="1079897" cy="701278"/>
          </a:xfrm>
          <a:prstGeom prst="ellipse">
            <a:avLst/>
          </a:prstGeom>
          <a:solidFill>
            <a:schemeClr val="tx2">
              <a:lumMod val="25000"/>
              <a:lumOff val="75000"/>
            </a:schemeClr>
          </a:solidFill>
          <a:ln w="9525">
            <a:solidFill>
              <a:schemeClr val="tx2">
                <a:lumMod val="50000"/>
                <a:lumOff val="50000"/>
              </a:schemeClr>
            </a:solidFill>
            <a:round/>
          </a:ln>
          <a:effectLst/>
        </p:spPr>
        <p:txBody>
          <a:bodyPr wrap="none" lIns="68580" tIns="34290" rIns="68580" bIns="34290" anchor="ctr"/>
          <a:lstStyle/>
          <a:p>
            <a:pPr algn="ctr"/>
            <a:r>
              <a:rPr lang="en-US" altLang="zh-CN" dirty="0"/>
              <a:t>{2, 4, 8}</a:t>
            </a:r>
          </a:p>
        </p:txBody>
      </p:sp>
      <p:sp>
        <p:nvSpPr>
          <p:cNvPr id="14" name="Oval 72"/>
          <p:cNvSpPr>
            <a:spLocks noChangeArrowheads="1"/>
          </p:cNvSpPr>
          <p:nvPr/>
        </p:nvSpPr>
        <p:spPr bwMode="auto">
          <a:xfrm>
            <a:off x="7956599" y="2446536"/>
            <a:ext cx="1079897" cy="701278"/>
          </a:xfrm>
          <a:prstGeom prst="ellipse">
            <a:avLst/>
          </a:prstGeom>
          <a:solidFill>
            <a:schemeClr val="tx2">
              <a:lumMod val="25000"/>
              <a:lumOff val="75000"/>
            </a:schemeClr>
          </a:solidFill>
          <a:ln w="9525">
            <a:solidFill>
              <a:schemeClr val="tx2">
                <a:lumMod val="50000"/>
                <a:lumOff val="50000"/>
              </a:schemeClr>
            </a:solidFill>
            <a:round/>
          </a:ln>
          <a:effectLst/>
        </p:spPr>
        <p:txBody>
          <a:bodyPr wrap="none" lIns="68580" tIns="34290" rIns="68580" bIns="34290" anchor="ctr"/>
          <a:lstStyle/>
          <a:p>
            <a:pPr algn="ctr"/>
            <a:r>
              <a:rPr lang="en-US" altLang="zh-CN" dirty="0"/>
              <a:t>{3, 5, 7}</a:t>
            </a:r>
          </a:p>
        </p:txBody>
      </p:sp>
      <p:sp>
        <p:nvSpPr>
          <p:cNvPr id="15" name="Text Box 73"/>
          <p:cNvSpPr txBox="1">
            <a:spLocks noChangeArrowheads="1"/>
          </p:cNvSpPr>
          <p:nvPr/>
        </p:nvSpPr>
        <p:spPr bwMode="auto">
          <a:xfrm>
            <a:off x="5652120" y="1995686"/>
            <a:ext cx="600164" cy="346249"/>
          </a:xfrm>
          <a:prstGeom prst="rect">
            <a:avLst/>
          </a:prstGeom>
          <a:noFill/>
          <a:ln>
            <a:noFill/>
          </a:ln>
          <a:effectLst/>
        </p:spPr>
        <p:txBody>
          <a:bodyPr wrap="none" lIns="68580" tIns="34290" rIns="68580" bIns="34290">
            <a:spAutoFit/>
          </a:bodyPr>
          <a:lstStyle/>
          <a:p>
            <a:r>
              <a:rPr lang="zh-CN" altLang="en-US" dirty="0"/>
              <a:t>黑色</a:t>
            </a:r>
          </a:p>
        </p:txBody>
      </p:sp>
      <p:sp>
        <p:nvSpPr>
          <p:cNvPr id="16" name="Text Box 74"/>
          <p:cNvSpPr txBox="1">
            <a:spLocks noChangeArrowheads="1"/>
          </p:cNvSpPr>
          <p:nvPr/>
        </p:nvSpPr>
        <p:spPr bwMode="auto">
          <a:xfrm>
            <a:off x="6732167" y="1995686"/>
            <a:ext cx="600164" cy="346249"/>
          </a:xfrm>
          <a:prstGeom prst="rect">
            <a:avLst/>
          </a:prstGeom>
          <a:noFill/>
          <a:ln>
            <a:noFill/>
          </a:ln>
          <a:effectLst/>
        </p:spPr>
        <p:txBody>
          <a:bodyPr wrap="none" lIns="68580" tIns="34290" rIns="68580" bIns="34290">
            <a:spAutoFit/>
          </a:bodyPr>
          <a:lstStyle/>
          <a:p>
            <a:r>
              <a:rPr lang="zh-CN" altLang="en-US" dirty="0"/>
              <a:t>蓝色</a:t>
            </a:r>
          </a:p>
        </p:txBody>
      </p:sp>
      <p:sp>
        <p:nvSpPr>
          <p:cNvPr id="17" name="Text Box 75"/>
          <p:cNvSpPr txBox="1">
            <a:spLocks noChangeArrowheads="1"/>
          </p:cNvSpPr>
          <p:nvPr/>
        </p:nvSpPr>
        <p:spPr bwMode="auto">
          <a:xfrm>
            <a:off x="7810874" y="1995686"/>
            <a:ext cx="600164" cy="346249"/>
          </a:xfrm>
          <a:prstGeom prst="rect">
            <a:avLst/>
          </a:prstGeom>
          <a:noFill/>
          <a:ln>
            <a:noFill/>
          </a:ln>
          <a:effectLst/>
        </p:spPr>
        <p:txBody>
          <a:bodyPr wrap="none" lIns="68580" tIns="34290" rIns="68580" bIns="34290">
            <a:spAutoFit/>
          </a:bodyPr>
          <a:lstStyle/>
          <a:p>
            <a:r>
              <a:rPr lang="zh-CN" altLang="en-US" dirty="0"/>
              <a:t>灰色</a:t>
            </a:r>
          </a:p>
        </p:txBody>
      </p:sp>
      <p:sp>
        <p:nvSpPr>
          <p:cNvPr id="18" name="AutoShape 76"/>
          <p:cNvSpPr/>
          <p:nvPr/>
        </p:nvSpPr>
        <p:spPr bwMode="auto">
          <a:xfrm rot="16200000">
            <a:off x="7028966" y="2148546"/>
            <a:ext cx="432197" cy="2430735"/>
          </a:xfrm>
          <a:prstGeom prst="leftBrace">
            <a:avLst>
              <a:gd name="adj1" fmla="val 35009"/>
              <a:gd name="adj2" fmla="val 50000"/>
            </a:avLst>
          </a:prstGeom>
          <a:noFill/>
          <a:ln w="9525">
            <a:solidFill>
              <a:schemeClr val="tx1"/>
            </a:solidFill>
            <a:round/>
          </a:ln>
          <a:effectLst/>
        </p:spPr>
        <p:txBody>
          <a:bodyPr wrap="none" lIns="68580" tIns="34290" rIns="68580" bIns="34290" anchor="ctr"/>
          <a:lstStyle/>
          <a:p>
            <a:endParaRPr lang="zh-CN" altLang="en-US"/>
          </a:p>
        </p:txBody>
      </p:sp>
      <p:sp>
        <p:nvSpPr>
          <p:cNvPr id="19" name="Text Box 77"/>
          <p:cNvSpPr txBox="1">
            <a:spLocks noChangeArrowheads="1"/>
          </p:cNvSpPr>
          <p:nvPr/>
        </p:nvSpPr>
        <p:spPr bwMode="auto">
          <a:xfrm>
            <a:off x="5940152" y="3651870"/>
            <a:ext cx="2677656" cy="346249"/>
          </a:xfrm>
          <a:prstGeom prst="rect">
            <a:avLst/>
          </a:prstGeom>
          <a:noFill/>
          <a:ln>
            <a:noFill/>
          </a:ln>
          <a:effectLst/>
        </p:spPr>
        <p:txBody>
          <a:bodyPr wrap="none" lIns="68580" tIns="34290" rIns="68580" bIns="34290">
            <a:spAutoFit/>
          </a:bodyPr>
          <a:lstStyle/>
          <a:p>
            <a:r>
              <a:rPr lang="zh-CN" altLang="en-US" dirty="0"/>
              <a:t>不属于同一类，非叶结点</a:t>
            </a:r>
          </a:p>
        </p:txBody>
      </p:sp>
      <p:sp>
        <p:nvSpPr>
          <p:cNvPr id="2" name="标题 1">
            <a:extLst>
              <a:ext uri="{FF2B5EF4-FFF2-40B4-BE49-F238E27FC236}">
                <a16:creationId xmlns:a16="http://schemas.microsoft.com/office/drawing/2014/main" xmlns="" id="{2795DD81-9AC1-91A1-2BA1-0E6FF948F8B9}"/>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a:t>
            </a:r>
            <a:r>
              <a:rPr lang="en-US" altLang="zh-CN" sz="2400" b="1" dirty="0" err="1">
                <a:latin typeface="+mj-ea"/>
              </a:rPr>
              <a:t>cls</a:t>
            </a:r>
            <a:r>
              <a:rPr lang="zh-CN" altLang="en-US" sz="2400" b="1" dirty="0">
                <a:latin typeface="+mj-ea"/>
              </a:rPr>
              <a:t>（</a:t>
            </a:r>
            <a:r>
              <a:rPr lang="en-US" altLang="zh-CN" sz="2000" dirty="0">
                <a:latin typeface="微软雅黑 Light" panose="020B0502040204020203" pitchFamily="34" charset="-122"/>
                <a:ea typeface="微软雅黑 Light" panose="020B0502040204020203" pitchFamily="34" charset="-122"/>
              </a:rPr>
              <a:t>Concept Learning System</a:t>
            </a:r>
            <a:r>
              <a:rPr lang="zh-CN" altLang="en-US" sz="2000" dirty="0">
                <a:latin typeface="微软雅黑 Light" panose="020B0502040204020203" pitchFamily="34" charset="-122"/>
                <a:ea typeface="微软雅黑 Light" panose="020B0502040204020203" pitchFamily="34" charset="-122"/>
              </a:rPr>
              <a:t>）</a:t>
            </a:r>
            <a:endParaRPr lang="zh-CN" altLang="en-US" sz="2400" b="1" dirty="0">
              <a:latin typeface="+mj-ea"/>
            </a:endParaRPr>
          </a:p>
        </p:txBody>
      </p:sp>
    </p:spTree>
    <p:extLst>
      <p:ext uri="{BB962C8B-B14F-4D97-AF65-F5344CB8AC3E}">
        <p14:creationId xmlns:p14="http://schemas.microsoft.com/office/powerpoint/2010/main" val="66375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7"/>
          <p:cNvSpPr>
            <a:spLocks noChangeArrowheads="1"/>
          </p:cNvSpPr>
          <p:nvPr/>
        </p:nvSpPr>
        <p:spPr bwMode="auto">
          <a:xfrm>
            <a:off x="6948264" y="915566"/>
            <a:ext cx="808435" cy="504056"/>
          </a:xfrm>
          <a:prstGeom prst="ellipse">
            <a:avLst/>
          </a:prstGeom>
          <a:solidFill>
            <a:schemeClr val="tx2">
              <a:lumMod val="25000"/>
              <a:lumOff val="75000"/>
            </a:schemeClr>
          </a:solidFill>
          <a:ln w="9525">
            <a:solidFill>
              <a:schemeClr val="tx2">
                <a:lumMod val="50000"/>
                <a:lumOff val="50000"/>
              </a:schemeClr>
            </a:solidFill>
            <a:round/>
          </a:ln>
          <a:effectLst/>
        </p:spPr>
        <p:txBody>
          <a:bodyPr wrap="none" lIns="68580" tIns="34290" rIns="68580" bIns="34290" anchor="ctr"/>
          <a:lstStyle/>
          <a:p>
            <a:pPr algn="ctr"/>
            <a:r>
              <a:rPr lang="zh-CN" altLang="en-US" sz="1200" b="1" dirty="0"/>
              <a:t>眼睛颜色</a:t>
            </a:r>
          </a:p>
        </p:txBody>
      </p:sp>
      <p:sp>
        <p:nvSpPr>
          <p:cNvPr id="10" name="Line 8"/>
          <p:cNvSpPr>
            <a:spLocks noChangeShapeType="1"/>
          </p:cNvSpPr>
          <p:nvPr/>
        </p:nvSpPr>
        <p:spPr bwMode="auto">
          <a:xfrm flipH="1">
            <a:off x="6155805" y="1401194"/>
            <a:ext cx="1188244" cy="378619"/>
          </a:xfrm>
          <a:prstGeom prst="line">
            <a:avLst/>
          </a:prstGeom>
          <a:noFill/>
          <a:ln w="9525">
            <a:solidFill>
              <a:schemeClr val="tx1"/>
            </a:solidFill>
            <a:round/>
          </a:ln>
          <a:effectLst/>
        </p:spPr>
        <p:txBody>
          <a:bodyPr lIns="68580" tIns="34290" rIns="68580" bIns="34290"/>
          <a:lstStyle/>
          <a:p>
            <a:endParaRPr lang="zh-CN" altLang="en-US" sz="1200" b="1"/>
          </a:p>
        </p:txBody>
      </p:sp>
      <p:sp>
        <p:nvSpPr>
          <p:cNvPr id="11" name="Line 9"/>
          <p:cNvSpPr>
            <a:spLocks noChangeShapeType="1"/>
          </p:cNvSpPr>
          <p:nvPr/>
        </p:nvSpPr>
        <p:spPr bwMode="auto">
          <a:xfrm>
            <a:off x="7344048" y="1401194"/>
            <a:ext cx="0" cy="540544"/>
          </a:xfrm>
          <a:prstGeom prst="line">
            <a:avLst/>
          </a:prstGeom>
          <a:noFill/>
          <a:ln w="9525">
            <a:solidFill>
              <a:schemeClr val="tx1"/>
            </a:solidFill>
            <a:round/>
          </a:ln>
          <a:effectLst/>
        </p:spPr>
        <p:txBody>
          <a:bodyPr lIns="68580" tIns="34290" rIns="68580" bIns="34290"/>
          <a:lstStyle/>
          <a:p>
            <a:endParaRPr lang="zh-CN" altLang="en-US" sz="1200" b="1"/>
          </a:p>
        </p:txBody>
      </p:sp>
      <p:sp>
        <p:nvSpPr>
          <p:cNvPr id="12" name="Line 10"/>
          <p:cNvSpPr>
            <a:spLocks noChangeShapeType="1"/>
          </p:cNvSpPr>
          <p:nvPr/>
        </p:nvSpPr>
        <p:spPr bwMode="auto">
          <a:xfrm>
            <a:off x="7344049" y="1401194"/>
            <a:ext cx="1026319" cy="486965"/>
          </a:xfrm>
          <a:prstGeom prst="line">
            <a:avLst/>
          </a:prstGeom>
          <a:noFill/>
          <a:ln w="9525">
            <a:solidFill>
              <a:schemeClr val="tx1"/>
            </a:solidFill>
            <a:round/>
          </a:ln>
          <a:effectLst/>
        </p:spPr>
        <p:txBody>
          <a:bodyPr lIns="68580" tIns="34290" rIns="68580" bIns="34290"/>
          <a:lstStyle/>
          <a:p>
            <a:endParaRPr lang="zh-CN" altLang="en-US" sz="1200" b="1"/>
          </a:p>
        </p:txBody>
      </p:sp>
      <p:sp>
        <p:nvSpPr>
          <p:cNvPr id="13" name="Oval 11"/>
          <p:cNvSpPr>
            <a:spLocks noChangeArrowheads="1"/>
          </p:cNvSpPr>
          <p:nvPr/>
        </p:nvSpPr>
        <p:spPr bwMode="auto">
          <a:xfrm>
            <a:off x="5816630" y="1779812"/>
            <a:ext cx="843602" cy="458986"/>
          </a:xfrm>
          <a:prstGeom prst="ellipse">
            <a:avLst/>
          </a:prstGeom>
          <a:solidFill>
            <a:schemeClr val="tx2">
              <a:lumMod val="25000"/>
              <a:lumOff val="75000"/>
            </a:schemeClr>
          </a:solidFill>
          <a:ln w="9525">
            <a:solidFill>
              <a:schemeClr val="tx2">
                <a:lumMod val="50000"/>
                <a:lumOff val="50000"/>
              </a:schemeClr>
            </a:solidFill>
            <a:round/>
          </a:ln>
          <a:effectLst/>
        </p:spPr>
        <p:txBody>
          <a:bodyPr wrap="none" lIns="68580" tIns="34290" rIns="68580" bIns="34290" anchor="ctr"/>
          <a:lstStyle/>
          <a:p>
            <a:pPr algn="ctr"/>
            <a:r>
              <a:rPr lang="zh-CN" altLang="en-US" sz="1200" b="1" dirty="0"/>
              <a:t>头发颜色</a:t>
            </a:r>
          </a:p>
        </p:txBody>
      </p:sp>
      <p:sp>
        <p:nvSpPr>
          <p:cNvPr id="14" name="Oval 12"/>
          <p:cNvSpPr>
            <a:spLocks noChangeArrowheads="1"/>
          </p:cNvSpPr>
          <p:nvPr/>
        </p:nvSpPr>
        <p:spPr bwMode="auto">
          <a:xfrm>
            <a:off x="6903491" y="1851670"/>
            <a:ext cx="836861" cy="395560"/>
          </a:xfrm>
          <a:prstGeom prst="ellipse">
            <a:avLst/>
          </a:prstGeom>
          <a:solidFill>
            <a:schemeClr val="tx2">
              <a:lumMod val="25000"/>
              <a:lumOff val="75000"/>
            </a:schemeClr>
          </a:solidFill>
          <a:ln w="9525">
            <a:solidFill>
              <a:schemeClr val="tx2">
                <a:lumMod val="50000"/>
                <a:lumOff val="50000"/>
              </a:schemeClr>
            </a:solidFill>
            <a:round/>
          </a:ln>
          <a:effectLst/>
        </p:spPr>
        <p:txBody>
          <a:bodyPr wrap="none" lIns="68580" tIns="34290" rIns="68580" bIns="34290" anchor="ctr"/>
          <a:lstStyle/>
          <a:p>
            <a:pPr algn="ctr"/>
            <a:r>
              <a:rPr lang="zh-CN" altLang="en-US" sz="1200" b="1"/>
              <a:t>头发颜色</a:t>
            </a:r>
          </a:p>
        </p:txBody>
      </p:sp>
      <p:sp>
        <p:nvSpPr>
          <p:cNvPr id="15" name="Oval 13"/>
          <p:cNvSpPr>
            <a:spLocks noChangeArrowheads="1"/>
          </p:cNvSpPr>
          <p:nvPr/>
        </p:nvSpPr>
        <p:spPr bwMode="auto">
          <a:xfrm>
            <a:off x="7987160" y="1888158"/>
            <a:ext cx="905320" cy="395561"/>
          </a:xfrm>
          <a:prstGeom prst="ellipse">
            <a:avLst/>
          </a:prstGeom>
          <a:solidFill>
            <a:schemeClr val="tx2">
              <a:lumMod val="25000"/>
              <a:lumOff val="75000"/>
            </a:schemeClr>
          </a:solidFill>
          <a:ln w="9525">
            <a:solidFill>
              <a:schemeClr val="tx2">
                <a:lumMod val="50000"/>
                <a:lumOff val="50000"/>
              </a:schemeClr>
            </a:solidFill>
            <a:round/>
          </a:ln>
          <a:effectLst/>
        </p:spPr>
        <p:txBody>
          <a:bodyPr wrap="none" lIns="68580" tIns="34290" rIns="68580" bIns="34290" anchor="ctr"/>
          <a:lstStyle/>
          <a:p>
            <a:pPr algn="ctr"/>
            <a:r>
              <a:rPr lang="zh-CN" altLang="en-US" sz="1200" b="1" dirty="0"/>
              <a:t>头发颜色</a:t>
            </a:r>
          </a:p>
        </p:txBody>
      </p:sp>
      <p:sp>
        <p:nvSpPr>
          <p:cNvPr id="16" name="Text Box 14"/>
          <p:cNvSpPr txBox="1">
            <a:spLocks noChangeArrowheads="1"/>
          </p:cNvSpPr>
          <p:nvPr/>
        </p:nvSpPr>
        <p:spPr bwMode="auto">
          <a:xfrm>
            <a:off x="6264152" y="1347614"/>
            <a:ext cx="446276" cy="253916"/>
          </a:xfrm>
          <a:prstGeom prst="rect">
            <a:avLst/>
          </a:prstGeom>
          <a:noFill/>
          <a:ln>
            <a:noFill/>
          </a:ln>
          <a:effectLst/>
        </p:spPr>
        <p:txBody>
          <a:bodyPr wrap="none" lIns="68580" tIns="34290" rIns="68580" bIns="34290">
            <a:spAutoFit/>
          </a:bodyPr>
          <a:lstStyle/>
          <a:p>
            <a:r>
              <a:rPr lang="zh-CN" altLang="en-US" sz="1200" b="1" dirty="0"/>
              <a:t>黑色</a:t>
            </a:r>
          </a:p>
        </p:txBody>
      </p:sp>
      <p:sp>
        <p:nvSpPr>
          <p:cNvPr id="17" name="Text Box 15"/>
          <p:cNvSpPr txBox="1">
            <a:spLocks noChangeArrowheads="1"/>
          </p:cNvSpPr>
          <p:nvPr/>
        </p:nvSpPr>
        <p:spPr bwMode="auto">
          <a:xfrm>
            <a:off x="7127200" y="1545258"/>
            <a:ext cx="446276" cy="253916"/>
          </a:xfrm>
          <a:prstGeom prst="rect">
            <a:avLst/>
          </a:prstGeom>
          <a:noFill/>
          <a:ln>
            <a:noFill/>
          </a:ln>
          <a:effectLst/>
        </p:spPr>
        <p:txBody>
          <a:bodyPr wrap="none" lIns="68580" tIns="34290" rIns="68580" bIns="34290">
            <a:spAutoFit/>
          </a:bodyPr>
          <a:lstStyle/>
          <a:p>
            <a:r>
              <a:rPr lang="zh-CN" altLang="en-US" sz="1200" b="1" dirty="0"/>
              <a:t>蓝色</a:t>
            </a:r>
          </a:p>
        </p:txBody>
      </p:sp>
      <p:sp>
        <p:nvSpPr>
          <p:cNvPr id="18" name="Text Box 16"/>
          <p:cNvSpPr txBox="1">
            <a:spLocks noChangeArrowheads="1"/>
          </p:cNvSpPr>
          <p:nvPr/>
        </p:nvSpPr>
        <p:spPr bwMode="auto">
          <a:xfrm>
            <a:off x="8098906" y="1509539"/>
            <a:ext cx="446276" cy="253916"/>
          </a:xfrm>
          <a:prstGeom prst="rect">
            <a:avLst/>
          </a:prstGeom>
          <a:noFill/>
          <a:ln>
            <a:noFill/>
          </a:ln>
          <a:effectLst/>
        </p:spPr>
        <p:txBody>
          <a:bodyPr wrap="none" lIns="68580" tIns="34290" rIns="68580" bIns="34290">
            <a:spAutoFit/>
          </a:bodyPr>
          <a:lstStyle/>
          <a:p>
            <a:r>
              <a:rPr lang="zh-CN" altLang="en-US" sz="1200" b="1"/>
              <a:t>灰色</a:t>
            </a:r>
          </a:p>
        </p:txBody>
      </p:sp>
      <p:sp>
        <p:nvSpPr>
          <p:cNvPr id="19" name="Line 19"/>
          <p:cNvSpPr>
            <a:spLocks noChangeShapeType="1"/>
          </p:cNvSpPr>
          <p:nvPr/>
        </p:nvSpPr>
        <p:spPr bwMode="auto">
          <a:xfrm flipH="1">
            <a:off x="5427363" y="2194321"/>
            <a:ext cx="526330" cy="1961605"/>
          </a:xfrm>
          <a:prstGeom prst="line">
            <a:avLst/>
          </a:prstGeom>
          <a:noFill/>
          <a:ln w="9525">
            <a:solidFill>
              <a:schemeClr val="tx1"/>
            </a:solidFill>
            <a:round/>
          </a:ln>
          <a:effectLst/>
        </p:spPr>
        <p:txBody>
          <a:bodyPr lIns="68580" tIns="34290" rIns="68580" bIns="34290"/>
          <a:lstStyle/>
          <a:p>
            <a:endParaRPr lang="zh-CN" altLang="en-US" sz="1200" b="1"/>
          </a:p>
        </p:txBody>
      </p:sp>
      <p:sp>
        <p:nvSpPr>
          <p:cNvPr id="20" name="Oval 20"/>
          <p:cNvSpPr>
            <a:spLocks noChangeArrowheads="1"/>
          </p:cNvSpPr>
          <p:nvPr/>
        </p:nvSpPr>
        <p:spPr bwMode="auto">
          <a:xfrm>
            <a:off x="5156796" y="4155927"/>
            <a:ext cx="533732" cy="432048"/>
          </a:xfrm>
          <a:prstGeom prst="ellipse">
            <a:avLst/>
          </a:prstGeom>
          <a:solidFill>
            <a:srgbClr val="CC0099"/>
          </a:solidFill>
          <a:ln w="9525">
            <a:solidFill>
              <a:srgbClr val="FF0000"/>
            </a:solidFill>
            <a:round/>
          </a:ln>
          <a:effectLst/>
        </p:spPr>
        <p:txBody>
          <a:bodyPr wrap="none" lIns="68580" tIns="34290" rIns="68580" bIns="34290" anchor="ctr"/>
          <a:lstStyle/>
          <a:p>
            <a:pPr algn="ctr"/>
            <a:r>
              <a:rPr lang="zh-CN" altLang="en-US" sz="1200" b="1" dirty="0">
                <a:solidFill>
                  <a:schemeClr val="bg1"/>
                </a:solidFill>
              </a:rPr>
              <a:t>黄种</a:t>
            </a:r>
            <a:r>
              <a:rPr lang="en-US" altLang="zh-CN" sz="1200" b="1" dirty="0">
                <a:solidFill>
                  <a:schemeClr val="bg1"/>
                </a:solidFill>
              </a:rPr>
              <a:t>[1]</a:t>
            </a:r>
          </a:p>
        </p:txBody>
      </p:sp>
      <p:sp>
        <p:nvSpPr>
          <p:cNvPr id="21" name="Line 22"/>
          <p:cNvSpPr>
            <a:spLocks noChangeShapeType="1"/>
          </p:cNvSpPr>
          <p:nvPr/>
        </p:nvSpPr>
        <p:spPr bwMode="auto">
          <a:xfrm>
            <a:off x="5941191" y="2194321"/>
            <a:ext cx="153224" cy="2032359"/>
          </a:xfrm>
          <a:prstGeom prst="line">
            <a:avLst/>
          </a:prstGeom>
          <a:noFill/>
          <a:ln w="9525">
            <a:solidFill>
              <a:schemeClr val="tx1"/>
            </a:solidFill>
            <a:round/>
          </a:ln>
          <a:effectLst/>
        </p:spPr>
        <p:txBody>
          <a:bodyPr lIns="68580" tIns="34290" rIns="68580" bIns="34290"/>
          <a:lstStyle/>
          <a:p>
            <a:endParaRPr lang="zh-CN" altLang="en-US" sz="1200" b="1"/>
          </a:p>
        </p:txBody>
      </p:sp>
      <p:sp>
        <p:nvSpPr>
          <p:cNvPr id="22" name="Oval 27"/>
          <p:cNvSpPr>
            <a:spLocks noChangeArrowheads="1"/>
          </p:cNvSpPr>
          <p:nvPr/>
        </p:nvSpPr>
        <p:spPr bwMode="auto">
          <a:xfrm>
            <a:off x="5816630" y="4227934"/>
            <a:ext cx="555570" cy="387797"/>
          </a:xfrm>
          <a:prstGeom prst="ellipse">
            <a:avLst/>
          </a:prstGeom>
          <a:solidFill>
            <a:srgbClr val="CC0099"/>
          </a:solidFill>
          <a:ln w="9525">
            <a:solidFill>
              <a:srgbClr val="FF0000"/>
            </a:solidFill>
            <a:round/>
          </a:ln>
          <a:effectLst/>
        </p:spPr>
        <p:txBody>
          <a:bodyPr wrap="none" lIns="68580" tIns="34290" rIns="68580" bIns="34290" anchor="ctr"/>
          <a:lstStyle/>
          <a:p>
            <a:pPr algn="ctr"/>
            <a:r>
              <a:rPr lang="zh-CN" altLang="en-US" sz="1200" b="1" dirty="0">
                <a:solidFill>
                  <a:schemeClr val="bg1"/>
                </a:solidFill>
              </a:rPr>
              <a:t>混血</a:t>
            </a:r>
            <a:r>
              <a:rPr lang="en-US" altLang="zh-CN" sz="1200" b="1" dirty="0">
                <a:solidFill>
                  <a:schemeClr val="bg1"/>
                </a:solidFill>
              </a:rPr>
              <a:t>[6]</a:t>
            </a:r>
          </a:p>
        </p:txBody>
      </p:sp>
      <p:sp>
        <p:nvSpPr>
          <p:cNvPr id="23" name="Oval 28"/>
          <p:cNvSpPr>
            <a:spLocks noChangeArrowheads="1"/>
          </p:cNvSpPr>
          <p:nvPr/>
        </p:nvSpPr>
        <p:spPr bwMode="auto">
          <a:xfrm>
            <a:off x="6156176" y="3147814"/>
            <a:ext cx="576064" cy="464258"/>
          </a:xfrm>
          <a:prstGeom prst="ellipse">
            <a:avLst/>
          </a:prstGeom>
          <a:solidFill>
            <a:srgbClr val="CC0099"/>
          </a:solidFill>
          <a:ln w="9525">
            <a:solidFill>
              <a:srgbClr val="FF0000"/>
            </a:solidFill>
            <a:round/>
          </a:ln>
          <a:effectLst/>
        </p:spPr>
        <p:txBody>
          <a:bodyPr wrap="none" lIns="68580" tIns="34290" rIns="68580" bIns="34290" anchor="ctr"/>
          <a:lstStyle/>
          <a:p>
            <a:pPr algn="ctr"/>
            <a:r>
              <a:rPr lang="zh-CN" altLang="en-US" sz="1200" b="1" dirty="0">
                <a:solidFill>
                  <a:schemeClr val="bg1"/>
                </a:solidFill>
              </a:rPr>
              <a:t>白种</a:t>
            </a:r>
            <a:r>
              <a:rPr lang="en-US" altLang="zh-CN" sz="1200" b="1" dirty="0">
                <a:solidFill>
                  <a:schemeClr val="bg1"/>
                </a:solidFill>
              </a:rPr>
              <a:t>[2]</a:t>
            </a:r>
          </a:p>
        </p:txBody>
      </p:sp>
      <p:sp>
        <p:nvSpPr>
          <p:cNvPr id="24" name="Oval 29"/>
          <p:cNvSpPr>
            <a:spLocks noChangeArrowheads="1"/>
          </p:cNvSpPr>
          <p:nvPr/>
        </p:nvSpPr>
        <p:spPr bwMode="auto">
          <a:xfrm>
            <a:off x="6782436" y="3141455"/>
            <a:ext cx="525868" cy="438408"/>
          </a:xfrm>
          <a:prstGeom prst="ellipse">
            <a:avLst/>
          </a:prstGeom>
          <a:solidFill>
            <a:srgbClr val="CC0099"/>
          </a:solidFill>
          <a:ln w="9525">
            <a:solidFill>
              <a:srgbClr val="FF0000"/>
            </a:solidFill>
            <a:round/>
          </a:ln>
          <a:effectLst/>
        </p:spPr>
        <p:txBody>
          <a:bodyPr wrap="none" lIns="68580" tIns="34290" rIns="68580" bIns="34290" anchor="ctr"/>
          <a:lstStyle/>
          <a:p>
            <a:pPr algn="ctr"/>
            <a:r>
              <a:rPr lang="zh-CN" altLang="en-US" sz="1200" b="1" dirty="0">
                <a:solidFill>
                  <a:schemeClr val="bg1"/>
                </a:solidFill>
              </a:rPr>
              <a:t>白种</a:t>
            </a:r>
            <a:r>
              <a:rPr lang="en-US" altLang="zh-CN" sz="1200" b="1" dirty="0">
                <a:solidFill>
                  <a:schemeClr val="bg1"/>
                </a:solidFill>
              </a:rPr>
              <a:t>[4]</a:t>
            </a:r>
          </a:p>
        </p:txBody>
      </p:sp>
      <p:sp>
        <p:nvSpPr>
          <p:cNvPr id="25" name="Oval 30"/>
          <p:cNvSpPr>
            <a:spLocks noChangeArrowheads="1"/>
          </p:cNvSpPr>
          <p:nvPr/>
        </p:nvSpPr>
        <p:spPr bwMode="auto">
          <a:xfrm>
            <a:off x="7380312" y="3137061"/>
            <a:ext cx="585996" cy="442802"/>
          </a:xfrm>
          <a:prstGeom prst="ellipse">
            <a:avLst/>
          </a:prstGeom>
          <a:solidFill>
            <a:srgbClr val="CC0099"/>
          </a:solidFill>
          <a:ln w="9525">
            <a:solidFill>
              <a:srgbClr val="FF0000"/>
            </a:solidFill>
            <a:round/>
          </a:ln>
          <a:effectLst/>
        </p:spPr>
        <p:txBody>
          <a:bodyPr wrap="none" lIns="68580" tIns="34290" rIns="68580" bIns="34290" anchor="ctr"/>
          <a:lstStyle/>
          <a:p>
            <a:pPr algn="ctr"/>
            <a:r>
              <a:rPr lang="zh-CN" altLang="en-US" sz="1200" b="1">
                <a:solidFill>
                  <a:schemeClr val="bg1"/>
                </a:solidFill>
              </a:rPr>
              <a:t>混血</a:t>
            </a:r>
            <a:r>
              <a:rPr lang="en-US" altLang="zh-CN" sz="1200" b="1">
                <a:solidFill>
                  <a:schemeClr val="bg1"/>
                </a:solidFill>
              </a:rPr>
              <a:t>[8]</a:t>
            </a:r>
          </a:p>
        </p:txBody>
      </p:sp>
      <p:sp>
        <p:nvSpPr>
          <p:cNvPr id="26" name="Oval 31"/>
          <p:cNvSpPr>
            <a:spLocks noChangeArrowheads="1"/>
          </p:cNvSpPr>
          <p:nvPr/>
        </p:nvSpPr>
        <p:spPr bwMode="auto">
          <a:xfrm>
            <a:off x="7383734" y="4282482"/>
            <a:ext cx="500634" cy="360040"/>
          </a:xfrm>
          <a:prstGeom prst="ellipse">
            <a:avLst/>
          </a:prstGeom>
          <a:solidFill>
            <a:srgbClr val="CC0099"/>
          </a:solidFill>
          <a:ln w="9525">
            <a:solidFill>
              <a:srgbClr val="FF0000"/>
            </a:solidFill>
            <a:round/>
          </a:ln>
          <a:effectLst/>
        </p:spPr>
        <p:txBody>
          <a:bodyPr wrap="none" lIns="68580" tIns="34290" rIns="68580" bIns="34290" anchor="ctr"/>
          <a:lstStyle/>
          <a:p>
            <a:pPr algn="ctr"/>
            <a:r>
              <a:rPr lang="zh-CN" altLang="en-US" sz="1200" b="1" dirty="0">
                <a:solidFill>
                  <a:schemeClr val="bg1"/>
                </a:solidFill>
              </a:rPr>
              <a:t>白种</a:t>
            </a:r>
            <a:r>
              <a:rPr lang="en-US" altLang="zh-CN" sz="1200" b="1" dirty="0">
                <a:solidFill>
                  <a:schemeClr val="bg1"/>
                </a:solidFill>
              </a:rPr>
              <a:t>[3]</a:t>
            </a:r>
          </a:p>
        </p:txBody>
      </p:sp>
      <p:sp>
        <p:nvSpPr>
          <p:cNvPr id="27" name="Oval 32"/>
          <p:cNvSpPr>
            <a:spLocks noChangeArrowheads="1"/>
          </p:cNvSpPr>
          <p:nvPr/>
        </p:nvSpPr>
        <p:spPr bwMode="auto">
          <a:xfrm>
            <a:off x="7938887" y="4265020"/>
            <a:ext cx="555453" cy="377501"/>
          </a:xfrm>
          <a:prstGeom prst="ellipse">
            <a:avLst/>
          </a:prstGeom>
          <a:solidFill>
            <a:srgbClr val="CC0099"/>
          </a:solidFill>
          <a:ln w="9525">
            <a:solidFill>
              <a:srgbClr val="FF0000"/>
            </a:solidFill>
            <a:round/>
          </a:ln>
          <a:effectLst/>
        </p:spPr>
        <p:txBody>
          <a:bodyPr wrap="none" lIns="68580" tIns="34290" rIns="68580" bIns="34290" anchor="ctr"/>
          <a:lstStyle/>
          <a:p>
            <a:pPr algn="ctr"/>
            <a:r>
              <a:rPr lang="zh-CN" altLang="en-US" sz="1050" b="1" dirty="0">
                <a:solidFill>
                  <a:schemeClr val="bg1"/>
                </a:solidFill>
              </a:rPr>
              <a:t>白种</a:t>
            </a:r>
            <a:r>
              <a:rPr lang="en-US" altLang="zh-CN" sz="1050" b="1" dirty="0">
                <a:solidFill>
                  <a:schemeClr val="bg1"/>
                </a:solidFill>
              </a:rPr>
              <a:t>[5]</a:t>
            </a:r>
          </a:p>
        </p:txBody>
      </p:sp>
      <p:sp>
        <p:nvSpPr>
          <p:cNvPr id="28" name="Oval 33"/>
          <p:cNvSpPr>
            <a:spLocks noChangeArrowheads="1"/>
          </p:cNvSpPr>
          <p:nvPr/>
        </p:nvSpPr>
        <p:spPr bwMode="auto">
          <a:xfrm>
            <a:off x="8514234" y="4226681"/>
            <a:ext cx="594270" cy="361293"/>
          </a:xfrm>
          <a:prstGeom prst="ellipse">
            <a:avLst/>
          </a:prstGeom>
          <a:solidFill>
            <a:srgbClr val="CC0099"/>
          </a:solidFill>
          <a:ln w="9525">
            <a:solidFill>
              <a:srgbClr val="FF0000"/>
            </a:solidFill>
            <a:round/>
          </a:ln>
          <a:effectLst/>
        </p:spPr>
        <p:txBody>
          <a:bodyPr wrap="none" lIns="68580" tIns="34290" rIns="68580" bIns="34290" anchor="ctr"/>
          <a:lstStyle/>
          <a:p>
            <a:pPr algn="ctr"/>
            <a:r>
              <a:rPr lang="zh-CN" altLang="en-US" sz="1200" b="1">
                <a:solidFill>
                  <a:schemeClr val="bg1"/>
                </a:solidFill>
              </a:rPr>
              <a:t>混血</a:t>
            </a:r>
            <a:r>
              <a:rPr lang="en-US" altLang="zh-CN" sz="1200" b="1">
                <a:solidFill>
                  <a:schemeClr val="bg1"/>
                </a:solidFill>
              </a:rPr>
              <a:t>[7]</a:t>
            </a:r>
          </a:p>
        </p:txBody>
      </p:sp>
      <p:sp>
        <p:nvSpPr>
          <p:cNvPr id="29" name="Line 34"/>
          <p:cNvSpPr>
            <a:spLocks noChangeShapeType="1"/>
          </p:cNvSpPr>
          <p:nvPr/>
        </p:nvSpPr>
        <p:spPr bwMode="auto">
          <a:xfrm flipH="1">
            <a:off x="6487290" y="2250803"/>
            <a:ext cx="855948" cy="915069"/>
          </a:xfrm>
          <a:prstGeom prst="line">
            <a:avLst/>
          </a:prstGeom>
          <a:noFill/>
          <a:ln w="9525">
            <a:solidFill>
              <a:schemeClr val="tx1"/>
            </a:solidFill>
            <a:round/>
          </a:ln>
          <a:effectLst/>
        </p:spPr>
        <p:txBody>
          <a:bodyPr lIns="68580" tIns="34290" rIns="68580" bIns="34290"/>
          <a:lstStyle/>
          <a:p>
            <a:endParaRPr lang="zh-CN" altLang="en-US" sz="1200" b="1"/>
          </a:p>
        </p:txBody>
      </p:sp>
      <p:sp>
        <p:nvSpPr>
          <p:cNvPr id="30" name="Line 35"/>
          <p:cNvSpPr>
            <a:spLocks noChangeShapeType="1"/>
          </p:cNvSpPr>
          <p:nvPr/>
        </p:nvSpPr>
        <p:spPr bwMode="auto">
          <a:xfrm flipH="1">
            <a:off x="7127199" y="2265810"/>
            <a:ext cx="214113" cy="900062"/>
          </a:xfrm>
          <a:prstGeom prst="line">
            <a:avLst/>
          </a:prstGeom>
          <a:noFill/>
          <a:ln w="9525">
            <a:solidFill>
              <a:schemeClr val="tx1"/>
            </a:solidFill>
            <a:round/>
          </a:ln>
          <a:effectLst/>
        </p:spPr>
        <p:txBody>
          <a:bodyPr lIns="68580" tIns="34290" rIns="68580" bIns="34290"/>
          <a:lstStyle/>
          <a:p>
            <a:endParaRPr lang="zh-CN" altLang="en-US" sz="1200" b="1"/>
          </a:p>
        </p:txBody>
      </p:sp>
      <p:sp>
        <p:nvSpPr>
          <p:cNvPr id="31" name="Line 36"/>
          <p:cNvSpPr>
            <a:spLocks noChangeShapeType="1"/>
          </p:cNvSpPr>
          <p:nvPr/>
        </p:nvSpPr>
        <p:spPr bwMode="auto">
          <a:xfrm>
            <a:off x="7352479" y="2247231"/>
            <a:ext cx="281572" cy="900583"/>
          </a:xfrm>
          <a:prstGeom prst="line">
            <a:avLst/>
          </a:prstGeom>
          <a:noFill/>
          <a:ln w="9525">
            <a:solidFill>
              <a:schemeClr val="tx1"/>
            </a:solidFill>
            <a:round/>
          </a:ln>
          <a:effectLst/>
        </p:spPr>
        <p:txBody>
          <a:bodyPr lIns="68580" tIns="34290" rIns="68580" bIns="34290"/>
          <a:lstStyle/>
          <a:p>
            <a:endParaRPr lang="zh-CN" altLang="en-US" sz="1200" b="1"/>
          </a:p>
        </p:txBody>
      </p:sp>
      <p:sp>
        <p:nvSpPr>
          <p:cNvPr id="32" name="Line 37"/>
          <p:cNvSpPr>
            <a:spLocks noChangeShapeType="1"/>
          </p:cNvSpPr>
          <p:nvPr/>
        </p:nvSpPr>
        <p:spPr bwMode="auto">
          <a:xfrm flipH="1">
            <a:off x="7740348" y="2283719"/>
            <a:ext cx="773881" cy="1998761"/>
          </a:xfrm>
          <a:prstGeom prst="line">
            <a:avLst/>
          </a:prstGeom>
          <a:noFill/>
          <a:ln w="9525">
            <a:solidFill>
              <a:schemeClr val="tx1"/>
            </a:solidFill>
            <a:round/>
          </a:ln>
          <a:effectLst/>
        </p:spPr>
        <p:txBody>
          <a:bodyPr lIns="68580" tIns="34290" rIns="68580" bIns="34290"/>
          <a:lstStyle/>
          <a:p>
            <a:endParaRPr lang="zh-CN" altLang="en-US" sz="1200" b="1"/>
          </a:p>
        </p:txBody>
      </p:sp>
      <p:sp>
        <p:nvSpPr>
          <p:cNvPr id="33" name="Line 38"/>
          <p:cNvSpPr>
            <a:spLocks noChangeShapeType="1"/>
          </p:cNvSpPr>
          <p:nvPr/>
        </p:nvSpPr>
        <p:spPr bwMode="auto">
          <a:xfrm flipH="1">
            <a:off x="8244408" y="2283719"/>
            <a:ext cx="269825" cy="1998761"/>
          </a:xfrm>
          <a:prstGeom prst="line">
            <a:avLst/>
          </a:prstGeom>
          <a:noFill/>
          <a:ln w="9525">
            <a:solidFill>
              <a:schemeClr val="tx1"/>
            </a:solidFill>
            <a:round/>
          </a:ln>
          <a:effectLst/>
        </p:spPr>
        <p:txBody>
          <a:bodyPr lIns="68580" tIns="34290" rIns="68580" bIns="34290"/>
          <a:lstStyle/>
          <a:p>
            <a:endParaRPr lang="zh-CN" altLang="en-US" sz="1200" b="1"/>
          </a:p>
        </p:txBody>
      </p:sp>
      <p:sp>
        <p:nvSpPr>
          <p:cNvPr id="34" name="Line 39"/>
          <p:cNvSpPr>
            <a:spLocks noChangeShapeType="1"/>
          </p:cNvSpPr>
          <p:nvPr/>
        </p:nvSpPr>
        <p:spPr bwMode="auto">
          <a:xfrm>
            <a:off x="8514233" y="2283719"/>
            <a:ext cx="450254" cy="1942961"/>
          </a:xfrm>
          <a:prstGeom prst="line">
            <a:avLst/>
          </a:prstGeom>
          <a:noFill/>
          <a:ln w="9525">
            <a:solidFill>
              <a:schemeClr val="tx1"/>
            </a:solidFill>
            <a:round/>
          </a:ln>
          <a:effectLst/>
        </p:spPr>
        <p:txBody>
          <a:bodyPr lIns="68580" tIns="34290" rIns="68580" bIns="34290"/>
          <a:lstStyle/>
          <a:p>
            <a:endParaRPr lang="zh-CN" altLang="en-US" sz="1200" b="1"/>
          </a:p>
        </p:txBody>
      </p:sp>
      <p:sp>
        <p:nvSpPr>
          <p:cNvPr id="35" name="Text Box 40"/>
          <p:cNvSpPr txBox="1">
            <a:spLocks noChangeArrowheads="1"/>
          </p:cNvSpPr>
          <p:nvPr/>
        </p:nvSpPr>
        <p:spPr bwMode="auto">
          <a:xfrm>
            <a:off x="5277852" y="3757994"/>
            <a:ext cx="446276" cy="253916"/>
          </a:xfrm>
          <a:prstGeom prst="rect">
            <a:avLst/>
          </a:prstGeom>
          <a:noFill/>
          <a:ln>
            <a:noFill/>
          </a:ln>
          <a:effectLst/>
        </p:spPr>
        <p:txBody>
          <a:bodyPr wrap="none" lIns="68580" tIns="34290" rIns="68580" bIns="34290">
            <a:spAutoFit/>
          </a:bodyPr>
          <a:lstStyle/>
          <a:p>
            <a:r>
              <a:rPr lang="zh-CN" altLang="en-US" sz="1200" b="1" dirty="0"/>
              <a:t>黑色</a:t>
            </a:r>
          </a:p>
        </p:txBody>
      </p:sp>
      <p:sp>
        <p:nvSpPr>
          <p:cNvPr id="36" name="Text Box 41"/>
          <p:cNvSpPr txBox="1">
            <a:spLocks noChangeArrowheads="1"/>
          </p:cNvSpPr>
          <p:nvPr/>
        </p:nvSpPr>
        <p:spPr bwMode="auto">
          <a:xfrm>
            <a:off x="5853916" y="3795886"/>
            <a:ext cx="446276" cy="253916"/>
          </a:xfrm>
          <a:prstGeom prst="rect">
            <a:avLst/>
          </a:prstGeom>
          <a:noFill/>
          <a:ln>
            <a:noFill/>
          </a:ln>
          <a:effectLst/>
        </p:spPr>
        <p:txBody>
          <a:bodyPr wrap="none" lIns="68580" tIns="34290" rIns="68580" bIns="34290">
            <a:spAutoFit/>
          </a:bodyPr>
          <a:lstStyle/>
          <a:p>
            <a:r>
              <a:rPr lang="zh-CN" altLang="en-US" sz="1200" b="1" dirty="0"/>
              <a:t>金色</a:t>
            </a:r>
          </a:p>
        </p:txBody>
      </p:sp>
      <p:sp>
        <p:nvSpPr>
          <p:cNvPr id="37" name="Text Box 42"/>
          <p:cNvSpPr txBox="1">
            <a:spLocks noChangeArrowheads="1"/>
          </p:cNvSpPr>
          <p:nvPr/>
        </p:nvSpPr>
        <p:spPr bwMode="auto">
          <a:xfrm>
            <a:off x="6264152" y="2819103"/>
            <a:ext cx="446276" cy="253916"/>
          </a:xfrm>
          <a:prstGeom prst="rect">
            <a:avLst/>
          </a:prstGeom>
          <a:noFill/>
          <a:ln>
            <a:noFill/>
          </a:ln>
          <a:effectLst/>
        </p:spPr>
        <p:txBody>
          <a:bodyPr wrap="none" lIns="68580" tIns="34290" rIns="68580" bIns="34290">
            <a:spAutoFit/>
          </a:bodyPr>
          <a:lstStyle/>
          <a:p>
            <a:r>
              <a:rPr lang="zh-CN" altLang="en-US" sz="1200" b="1" dirty="0"/>
              <a:t>金色</a:t>
            </a:r>
          </a:p>
        </p:txBody>
      </p:sp>
      <p:sp>
        <p:nvSpPr>
          <p:cNvPr id="38" name="Text Box 43"/>
          <p:cNvSpPr txBox="1">
            <a:spLocks noChangeArrowheads="1"/>
          </p:cNvSpPr>
          <p:nvPr/>
        </p:nvSpPr>
        <p:spPr bwMode="auto">
          <a:xfrm>
            <a:off x="6864147" y="2736764"/>
            <a:ext cx="446276" cy="253916"/>
          </a:xfrm>
          <a:prstGeom prst="rect">
            <a:avLst/>
          </a:prstGeom>
          <a:noFill/>
          <a:ln>
            <a:noFill/>
          </a:ln>
          <a:effectLst/>
        </p:spPr>
        <p:txBody>
          <a:bodyPr wrap="none" lIns="68580" tIns="34290" rIns="68580" bIns="34290">
            <a:spAutoFit/>
          </a:bodyPr>
          <a:lstStyle/>
          <a:p>
            <a:r>
              <a:rPr lang="zh-CN" altLang="en-US" sz="1200" b="1" dirty="0"/>
              <a:t>红色</a:t>
            </a:r>
          </a:p>
        </p:txBody>
      </p:sp>
      <p:sp>
        <p:nvSpPr>
          <p:cNvPr id="39" name="Text Box 44"/>
          <p:cNvSpPr txBox="1">
            <a:spLocks noChangeArrowheads="1"/>
          </p:cNvSpPr>
          <p:nvPr/>
        </p:nvSpPr>
        <p:spPr bwMode="auto">
          <a:xfrm>
            <a:off x="7310423" y="2705503"/>
            <a:ext cx="446276" cy="253916"/>
          </a:xfrm>
          <a:prstGeom prst="rect">
            <a:avLst/>
          </a:prstGeom>
          <a:noFill/>
          <a:ln>
            <a:noFill/>
          </a:ln>
          <a:effectLst/>
        </p:spPr>
        <p:txBody>
          <a:bodyPr wrap="none" lIns="68580" tIns="34290" rIns="68580" bIns="34290">
            <a:spAutoFit/>
          </a:bodyPr>
          <a:lstStyle/>
          <a:p>
            <a:r>
              <a:rPr lang="zh-CN" altLang="en-US" sz="1200" b="1"/>
              <a:t>黑色</a:t>
            </a:r>
          </a:p>
        </p:txBody>
      </p:sp>
      <p:sp>
        <p:nvSpPr>
          <p:cNvPr id="40" name="Text Box 45"/>
          <p:cNvSpPr txBox="1">
            <a:spLocks noChangeArrowheads="1"/>
          </p:cNvSpPr>
          <p:nvPr/>
        </p:nvSpPr>
        <p:spPr bwMode="auto">
          <a:xfrm>
            <a:off x="7921313" y="2735109"/>
            <a:ext cx="446276" cy="253916"/>
          </a:xfrm>
          <a:prstGeom prst="rect">
            <a:avLst/>
          </a:prstGeom>
          <a:noFill/>
          <a:ln>
            <a:noFill/>
          </a:ln>
          <a:effectLst/>
        </p:spPr>
        <p:txBody>
          <a:bodyPr wrap="none" lIns="68580" tIns="34290" rIns="68580" bIns="34290">
            <a:spAutoFit/>
          </a:bodyPr>
          <a:lstStyle/>
          <a:p>
            <a:r>
              <a:rPr lang="zh-CN" altLang="en-US" sz="1200" b="1" dirty="0"/>
              <a:t>金色</a:t>
            </a:r>
          </a:p>
        </p:txBody>
      </p:sp>
      <p:sp>
        <p:nvSpPr>
          <p:cNvPr id="41" name="Text Box 46"/>
          <p:cNvSpPr txBox="1">
            <a:spLocks noChangeArrowheads="1"/>
          </p:cNvSpPr>
          <p:nvPr/>
        </p:nvSpPr>
        <p:spPr bwMode="auto">
          <a:xfrm>
            <a:off x="8316416" y="3325946"/>
            <a:ext cx="446276" cy="253916"/>
          </a:xfrm>
          <a:prstGeom prst="rect">
            <a:avLst/>
          </a:prstGeom>
          <a:noFill/>
          <a:ln>
            <a:noFill/>
          </a:ln>
          <a:effectLst/>
        </p:spPr>
        <p:txBody>
          <a:bodyPr wrap="none" lIns="68580" tIns="34290" rIns="68580" bIns="34290">
            <a:spAutoFit/>
          </a:bodyPr>
          <a:lstStyle/>
          <a:p>
            <a:r>
              <a:rPr lang="zh-CN" altLang="en-US" sz="1200" b="1" dirty="0"/>
              <a:t>红色</a:t>
            </a:r>
          </a:p>
        </p:txBody>
      </p:sp>
      <p:sp>
        <p:nvSpPr>
          <p:cNvPr id="42" name="Text Box 47"/>
          <p:cNvSpPr txBox="1">
            <a:spLocks noChangeArrowheads="1"/>
          </p:cNvSpPr>
          <p:nvPr/>
        </p:nvSpPr>
        <p:spPr bwMode="auto">
          <a:xfrm>
            <a:off x="8697724" y="2859782"/>
            <a:ext cx="446276" cy="253916"/>
          </a:xfrm>
          <a:prstGeom prst="rect">
            <a:avLst/>
          </a:prstGeom>
          <a:noFill/>
          <a:ln>
            <a:noFill/>
          </a:ln>
          <a:effectLst/>
        </p:spPr>
        <p:txBody>
          <a:bodyPr wrap="none" lIns="68580" tIns="34290" rIns="68580" bIns="34290">
            <a:spAutoFit/>
          </a:bodyPr>
          <a:lstStyle/>
          <a:p>
            <a:r>
              <a:rPr lang="zh-CN" altLang="en-US" sz="1200" b="1" dirty="0"/>
              <a:t>黑色</a:t>
            </a:r>
          </a:p>
        </p:txBody>
      </p:sp>
      <p:graphicFrame>
        <p:nvGraphicFramePr>
          <p:cNvPr id="44" name="Group 60"/>
          <p:cNvGraphicFramePr>
            <a:graphicFrameLocks noGrp="1"/>
          </p:cNvGraphicFramePr>
          <p:nvPr>
            <p:extLst>
              <p:ext uri="{D42A27DB-BD31-4B8C-83A1-F6EECF244321}">
                <p14:modId xmlns:p14="http://schemas.microsoft.com/office/powerpoint/2010/main" val="139362317"/>
              </p:ext>
            </p:extLst>
          </p:nvPr>
        </p:nvGraphicFramePr>
        <p:xfrm>
          <a:off x="2051720" y="1347614"/>
          <a:ext cx="2808311" cy="3167303"/>
        </p:xfrm>
        <a:graphic>
          <a:graphicData uri="http://schemas.openxmlformats.org/drawingml/2006/table">
            <a:tbl>
              <a:tblPr/>
              <a:tblGrid>
                <a:gridCol w="435959">
                  <a:extLst>
                    <a:ext uri="{9D8B030D-6E8A-4147-A177-3AD203B41FA5}">
                      <a16:colId xmlns:a16="http://schemas.microsoft.com/office/drawing/2014/main" xmlns="" val="20000"/>
                    </a:ext>
                  </a:extLst>
                </a:gridCol>
                <a:gridCol w="825894">
                  <a:extLst>
                    <a:ext uri="{9D8B030D-6E8A-4147-A177-3AD203B41FA5}">
                      <a16:colId xmlns:a16="http://schemas.microsoft.com/office/drawing/2014/main" xmlns="" val="20001"/>
                    </a:ext>
                  </a:extLst>
                </a:gridCol>
                <a:gridCol w="773229">
                  <a:extLst>
                    <a:ext uri="{9D8B030D-6E8A-4147-A177-3AD203B41FA5}">
                      <a16:colId xmlns:a16="http://schemas.microsoft.com/office/drawing/2014/main" xmlns="" val="20002"/>
                    </a:ext>
                  </a:extLst>
                </a:gridCol>
                <a:gridCol w="773229">
                  <a:extLst>
                    <a:ext uri="{9D8B030D-6E8A-4147-A177-3AD203B41FA5}">
                      <a16:colId xmlns:a16="http://schemas.microsoft.com/office/drawing/2014/main" xmlns="" val="20003"/>
                    </a:ext>
                  </a:extLst>
                </a:gridCol>
              </a:tblGrid>
              <a:tr h="48006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人员</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眼睛颜色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头发颜色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所属人种</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黄种人</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34566">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灰色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白种人</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蓝色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红色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白种人</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2623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灰色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混血</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25041">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蓝色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黑色</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混血</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bl>
          </a:graphicData>
        </a:graphic>
      </p:graphicFrame>
      <p:sp>
        <p:nvSpPr>
          <p:cNvPr id="2" name="标题 1">
            <a:extLst>
              <a:ext uri="{FF2B5EF4-FFF2-40B4-BE49-F238E27FC236}">
                <a16:creationId xmlns:a16="http://schemas.microsoft.com/office/drawing/2014/main" xmlns="" id="{C2F21442-748C-6691-79E8-53483D185931}"/>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a:t>
            </a:r>
            <a:r>
              <a:rPr lang="en-US" altLang="zh-CN" sz="2400" b="1" dirty="0" err="1">
                <a:latin typeface="+mj-ea"/>
              </a:rPr>
              <a:t>cls</a:t>
            </a:r>
            <a:r>
              <a:rPr lang="zh-CN" altLang="en-US" sz="2400" b="1" dirty="0">
                <a:latin typeface="+mj-ea"/>
              </a:rPr>
              <a:t>（</a:t>
            </a:r>
            <a:r>
              <a:rPr lang="en-US" altLang="zh-CN" sz="2000" dirty="0">
                <a:latin typeface="微软雅黑 Light" panose="020B0502040204020203" pitchFamily="34" charset="-122"/>
                <a:ea typeface="微软雅黑 Light" panose="020B0502040204020203" pitchFamily="34" charset="-122"/>
              </a:rPr>
              <a:t>Concept Learning System</a:t>
            </a:r>
            <a:r>
              <a:rPr lang="zh-CN" altLang="en-US" sz="2000" dirty="0">
                <a:latin typeface="微软雅黑 Light" panose="020B0502040204020203" pitchFamily="34" charset="-122"/>
                <a:ea typeface="微软雅黑 Light" panose="020B0502040204020203" pitchFamily="34" charset="-122"/>
              </a:rPr>
              <a:t>）</a:t>
            </a:r>
            <a:endParaRPr lang="zh-CN" altLang="en-US" sz="2400" b="1" dirty="0">
              <a:latin typeface="+mj-ea"/>
            </a:endParaRPr>
          </a:p>
        </p:txBody>
      </p:sp>
    </p:spTree>
    <p:extLst>
      <p:ext uri="{BB962C8B-B14F-4D97-AF65-F5344CB8AC3E}">
        <p14:creationId xmlns:p14="http://schemas.microsoft.com/office/powerpoint/2010/main" val="296474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a:xfrm>
            <a:off x="1854745" y="843558"/>
            <a:ext cx="7109743" cy="4032448"/>
          </a:xfrm>
          <a:prstGeom prst="rect">
            <a:avLst/>
          </a:prstGeom>
        </p:spPr>
        <p:txBody>
          <a:bodyPr>
            <a:noAutofit/>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200000"/>
              </a:lnSpc>
            </a:pPr>
            <a:r>
              <a:rPr lang="en-US" altLang="zh-CN" sz="2800" dirty="0">
                <a:latin typeface="微软雅黑" panose="020B0503020204020204" pitchFamily="34" charset="-122"/>
                <a:ea typeface="微软雅黑" panose="020B0503020204020204" pitchFamily="34" charset="-122"/>
              </a:rPr>
              <a:t>CLS</a:t>
            </a:r>
            <a:r>
              <a:rPr lang="zh-CN" altLang="en-US" sz="2800" dirty="0">
                <a:latin typeface="微软雅黑" panose="020B0503020204020204" pitchFamily="34" charset="-122"/>
                <a:ea typeface="微软雅黑" panose="020B0503020204020204" pitchFamily="34" charset="-122"/>
              </a:rPr>
              <a:t>算法问题：</a:t>
            </a:r>
            <a:endParaRPr lang="en-US" altLang="zh-CN" sz="2800" dirty="0">
              <a:latin typeface="微软雅黑" panose="020B0503020204020204" pitchFamily="34" charset="-122"/>
              <a:ea typeface="微软雅黑" panose="020B0503020204020204" pitchFamily="34" charset="-122"/>
            </a:endParaRPr>
          </a:p>
          <a:p>
            <a:pPr marL="0" lvl="1" indent="0">
              <a:lnSpc>
                <a:spcPct val="200000"/>
              </a:lnSpc>
              <a:buNone/>
            </a:pPr>
            <a:r>
              <a:rPr lang="zh-CN" altLang="en-US" sz="2400" b="1" dirty="0">
                <a:latin typeface="微软雅黑 Light" panose="020B0502040204020203" pitchFamily="34" charset="-122"/>
                <a:ea typeface="微软雅黑 Light" panose="020B0502040204020203" pitchFamily="34" charset="-122"/>
              </a:rPr>
              <a:t>       测试属性集的组成以及测试属性的先后对决策树的学习具有举足轻重的影响。</a:t>
            </a:r>
          </a:p>
          <a:p>
            <a:pPr marL="0" indent="0">
              <a:lnSpc>
                <a:spcPct val="200000"/>
              </a:lnSpc>
            </a:pPr>
            <a:r>
              <a:rPr lang="zh-CN" altLang="en-US" sz="2400" dirty="0">
                <a:latin typeface="黑体" panose="02010609060101010101" pitchFamily="49" charset="-122"/>
                <a:ea typeface="黑体" panose="02010609060101010101" pitchFamily="49" charset="-122"/>
              </a:rPr>
              <a:t>课内作业：</a:t>
            </a:r>
            <a:r>
              <a:rPr lang="zh-CN" altLang="en-US" sz="2000" dirty="0">
                <a:latin typeface="仿宋" panose="02010609060101010101" pitchFamily="49" charset="-122"/>
                <a:ea typeface="仿宋" panose="02010609060101010101" pitchFamily="49" charset="-122"/>
              </a:rPr>
              <a:t>请尝试根据贷款信用数据集生成不同的决策树</a:t>
            </a:r>
            <a:endParaRPr lang="en-US" altLang="zh-CN" sz="2400" dirty="0">
              <a:latin typeface="仿宋" panose="02010609060101010101" pitchFamily="49" charset="-122"/>
              <a:ea typeface="仿宋" panose="02010609060101010101" pitchFamily="49" charset="-122"/>
            </a:endParaRPr>
          </a:p>
        </p:txBody>
      </p:sp>
      <p:sp>
        <p:nvSpPr>
          <p:cNvPr id="2" name="标题 1">
            <a:extLst>
              <a:ext uri="{FF2B5EF4-FFF2-40B4-BE49-F238E27FC236}">
                <a16:creationId xmlns:a16="http://schemas.microsoft.com/office/drawing/2014/main" xmlns="" id="{1073977D-7961-34EF-DD6A-26F03D82682B}"/>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a:t>
            </a:r>
            <a:r>
              <a:rPr lang="en-US" altLang="zh-CN" sz="2400" b="1" dirty="0" err="1">
                <a:latin typeface="+mj-ea"/>
              </a:rPr>
              <a:t>cls</a:t>
            </a:r>
            <a:r>
              <a:rPr lang="zh-CN" altLang="en-US" sz="2400" b="1" dirty="0">
                <a:latin typeface="+mj-ea"/>
              </a:rPr>
              <a:t>（</a:t>
            </a:r>
            <a:r>
              <a:rPr lang="en-US" altLang="zh-CN" sz="2000" dirty="0">
                <a:latin typeface="微软雅黑 Light" panose="020B0502040204020203" pitchFamily="34" charset="-122"/>
                <a:ea typeface="微软雅黑 Light" panose="020B0502040204020203" pitchFamily="34" charset="-122"/>
              </a:rPr>
              <a:t>Concept Learning System</a:t>
            </a:r>
            <a:r>
              <a:rPr lang="zh-CN" altLang="en-US" sz="2000" dirty="0">
                <a:latin typeface="微软雅黑 Light" panose="020B0502040204020203" pitchFamily="34" charset="-122"/>
                <a:ea typeface="微软雅黑 Light" panose="020B0502040204020203" pitchFamily="34" charset="-122"/>
              </a:rPr>
              <a:t>）</a:t>
            </a:r>
            <a:endParaRPr lang="zh-CN" altLang="en-US" sz="2400" b="1" dirty="0">
              <a:latin typeface="+mj-ea"/>
            </a:endParaRPr>
          </a:p>
        </p:txBody>
      </p:sp>
    </p:spTree>
    <p:extLst>
      <p:ext uri="{BB962C8B-B14F-4D97-AF65-F5344CB8AC3E}">
        <p14:creationId xmlns:p14="http://schemas.microsoft.com/office/powerpoint/2010/main" val="254563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a:extLst>
              <a:ext uri="{FF2B5EF4-FFF2-40B4-BE49-F238E27FC236}">
                <a16:creationId xmlns:a16="http://schemas.microsoft.com/office/drawing/2014/main" xmlns="" id="{DCEF0847-E2AD-4F2E-81FB-63B6329F292A}"/>
              </a:ext>
            </a:extLst>
          </p:cNvPr>
          <p:cNvGraphicFramePr>
            <a:graphicFrameLocks noGrp="1"/>
          </p:cNvGraphicFramePr>
          <p:nvPr>
            <p:extLst>
              <p:ext uri="{D42A27DB-BD31-4B8C-83A1-F6EECF244321}">
                <p14:modId xmlns:p14="http://schemas.microsoft.com/office/powerpoint/2010/main" val="2085189857"/>
              </p:ext>
            </p:extLst>
          </p:nvPr>
        </p:nvGraphicFramePr>
        <p:xfrm>
          <a:off x="2411760" y="836126"/>
          <a:ext cx="5904656" cy="3855720"/>
        </p:xfrm>
        <a:graphic>
          <a:graphicData uri="http://schemas.openxmlformats.org/drawingml/2006/table">
            <a:tbl>
              <a:tblPr firstRow="1" firstCol="1" bandRow="1">
                <a:tableStyleId>{5940675A-B579-460E-94D1-54222C63F5DA}</a:tableStyleId>
              </a:tblPr>
              <a:tblGrid>
                <a:gridCol w="774381">
                  <a:extLst>
                    <a:ext uri="{9D8B030D-6E8A-4147-A177-3AD203B41FA5}">
                      <a16:colId xmlns:a16="http://schemas.microsoft.com/office/drawing/2014/main" xmlns="" val="3280920491"/>
                    </a:ext>
                  </a:extLst>
                </a:gridCol>
                <a:gridCol w="762128">
                  <a:extLst>
                    <a:ext uri="{9D8B030D-6E8A-4147-A177-3AD203B41FA5}">
                      <a16:colId xmlns:a16="http://schemas.microsoft.com/office/drawing/2014/main" xmlns="" val="3686965202"/>
                    </a:ext>
                  </a:extLst>
                </a:gridCol>
                <a:gridCol w="762128">
                  <a:extLst>
                    <a:ext uri="{9D8B030D-6E8A-4147-A177-3AD203B41FA5}">
                      <a16:colId xmlns:a16="http://schemas.microsoft.com/office/drawing/2014/main" xmlns="" val="2993648485"/>
                    </a:ext>
                  </a:extLst>
                </a:gridCol>
                <a:gridCol w="1219160">
                  <a:extLst>
                    <a:ext uri="{9D8B030D-6E8A-4147-A177-3AD203B41FA5}">
                      <a16:colId xmlns:a16="http://schemas.microsoft.com/office/drawing/2014/main" xmlns="" val="707240563"/>
                    </a:ext>
                  </a:extLst>
                </a:gridCol>
                <a:gridCol w="1219160">
                  <a:extLst>
                    <a:ext uri="{9D8B030D-6E8A-4147-A177-3AD203B41FA5}">
                      <a16:colId xmlns:a16="http://schemas.microsoft.com/office/drawing/2014/main" xmlns="" val="2712288733"/>
                    </a:ext>
                  </a:extLst>
                </a:gridCol>
                <a:gridCol w="1167699">
                  <a:extLst>
                    <a:ext uri="{9D8B030D-6E8A-4147-A177-3AD203B41FA5}">
                      <a16:colId xmlns:a16="http://schemas.microsoft.com/office/drawing/2014/main" xmlns="" val="379697869"/>
                    </a:ext>
                  </a:extLst>
                </a:gridCol>
              </a:tblGrid>
              <a:tr h="331650">
                <a:tc>
                  <a:txBody>
                    <a:bodyPr/>
                    <a:lstStyle/>
                    <a:p>
                      <a:pPr algn="ctr">
                        <a:lnSpc>
                          <a:spcPct val="115000"/>
                        </a:lnSpc>
                        <a:spcAft>
                          <a:spcPts val="1000"/>
                        </a:spcAft>
                      </a:pPr>
                      <a:r>
                        <a:rPr lang="zh-CN" sz="2000">
                          <a:effectLst/>
                          <a:latin typeface="+mj-ea"/>
                          <a:ea typeface="+mj-ea"/>
                        </a:rPr>
                        <a:t>编号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性别</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收入</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教育程度</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dirty="0">
                          <a:effectLst/>
                          <a:latin typeface="+mj-ea"/>
                          <a:ea typeface="+mj-ea"/>
                        </a:rPr>
                        <a:t>婚姻状态</a:t>
                      </a:r>
                      <a:endParaRPr lang="zh-CN" sz="3200" dirty="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是否违约</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3294412882"/>
                  </a:ext>
                </a:extLst>
              </a:tr>
              <a:tr h="334819">
                <a:tc>
                  <a:txBody>
                    <a:bodyPr/>
                    <a:lstStyle/>
                    <a:p>
                      <a:pPr algn="ctr">
                        <a:lnSpc>
                          <a:spcPct val="115000"/>
                        </a:lnSpc>
                        <a:spcAft>
                          <a:spcPts val="1000"/>
                        </a:spcAft>
                      </a:pPr>
                      <a:r>
                        <a:rPr lang="en-US" sz="2000">
                          <a:effectLst/>
                          <a:latin typeface="+mj-ea"/>
                          <a:ea typeface="+mj-ea"/>
                        </a:rPr>
                        <a:t>1</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研究生</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未</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N</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1796268355"/>
                  </a:ext>
                </a:extLst>
              </a:tr>
              <a:tr h="334819">
                <a:tc>
                  <a:txBody>
                    <a:bodyPr/>
                    <a:lstStyle/>
                    <a:p>
                      <a:pPr algn="ctr">
                        <a:lnSpc>
                          <a:spcPct val="115000"/>
                        </a:lnSpc>
                        <a:spcAft>
                          <a:spcPts val="1000"/>
                        </a:spcAft>
                      </a:pPr>
                      <a:r>
                        <a:rPr lang="en-US" sz="2000">
                          <a:effectLst/>
                          <a:latin typeface="+mj-ea"/>
                          <a:ea typeface="+mj-ea"/>
                        </a:rPr>
                        <a:t>2</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低</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本科</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已</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Y</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4114353123"/>
                  </a:ext>
                </a:extLst>
              </a:tr>
              <a:tr h="334819">
                <a:tc>
                  <a:txBody>
                    <a:bodyPr/>
                    <a:lstStyle/>
                    <a:p>
                      <a:pPr algn="ctr">
                        <a:lnSpc>
                          <a:spcPct val="115000"/>
                        </a:lnSpc>
                        <a:spcAft>
                          <a:spcPts val="1000"/>
                        </a:spcAft>
                      </a:pPr>
                      <a:r>
                        <a:rPr lang="en-US" sz="2000">
                          <a:effectLst/>
                          <a:latin typeface="+mj-ea"/>
                          <a:ea typeface="+mj-ea"/>
                        </a:rPr>
                        <a:t>3</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女</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未</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N</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144209311"/>
                  </a:ext>
                </a:extLst>
              </a:tr>
              <a:tr h="334819">
                <a:tc>
                  <a:txBody>
                    <a:bodyPr/>
                    <a:lstStyle/>
                    <a:p>
                      <a:pPr algn="ctr">
                        <a:lnSpc>
                          <a:spcPct val="115000"/>
                        </a:lnSpc>
                        <a:spcAft>
                          <a:spcPts val="1000"/>
                        </a:spcAft>
                      </a:pPr>
                      <a:r>
                        <a:rPr lang="en-US" sz="2000">
                          <a:effectLst/>
                          <a:latin typeface="+mj-ea"/>
                          <a:ea typeface="+mj-ea"/>
                        </a:rPr>
                        <a:t>4</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女</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dirty="0">
                          <a:effectLst/>
                          <a:latin typeface="+mj-ea"/>
                          <a:ea typeface="+mj-ea"/>
                        </a:rPr>
                        <a:t>中</a:t>
                      </a:r>
                      <a:endParaRPr lang="zh-CN" sz="3200" dirty="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已</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dirty="0">
                          <a:effectLst/>
                          <a:latin typeface="+mj-ea"/>
                          <a:ea typeface="+mj-ea"/>
                        </a:rPr>
                        <a:t>N</a:t>
                      </a:r>
                      <a:endParaRPr lang="zh-CN" sz="32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3237586111"/>
                  </a:ext>
                </a:extLst>
              </a:tr>
              <a:tr h="334819">
                <a:tc>
                  <a:txBody>
                    <a:bodyPr/>
                    <a:lstStyle/>
                    <a:p>
                      <a:pPr algn="ctr">
                        <a:lnSpc>
                          <a:spcPct val="115000"/>
                        </a:lnSpc>
                        <a:spcAft>
                          <a:spcPts val="1000"/>
                        </a:spcAft>
                      </a:pPr>
                      <a:r>
                        <a:rPr lang="en-US" sz="2000">
                          <a:effectLst/>
                          <a:latin typeface="+mj-ea"/>
                          <a:ea typeface="+mj-ea"/>
                        </a:rPr>
                        <a:t>5</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本科</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已</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N</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2782840751"/>
                  </a:ext>
                </a:extLst>
              </a:tr>
              <a:tr h="334819">
                <a:tc>
                  <a:txBody>
                    <a:bodyPr/>
                    <a:lstStyle/>
                    <a:p>
                      <a:pPr algn="ctr">
                        <a:lnSpc>
                          <a:spcPct val="115000"/>
                        </a:lnSpc>
                        <a:spcAft>
                          <a:spcPts val="1000"/>
                        </a:spcAft>
                      </a:pPr>
                      <a:r>
                        <a:rPr lang="en-US" sz="2000">
                          <a:effectLst/>
                          <a:latin typeface="+mj-ea"/>
                          <a:ea typeface="+mj-ea"/>
                        </a:rPr>
                        <a:t>6</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本科</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已</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Y</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2843653214"/>
                  </a:ext>
                </a:extLst>
              </a:tr>
              <a:tr h="334819">
                <a:tc>
                  <a:txBody>
                    <a:bodyPr/>
                    <a:lstStyle/>
                    <a:p>
                      <a:pPr algn="ctr">
                        <a:lnSpc>
                          <a:spcPct val="115000"/>
                        </a:lnSpc>
                        <a:spcAft>
                          <a:spcPts val="1000"/>
                        </a:spcAft>
                      </a:pPr>
                      <a:r>
                        <a:rPr lang="en-US" sz="2000">
                          <a:effectLst/>
                          <a:latin typeface="+mj-ea"/>
                          <a:ea typeface="+mj-ea"/>
                        </a:rPr>
                        <a:t>7</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已</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dirty="0">
                          <a:effectLst/>
                          <a:latin typeface="+mj-ea"/>
                          <a:ea typeface="+mj-ea"/>
                        </a:rPr>
                        <a:t>N</a:t>
                      </a:r>
                      <a:endParaRPr lang="zh-CN" sz="32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1027341315"/>
                  </a:ext>
                </a:extLst>
              </a:tr>
              <a:tr h="334819">
                <a:tc>
                  <a:txBody>
                    <a:bodyPr/>
                    <a:lstStyle/>
                    <a:p>
                      <a:pPr algn="ctr">
                        <a:lnSpc>
                          <a:spcPct val="115000"/>
                        </a:lnSpc>
                        <a:spcAft>
                          <a:spcPts val="1000"/>
                        </a:spcAft>
                      </a:pPr>
                      <a:r>
                        <a:rPr lang="en-US" sz="2000">
                          <a:effectLst/>
                          <a:latin typeface="+mj-ea"/>
                          <a:ea typeface="+mj-ea"/>
                        </a:rPr>
                        <a:t>8</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女</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研究生</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未</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Y</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3412452488"/>
                  </a:ext>
                </a:extLst>
              </a:tr>
              <a:tr h="334819">
                <a:tc>
                  <a:txBody>
                    <a:bodyPr/>
                    <a:lstStyle/>
                    <a:p>
                      <a:pPr algn="ctr">
                        <a:lnSpc>
                          <a:spcPct val="115000"/>
                        </a:lnSpc>
                        <a:spcAft>
                          <a:spcPts val="1000"/>
                        </a:spcAft>
                      </a:pPr>
                      <a:r>
                        <a:rPr lang="en-US" sz="2000">
                          <a:effectLst/>
                          <a:latin typeface="+mj-ea"/>
                          <a:ea typeface="+mj-ea"/>
                        </a:rPr>
                        <a:t>9</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女</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研究生</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未</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Y</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3723767268"/>
                  </a:ext>
                </a:extLst>
              </a:tr>
              <a:tr h="334819">
                <a:tc>
                  <a:txBody>
                    <a:bodyPr/>
                    <a:lstStyle/>
                    <a:p>
                      <a:pPr algn="ctr">
                        <a:lnSpc>
                          <a:spcPct val="115000"/>
                        </a:lnSpc>
                        <a:spcAft>
                          <a:spcPts val="1000"/>
                        </a:spcAft>
                      </a:pPr>
                      <a:r>
                        <a:rPr lang="en-US" sz="2000">
                          <a:effectLst/>
                          <a:latin typeface="+mj-ea"/>
                          <a:ea typeface="+mj-ea"/>
                        </a:rPr>
                        <a:t>10</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低</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未</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dirty="0">
                          <a:effectLst/>
                          <a:latin typeface="+mj-ea"/>
                          <a:ea typeface="+mj-ea"/>
                        </a:rPr>
                        <a:t>Y</a:t>
                      </a:r>
                      <a:endParaRPr lang="zh-CN" sz="32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889197594"/>
                  </a:ext>
                </a:extLst>
              </a:tr>
            </a:tbl>
          </a:graphicData>
        </a:graphic>
      </p:graphicFrame>
      <p:sp>
        <p:nvSpPr>
          <p:cNvPr id="2" name="标题 1">
            <a:extLst>
              <a:ext uri="{FF2B5EF4-FFF2-40B4-BE49-F238E27FC236}">
                <a16:creationId xmlns:a16="http://schemas.microsoft.com/office/drawing/2014/main" xmlns="" id="{EE51C093-6CAF-512B-4552-E4C091B684A9}"/>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5611745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763688" y="843558"/>
            <a:ext cx="6768752" cy="1440160"/>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charset="2"/>
              <a:buChar char="l"/>
            </a:pPr>
            <a:r>
              <a:rPr lang="zh-CN" altLang="en-US" sz="2400" b="1" dirty="0">
                <a:latin typeface="Microsoft YaHei Light" charset="-122"/>
                <a:ea typeface="Microsoft YaHei Light" charset="-122"/>
                <a:cs typeface="Microsoft YaHei Light" charset="-122"/>
              </a:rPr>
              <a:t>从根节点开始，选择“</a:t>
            </a:r>
            <a:r>
              <a:rPr lang="zh-CN" altLang="en-US" sz="2400" b="1" dirty="0">
                <a:solidFill>
                  <a:srgbClr val="FF0000"/>
                </a:solidFill>
                <a:latin typeface="Microsoft YaHei Light" charset="-122"/>
                <a:ea typeface="Microsoft YaHei Light" charset="-122"/>
                <a:cs typeface="Microsoft YaHei Light" charset="-122"/>
              </a:rPr>
              <a:t>某</a:t>
            </a:r>
            <a:r>
              <a:rPr lang="zh-CN" altLang="en-US" sz="2400" b="1" dirty="0">
                <a:latin typeface="Microsoft YaHei Light" charset="-122"/>
                <a:ea typeface="Microsoft YaHei Light" charset="-122"/>
                <a:cs typeface="Microsoft YaHei Light" charset="-122"/>
              </a:rPr>
              <a:t>” 属性特征（如收入）</a:t>
            </a:r>
            <a:endParaRPr lang="zh-CN" altLang="en-US" sz="2000" dirty="0">
              <a:latin typeface="Microsoft YaHei Light" charset="-122"/>
              <a:ea typeface="Microsoft YaHei Light" charset="-122"/>
              <a:cs typeface="Microsoft YaHei Light" charset="-122"/>
            </a:endParaRPr>
          </a:p>
          <a:p>
            <a:pPr marL="0" indent="0">
              <a:lnSpc>
                <a:spcPct val="150000"/>
              </a:lnSpc>
              <a:buClr>
                <a:srgbClr val="2965AB"/>
              </a:buClr>
              <a:buSzPct val="50000"/>
              <a:buNone/>
            </a:pPr>
            <a:r>
              <a:rPr lang="zh-CN" altLang="en-US" sz="2400" b="1" dirty="0">
                <a:solidFill>
                  <a:srgbClr val="2665AB"/>
                </a:solidFill>
                <a:latin typeface="Microsoft YaHei" charset="-122"/>
                <a:ea typeface="Microsoft YaHei" charset="-122"/>
                <a:cs typeface="Microsoft YaHei" charset="-122"/>
              </a:rPr>
              <a:t>   核心问题</a:t>
            </a:r>
            <a:r>
              <a:rPr lang="zh-CN" altLang="en-US" sz="2400" b="1" dirty="0">
                <a:latin typeface="Microsoft YaHei Light" charset="-122"/>
                <a:ea typeface="Microsoft YaHei Light" charset="-122"/>
                <a:cs typeface="Microsoft YaHei Light" charset="-122"/>
              </a:rPr>
              <a:t>：</a:t>
            </a:r>
            <a:r>
              <a:rPr lang="zh-CN" altLang="en-US" sz="2400" dirty="0">
                <a:latin typeface="Microsoft YaHei Light" charset="-122"/>
                <a:ea typeface="Microsoft YaHei Light" charset="-122"/>
                <a:cs typeface="Microsoft YaHei Light" charset="-122"/>
              </a:rPr>
              <a:t>选择属性特征的策略？</a:t>
            </a:r>
            <a:endParaRPr lang="zh-CN" altLang="en-US" sz="2400" dirty="0">
              <a:latin typeface="微软雅黑" panose="020B0503020204020204" pitchFamily="34" charset="-122"/>
              <a:ea typeface="微软雅黑" panose="020B0503020204020204" pitchFamily="34" charset="-122"/>
            </a:endParaRPr>
          </a:p>
        </p:txBody>
      </p:sp>
      <p:sp>
        <p:nvSpPr>
          <p:cNvPr id="2" name="椭圆 1">
            <a:extLst>
              <a:ext uri="{FF2B5EF4-FFF2-40B4-BE49-F238E27FC236}">
                <a16:creationId xmlns:a16="http://schemas.microsoft.com/office/drawing/2014/main" xmlns="" id="{87EE6C7F-F33B-4285-806B-AB2BB3B69B3A}"/>
              </a:ext>
            </a:extLst>
          </p:cNvPr>
          <p:cNvSpPr/>
          <p:nvPr/>
        </p:nvSpPr>
        <p:spPr>
          <a:xfrm>
            <a:off x="4860032" y="2332625"/>
            <a:ext cx="936104" cy="44585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收入</a:t>
            </a:r>
          </a:p>
        </p:txBody>
      </p:sp>
      <p:cxnSp>
        <p:nvCxnSpPr>
          <p:cNvPr id="4" name="直接连接符 3">
            <a:extLst>
              <a:ext uri="{FF2B5EF4-FFF2-40B4-BE49-F238E27FC236}">
                <a16:creationId xmlns:a16="http://schemas.microsoft.com/office/drawing/2014/main" xmlns="" id="{3634B5CB-10D8-4FAE-BC72-BFBA1563CC56}"/>
              </a:ext>
            </a:extLst>
          </p:cNvPr>
          <p:cNvCxnSpPr>
            <a:cxnSpLocks/>
          </p:cNvCxnSpPr>
          <p:nvPr/>
        </p:nvCxnSpPr>
        <p:spPr>
          <a:xfrm flipH="1">
            <a:off x="3466036" y="2778482"/>
            <a:ext cx="1692188" cy="10778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F91C7C45-6528-49F2-975C-2DEDF61533FF}"/>
              </a:ext>
            </a:extLst>
          </p:cNvPr>
          <p:cNvCxnSpPr>
            <a:cxnSpLocks/>
            <a:stCxn id="2" idx="4"/>
          </p:cNvCxnSpPr>
          <p:nvPr/>
        </p:nvCxnSpPr>
        <p:spPr>
          <a:xfrm>
            <a:off x="5328084" y="2778482"/>
            <a:ext cx="0" cy="11794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36F31526-C77D-4491-A730-F9CCA3E0D231}"/>
              </a:ext>
            </a:extLst>
          </p:cNvPr>
          <p:cNvCxnSpPr>
            <a:cxnSpLocks/>
          </p:cNvCxnSpPr>
          <p:nvPr/>
        </p:nvCxnSpPr>
        <p:spPr>
          <a:xfrm>
            <a:off x="5544108" y="2778482"/>
            <a:ext cx="1646024" cy="10778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圆柱形 13">
            <a:extLst>
              <a:ext uri="{FF2B5EF4-FFF2-40B4-BE49-F238E27FC236}">
                <a16:creationId xmlns:a16="http://schemas.microsoft.com/office/drawing/2014/main" xmlns="" id="{1230E011-455C-4A62-A8F6-5C7BE05D7132}"/>
              </a:ext>
            </a:extLst>
          </p:cNvPr>
          <p:cNvSpPr/>
          <p:nvPr/>
        </p:nvSpPr>
        <p:spPr>
          <a:xfrm>
            <a:off x="2794882" y="3850225"/>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FF0000"/>
                </a:solidFill>
              </a:rPr>
              <a:t>2, 10</a:t>
            </a:r>
            <a:endParaRPr lang="zh-CN" altLang="en-US" sz="2000" b="1" dirty="0">
              <a:solidFill>
                <a:srgbClr val="FF0000"/>
              </a:solidFill>
            </a:endParaRPr>
          </a:p>
        </p:txBody>
      </p:sp>
      <p:sp>
        <p:nvSpPr>
          <p:cNvPr id="18" name="圆柱形 17">
            <a:extLst>
              <a:ext uri="{FF2B5EF4-FFF2-40B4-BE49-F238E27FC236}">
                <a16:creationId xmlns:a16="http://schemas.microsoft.com/office/drawing/2014/main" xmlns="" id="{E08DB1F2-50A7-4492-AC0E-DB4324DC077A}"/>
              </a:ext>
            </a:extLst>
          </p:cNvPr>
          <p:cNvSpPr/>
          <p:nvPr/>
        </p:nvSpPr>
        <p:spPr>
          <a:xfrm>
            <a:off x="4936736" y="3858602"/>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4,</a:t>
            </a:r>
            <a:r>
              <a:rPr lang="en-US" altLang="zh-CN" sz="2000" b="1" dirty="0">
                <a:solidFill>
                  <a:srgbClr val="C00000"/>
                </a:solidFill>
              </a:rPr>
              <a:t>6,</a:t>
            </a:r>
            <a:r>
              <a:rPr lang="en-US" altLang="zh-CN" sz="2000" b="1" dirty="0">
                <a:solidFill>
                  <a:srgbClr val="00B050"/>
                </a:solidFill>
              </a:rPr>
              <a:t>7,</a:t>
            </a:r>
            <a:r>
              <a:rPr lang="en-US" altLang="zh-CN" sz="2000" b="1" dirty="0">
                <a:solidFill>
                  <a:srgbClr val="C00000"/>
                </a:solidFill>
              </a:rPr>
              <a:t>8,9</a:t>
            </a:r>
            <a:endParaRPr lang="zh-CN" altLang="en-US" sz="2000" b="1" dirty="0">
              <a:solidFill>
                <a:srgbClr val="C00000"/>
              </a:solidFill>
            </a:endParaRPr>
          </a:p>
        </p:txBody>
      </p:sp>
      <p:sp>
        <p:nvSpPr>
          <p:cNvPr id="19" name="圆柱形 18">
            <a:extLst>
              <a:ext uri="{FF2B5EF4-FFF2-40B4-BE49-F238E27FC236}">
                <a16:creationId xmlns:a16="http://schemas.microsoft.com/office/drawing/2014/main" xmlns="" id="{3344F921-2AD9-4AB8-8374-3B15B291C7B8}"/>
              </a:ext>
            </a:extLst>
          </p:cNvPr>
          <p:cNvSpPr/>
          <p:nvPr/>
        </p:nvSpPr>
        <p:spPr>
          <a:xfrm>
            <a:off x="6753659" y="3858602"/>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1,3,5</a:t>
            </a:r>
            <a:endParaRPr lang="zh-CN" altLang="en-US" sz="2000" b="1" dirty="0">
              <a:solidFill>
                <a:srgbClr val="00B050"/>
              </a:solidFill>
            </a:endParaRPr>
          </a:p>
        </p:txBody>
      </p:sp>
      <p:sp>
        <p:nvSpPr>
          <p:cNvPr id="20" name="文本框 19">
            <a:extLst>
              <a:ext uri="{FF2B5EF4-FFF2-40B4-BE49-F238E27FC236}">
                <a16:creationId xmlns:a16="http://schemas.microsoft.com/office/drawing/2014/main" xmlns="" id="{4F563CC4-8355-4845-BCA2-E44209B21FCE}"/>
              </a:ext>
            </a:extLst>
          </p:cNvPr>
          <p:cNvSpPr txBox="1"/>
          <p:nvPr/>
        </p:nvSpPr>
        <p:spPr>
          <a:xfrm>
            <a:off x="3887924" y="3018963"/>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低</a:t>
            </a:r>
          </a:p>
        </p:txBody>
      </p:sp>
      <p:sp>
        <p:nvSpPr>
          <p:cNvPr id="21" name="文本框 20">
            <a:extLst>
              <a:ext uri="{FF2B5EF4-FFF2-40B4-BE49-F238E27FC236}">
                <a16:creationId xmlns:a16="http://schemas.microsoft.com/office/drawing/2014/main" xmlns="" id="{957721FB-DD0D-4DA1-BD1F-27C6BD536675}"/>
              </a:ext>
            </a:extLst>
          </p:cNvPr>
          <p:cNvSpPr txBox="1"/>
          <p:nvPr/>
        </p:nvSpPr>
        <p:spPr>
          <a:xfrm>
            <a:off x="4962814" y="3117359"/>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中</a:t>
            </a:r>
          </a:p>
        </p:txBody>
      </p:sp>
      <p:sp>
        <p:nvSpPr>
          <p:cNvPr id="22" name="文本框 21">
            <a:extLst>
              <a:ext uri="{FF2B5EF4-FFF2-40B4-BE49-F238E27FC236}">
                <a16:creationId xmlns:a16="http://schemas.microsoft.com/office/drawing/2014/main" xmlns="" id="{FB146CBE-076A-47A0-A6D5-D6B37385230F}"/>
              </a:ext>
            </a:extLst>
          </p:cNvPr>
          <p:cNvSpPr txBox="1"/>
          <p:nvPr/>
        </p:nvSpPr>
        <p:spPr>
          <a:xfrm>
            <a:off x="6374970" y="3075578"/>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高</a:t>
            </a:r>
          </a:p>
        </p:txBody>
      </p:sp>
      <p:sp>
        <p:nvSpPr>
          <p:cNvPr id="24" name="文本框 23">
            <a:extLst>
              <a:ext uri="{FF2B5EF4-FFF2-40B4-BE49-F238E27FC236}">
                <a16:creationId xmlns:a16="http://schemas.microsoft.com/office/drawing/2014/main" xmlns="" id="{C5962153-0A87-4F0D-B280-FE72C9AB0D5E}"/>
              </a:ext>
            </a:extLst>
          </p:cNvPr>
          <p:cNvSpPr txBox="1"/>
          <p:nvPr/>
        </p:nvSpPr>
        <p:spPr>
          <a:xfrm>
            <a:off x="2826274" y="2388315"/>
            <a:ext cx="729303" cy="523220"/>
          </a:xfrm>
          <a:prstGeom prst="rect">
            <a:avLst/>
          </a:prstGeom>
          <a:noFill/>
          <a:ln>
            <a:solidFill>
              <a:schemeClr val="tx1"/>
            </a:solidFill>
            <a:prstDash val="dash"/>
          </a:ln>
        </p:spPr>
        <p:txBody>
          <a:bodyPr wrap="square" rtlCol="0">
            <a:spAutoFit/>
          </a:bodyPr>
          <a:lstStyle/>
          <a:p>
            <a:r>
              <a:rPr lang="zh-CN" altLang="en-US" sz="1400" dirty="0">
                <a:solidFill>
                  <a:srgbClr val="C00000"/>
                </a:solidFill>
                <a:latin typeface="+mj-ea"/>
                <a:ea typeface="+mj-ea"/>
              </a:rPr>
              <a:t>违   约</a:t>
            </a:r>
            <a:endParaRPr lang="en-US" altLang="zh-CN" sz="1400" dirty="0">
              <a:solidFill>
                <a:srgbClr val="C00000"/>
              </a:solidFill>
              <a:latin typeface="+mj-ea"/>
              <a:ea typeface="+mj-ea"/>
            </a:endParaRPr>
          </a:p>
          <a:p>
            <a:r>
              <a:rPr lang="zh-CN" altLang="en-US" sz="1400" dirty="0">
                <a:solidFill>
                  <a:srgbClr val="00B050"/>
                </a:solidFill>
                <a:latin typeface="+mj-ea"/>
                <a:ea typeface="+mj-ea"/>
              </a:rPr>
              <a:t>未违约</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xmlns="" id="{EAD5C9CC-400E-488A-B719-9E118D3EECB9}"/>
                  </a:ext>
                </a:extLst>
              </p:cNvPr>
              <p:cNvSpPr txBox="1"/>
              <p:nvPr/>
            </p:nvSpPr>
            <p:spPr>
              <a:xfrm>
                <a:off x="3000470" y="4712639"/>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EAD5C9CC-400E-488A-B719-9E118D3EECB9}"/>
                  </a:ext>
                </a:extLst>
              </p:cNvPr>
              <p:cNvSpPr txBox="1">
                <a:spLocks noRot="1" noChangeAspect="1" noMove="1" noResize="1" noEditPoints="1" noAdjustHandles="1" noChangeArrowheads="1" noChangeShapeType="1" noTextEdit="1"/>
              </p:cNvSpPr>
              <p:nvPr/>
            </p:nvSpPr>
            <p:spPr>
              <a:xfrm>
                <a:off x="3000470" y="4712639"/>
                <a:ext cx="52713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xmlns="" id="{DEAC4D2A-3447-4380-95CE-9E2115891686}"/>
                  </a:ext>
                </a:extLst>
              </p:cNvPr>
              <p:cNvSpPr txBox="1"/>
              <p:nvPr/>
            </p:nvSpPr>
            <p:spPr>
              <a:xfrm>
                <a:off x="5196990" y="4707129"/>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DEAC4D2A-3447-4380-95CE-9E2115891686}"/>
                  </a:ext>
                </a:extLst>
              </p:cNvPr>
              <p:cNvSpPr txBox="1">
                <a:spLocks noRot="1" noChangeAspect="1" noMove="1" noResize="1" noEditPoints="1" noAdjustHandles="1" noChangeArrowheads="1" noChangeShapeType="1" noTextEdit="1"/>
              </p:cNvSpPr>
              <p:nvPr/>
            </p:nvSpPr>
            <p:spPr>
              <a:xfrm>
                <a:off x="5196990" y="4707129"/>
                <a:ext cx="52713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xmlns="" id="{6F0153C7-D0A9-4797-884F-F291F04BD065}"/>
                  </a:ext>
                </a:extLst>
              </p:cNvPr>
              <p:cNvSpPr txBox="1"/>
              <p:nvPr/>
            </p:nvSpPr>
            <p:spPr>
              <a:xfrm>
                <a:off x="7069198" y="4722698"/>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6F0153C7-D0A9-4797-884F-F291F04BD065}"/>
                  </a:ext>
                </a:extLst>
              </p:cNvPr>
              <p:cNvSpPr txBox="1">
                <a:spLocks noRot="1" noChangeAspect="1" noMove="1" noResize="1" noEditPoints="1" noAdjustHandles="1" noChangeArrowheads="1" noChangeShapeType="1" noTextEdit="1"/>
              </p:cNvSpPr>
              <p:nvPr/>
            </p:nvSpPr>
            <p:spPr>
              <a:xfrm>
                <a:off x="7069198" y="4722698"/>
                <a:ext cx="527138"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xmlns="" id="{70D23499-0EC2-4099-B8F9-F1EB9103766C}"/>
                  </a:ext>
                </a:extLst>
              </p:cNvPr>
              <p:cNvSpPr txBox="1"/>
              <p:nvPr/>
            </p:nvSpPr>
            <p:spPr>
              <a:xfrm>
                <a:off x="5868144" y="2332707"/>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i="1">
                              <a:latin typeface="Cambria Math" panose="02040503050406030204" pitchFamily="18" charset="0"/>
                              <a:cs typeface="Times New Roman" panose="02020603050405020304" pitchFamily="18" charset="0"/>
                            </a:rPr>
                            <m:t>0</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70D23499-0EC2-4099-B8F9-F1EB9103766C}"/>
                  </a:ext>
                </a:extLst>
              </p:cNvPr>
              <p:cNvSpPr txBox="1">
                <a:spLocks noRot="1" noChangeAspect="1" noMove="1" noResize="1" noEditPoints="1" noAdjustHandles="1" noChangeArrowheads="1" noChangeShapeType="1" noTextEdit="1"/>
              </p:cNvSpPr>
              <p:nvPr/>
            </p:nvSpPr>
            <p:spPr>
              <a:xfrm>
                <a:off x="5868144" y="2332707"/>
                <a:ext cx="527138" cy="369332"/>
              </a:xfrm>
              <a:prstGeom prst="rect">
                <a:avLst/>
              </a:prstGeom>
              <a:blipFill>
                <a:blip r:embed="rId6"/>
                <a:stretch>
                  <a:fillRect b="-1667"/>
                </a:stretch>
              </a:blipFill>
            </p:spPr>
            <p:txBody>
              <a:bodyPr/>
              <a:lstStyle/>
              <a:p>
                <a:r>
                  <a:rPr lang="zh-CN" altLang="en-US">
                    <a:noFill/>
                  </a:rPr>
                  <a:t> </a:t>
                </a:r>
              </a:p>
            </p:txBody>
          </p:sp>
        </mc:Fallback>
      </mc:AlternateContent>
      <p:sp>
        <p:nvSpPr>
          <p:cNvPr id="3" name="标题 1">
            <a:extLst>
              <a:ext uri="{FF2B5EF4-FFF2-40B4-BE49-F238E27FC236}">
                <a16:creationId xmlns:a16="http://schemas.microsoft.com/office/drawing/2014/main" xmlns="" id="{284FA903-E432-446F-ADFF-2C2B02F60EA2}"/>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274859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763688" y="843558"/>
            <a:ext cx="7128792" cy="767681"/>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charset="2"/>
              <a:buChar char="l"/>
            </a:pPr>
            <a:endParaRPr lang="zh-CN" altLang="en-US" sz="2000" dirty="0">
              <a:latin typeface="Microsoft YaHei Light" charset="-122"/>
              <a:ea typeface="Microsoft YaHei Light" charset="-122"/>
              <a:cs typeface="Microsoft YaHei Light" charset="-122"/>
            </a:endParaRPr>
          </a:p>
        </p:txBody>
      </p:sp>
      <p:grpSp>
        <p:nvGrpSpPr>
          <p:cNvPr id="3" name="组合 2">
            <a:extLst>
              <a:ext uri="{FF2B5EF4-FFF2-40B4-BE49-F238E27FC236}">
                <a16:creationId xmlns:a16="http://schemas.microsoft.com/office/drawing/2014/main" xmlns="" id="{71E75966-4D67-4439-918C-E9AD5CA7C511}"/>
              </a:ext>
            </a:extLst>
          </p:cNvPr>
          <p:cNvGrpSpPr/>
          <p:nvPr/>
        </p:nvGrpSpPr>
        <p:grpSpPr>
          <a:xfrm>
            <a:off x="1956106" y="1013246"/>
            <a:ext cx="3263966" cy="2755668"/>
            <a:chOff x="1956106" y="1013246"/>
            <a:chExt cx="3263966" cy="2755668"/>
          </a:xfrm>
        </p:grpSpPr>
        <p:sp>
          <p:nvSpPr>
            <p:cNvPr id="2" name="椭圆 1">
              <a:extLst>
                <a:ext uri="{FF2B5EF4-FFF2-40B4-BE49-F238E27FC236}">
                  <a16:creationId xmlns:a16="http://schemas.microsoft.com/office/drawing/2014/main" xmlns="" id="{87EE6C7F-F33B-4285-806B-AB2BB3B69B3A}"/>
                </a:ext>
              </a:extLst>
            </p:cNvPr>
            <p:cNvSpPr/>
            <p:nvPr/>
          </p:nvSpPr>
          <p:spPr>
            <a:xfrm>
              <a:off x="3131840" y="1023128"/>
              <a:ext cx="936104" cy="44585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收入</a:t>
              </a:r>
            </a:p>
          </p:txBody>
        </p:sp>
        <p:cxnSp>
          <p:nvCxnSpPr>
            <p:cNvPr id="4" name="直接连接符 3">
              <a:extLst>
                <a:ext uri="{FF2B5EF4-FFF2-40B4-BE49-F238E27FC236}">
                  <a16:creationId xmlns:a16="http://schemas.microsoft.com/office/drawing/2014/main" xmlns="" id="{3634B5CB-10D8-4FAE-BC72-BFBA1563CC56}"/>
                </a:ext>
              </a:extLst>
            </p:cNvPr>
            <p:cNvCxnSpPr>
              <a:cxnSpLocks/>
            </p:cNvCxnSpPr>
            <p:nvPr/>
          </p:nvCxnSpPr>
          <p:spPr>
            <a:xfrm flipH="1">
              <a:off x="2627260" y="1486537"/>
              <a:ext cx="851984" cy="10427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F91C7C45-6528-49F2-975C-2DEDF61533FF}"/>
                </a:ext>
              </a:extLst>
            </p:cNvPr>
            <p:cNvCxnSpPr>
              <a:cxnSpLocks/>
              <a:stCxn id="2" idx="4"/>
            </p:cNvCxnSpPr>
            <p:nvPr/>
          </p:nvCxnSpPr>
          <p:spPr>
            <a:xfrm>
              <a:off x="3599892" y="1468985"/>
              <a:ext cx="0" cy="11794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36F31526-C77D-4491-A730-F9CCA3E0D231}"/>
                </a:ext>
              </a:extLst>
            </p:cNvPr>
            <p:cNvCxnSpPr>
              <a:cxnSpLocks/>
            </p:cNvCxnSpPr>
            <p:nvPr/>
          </p:nvCxnSpPr>
          <p:spPr>
            <a:xfrm>
              <a:off x="3830090" y="1439560"/>
              <a:ext cx="837888" cy="1083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圆柱形 13">
              <a:extLst>
                <a:ext uri="{FF2B5EF4-FFF2-40B4-BE49-F238E27FC236}">
                  <a16:creationId xmlns:a16="http://schemas.microsoft.com/office/drawing/2014/main" xmlns="" id="{1230E011-455C-4A62-A8F6-5C7BE05D7132}"/>
                </a:ext>
              </a:extLst>
            </p:cNvPr>
            <p:cNvSpPr/>
            <p:nvPr/>
          </p:nvSpPr>
          <p:spPr>
            <a:xfrm>
              <a:off x="1956106" y="2523176"/>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FF0000"/>
                  </a:solidFill>
                </a:rPr>
                <a:t>2, 10</a:t>
              </a:r>
              <a:endParaRPr lang="zh-CN" altLang="en-US" sz="2000" b="1" dirty="0">
                <a:solidFill>
                  <a:srgbClr val="FF0000"/>
                </a:solidFill>
              </a:endParaRPr>
            </a:p>
          </p:txBody>
        </p:sp>
        <p:sp>
          <p:nvSpPr>
            <p:cNvPr id="18" name="圆柱形 17">
              <a:extLst>
                <a:ext uri="{FF2B5EF4-FFF2-40B4-BE49-F238E27FC236}">
                  <a16:creationId xmlns:a16="http://schemas.microsoft.com/office/drawing/2014/main" xmlns="" id="{E08DB1F2-50A7-4492-AC0E-DB4324DC077A}"/>
                </a:ext>
              </a:extLst>
            </p:cNvPr>
            <p:cNvSpPr/>
            <p:nvPr/>
          </p:nvSpPr>
          <p:spPr>
            <a:xfrm>
              <a:off x="3203848" y="2491994"/>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4,</a:t>
              </a:r>
              <a:r>
                <a:rPr lang="en-US" altLang="zh-CN" sz="2000" b="1" dirty="0">
                  <a:solidFill>
                    <a:srgbClr val="C00000"/>
                  </a:solidFill>
                </a:rPr>
                <a:t>6,</a:t>
              </a:r>
              <a:r>
                <a:rPr lang="en-US" altLang="zh-CN" sz="2000" b="1" dirty="0">
                  <a:solidFill>
                    <a:srgbClr val="00B050"/>
                  </a:solidFill>
                </a:rPr>
                <a:t>7,</a:t>
              </a:r>
              <a:r>
                <a:rPr lang="en-US" altLang="zh-CN" sz="2000" b="1" dirty="0">
                  <a:solidFill>
                    <a:srgbClr val="C00000"/>
                  </a:solidFill>
                </a:rPr>
                <a:t>8,9</a:t>
              </a:r>
              <a:endParaRPr lang="zh-CN" altLang="en-US" sz="2000" b="1" dirty="0">
                <a:solidFill>
                  <a:srgbClr val="C00000"/>
                </a:solidFill>
              </a:endParaRPr>
            </a:p>
          </p:txBody>
        </p:sp>
        <p:sp>
          <p:nvSpPr>
            <p:cNvPr id="19" name="圆柱形 18">
              <a:extLst>
                <a:ext uri="{FF2B5EF4-FFF2-40B4-BE49-F238E27FC236}">
                  <a16:creationId xmlns:a16="http://schemas.microsoft.com/office/drawing/2014/main" xmlns="" id="{3344F921-2AD9-4AB8-8374-3B15B291C7B8}"/>
                </a:ext>
              </a:extLst>
            </p:cNvPr>
            <p:cNvSpPr/>
            <p:nvPr/>
          </p:nvSpPr>
          <p:spPr>
            <a:xfrm>
              <a:off x="4355976" y="2491994"/>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1,3,5</a:t>
              </a:r>
              <a:endParaRPr lang="zh-CN" altLang="en-US" sz="2000" b="1" dirty="0">
                <a:solidFill>
                  <a:srgbClr val="00B050"/>
                </a:solidFill>
              </a:endParaRPr>
            </a:p>
          </p:txBody>
        </p:sp>
        <p:sp>
          <p:nvSpPr>
            <p:cNvPr id="20" name="文本框 19">
              <a:extLst>
                <a:ext uri="{FF2B5EF4-FFF2-40B4-BE49-F238E27FC236}">
                  <a16:creationId xmlns:a16="http://schemas.microsoft.com/office/drawing/2014/main" xmlns="" id="{4F563CC4-8355-4845-BCA2-E44209B21FCE}"/>
                </a:ext>
              </a:extLst>
            </p:cNvPr>
            <p:cNvSpPr txBox="1"/>
            <p:nvPr/>
          </p:nvSpPr>
          <p:spPr>
            <a:xfrm>
              <a:off x="2733008" y="1651122"/>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低</a:t>
              </a:r>
            </a:p>
          </p:txBody>
        </p:sp>
        <p:sp>
          <p:nvSpPr>
            <p:cNvPr id="21" name="文本框 20">
              <a:extLst>
                <a:ext uri="{FF2B5EF4-FFF2-40B4-BE49-F238E27FC236}">
                  <a16:creationId xmlns:a16="http://schemas.microsoft.com/office/drawing/2014/main" xmlns="" id="{957721FB-DD0D-4DA1-BD1F-27C6BD536675}"/>
                </a:ext>
              </a:extLst>
            </p:cNvPr>
            <p:cNvSpPr txBox="1"/>
            <p:nvPr/>
          </p:nvSpPr>
          <p:spPr>
            <a:xfrm>
              <a:off x="3514013" y="1650985"/>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中</a:t>
              </a:r>
            </a:p>
          </p:txBody>
        </p:sp>
        <p:sp>
          <p:nvSpPr>
            <p:cNvPr id="22" name="文本框 21">
              <a:extLst>
                <a:ext uri="{FF2B5EF4-FFF2-40B4-BE49-F238E27FC236}">
                  <a16:creationId xmlns:a16="http://schemas.microsoft.com/office/drawing/2014/main" xmlns="" id="{FB146CBE-076A-47A0-A6D5-D6B37385230F}"/>
                </a:ext>
              </a:extLst>
            </p:cNvPr>
            <p:cNvSpPr txBox="1"/>
            <p:nvPr/>
          </p:nvSpPr>
          <p:spPr>
            <a:xfrm>
              <a:off x="4266960" y="1645210"/>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高</a:t>
              </a:r>
            </a:p>
          </p:txBody>
        </p:sp>
        <p:sp>
          <p:nvSpPr>
            <p:cNvPr id="24" name="文本框 23">
              <a:extLst>
                <a:ext uri="{FF2B5EF4-FFF2-40B4-BE49-F238E27FC236}">
                  <a16:creationId xmlns:a16="http://schemas.microsoft.com/office/drawing/2014/main" xmlns="" id="{C5962153-0A87-4F0D-B280-FE72C9AB0D5E}"/>
                </a:ext>
              </a:extLst>
            </p:cNvPr>
            <p:cNvSpPr txBox="1"/>
            <p:nvPr/>
          </p:nvSpPr>
          <p:spPr>
            <a:xfrm>
              <a:off x="1987498" y="1061266"/>
              <a:ext cx="729303" cy="523220"/>
            </a:xfrm>
            <a:prstGeom prst="rect">
              <a:avLst/>
            </a:prstGeom>
            <a:noFill/>
            <a:ln>
              <a:solidFill>
                <a:schemeClr val="tx1"/>
              </a:solidFill>
              <a:prstDash val="dash"/>
            </a:ln>
          </p:spPr>
          <p:txBody>
            <a:bodyPr wrap="square" rtlCol="0">
              <a:spAutoFit/>
            </a:bodyPr>
            <a:lstStyle/>
            <a:p>
              <a:r>
                <a:rPr lang="zh-CN" altLang="en-US" sz="1400" dirty="0">
                  <a:solidFill>
                    <a:srgbClr val="C00000"/>
                  </a:solidFill>
                  <a:latin typeface="+mj-ea"/>
                  <a:ea typeface="+mj-ea"/>
                </a:rPr>
                <a:t>违   约</a:t>
              </a:r>
              <a:endParaRPr lang="en-US" altLang="zh-CN" sz="1400" dirty="0">
                <a:solidFill>
                  <a:srgbClr val="C00000"/>
                </a:solidFill>
                <a:latin typeface="+mj-ea"/>
                <a:ea typeface="+mj-ea"/>
              </a:endParaRPr>
            </a:p>
            <a:p>
              <a:r>
                <a:rPr lang="zh-CN" altLang="en-US" sz="1400" dirty="0">
                  <a:solidFill>
                    <a:srgbClr val="00B050"/>
                  </a:solidFill>
                  <a:latin typeface="+mj-ea"/>
                  <a:ea typeface="+mj-ea"/>
                </a:rPr>
                <a:t>未违约</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xmlns="" id="{EAD5C9CC-400E-488A-B719-9E118D3EECB9}"/>
                    </a:ext>
                  </a:extLst>
                </p:cNvPr>
                <p:cNvSpPr txBox="1"/>
                <p:nvPr/>
              </p:nvSpPr>
              <p:spPr>
                <a:xfrm>
                  <a:off x="2161694" y="3385590"/>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EAD5C9CC-400E-488A-B719-9E118D3EECB9}"/>
                    </a:ext>
                  </a:extLst>
                </p:cNvPr>
                <p:cNvSpPr txBox="1">
                  <a:spLocks noRot="1" noChangeAspect="1" noMove="1" noResize="1" noEditPoints="1" noAdjustHandles="1" noChangeArrowheads="1" noChangeShapeType="1" noTextEdit="1"/>
                </p:cNvSpPr>
                <p:nvPr/>
              </p:nvSpPr>
              <p:spPr>
                <a:xfrm>
                  <a:off x="2161694" y="3385590"/>
                  <a:ext cx="527138"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xmlns="" id="{DEAC4D2A-3447-4380-95CE-9E2115891686}"/>
                    </a:ext>
                  </a:extLst>
                </p:cNvPr>
                <p:cNvSpPr txBox="1"/>
                <p:nvPr/>
              </p:nvSpPr>
              <p:spPr>
                <a:xfrm>
                  <a:off x="3510095" y="3395649"/>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DEAC4D2A-3447-4380-95CE-9E2115891686}"/>
                    </a:ext>
                  </a:extLst>
                </p:cNvPr>
                <p:cNvSpPr txBox="1">
                  <a:spLocks noRot="1" noChangeAspect="1" noMove="1" noResize="1" noEditPoints="1" noAdjustHandles="1" noChangeArrowheads="1" noChangeShapeType="1" noTextEdit="1"/>
                </p:cNvSpPr>
                <p:nvPr/>
              </p:nvSpPr>
              <p:spPr>
                <a:xfrm>
                  <a:off x="3510095" y="3395649"/>
                  <a:ext cx="52713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xmlns="" id="{6F0153C7-D0A9-4797-884F-F291F04BD065}"/>
                    </a:ext>
                  </a:extLst>
                </p:cNvPr>
                <p:cNvSpPr txBox="1"/>
                <p:nvPr/>
              </p:nvSpPr>
              <p:spPr>
                <a:xfrm>
                  <a:off x="4644008" y="3399582"/>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6F0153C7-D0A9-4797-884F-F291F04BD065}"/>
                    </a:ext>
                  </a:extLst>
                </p:cNvPr>
                <p:cNvSpPr txBox="1">
                  <a:spLocks noRot="1" noChangeAspect="1" noMove="1" noResize="1" noEditPoints="1" noAdjustHandles="1" noChangeArrowheads="1" noChangeShapeType="1" noTextEdit="1"/>
                </p:cNvSpPr>
                <p:nvPr/>
              </p:nvSpPr>
              <p:spPr>
                <a:xfrm>
                  <a:off x="4644008" y="3399582"/>
                  <a:ext cx="527138"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xmlns="" id="{70D23499-0EC2-4099-B8F9-F1EB9103766C}"/>
                    </a:ext>
                  </a:extLst>
                </p:cNvPr>
                <p:cNvSpPr txBox="1"/>
                <p:nvPr/>
              </p:nvSpPr>
              <p:spPr>
                <a:xfrm>
                  <a:off x="4067944" y="1013246"/>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i="1">
                                <a:latin typeface="Cambria Math" panose="02040503050406030204" pitchFamily="18" charset="0"/>
                                <a:cs typeface="Times New Roman" panose="02020603050405020304" pitchFamily="18" charset="0"/>
                              </a:rPr>
                              <m:t>0</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70D23499-0EC2-4099-B8F9-F1EB9103766C}"/>
                    </a:ext>
                  </a:extLst>
                </p:cNvPr>
                <p:cNvSpPr txBox="1">
                  <a:spLocks noRot="1" noChangeAspect="1" noMove="1" noResize="1" noEditPoints="1" noAdjustHandles="1" noChangeArrowheads="1" noChangeShapeType="1" noTextEdit="1"/>
                </p:cNvSpPr>
                <p:nvPr/>
              </p:nvSpPr>
              <p:spPr>
                <a:xfrm>
                  <a:off x="4067944" y="1013246"/>
                  <a:ext cx="527138" cy="369332"/>
                </a:xfrm>
                <a:prstGeom prst="rect">
                  <a:avLst/>
                </a:prstGeom>
                <a:blipFill>
                  <a:blip r:embed="rId6"/>
                  <a:stretch>
                    <a:fillRect/>
                  </a:stretch>
                </a:blipFill>
              </p:spPr>
              <p:txBody>
                <a:bodyPr/>
                <a:lstStyle/>
                <a:p>
                  <a:r>
                    <a:rPr lang="zh-CN" altLang="en-US">
                      <a:noFill/>
                    </a:rPr>
                    <a:t> </a:t>
                  </a:r>
                </a:p>
              </p:txBody>
            </p:sp>
          </mc:Fallback>
        </mc:AlternateContent>
      </p:grpSp>
      <p:sp>
        <p:nvSpPr>
          <p:cNvPr id="29" name="椭圆 28">
            <a:extLst>
              <a:ext uri="{FF2B5EF4-FFF2-40B4-BE49-F238E27FC236}">
                <a16:creationId xmlns:a16="http://schemas.microsoft.com/office/drawing/2014/main" xmlns="" id="{E460A9E2-5008-4691-950A-95703F2DC423}"/>
              </a:ext>
            </a:extLst>
          </p:cNvPr>
          <p:cNvSpPr/>
          <p:nvPr/>
        </p:nvSpPr>
        <p:spPr>
          <a:xfrm>
            <a:off x="6827854" y="978092"/>
            <a:ext cx="936104" cy="44585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学历</a:t>
            </a:r>
          </a:p>
        </p:txBody>
      </p:sp>
      <p:cxnSp>
        <p:nvCxnSpPr>
          <p:cNvPr id="30" name="直接连接符 29">
            <a:extLst>
              <a:ext uri="{FF2B5EF4-FFF2-40B4-BE49-F238E27FC236}">
                <a16:creationId xmlns:a16="http://schemas.microsoft.com/office/drawing/2014/main" xmlns="" id="{28BEE635-F4FB-474D-9F15-20F820AA6B9B}"/>
              </a:ext>
            </a:extLst>
          </p:cNvPr>
          <p:cNvCxnSpPr>
            <a:cxnSpLocks/>
          </p:cNvCxnSpPr>
          <p:nvPr/>
        </p:nvCxnSpPr>
        <p:spPr>
          <a:xfrm flipH="1">
            <a:off x="6323274" y="1394524"/>
            <a:ext cx="833228" cy="1089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67623CC8-0B8A-4C4E-9367-0C580445BA61}"/>
              </a:ext>
            </a:extLst>
          </p:cNvPr>
          <p:cNvCxnSpPr>
            <a:cxnSpLocks/>
            <a:stCxn id="29" idx="4"/>
          </p:cNvCxnSpPr>
          <p:nvPr/>
        </p:nvCxnSpPr>
        <p:spPr>
          <a:xfrm>
            <a:off x="7295906" y="1423949"/>
            <a:ext cx="0" cy="11794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2AA0C76C-7086-4C8B-9CF4-83653C027644}"/>
              </a:ext>
            </a:extLst>
          </p:cNvPr>
          <p:cNvCxnSpPr>
            <a:cxnSpLocks/>
          </p:cNvCxnSpPr>
          <p:nvPr/>
        </p:nvCxnSpPr>
        <p:spPr>
          <a:xfrm>
            <a:off x="7526104" y="1394524"/>
            <a:ext cx="1055262" cy="10919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圆柱形 32">
            <a:extLst>
              <a:ext uri="{FF2B5EF4-FFF2-40B4-BE49-F238E27FC236}">
                <a16:creationId xmlns:a16="http://schemas.microsoft.com/office/drawing/2014/main" xmlns="" id="{BB75D44C-4B6A-4B22-BF4C-D0BB3F199954}"/>
              </a:ext>
            </a:extLst>
          </p:cNvPr>
          <p:cNvSpPr/>
          <p:nvPr/>
        </p:nvSpPr>
        <p:spPr>
          <a:xfrm>
            <a:off x="5796136" y="2478140"/>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3,4,7, </a:t>
            </a:r>
            <a:r>
              <a:rPr lang="en-US" altLang="zh-CN" sz="2000" b="1" dirty="0">
                <a:solidFill>
                  <a:srgbClr val="FF0000"/>
                </a:solidFill>
              </a:rPr>
              <a:t>10</a:t>
            </a:r>
            <a:endParaRPr lang="zh-CN" altLang="en-US" sz="2000" b="1" dirty="0">
              <a:solidFill>
                <a:srgbClr val="FF0000"/>
              </a:solidFill>
            </a:endParaRPr>
          </a:p>
        </p:txBody>
      </p:sp>
      <p:sp>
        <p:nvSpPr>
          <p:cNvPr id="34" name="圆柱形 33">
            <a:extLst>
              <a:ext uri="{FF2B5EF4-FFF2-40B4-BE49-F238E27FC236}">
                <a16:creationId xmlns:a16="http://schemas.microsoft.com/office/drawing/2014/main" xmlns="" id="{1F437A5D-9243-461B-898F-8EADF0A23B3E}"/>
              </a:ext>
            </a:extLst>
          </p:cNvPr>
          <p:cNvSpPr/>
          <p:nvPr/>
        </p:nvSpPr>
        <p:spPr>
          <a:xfrm>
            <a:off x="6899862" y="2446958"/>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C00000"/>
                </a:solidFill>
              </a:rPr>
              <a:t>2,</a:t>
            </a:r>
            <a:r>
              <a:rPr lang="en-US" altLang="zh-CN" sz="2000" b="1" dirty="0">
                <a:solidFill>
                  <a:srgbClr val="00B050"/>
                </a:solidFill>
              </a:rPr>
              <a:t>5,</a:t>
            </a:r>
            <a:r>
              <a:rPr lang="en-US" altLang="zh-CN" sz="2000" b="1" dirty="0">
                <a:solidFill>
                  <a:srgbClr val="C00000"/>
                </a:solidFill>
              </a:rPr>
              <a:t>6</a:t>
            </a:r>
            <a:endParaRPr lang="zh-CN" altLang="en-US" sz="2000" b="1" dirty="0">
              <a:solidFill>
                <a:srgbClr val="C00000"/>
              </a:solidFill>
            </a:endParaRPr>
          </a:p>
        </p:txBody>
      </p:sp>
      <p:sp>
        <p:nvSpPr>
          <p:cNvPr id="35" name="圆柱形 34">
            <a:extLst>
              <a:ext uri="{FF2B5EF4-FFF2-40B4-BE49-F238E27FC236}">
                <a16:creationId xmlns:a16="http://schemas.microsoft.com/office/drawing/2014/main" xmlns="" id="{36E030AB-7668-497C-90E4-AE07F5D5B285}"/>
              </a:ext>
            </a:extLst>
          </p:cNvPr>
          <p:cNvSpPr/>
          <p:nvPr/>
        </p:nvSpPr>
        <p:spPr>
          <a:xfrm>
            <a:off x="8215001" y="2446958"/>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1,</a:t>
            </a:r>
            <a:r>
              <a:rPr lang="en-US" altLang="zh-CN" sz="2000" b="1" dirty="0">
                <a:solidFill>
                  <a:srgbClr val="C00000"/>
                </a:solidFill>
              </a:rPr>
              <a:t>8,9</a:t>
            </a:r>
            <a:endParaRPr lang="zh-CN" altLang="en-US" sz="2000" b="1" dirty="0">
              <a:solidFill>
                <a:srgbClr val="C00000"/>
              </a:solidFill>
            </a:endParaRPr>
          </a:p>
        </p:txBody>
      </p:sp>
      <p:sp>
        <p:nvSpPr>
          <p:cNvPr id="36" name="文本框 35">
            <a:extLst>
              <a:ext uri="{FF2B5EF4-FFF2-40B4-BE49-F238E27FC236}">
                <a16:creationId xmlns:a16="http://schemas.microsoft.com/office/drawing/2014/main" xmlns="" id="{41D52A86-E68B-497B-98F3-277831F21D5B}"/>
              </a:ext>
            </a:extLst>
          </p:cNvPr>
          <p:cNvSpPr txBox="1"/>
          <p:nvPr/>
        </p:nvSpPr>
        <p:spPr>
          <a:xfrm>
            <a:off x="6202626" y="1606086"/>
            <a:ext cx="777204"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高中</a:t>
            </a:r>
          </a:p>
        </p:txBody>
      </p:sp>
      <p:sp>
        <p:nvSpPr>
          <p:cNvPr id="37" name="文本框 36">
            <a:extLst>
              <a:ext uri="{FF2B5EF4-FFF2-40B4-BE49-F238E27FC236}">
                <a16:creationId xmlns:a16="http://schemas.microsoft.com/office/drawing/2014/main" xmlns="" id="{DD85A685-7229-4C5A-B5BE-39500374AC8D}"/>
              </a:ext>
            </a:extLst>
          </p:cNvPr>
          <p:cNvSpPr txBox="1"/>
          <p:nvPr/>
        </p:nvSpPr>
        <p:spPr>
          <a:xfrm>
            <a:off x="7000754" y="1581258"/>
            <a:ext cx="752943"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本科</a:t>
            </a:r>
          </a:p>
        </p:txBody>
      </p:sp>
      <p:sp>
        <p:nvSpPr>
          <p:cNvPr id="38" name="文本框 37">
            <a:extLst>
              <a:ext uri="{FF2B5EF4-FFF2-40B4-BE49-F238E27FC236}">
                <a16:creationId xmlns:a16="http://schemas.microsoft.com/office/drawing/2014/main" xmlns="" id="{A59E66F7-3FAE-4863-B6A3-BF74B48FDF34}"/>
              </a:ext>
            </a:extLst>
          </p:cNvPr>
          <p:cNvSpPr txBox="1"/>
          <p:nvPr/>
        </p:nvSpPr>
        <p:spPr>
          <a:xfrm>
            <a:off x="7944004" y="1620818"/>
            <a:ext cx="974345"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研究生</a:t>
            </a: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xmlns="" id="{2DAEE935-635E-4CC4-AA59-1ABB6259039E}"/>
                  </a:ext>
                </a:extLst>
              </p:cNvPr>
              <p:cNvSpPr txBox="1"/>
              <p:nvPr/>
            </p:nvSpPr>
            <p:spPr>
              <a:xfrm>
                <a:off x="5989078" y="3340554"/>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4</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0" name="文本框 39">
                <a:extLst>
                  <a:ext uri="{FF2B5EF4-FFF2-40B4-BE49-F238E27FC236}">
                    <a16:creationId xmlns:a16="http://schemas.microsoft.com/office/drawing/2014/main" id="{2DAEE935-635E-4CC4-AA59-1ABB6259039E}"/>
                  </a:ext>
                </a:extLst>
              </p:cNvPr>
              <p:cNvSpPr txBox="1">
                <a:spLocks noRot="1" noChangeAspect="1" noMove="1" noResize="1" noEditPoints="1" noAdjustHandles="1" noChangeArrowheads="1" noChangeShapeType="1" noTextEdit="1"/>
              </p:cNvSpPr>
              <p:nvPr/>
            </p:nvSpPr>
            <p:spPr>
              <a:xfrm>
                <a:off x="5989078" y="3340554"/>
                <a:ext cx="527138"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xmlns="" id="{9B89AEAB-3428-4EAA-9787-F4ED0343E166}"/>
                  </a:ext>
                </a:extLst>
              </p:cNvPr>
              <p:cNvSpPr txBox="1"/>
              <p:nvPr/>
            </p:nvSpPr>
            <p:spPr>
              <a:xfrm>
                <a:off x="7206109" y="3350613"/>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5</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1" name="文本框 40">
                <a:extLst>
                  <a:ext uri="{FF2B5EF4-FFF2-40B4-BE49-F238E27FC236}">
                    <a16:creationId xmlns:a16="http://schemas.microsoft.com/office/drawing/2014/main" id="{9B89AEAB-3428-4EAA-9787-F4ED0343E166}"/>
                  </a:ext>
                </a:extLst>
              </p:cNvPr>
              <p:cNvSpPr txBox="1">
                <a:spLocks noRot="1" noChangeAspect="1" noMove="1" noResize="1" noEditPoints="1" noAdjustHandles="1" noChangeArrowheads="1" noChangeShapeType="1" noTextEdit="1"/>
              </p:cNvSpPr>
              <p:nvPr/>
            </p:nvSpPr>
            <p:spPr>
              <a:xfrm>
                <a:off x="7206109" y="3350613"/>
                <a:ext cx="527138" cy="369332"/>
              </a:xfrm>
              <a:prstGeom prst="rect">
                <a:avLst/>
              </a:prstGeom>
              <a:blipFill>
                <a:blip r:embed="rId8"/>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xmlns="" id="{C104182C-B79B-4B73-B822-DACA632EF5C7}"/>
                  </a:ext>
                </a:extLst>
              </p:cNvPr>
              <p:cNvSpPr txBox="1"/>
              <p:nvPr/>
            </p:nvSpPr>
            <p:spPr>
              <a:xfrm>
                <a:off x="8558284" y="3354546"/>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6</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2" name="文本框 41">
                <a:extLst>
                  <a:ext uri="{FF2B5EF4-FFF2-40B4-BE49-F238E27FC236}">
                    <a16:creationId xmlns:a16="http://schemas.microsoft.com/office/drawing/2014/main" id="{C104182C-B79B-4B73-B822-DACA632EF5C7}"/>
                  </a:ext>
                </a:extLst>
              </p:cNvPr>
              <p:cNvSpPr txBox="1">
                <a:spLocks noRot="1" noChangeAspect="1" noMove="1" noResize="1" noEditPoints="1" noAdjustHandles="1" noChangeArrowheads="1" noChangeShapeType="1" noTextEdit="1"/>
              </p:cNvSpPr>
              <p:nvPr/>
            </p:nvSpPr>
            <p:spPr>
              <a:xfrm>
                <a:off x="8558284" y="3354546"/>
                <a:ext cx="527138"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xmlns="" id="{840F7B11-357E-4C1A-9096-BB0227245A69}"/>
                  </a:ext>
                </a:extLst>
              </p:cNvPr>
              <p:cNvSpPr txBox="1"/>
              <p:nvPr/>
            </p:nvSpPr>
            <p:spPr>
              <a:xfrm>
                <a:off x="7828070" y="1027261"/>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i="1">
                              <a:latin typeface="Cambria Math" panose="02040503050406030204" pitchFamily="18" charset="0"/>
                              <a:cs typeface="Times New Roman" panose="02020603050405020304" pitchFamily="18" charset="0"/>
                            </a:rPr>
                            <m:t>0</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id="{840F7B11-357E-4C1A-9096-BB0227245A69}"/>
                  </a:ext>
                </a:extLst>
              </p:cNvPr>
              <p:cNvSpPr txBox="1">
                <a:spLocks noRot="1" noChangeAspect="1" noMove="1" noResize="1" noEditPoints="1" noAdjustHandles="1" noChangeArrowheads="1" noChangeShapeType="1" noTextEdit="1"/>
              </p:cNvSpPr>
              <p:nvPr/>
            </p:nvSpPr>
            <p:spPr>
              <a:xfrm>
                <a:off x="7828070" y="1027261"/>
                <a:ext cx="527138" cy="369332"/>
              </a:xfrm>
              <a:prstGeom prst="rect">
                <a:avLst/>
              </a:prstGeom>
              <a:blipFill>
                <a:blip r:embed="rId10"/>
                <a:stretch>
                  <a:fillRect b="-1667"/>
                </a:stretch>
              </a:blipFill>
            </p:spPr>
            <p:txBody>
              <a:bodyPr/>
              <a:lstStyle/>
              <a:p>
                <a:r>
                  <a:rPr lang="zh-CN" altLang="en-US">
                    <a:noFill/>
                  </a:rPr>
                  <a:t> </a:t>
                </a:r>
              </a:p>
            </p:txBody>
          </p:sp>
        </mc:Fallback>
      </mc:AlternateContent>
      <p:cxnSp>
        <p:nvCxnSpPr>
          <p:cNvPr id="44" name="直接连接符 43">
            <a:extLst>
              <a:ext uri="{FF2B5EF4-FFF2-40B4-BE49-F238E27FC236}">
                <a16:creationId xmlns:a16="http://schemas.microsoft.com/office/drawing/2014/main" xmlns="" id="{E58CFCD8-94BD-4A91-AAEC-E577A6B86593}"/>
              </a:ext>
            </a:extLst>
          </p:cNvPr>
          <p:cNvCxnSpPr>
            <a:cxnSpLocks/>
          </p:cNvCxnSpPr>
          <p:nvPr/>
        </p:nvCxnSpPr>
        <p:spPr>
          <a:xfrm>
            <a:off x="5459178" y="968210"/>
            <a:ext cx="25844" cy="2741676"/>
          </a:xfrm>
          <a:prstGeom prst="line">
            <a:avLst/>
          </a:prstGeom>
          <a:ln w="444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3">
            <a:extLst>
              <a:ext uri="{FF2B5EF4-FFF2-40B4-BE49-F238E27FC236}">
                <a16:creationId xmlns:a16="http://schemas.microsoft.com/office/drawing/2014/main" xmlns="" id="{6D3E200C-669D-4B70-A4B8-EBCC3F350942}"/>
              </a:ext>
            </a:extLst>
          </p:cNvPr>
          <p:cNvSpPr txBox="1">
            <a:spLocks noChangeArrowheads="1"/>
          </p:cNvSpPr>
          <p:nvPr/>
        </p:nvSpPr>
        <p:spPr>
          <a:xfrm>
            <a:off x="1944216" y="4083918"/>
            <a:ext cx="7020272" cy="1008112"/>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400"/>
              </a:spcBef>
              <a:buClr>
                <a:srgbClr val="2965AB"/>
              </a:buClr>
              <a:buSzPct val="50000"/>
              <a:buNone/>
            </a:pPr>
            <a:r>
              <a:rPr lang="zh-CN" altLang="en-US" sz="2000" b="1" dirty="0">
                <a:latin typeface="微软雅黑" panose="020B0503020204020204" pitchFamily="34" charset="-122"/>
                <a:ea typeface="微软雅黑" panose="020B0503020204020204" pitchFamily="34" charset="-122"/>
              </a:rPr>
              <a:t>不纯度 </a:t>
            </a:r>
            <a:r>
              <a:rPr lang="en-US" altLang="zh-CN" sz="2000" b="1" dirty="0">
                <a:latin typeface="微软雅黑" panose="020B0503020204020204" pitchFamily="34" charset="-122"/>
                <a:ea typeface="微软雅黑" panose="020B0503020204020204" pitchFamily="34" charset="-122"/>
              </a:rPr>
              <a:t>(impurity)</a:t>
            </a:r>
            <a:r>
              <a:rPr lang="zh-CN" altLang="en-US" sz="2000" b="1" dirty="0">
                <a:latin typeface="微软雅黑" panose="020B0503020204020204" pitchFamily="34" charset="-122"/>
                <a:ea typeface="微软雅黑" panose="020B0503020204020204" pitchFamily="34" charset="-122"/>
              </a:rPr>
              <a:t>：</a:t>
            </a:r>
            <a:r>
              <a:rPr lang="zh-CN" altLang="en-US" sz="2000" dirty="0">
                <a:latin typeface="Microsoft YaHei Light" charset="-122"/>
                <a:ea typeface="Microsoft YaHei Light" charset="-122"/>
                <a:cs typeface="Microsoft YaHei Light" charset="-122"/>
              </a:rPr>
              <a:t>表示落在当前节点的样本类别分布的均衡程度，节点分裂后，节点不纯度应该更低，选择特征及对应分割点，使得分裂前后的不纯度</a:t>
            </a:r>
            <a:r>
              <a:rPr lang="en-US" altLang="zh-CN" sz="2000" dirty="0">
                <a:latin typeface="Microsoft YaHei Light" charset="-122"/>
                <a:ea typeface="Microsoft YaHei Light" charset="-122"/>
                <a:cs typeface="Microsoft YaHei Light" charset="-122"/>
              </a:rPr>
              <a:t>(impurity)</a:t>
            </a:r>
            <a:r>
              <a:rPr lang="zh-CN" altLang="en-US" sz="2000" dirty="0">
                <a:latin typeface="Microsoft YaHei Light" charset="-122"/>
                <a:ea typeface="Microsoft YaHei Light" charset="-122"/>
                <a:cs typeface="Microsoft YaHei Light" charset="-122"/>
              </a:rPr>
              <a:t>下降最大。</a:t>
            </a:r>
          </a:p>
        </p:txBody>
      </p:sp>
      <p:sp>
        <p:nvSpPr>
          <p:cNvPr id="6" name="标题 1">
            <a:extLst>
              <a:ext uri="{FF2B5EF4-FFF2-40B4-BE49-F238E27FC236}">
                <a16:creationId xmlns:a16="http://schemas.microsoft.com/office/drawing/2014/main" xmlns="" id="{D25A808F-A5A3-1810-D2D9-223D338A1073}"/>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28200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763688" y="843558"/>
            <a:ext cx="7128792" cy="767681"/>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charset="2"/>
              <a:buChar char="l"/>
            </a:pPr>
            <a:endParaRPr lang="zh-CN" altLang="en-US" sz="2000" dirty="0">
              <a:latin typeface="Microsoft YaHei Light" charset="-122"/>
              <a:ea typeface="Microsoft YaHei Light" charset="-122"/>
              <a:cs typeface="Microsoft YaHei Light" charset="-122"/>
            </a:endParaRPr>
          </a:p>
        </p:txBody>
      </p:sp>
      <p:sp>
        <p:nvSpPr>
          <p:cNvPr id="2" name="椭圆 1">
            <a:extLst>
              <a:ext uri="{FF2B5EF4-FFF2-40B4-BE49-F238E27FC236}">
                <a16:creationId xmlns:a16="http://schemas.microsoft.com/office/drawing/2014/main" xmlns="" id="{87EE6C7F-F33B-4285-806B-AB2BB3B69B3A}"/>
              </a:ext>
            </a:extLst>
          </p:cNvPr>
          <p:cNvSpPr/>
          <p:nvPr/>
        </p:nvSpPr>
        <p:spPr>
          <a:xfrm>
            <a:off x="3131840" y="1023128"/>
            <a:ext cx="936104" cy="44585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收入</a:t>
            </a:r>
          </a:p>
        </p:txBody>
      </p:sp>
      <p:cxnSp>
        <p:nvCxnSpPr>
          <p:cNvPr id="4" name="直接连接符 3">
            <a:extLst>
              <a:ext uri="{FF2B5EF4-FFF2-40B4-BE49-F238E27FC236}">
                <a16:creationId xmlns:a16="http://schemas.microsoft.com/office/drawing/2014/main" xmlns="" id="{3634B5CB-10D8-4FAE-BC72-BFBA1563CC56}"/>
              </a:ext>
            </a:extLst>
          </p:cNvPr>
          <p:cNvCxnSpPr>
            <a:cxnSpLocks/>
          </p:cNvCxnSpPr>
          <p:nvPr/>
        </p:nvCxnSpPr>
        <p:spPr>
          <a:xfrm flipH="1">
            <a:off x="2627260" y="1486537"/>
            <a:ext cx="851984" cy="10427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F91C7C45-6528-49F2-975C-2DEDF61533FF}"/>
              </a:ext>
            </a:extLst>
          </p:cNvPr>
          <p:cNvCxnSpPr>
            <a:cxnSpLocks/>
            <a:stCxn id="2" idx="4"/>
          </p:cNvCxnSpPr>
          <p:nvPr/>
        </p:nvCxnSpPr>
        <p:spPr>
          <a:xfrm>
            <a:off x="3599892" y="1468985"/>
            <a:ext cx="0" cy="11794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xmlns="" id="{36F31526-C77D-4491-A730-F9CCA3E0D231}"/>
              </a:ext>
            </a:extLst>
          </p:cNvPr>
          <p:cNvCxnSpPr>
            <a:cxnSpLocks/>
          </p:cNvCxnSpPr>
          <p:nvPr/>
        </p:nvCxnSpPr>
        <p:spPr>
          <a:xfrm>
            <a:off x="3830090" y="1439560"/>
            <a:ext cx="837888" cy="1083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圆柱形 13">
            <a:extLst>
              <a:ext uri="{FF2B5EF4-FFF2-40B4-BE49-F238E27FC236}">
                <a16:creationId xmlns:a16="http://schemas.microsoft.com/office/drawing/2014/main" xmlns="" id="{1230E011-455C-4A62-A8F6-5C7BE05D7132}"/>
              </a:ext>
            </a:extLst>
          </p:cNvPr>
          <p:cNvSpPr/>
          <p:nvPr/>
        </p:nvSpPr>
        <p:spPr>
          <a:xfrm>
            <a:off x="1956106" y="2523176"/>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FF0000"/>
                </a:solidFill>
              </a:rPr>
              <a:t>2, 10</a:t>
            </a:r>
            <a:endParaRPr lang="zh-CN" altLang="en-US" sz="2000" b="1" dirty="0">
              <a:solidFill>
                <a:srgbClr val="FF0000"/>
              </a:solidFill>
            </a:endParaRPr>
          </a:p>
        </p:txBody>
      </p:sp>
      <p:sp>
        <p:nvSpPr>
          <p:cNvPr id="18" name="圆柱形 17">
            <a:extLst>
              <a:ext uri="{FF2B5EF4-FFF2-40B4-BE49-F238E27FC236}">
                <a16:creationId xmlns:a16="http://schemas.microsoft.com/office/drawing/2014/main" xmlns="" id="{E08DB1F2-50A7-4492-AC0E-DB4324DC077A}"/>
              </a:ext>
            </a:extLst>
          </p:cNvPr>
          <p:cNvSpPr/>
          <p:nvPr/>
        </p:nvSpPr>
        <p:spPr>
          <a:xfrm>
            <a:off x="3203848" y="2491994"/>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4,</a:t>
            </a:r>
            <a:r>
              <a:rPr lang="en-US" altLang="zh-CN" sz="2000" b="1" dirty="0">
                <a:solidFill>
                  <a:srgbClr val="C00000"/>
                </a:solidFill>
              </a:rPr>
              <a:t>6,</a:t>
            </a:r>
            <a:r>
              <a:rPr lang="en-US" altLang="zh-CN" sz="2000" b="1" dirty="0">
                <a:solidFill>
                  <a:srgbClr val="00B050"/>
                </a:solidFill>
              </a:rPr>
              <a:t>7,</a:t>
            </a:r>
            <a:r>
              <a:rPr lang="en-US" altLang="zh-CN" sz="2000" b="1" dirty="0">
                <a:solidFill>
                  <a:srgbClr val="C00000"/>
                </a:solidFill>
              </a:rPr>
              <a:t>8,9</a:t>
            </a:r>
            <a:endParaRPr lang="zh-CN" altLang="en-US" sz="2000" b="1" dirty="0">
              <a:solidFill>
                <a:srgbClr val="C00000"/>
              </a:solidFill>
            </a:endParaRPr>
          </a:p>
        </p:txBody>
      </p:sp>
      <p:sp>
        <p:nvSpPr>
          <p:cNvPr id="19" name="圆柱形 18">
            <a:extLst>
              <a:ext uri="{FF2B5EF4-FFF2-40B4-BE49-F238E27FC236}">
                <a16:creationId xmlns:a16="http://schemas.microsoft.com/office/drawing/2014/main" xmlns="" id="{3344F921-2AD9-4AB8-8374-3B15B291C7B8}"/>
              </a:ext>
            </a:extLst>
          </p:cNvPr>
          <p:cNvSpPr/>
          <p:nvPr/>
        </p:nvSpPr>
        <p:spPr>
          <a:xfrm>
            <a:off x="4355976" y="2491994"/>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1,3,5</a:t>
            </a:r>
            <a:endParaRPr lang="zh-CN" altLang="en-US" sz="2000" b="1" dirty="0">
              <a:solidFill>
                <a:srgbClr val="00B050"/>
              </a:solidFill>
            </a:endParaRPr>
          </a:p>
        </p:txBody>
      </p:sp>
      <p:sp>
        <p:nvSpPr>
          <p:cNvPr id="20" name="文本框 19">
            <a:extLst>
              <a:ext uri="{FF2B5EF4-FFF2-40B4-BE49-F238E27FC236}">
                <a16:creationId xmlns:a16="http://schemas.microsoft.com/office/drawing/2014/main" xmlns="" id="{4F563CC4-8355-4845-BCA2-E44209B21FCE}"/>
              </a:ext>
            </a:extLst>
          </p:cNvPr>
          <p:cNvSpPr txBox="1"/>
          <p:nvPr/>
        </p:nvSpPr>
        <p:spPr>
          <a:xfrm>
            <a:off x="2733008" y="1651122"/>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低</a:t>
            </a:r>
          </a:p>
        </p:txBody>
      </p:sp>
      <p:sp>
        <p:nvSpPr>
          <p:cNvPr id="21" name="文本框 20">
            <a:extLst>
              <a:ext uri="{FF2B5EF4-FFF2-40B4-BE49-F238E27FC236}">
                <a16:creationId xmlns:a16="http://schemas.microsoft.com/office/drawing/2014/main" xmlns="" id="{957721FB-DD0D-4DA1-BD1F-27C6BD536675}"/>
              </a:ext>
            </a:extLst>
          </p:cNvPr>
          <p:cNvSpPr txBox="1"/>
          <p:nvPr/>
        </p:nvSpPr>
        <p:spPr>
          <a:xfrm>
            <a:off x="3514013" y="1650985"/>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中</a:t>
            </a:r>
          </a:p>
        </p:txBody>
      </p:sp>
      <p:sp>
        <p:nvSpPr>
          <p:cNvPr id="22" name="文本框 21">
            <a:extLst>
              <a:ext uri="{FF2B5EF4-FFF2-40B4-BE49-F238E27FC236}">
                <a16:creationId xmlns:a16="http://schemas.microsoft.com/office/drawing/2014/main" xmlns="" id="{FB146CBE-076A-47A0-A6D5-D6B37385230F}"/>
              </a:ext>
            </a:extLst>
          </p:cNvPr>
          <p:cNvSpPr txBox="1"/>
          <p:nvPr/>
        </p:nvSpPr>
        <p:spPr>
          <a:xfrm>
            <a:off x="4266960" y="1645210"/>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高</a:t>
            </a:r>
          </a:p>
        </p:txBody>
      </p:sp>
      <p:sp>
        <p:nvSpPr>
          <p:cNvPr id="24" name="文本框 23">
            <a:extLst>
              <a:ext uri="{FF2B5EF4-FFF2-40B4-BE49-F238E27FC236}">
                <a16:creationId xmlns:a16="http://schemas.microsoft.com/office/drawing/2014/main" xmlns="" id="{C5962153-0A87-4F0D-B280-FE72C9AB0D5E}"/>
              </a:ext>
            </a:extLst>
          </p:cNvPr>
          <p:cNvSpPr txBox="1"/>
          <p:nvPr/>
        </p:nvSpPr>
        <p:spPr>
          <a:xfrm>
            <a:off x="1987498" y="1061266"/>
            <a:ext cx="729303" cy="523220"/>
          </a:xfrm>
          <a:prstGeom prst="rect">
            <a:avLst/>
          </a:prstGeom>
          <a:noFill/>
          <a:ln>
            <a:solidFill>
              <a:schemeClr val="tx1"/>
            </a:solidFill>
            <a:prstDash val="dash"/>
          </a:ln>
        </p:spPr>
        <p:txBody>
          <a:bodyPr wrap="square" rtlCol="0">
            <a:spAutoFit/>
          </a:bodyPr>
          <a:lstStyle/>
          <a:p>
            <a:r>
              <a:rPr lang="zh-CN" altLang="en-US" sz="1400" dirty="0">
                <a:solidFill>
                  <a:srgbClr val="C00000"/>
                </a:solidFill>
                <a:latin typeface="+mj-ea"/>
                <a:ea typeface="+mj-ea"/>
              </a:rPr>
              <a:t>违   约</a:t>
            </a:r>
            <a:endParaRPr lang="en-US" altLang="zh-CN" sz="1400" dirty="0">
              <a:solidFill>
                <a:srgbClr val="C00000"/>
              </a:solidFill>
              <a:latin typeface="+mj-ea"/>
              <a:ea typeface="+mj-ea"/>
            </a:endParaRPr>
          </a:p>
          <a:p>
            <a:r>
              <a:rPr lang="zh-CN" altLang="en-US" sz="1400" dirty="0">
                <a:solidFill>
                  <a:srgbClr val="00B050"/>
                </a:solidFill>
                <a:latin typeface="+mj-ea"/>
                <a:ea typeface="+mj-ea"/>
              </a:rPr>
              <a:t>未违约</a:t>
            </a:r>
          </a:p>
        </p:txBody>
      </p:sp>
      <p:sp>
        <p:nvSpPr>
          <p:cNvPr id="25" name="文本框 24">
            <a:extLst>
              <a:ext uri="{FF2B5EF4-FFF2-40B4-BE49-F238E27FC236}">
                <a16:creationId xmlns:a16="http://schemas.microsoft.com/office/drawing/2014/main" xmlns="" id="{EAD5C9CC-400E-488A-B719-9E118D3EECB9}"/>
              </a:ext>
            </a:extLst>
          </p:cNvPr>
          <p:cNvSpPr txBox="1"/>
          <p:nvPr/>
        </p:nvSpPr>
        <p:spPr>
          <a:xfrm>
            <a:off x="2161694" y="3385590"/>
            <a:ext cx="5271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t1</a:t>
            </a:r>
            <a:endParaRPr lang="zh-CN" altLang="en-US"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xmlns="" id="{DEAC4D2A-3447-4380-95CE-9E2115891686}"/>
              </a:ext>
            </a:extLst>
          </p:cNvPr>
          <p:cNvSpPr txBox="1"/>
          <p:nvPr/>
        </p:nvSpPr>
        <p:spPr>
          <a:xfrm>
            <a:off x="3510095" y="3395649"/>
            <a:ext cx="5271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t2</a:t>
            </a:r>
            <a:endParaRPr lang="zh-CN" altLang="en-US"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xmlns="" id="{6F0153C7-D0A9-4797-884F-F291F04BD065}"/>
              </a:ext>
            </a:extLst>
          </p:cNvPr>
          <p:cNvSpPr txBox="1"/>
          <p:nvPr/>
        </p:nvSpPr>
        <p:spPr>
          <a:xfrm>
            <a:off x="4644008" y="3399582"/>
            <a:ext cx="5271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t3</a:t>
            </a:r>
            <a:endParaRPr lang="zh-CN" altLang="en-US"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xmlns="" id="{70D23499-0EC2-4099-B8F9-F1EB9103766C}"/>
              </a:ext>
            </a:extLst>
          </p:cNvPr>
          <p:cNvSpPr txBox="1"/>
          <p:nvPr/>
        </p:nvSpPr>
        <p:spPr>
          <a:xfrm>
            <a:off x="3405843" y="719652"/>
            <a:ext cx="5271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t0</a:t>
            </a:r>
            <a:endParaRPr lang="zh-CN" altLang="en-US" dirty="0">
              <a:latin typeface="Times New Roman" panose="02020603050405020304" pitchFamily="18" charset="0"/>
              <a:cs typeface="Times New Roman" panose="02020603050405020304" pitchFamily="18" charset="0"/>
            </a:endParaRPr>
          </a:p>
        </p:txBody>
      </p:sp>
      <p:sp>
        <p:nvSpPr>
          <p:cNvPr id="29" name="椭圆 28">
            <a:extLst>
              <a:ext uri="{FF2B5EF4-FFF2-40B4-BE49-F238E27FC236}">
                <a16:creationId xmlns:a16="http://schemas.microsoft.com/office/drawing/2014/main" xmlns="" id="{E460A9E2-5008-4691-950A-95703F2DC423}"/>
              </a:ext>
            </a:extLst>
          </p:cNvPr>
          <p:cNvSpPr/>
          <p:nvPr/>
        </p:nvSpPr>
        <p:spPr>
          <a:xfrm>
            <a:off x="6827854" y="978092"/>
            <a:ext cx="936104" cy="44585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学历</a:t>
            </a:r>
          </a:p>
        </p:txBody>
      </p:sp>
      <p:cxnSp>
        <p:nvCxnSpPr>
          <p:cNvPr id="30" name="直接连接符 29">
            <a:extLst>
              <a:ext uri="{FF2B5EF4-FFF2-40B4-BE49-F238E27FC236}">
                <a16:creationId xmlns:a16="http://schemas.microsoft.com/office/drawing/2014/main" xmlns="" id="{28BEE635-F4FB-474D-9F15-20F820AA6B9B}"/>
              </a:ext>
            </a:extLst>
          </p:cNvPr>
          <p:cNvCxnSpPr>
            <a:cxnSpLocks/>
          </p:cNvCxnSpPr>
          <p:nvPr/>
        </p:nvCxnSpPr>
        <p:spPr>
          <a:xfrm flipH="1">
            <a:off x="6323274" y="1394524"/>
            <a:ext cx="833228" cy="10897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67623CC8-0B8A-4C4E-9367-0C580445BA61}"/>
              </a:ext>
            </a:extLst>
          </p:cNvPr>
          <p:cNvCxnSpPr>
            <a:cxnSpLocks/>
            <a:stCxn id="29" idx="4"/>
          </p:cNvCxnSpPr>
          <p:nvPr/>
        </p:nvCxnSpPr>
        <p:spPr>
          <a:xfrm>
            <a:off x="7295906" y="1423949"/>
            <a:ext cx="0" cy="11794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2AA0C76C-7086-4C8B-9CF4-83653C027644}"/>
              </a:ext>
            </a:extLst>
          </p:cNvPr>
          <p:cNvCxnSpPr>
            <a:cxnSpLocks/>
          </p:cNvCxnSpPr>
          <p:nvPr/>
        </p:nvCxnSpPr>
        <p:spPr>
          <a:xfrm>
            <a:off x="7526104" y="1394524"/>
            <a:ext cx="1055262" cy="10919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圆柱形 32">
            <a:extLst>
              <a:ext uri="{FF2B5EF4-FFF2-40B4-BE49-F238E27FC236}">
                <a16:creationId xmlns:a16="http://schemas.microsoft.com/office/drawing/2014/main" xmlns="" id="{BB75D44C-4B6A-4B22-BF4C-D0BB3F199954}"/>
              </a:ext>
            </a:extLst>
          </p:cNvPr>
          <p:cNvSpPr/>
          <p:nvPr/>
        </p:nvSpPr>
        <p:spPr>
          <a:xfrm>
            <a:off x="5796136" y="2478140"/>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3,4,7, </a:t>
            </a:r>
            <a:r>
              <a:rPr lang="en-US" altLang="zh-CN" sz="2000" b="1" dirty="0">
                <a:solidFill>
                  <a:srgbClr val="FF0000"/>
                </a:solidFill>
              </a:rPr>
              <a:t>10</a:t>
            </a:r>
            <a:endParaRPr lang="zh-CN" altLang="en-US" sz="2000" b="1" dirty="0">
              <a:solidFill>
                <a:srgbClr val="FF0000"/>
              </a:solidFill>
            </a:endParaRPr>
          </a:p>
        </p:txBody>
      </p:sp>
      <p:sp>
        <p:nvSpPr>
          <p:cNvPr id="34" name="圆柱形 33">
            <a:extLst>
              <a:ext uri="{FF2B5EF4-FFF2-40B4-BE49-F238E27FC236}">
                <a16:creationId xmlns:a16="http://schemas.microsoft.com/office/drawing/2014/main" xmlns="" id="{1F437A5D-9243-461B-898F-8EADF0A23B3E}"/>
              </a:ext>
            </a:extLst>
          </p:cNvPr>
          <p:cNvSpPr/>
          <p:nvPr/>
        </p:nvSpPr>
        <p:spPr>
          <a:xfrm>
            <a:off x="6899862" y="2446958"/>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C00000"/>
                </a:solidFill>
              </a:rPr>
              <a:t>2,</a:t>
            </a:r>
            <a:r>
              <a:rPr lang="en-US" altLang="zh-CN" sz="2000" b="1" dirty="0">
                <a:solidFill>
                  <a:srgbClr val="00B050"/>
                </a:solidFill>
              </a:rPr>
              <a:t>5,</a:t>
            </a:r>
            <a:r>
              <a:rPr lang="en-US" altLang="zh-CN" sz="2000" b="1" dirty="0">
                <a:solidFill>
                  <a:srgbClr val="C00000"/>
                </a:solidFill>
              </a:rPr>
              <a:t>6</a:t>
            </a:r>
            <a:endParaRPr lang="zh-CN" altLang="en-US" sz="2000" b="1" dirty="0">
              <a:solidFill>
                <a:srgbClr val="C00000"/>
              </a:solidFill>
            </a:endParaRPr>
          </a:p>
        </p:txBody>
      </p:sp>
      <p:sp>
        <p:nvSpPr>
          <p:cNvPr id="35" name="圆柱形 34">
            <a:extLst>
              <a:ext uri="{FF2B5EF4-FFF2-40B4-BE49-F238E27FC236}">
                <a16:creationId xmlns:a16="http://schemas.microsoft.com/office/drawing/2014/main" xmlns="" id="{36E030AB-7668-497C-90E4-AE07F5D5B285}"/>
              </a:ext>
            </a:extLst>
          </p:cNvPr>
          <p:cNvSpPr/>
          <p:nvPr/>
        </p:nvSpPr>
        <p:spPr>
          <a:xfrm>
            <a:off x="8215001" y="2446958"/>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1,</a:t>
            </a:r>
            <a:r>
              <a:rPr lang="en-US" altLang="zh-CN" sz="2000" b="1" dirty="0">
                <a:solidFill>
                  <a:srgbClr val="C00000"/>
                </a:solidFill>
              </a:rPr>
              <a:t>8,9</a:t>
            </a:r>
            <a:endParaRPr lang="zh-CN" altLang="en-US" sz="2000" b="1" dirty="0">
              <a:solidFill>
                <a:srgbClr val="C00000"/>
              </a:solidFill>
            </a:endParaRPr>
          </a:p>
        </p:txBody>
      </p:sp>
      <p:sp>
        <p:nvSpPr>
          <p:cNvPr id="36" name="文本框 35">
            <a:extLst>
              <a:ext uri="{FF2B5EF4-FFF2-40B4-BE49-F238E27FC236}">
                <a16:creationId xmlns:a16="http://schemas.microsoft.com/office/drawing/2014/main" xmlns="" id="{41D52A86-E68B-497B-98F3-277831F21D5B}"/>
              </a:ext>
            </a:extLst>
          </p:cNvPr>
          <p:cNvSpPr txBox="1"/>
          <p:nvPr/>
        </p:nvSpPr>
        <p:spPr>
          <a:xfrm>
            <a:off x="6202626" y="1606086"/>
            <a:ext cx="777204"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高中</a:t>
            </a:r>
          </a:p>
        </p:txBody>
      </p:sp>
      <p:sp>
        <p:nvSpPr>
          <p:cNvPr id="37" name="文本框 36">
            <a:extLst>
              <a:ext uri="{FF2B5EF4-FFF2-40B4-BE49-F238E27FC236}">
                <a16:creationId xmlns:a16="http://schemas.microsoft.com/office/drawing/2014/main" xmlns="" id="{DD85A685-7229-4C5A-B5BE-39500374AC8D}"/>
              </a:ext>
            </a:extLst>
          </p:cNvPr>
          <p:cNvSpPr txBox="1"/>
          <p:nvPr/>
        </p:nvSpPr>
        <p:spPr>
          <a:xfrm>
            <a:off x="7000754" y="1581258"/>
            <a:ext cx="752943"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本科</a:t>
            </a:r>
          </a:p>
        </p:txBody>
      </p:sp>
      <p:sp>
        <p:nvSpPr>
          <p:cNvPr id="38" name="文本框 37">
            <a:extLst>
              <a:ext uri="{FF2B5EF4-FFF2-40B4-BE49-F238E27FC236}">
                <a16:creationId xmlns:a16="http://schemas.microsoft.com/office/drawing/2014/main" xmlns="" id="{A59E66F7-3FAE-4863-B6A3-BF74B48FDF34}"/>
              </a:ext>
            </a:extLst>
          </p:cNvPr>
          <p:cNvSpPr txBox="1"/>
          <p:nvPr/>
        </p:nvSpPr>
        <p:spPr>
          <a:xfrm>
            <a:off x="7944004" y="1620818"/>
            <a:ext cx="974345"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研究生</a:t>
            </a:r>
          </a:p>
        </p:txBody>
      </p:sp>
      <p:sp>
        <p:nvSpPr>
          <p:cNvPr id="40" name="文本框 39">
            <a:extLst>
              <a:ext uri="{FF2B5EF4-FFF2-40B4-BE49-F238E27FC236}">
                <a16:creationId xmlns:a16="http://schemas.microsoft.com/office/drawing/2014/main" xmlns="" id="{2DAEE935-635E-4CC4-AA59-1ABB6259039E}"/>
              </a:ext>
            </a:extLst>
          </p:cNvPr>
          <p:cNvSpPr txBox="1"/>
          <p:nvPr/>
        </p:nvSpPr>
        <p:spPr>
          <a:xfrm>
            <a:off x="5989078" y="3340554"/>
            <a:ext cx="5271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t4</a:t>
            </a:r>
            <a:endParaRPr lang="zh-CN" altLang="en-US"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xmlns="" id="{9B89AEAB-3428-4EAA-9787-F4ED0343E166}"/>
              </a:ext>
            </a:extLst>
          </p:cNvPr>
          <p:cNvSpPr txBox="1"/>
          <p:nvPr/>
        </p:nvSpPr>
        <p:spPr>
          <a:xfrm>
            <a:off x="7206109" y="3350613"/>
            <a:ext cx="5271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t5</a:t>
            </a:r>
            <a:endParaRPr lang="zh-CN" altLang="en-US" dirty="0">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xmlns="" id="{C104182C-B79B-4B73-B822-DACA632EF5C7}"/>
              </a:ext>
            </a:extLst>
          </p:cNvPr>
          <p:cNvSpPr txBox="1"/>
          <p:nvPr/>
        </p:nvSpPr>
        <p:spPr>
          <a:xfrm>
            <a:off x="8558284" y="3354546"/>
            <a:ext cx="5271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t6</a:t>
            </a:r>
            <a:endParaRPr lang="zh-CN" altLang="en-US"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xmlns="" id="{840F7B11-357E-4C1A-9096-BB0227245A69}"/>
              </a:ext>
            </a:extLst>
          </p:cNvPr>
          <p:cNvSpPr txBox="1"/>
          <p:nvPr/>
        </p:nvSpPr>
        <p:spPr>
          <a:xfrm>
            <a:off x="7065647" y="683759"/>
            <a:ext cx="52713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t0</a:t>
            </a:r>
            <a:endParaRPr lang="zh-CN" altLang="en-US" dirty="0">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xmlns="" id="{E58CFCD8-94BD-4A91-AAEC-E577A6B86593}"/>
              </a:ext>
            </a:extLst>
          </p:cNvPr>
          <p:cNvCxnSpPr>
            <a:cxnSpLocks/>
          </p:cNvCxnSpPr>
          <p:nvPr/>
        </p:nvCxnSpPr>
        <p:spPr>
          <a:xfrm>
            <a:off x="5508104" y="1510459"/>
            <a:ext cx="0" cy="1935361"/>
          </a:xfrm>
          <a:prstGeom prst="line">
            <a:avLst/>
          </a:prstGeom>
          <a:ln w="4445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37607CC5-393B-4512-AA51-51F7FEBE4D37}"/>
                  </a:ext>
                </a:extLst>
              </p:cNvPr>
              <p:cNvSpPr/>
              <p:nvPr/>
            </p:nvSpPr>
            <p:spPr>
              <a:xfrm>
                <a:off x="2203724" y="4033181"/>
                <a:ext cx="6032695" cy="853119"/>
              </a:xfrm>
              <a:prstGeom prst="rect">
                <a:avLst/>
              </a:prstGeom>
            </p:spPr>
            <p:txBody>
              <a:bodyPr wrap="square" lIns="68580" tIns="34290" rIns="68580" bIns="34290">
                <a:spAutoFit/>
              </a:bodyPr>
              <a:lstStyle/>
              <a:p>
                <a:pPr>
                  <a:lnSpc>
                    <a:spcPct val="150000"/>
                  </a:lnSpc>
                  <a:buClr>
                    <a:schemeClr val="tx1"/>
                  </a:buClr>
                </a:pPr>
                <a:r>
                  <a:rPr kumimoji="1" lang="zh-CN" altLang="en-US" b="1" dirty="0">
                    <a:latin typeface="Microsoft YaHei Light" charset="-122"/>
                    <a:ea typeface="Microsoft YaHei Light" charset="-122"/>
                    <a:cs typeface="Microsoft YaHei Light" charset="-122"/>
                  </a:rPr>
                  <a:t>比较</a:t>
                </a:r>
                <a14:m>
                  <m:oMath xmlns:m="http://schemas.openxmlformats.org/officeDocument/2006/math">
                    <m:r>
                      <a:rPr kumimoji="1" lang="en-US" altLang="zh-CN" b="1" i="0" smtClean="0">
                        <a:latin typeface="Cambria Math" panose="02040503050406030204" pitchFamily="18" charset="0"/>
                        <a:ea typeface="Microsoft YaHei Light" charset="-122"/>
                        <a:cs typeface="Microsoft YaHei Light" charset="-122"/>
                      </a:rPr>
                      <m:t> </m:t>
                    </m:r>
                    <m:r>
                      <a:rPr kumimoji="1" lang="en-US" altLang="zh-CN" b="1" i="1">
                        <a:latin typeface="Cambria Math" charset="0"/>
                        <a:ea typeface="Microsoft YaHei Light" charset="-122"/>
                        <a:cs typeface="Microsoft YaHei Light" charset="-122"/>
                      </a:rPr>
                      <m:t>𝐈𝐦𝐩</m:t>
                    </m:r>
                    <m:d>
                      <m:dPr>
                        <m:ctrlPr>
                          <a:rPr kumimoji="1" lang="en-US" altLang="zh-CN" b="1" i="1">
                            <a:latin typeface="Cambria Math"/>
                            <a:ea typeface="Microsoft YaHei Light" charset="-122"/>
                            <a:cs typeface="Microsoft YaHei Light" charset="-122"/>
                          </a:rPr>
                        </m:ctrlPr>
                      </m:dPr>
                      <m:e>
                        <m:sSub>
                          <m:sSubPr>
                            <m:ctrlPr>
                              <a:rPr kumimoji="1" lang="en-US" altLang="zh-CN" b="1" i="1" smtClean="0">
                                <a:latin typeface="Cambria Math"/>
                                <a:ea typeface="Microsoft YaHei Light" charset="-122"/>
                                <a:cs typeface="Microsoft YaHei Light" charset="-122"/>
                              </a:rPr>
                            </m:ctrlPr>
                          </m:sSubPr>
                          <m:e>
                            <m:r>
                              <a:rPr kumimoji="1" lang="en-US" altLang="zh-CN" b="1" i="1" smtClean="0">
                                <a:latin typeface="Cambria Math" panose="02040503050406030204" pitchFamily="18" charset="0"/>
                                <a:ea typeface="Microsoft YaHei Light" charset="-122"/>
                                <a:cs typeface="Microsoft YaHei Light" charset="-122"/>
                              </a:rPr>
                              <m:t>𝒕</m:t>
                            </m:r>
                          </m:e>
                          <m:sub>
                            <m:r>
                              <a:rPr kumimoji="1" lang="en-US" altLang="zh-CN" b="1" i="1">
                                <a:latin typeface="Cambria Math" charset="0"/>
                                <a:ea typeface="Microsoft YaHei Light" charset="-122"/>
                                <a:cs typeface="Microsoft YaHei Light" charset="-122"/>
                              </a:rPr>
                              <m:t>𝟎</m:t>
                            </m:r>
                          </m:sub>
                        </m:sSub>
                      </m:e>
                    </m:d>
                    <m:r>
                      <a:rPr kumimoji="1" lang="en-US" altLang="zh-CN" b="1">
                        <a:latin typeface="Cambria Math" charset="0"/>
                        <a:ea typeface="Microsoft YaHei Light" charset="-122"/>
                        <a:cs typeface="Microsoft YaHei Light" charset="-122"/>
                      </a:rPr>
                      <m:t>−</m:t>
                    </m:r>
                    <m:r>
                      <a:rPr kumimoji="1" lang="en-US" altLang="zh-CN" b="1" i="1">
                        <a:latin typeface="Cambria Math" charset="0"/>
                        <a:ea typeface="Microsoft YaHei Light" charset="-122"/>
                        <a:cs typeface="Microsoft YaHei Light" charset="-122"/>
                      </a:rPr>
                      <m:t>𝐈𝐦𝐩</m:t>
                    </m:r>
                    <m:r>
                      <a:rPr kumimoji="1" lang="en-US" altLang="zh-CN" b="1">
                        <a:latin typeface="Cambria Math" charset="0"/>
                        <a:ea typeface="Microsoft YaHei Light" charset="-122"/>
                        <a:cs typeface="Microsoft YaHei Light" charset="-122"/>
                      </a:rPr>
                      <m:t>(</m:t>
                    </m:r>
                    <m:sSub>
                      <m:sSubPr>
                        <m:ctrlPr>
                          <a:rPr kumimoji="1" lang="en-US" altLang="zh-CN" b="1" i="1">
                            <a:latin typeface="Cambria Math"/>
                            <a:ea typeface="Microsoft YaHei Light" charset="-122"/>
                            <a:cs typeface="Microsoft YaHei Light" charset="-122"/>
                          </a:rPr>
                        </m:ctrlPr>
                      </m:sSubPr>
                      <m:e>
                        <m:r>
                          <a:rPr kumimoji="1" lang="en-US" altLang="zh-CN" b="1" i="1" smtClean="0">
                            <a:latin typeface="Cambria Math" panose="02040503050406030204" pitchFamily="18" charset="0"/>
                            <a:ea typeface="Microsoft YaHei Light" charset="-122"/>
                            <a:cs typeface="Microsoft YaHei Light" charset="-122"/>
                          </a:rPr>
                          <m:t>𝒕</m:t>
                        </m:r>
                      </m:e>
                      <m:sub>
                        <m:r>
                          <a:rPr kumimoji="1" lang="en-US" altLang="zh-CN" b="1" i="1">
                            <a:latin typeface="Cambria Math" charset="0"/>
                            <a:ea typeface="Microsoft YaHei Light" charset="-122"/>
                            <a:cs typeface="Microsoft YaHei Light" charset="-122"/>
                          </a:rPr>
                          <m:t>𝟏𝟐𝟑</m:t>
                        </m:r>
                      </m:sub>
                    </m:sSub>
                    <m:r>
                      <a:rPr kumimoji="1" lang="en-US" altLang="zh-CN" b="1">
                        <a:latin typeface="Cambria Math" charset="0"/>
                        <a:ea typeface="Microsoft YaHei Light" charset="-122"/>
                        <a:cs typeface="Microsoft YaHei Light" charset="-122"/>
                      </a:rPr>
                      <m:t>)</m:t>
                    </m:r>
                  </m:oMath>
                </a14:m>
                <a:r>
                  <a:rPr kumimoji="1" lang="zh-CN" altLang="en-US" b="1" dirty="0">
                    <a:latin typeface="Microsoft YaHei Light" charset="-122"/>
                    <a:ea typeface="Microsoft YaHei Light" charset="-122"/>
                    <a:cs typeface="Microsoft YaHei Light" charset="-122"/>
                  </a:rPr>
                  <a:t>与</a:t>
                </a:r>
                <a14:m>
                  <m:oMath xmlns:m="http://schemas.openxmlformats.org/officeDocument/2006/math">
                    <m:r>
                      <a:rPr kumimoji="1" lang="en-US" altLang="zh-CN" b="1" i="1">
                        <a:latin typeface="Cambria Math" charset="0"/>
                        <a:ea typeface="Microsoft YaHei Light" charset="-122"/>
                        <a:cs typeface="Microsoft YaHei Light" charset="-122"/>
                      </a:rPr>
                      <m:t>𝐈𝐦𝐩</m:t>
                    </m:r>
                    <m:d>
                      <m:dPr>
                        <m:ctrlPr>
                          <a:rPr kumimoji="1" lang="en-US" altLang="zh-CN" b="1" i="1">
                            <a:latin typeface="Cambria Math"/>
                            <a:ea typeface="Microsoft YaHei Light" charset="-122"/>
                            <a:cs typeface="Microsoft YaHei Light" charset="-122"/>
                          </a:rPr>
                        </m:ctrlPr>
                      </m:dPr>
                      <m:e>
                        <m:sSub>
                          <m:sSubPr>
                            <m:ctrlPr>
                              <a:rPr kumimoji="1" lang="en-US" altLang="zh-CN" b="1" i="1">
                                <a:latin typeface="Cambria Math"/>
                                <a:ea typeface="Microsoft YaHei Light" charset="-122"/>
                                <a:cs typeface="Microsoft YaHei Light" charset="-122"/>
                              </a:rPr>
                            </m:ctrlPr>
                          </m:sSubPr>
                          <m:e>
                            <m:r>
                              <a:rPr kumimoji="1" lang="en-US" altLang="zh-CN" b="1" i="1" smtClean="0">
                                <a:latin typeface="Cambria Math" panose="02040503050406030204" pitchFamily="18" charset="0"/>
                                <a:ea typeface="Microsoft YaHei Light" charset="-122"/>
                                <a:cs typeface="Microsoft YaHei Light" charset="-122"/>
                              </a:rPr>
                              <m:t>𝒕</m:t>
                            </m:r>
                          </m:e>
                          <m:sub>
                            <m:r>
                              <a:rPr kumimoji="1" lang="en-US" altLang="zh-CN" b="1" i="1">
                                <a:latin typeface="Cambria Math" charset="0"/>
                                <a:ea typeface="Microsoft YaHei Light" charset="-122"/>
                                <a:cs typeface="Microsoft YaHei Light" charset="-122"/>
                              </a:rPr>
                              <m:t>𝟎</m:t>
                            </m:r>
                          </m:sub>
                        </m:sSub>
                      </m:e>
                    </m:d>
                    <m:r>
                      <a:rPr kumimoji="1" lang="en-US" altLang="zh-CN" b="1">
                        <a:latin typeface="Cambria Math" charset="0"/>
                        <a:ea typeface="Microsoft YaHei Light" charset="-122"/>
                        <a:cs typeface="Microsoft YaHei Light" charset="-122"/>
                      </a:rPr>
                      <m:t>−</m:t>
                    </m:r>
                    <m:r>
                      <a:rPr kumimoji="1" lang="en-US" altLang="zh-CN" b="1" i="1">
                        <a:latin typeface="Cambria Math" charset="0"/>
                        <a:ea typeface="Microsoft YaHei Light" charset="-122"/>
                        <a:cs typeface="Microsoft YaHei Light" charset="-122"/>
                      </a:rPr>
                      <m:t>𝐈𝐦𝐩</m:t>
                    </m:r>
                    <m:d>
                      <m:dPr>
                        <m:ctrlPr>
                          <a:rPr kumimoji="1" lang="en-US" altLang="zh-CN" b="1" i="1">
                            <a:latin typeface="Cambria Math"/>
                            <a:ea typeface="Microsoft YaHei Light" charset="-122"/>
                            <a:cs typeface="Microsoft YaHei Light" charset="-122"/>
                          </a:rPr>
                        </m:ctrlPr>
                      </m:dPr>
                      <m:e>
                        <m:sSub>
                          <m:sSubPr>
                            <m:ctrlPr>
                              <a:rPr kumimoji="1" lang="en-US" altLang="zh-CN" b="1" i="1">
                                <a:latin typeface="Cambria Math"/>
                                <a:ea typeface="Microsoft YaHei Light" charset="-122"/>
                                <a:cs typeface="Microsoft YaHei Light" charset="-122"/>
                              </a:rPr>
                            </m:ctrlPr>
                          </m:sSubPr>
                          <m:e>
                            <m:r>
                              <a:rPr kumimoji="1" lang="en-US" altLang="zh-CN" b="1" i="1" smtClean="0">
                                <a:latin typeface="Cambria Math" panose="02040503050406030204" pitchFamily="18" charset="0"/>
                                <a:ea typeface="Microsoft YaHei Light" charset="-122"/>
                                <a:cs typeface="Microsoft YaHei Light" charset="-122"/>
                              </a:rPr>
                              <m:t>𝒕</m:t>
                            </m:r>
                          </m:e>
                          <m:sub>
                            <m:r>
                              <a:rPr kumimoji="1" lang="en-US" altLang="zh-CN" b="1" i="1">
                                <a:latin typeface="Cambria Math" charset="0"/>
                                <a:ea typeface="Microsoft YaHei Light" charset="-122"/>
                                <a:cs typeface="Microsoft YaHei Light" charset="-122"/>
                              </a:rPr>
                              <m:t>𝟒𝟓𝟔</m:t>
                            </m:r>
                          </m:sub>
                        </m:sSub>
                      </m:e>
                    </m:d>
                  </m:oMath>
                </a14:m>
                <a:endParaRPr kumimoji="1" lang="en-US" altLang="zh-CN" b="1" dirty="0">
                  <a:latin typeface="Microsoft YaHei Light" charset="-122"/>
                  <a:ea typeface="Microsoft YaHei Light" charset="-122"/>
                  <a:cs typeface="Microsoft YaHei Light" charset="-122"/>
                </a:endParaRPr>
              </a:p>
              <a:p>
                <a:pPr>
                  <a:lnSpc>
                    <a:spcPct val="150000"/>
                  </a:lnSpc>
                  <a:buClr>
                    <a:schemeClr val="tx1"/>
                  </a:buClr>
                </a:pPr>
                <a:r>
                  <a:rPr kumimoji="1" lang="zh-CN" altLang="en-US" b="1" dirty="0">
                    <a:latin typeface="Microsoft YaHei Light" charset="-122"/>
                    <a:ea typeface="Microsoft YaHei Light" charset="-122"/>
                    <a:cs typeface="Microsoft YaHei Light" charset="-122"/>
                  </a:rPr>
                  <a:t>的大小来选择节点特征：收入？教育程度？</a:t>
                </a:r>
              </a:p>
            </p:txBody>
          </p:sp>
        </mc:Choice>
        <mc:Fallback xmlns="">
          <p:sp>
            <p:nvSpPr>
              <p:cNvPr id="39" name="矩形 38">
                <a:extLst>
                  <a:ext uri="{FF2B5EF4-FFF2-40B4-BE49-F238E27FC236}">
                    <a16:creationId xmlns:a16="http://schemas.microsoft.com/office/drawing/2014/main" id="{37607CC5-393B-4512-AA51-51F7FEBE4D37}"/>
                  </a:ext>
                </a:extLst>
              </p:cNvPr>
              <p:cNvSpPr>
                <a:spLocks noRot="1" noChangeAspect="1" noMove="1" noResize="1" noEditPoints="1" noAdjustHandles="1" noChangeArrowheads="1" noChangeShapeType="1" noTextEdit="1"/>
              </p:cNvSpPr>
              <p:nvPr/>
            </p:nvSpPr>
            <p:spPr>
              <a:xfrm>
                <a:off x="2203724" y="4033181"/>
                <a:ext cx="6032695" cy="853119"/>
              </a:xfrm>
              <a:prstGeom prst="rect">
                <a:avLst/>
              </a:prstGeom>
              <a:blipFill>
                <a:blip r:embed="rId3"/>
                <a:stretch>
                  <a:fillRect l="-1314" b="-11429"/>
                </a:stretch>
              </a:blipFill>
            </p:spPr>
            <p:txBody>
              <a:bodyPr/>
              <a:lstStyle/>
              <a:p>
                <a:r>
                  <a:rPr lang="zh-CN" altLang="en-US">
                    <a:noFill/>
                  </a:rPr>
                  <a:t> </a:t>
                </a:r>
              </a:p>
            </p:txBody>
          </p:sp>
        </mc:Fallback>
      </mc:AlternateContent>
      <p:sp>
        <p:nvSpPr>
          <p:cNvPr id="6" name="圆柱形 5">
            <a:extLst>
              <a:ext uri="{FF2B5EF4-FFF2-40B4-BE49-F238E27FC236}">
                <a16:creationId xmlns:a16="http://schemas.microsoft.com/office/drawing/2014/main" xmlns="" id="{3DDA355B-6D18-4C65-BCD7-91CF9DEF5363}"/>
              </a:ext>
            </a:extLst>
          </p:cNvPr>
          <p:cNvSpPr/>
          <p:nvPr/>
        </p:nvSpPr>
        <p:spPr>
          <a:xfrm>
            <a:off x="4500563" y="819671"/>
            <a:ext cx="2187887" cy="61989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B050"/>
                </a:solidFill>
              </a:rPr>
              <a:t>1,</a:t>
            </a:r>
            <a:r>
              <a:rPr lang="en-US" altLang="zh-CN" b="1" dirty="0">
                <a:solidFill>
                  <a:srgbClr val="C00000"/>
                </a:solidFill>
              </a:rPr>
              <a:t>2,</a:t>
            </a:r>
            <a:r>
              <a:rPr lang="en-US" altLang="zh-CN" b="1" dirty="0">
                <a:solidFill>
                  <a:srgbClr val="00B050"/>
                </a:solidFill>
              </a:rPr>
              <a:t>3,4,5,</a:t>
            </a:r>
            <a:r>
              <a:rPr lang="en-US" altLang="zh-CN" b="1" dirty="0">
                <a:solidFill>
                  <a:srgbClr val="C00000"/>
                </a:solidFill>
              </a:rPr>
              <a:t>6,</a:t>
            </a:r>
            <a:r>
              <a:rPr lang="en-US" altLang="zh-CN" b="1" dirty="0">
                <a:solidFill>
                  <a:srgbClr val="00B050"/>
                </a:solidFill>
              </a:rPr>
              <a:t>7,</a:t>
            </a:r>
            <a:r>
              <a:rPr lang="en-US" altLang="zh-CN" b="1" dirty="0">
                <a:solidFill>
                  <a:srgbClr val="C00000"/>
                </a:solidFill>
              </a:rPr>
              <a:t>8,9,10</a:t>
            </a:r>
            <a:endParaRPr lang="zh-CN" altLang="en-US" b="1" dirty="0">
              <a:solidFill>
                <a:srgbClr val="C00000"/>
              </a:solidFill>
            </a:endParaRPr>
          </a:p>
        </p:txBody>
      </p:sp>
      <p:sp>
        <p:nvSpPr>
          <p:cNvPr id="3" name="标题 1">
            <a:extLst>
              <a:ext uri="{FF2B5EF4-FFF2-40B4-BE49-F238E27FC236}">
                <a16:creationId xmlns:a16="http://schemas.microsoft.com/office/drawing/2014/main" xmlns="" id="{01534938-EA26-3CD9-05F1-0D7627563312}"/>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3500773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a:spLocks/>
          </p:cNvSpPr>
          <p:nvPr/>
        </p:nvSpPr>
        <p:spPr>
          <a:xfrm>
            <a:off x="1979712" y="987574"/>
            <a:ext cx="3672408" cy="843558"/>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kumimoji="1" lang="zh-CN" altLang="en-US" sz="2400" dirty="0">
                <a:latin typeface="微软雅黑" panose="020B0503020204020204" pitchFamily="34" charset="-122"/>
                <a:ea typeface="微软雅黑" panose="020B0503020204020204" pitchFamily="34" charset="-122"/>
              </a:rPr>
              <a:t>节点不纯度的度量</a:t>
            </a:r>
          </a:p>
        </p:txBody>
      </p:sp>
      <p:sp>
        <p:nvSpPr>
          <p:cNvPr id="5" name="Rectangle 3"/>
          <p:cNvSpPr txBox="1">
            <a:spLocks noChangeArrowheads="1"/>
          </p:cNvSpPr>
          <p:nvPr/>
        </p:nvSpPr>
        <p:spPr>
          <a:xfrm>
            <a:off x="2627784" y="1689026"/>
            <a:ext cx="5285531" cy="2187649"/>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charset="2"/>
              <a:buChar char="l"/>
            </a:pPr>
            <a:r>
              <a:rPr lang="zh-CN" altLang="en-US" sz="2400" b="1" dirty="0">
                <a:latin typeface="Microsoft YaHei Light" charset="-122"/>
                <a:ea typeface="Microsoft YaHei Light" charset="-122"/>
                <a:cs typeface="Microsoft YaHei Light" charset="-122"/>
              </a:rPr>
              <a:t>信息熵  </a:t>
            </a:r>
            <a:r>
              <a:rPr lang="en-US" altLang="zh-CN" sz="2400" b="1" dirty="0">
                <a:latin typeface="Microsoft YaHei Light" charset="-122"/>
                <a:ea typeface="Microsoft YaHei Light" charset="-122"/>
                <a:cs typeface="Microsoft YaHei Light" charset="-122"/>
              </a:rPr>
              <a:t>(</a:t>
            </a:r>
            <a:r>
              <a:rPr lang="en-US" sz="2400" b="1" dirty="0">
                <a:latin typeface="Microsoft YaHei Light" charset="-122"/>
                <a:ea typeface="Microsoft YaHei Light" charset="-122"/>
                <a:cs typeface="Microsoft YaHei Light" charset="-122"/>
              </a:rPr>
              <a:t>Entropy)</a:t>
            </a:r>
          </a:p>
          <a:p>
            <a:pPr>
              <a:lnSpc>
                <a:spcPct val="150000"/>
              </a:lnSpc>
              <a:buClr>
                <a:srgbClr val="2965AB"/>
              </a:buClr>
              <a:buSzPct val="50000"/>
              <a:buFont typeface="Wingdings" charset="2"/>
              <a:buChar char="l"/>
            </a:pPr>
            <a:r>
              <a:rPr lang="en-US" altLang="zh-CN" sz="2400" b="1" dirty="0">
                <a:latin typeface="微软雅黑" panose="020B0503020204020204" pitchFamily="34" charset="-122"/>
                <a:ea typeface="微软雅黑" panose="020B0503020204020204" pitchFamily="34" charset="-122"/>
              </a:rPr>
              <a:t> </a:t>
            </a:r>
            <a:r>
              <a:rPr lang="en-US" altLang="zh-CN" sz="2400" b="1" dirty="0" err="1">
                <a:latin typeface="Microsoft YaHei Light" charset="-122"/>
                <a:ea typeface="Microsoft YaHei Light" charset="-122"/>
                <a:cs typeface="Microsoft YaHei Light" charset="-122"/>
              </a:rPr>
              <a:t>Gini</a:t>
            </a:r>
            <a:r>
              <a:rPr lang="zh-CN" altLang="en-US" sz="2400" b="1" dirty="0">
                <a:latin typeface="Microsoft YaHei Light" charset="-122"/>
                <a:ea typeface="Microsoft YaHei Light" charset="-122"/>
                <a:cs typeface="Microsoft YaHei Light" charset="-122"/>
              </a:rPr>
              <a:t>指数  </a:t>
            </a:r>
            <a:r>
              <a:rPr lang="en-US" altLang="zh-CN" sz="2400" b="1" dirty="0">
                <a:latin typeface="Microsoft YaHei Light" charset="-122"/>
                <a:ea typeface="Microsoft YaHei Light" charset="-122"/>
                <a:cs typeface="Microsoft YaHei Light" charset="-122"/>
              </a:rPr>
              <a:t>(</a:t>
            </a:r>
            <a:r>
              <a:rPr lang="en-US" altLang="zh-CN" sz="2400" b="1" dirty="0" err="1">
                <a:latin typeface="Microsoft YaHei Light" charset="-122"/>
                <a:ea typeface="Microsoft YaHei Light" charset="-122"/>
                <a:cs typeface="Microsoft YaHei Light" charset="-122"/>
              </a:rPr>
              <a:t>Gini</a:t>
            </a:r>
            <a:r>
              <a:rPr lang="en-US" altLang="zh-CN" sz="2400" b="1" dirty="0">
                <a:latin typeface="Microsoft YaHei Light" charset="-122"/>
                <a:ea typeface="Microsoft YaHei Light" charset="-122"/>
                <a:cs typeface="Microsoft YaHei Light" charset="-122"/>
              </a:rPr>
              <a:t> index)</a:t>
            </a:r>
            <a:endParaRPr lang="en-US" sz="2400" b="1" dirty="0">
              <a:latin typeface="Microsoft YaHei Light" charset="-122"/>
              <a:ea typeface="Microsoft YaHei Light" charset="-122"/>
              <a:cs typeface="Microsoft YaHei Light" charset="-122"/>
            </a:endParaRPr>
          </a:p>
          <a:p>
            <a:pPr>
              <a:lnSpc>
                <a:spcPct val="150000"/>
              </a:lnSpc>
              <a:buClr>
                <a:srgbClr val="2965AB"/>
              </a:buClr>
              <a:buSzPct val="50000"/>
              <a:buFont typeface="Wingdings" charset="2"/>
              <a:buChar char="l"/>
            </a:pPr>
            <a:r>
              <a:rPr lang="en-US" sz="2400" b="1" dirty="0">
                <a:latin typeface="Microsoft YaHei Light" charset="-122"/>
                <a:ea typeface="Microsoft YaHei Light" charset="-122"/>
                <a:cs typeface="Microsoft YaHei Light" charset="-122"/>
              </a:rPr>
              <a:t> </a:t>
            </a:r>
            <a:r>
              <a:rPr lang="zh-CN" altLang="en-US" sz="2400" b="1" dirty="0">
                <a:latin typeface="Microsoft YaHei Light" charset="-122"/>
                <a:ea typeface="Microsoft YaHei Light" charset="-122"/>
                <a:cs typeface="Microsoft YaHei Light" charset="-122"/>
              </a:rPr>
              <a:t>误分率  </a:t>
            </a:r>
            <a:r>
              <a:rPr lang="en-US" altLang="zh-CN" sz="2400" b="1" dirty="0">
                <a:latin typeface="Microsoft YaHei Light" charset="-122"/>
                <a:ea typeface="Microsoft YaHei Light" charset="-122"/>
                <a:cs typeface="Microsoft YaHei Light" charset="-122"/>
              </a:rPr>
              <a:t>(</a:t>
            </a:r>
            <a:r>
              <a:rPr lang="en-US" sz="2400" b="1" dirty="0">
                <a:latin typeface="Microsoft YaHei Light" charset="-122"/>
                <a:ea typeface="Microsoft YaHei Light" charset="-122"/>
                <a:cs typeface="Microsoft YaHei Light" charset="-122"/>
              </a:rPr>
              <a:t>Misclassification error)</a:t>
            </a:r>
            <a:endParaRPr lang="en-US" sz="3600" b="1" dirty="0">
              <a:latin typeface="Microsoft YaHei Light" charset="-122"/>
              <a:ea typeface="Microsoft YaHei Light" charset="-122"/>
              <a:cs typeface="Microsoft YaHei Light" charset="-122"/>
            </a:endParaRPr>
          </a:p>
        </p:txBody>
      </p:sp>
      <p:sp>
        <p:nvSpPr>
          <p:cNvPr id="2" name="标题 1">
            <a:extLst>
              <a:ext uri="{FF2B5EF4-FFF2-40B4-BE49-F238E27FC236}">
                <a16:creationId xmlns:a16="http://schemas.microsoft.com/office/drawing/2014/main" xmlns="" id="{BC8CA62C-161A-F7F0-B345-DA733710315E}"/>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172737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54CF20A-4362-21D1-D3EC-572E610D5E88}"/>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t>1. 2</a:t>
            </a:r>
            <a:r>
              <a:rPr lang="zh-CN" altLang="en-US" sz="2400" b="1" dirty="0"/>
              <a:t>  数据分析的任务  </a:t>
            </a:r>
            <a:r>
              <a:rPr lang="en-US" altLang="zh-CN" sz="2400" b="1" dirty="0"/>
              <a:t>——  </a:t>
            </a:r>
            <a:r>
              <a:rPr lang="zh-CN" altLang="en-US" sz="2400" b="1" dirty="0"/>
              <a:t>聚类</a:t>
            </a:r>
          </a:p>
        </p:txBody>
      </p:sp>
      <p:sp>
        <p:nvSpPr>
          <p:cNvPr id="3" name="椭圆 2"/>
          <p:cNvSpPr/>
          <p:nvPr/>
        </p:nvSpPr>
        <p:spPr>
          <a:xfrm>
            <a:off x="5244533" y="357986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3779912" y="278777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604573" y="357986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139952" y="278777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569482" y="278354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41490" y="292755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929522" y="278354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001530" y="292755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652120" y="339984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724128" y="354385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012160" y="339984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084168" y="354385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513698" y="353962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585706" y="368364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5873738" y="353962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945746" y="368364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779912" y="329606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851920" y="344007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139952" y="329606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211960" y="344007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641490" y="343584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713498" y="357986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4001530" y="343584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073538" y="357986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4187499" y="311604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259507" y="326005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4547539" y="311604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5195611" y="300379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049077" y="325582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4121085" y="339984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409117" y="325582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4481125" y="339984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543478" y="334058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5519017" y="301654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591025" y="316056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879057" y="301654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951065" y="316056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740635" y="315632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5812643" y="330034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4006849" y="291276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078857" y="305678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591025" y="366884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4126404" y="287676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5951065" y="366884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597011" y="288953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987982" y="301654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276014" y="287252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348022" y="301654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2000" y="234298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4932040" y="234298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4979587" y="216296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5051595" y="230697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5339627" y="216296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411635" y="230697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4841165" y="230274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913173" y="244676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201205" y="230274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5273213" y="244676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870945" y="210369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846484" y="177966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4918492" y="192367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5206524" y="177966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5278532" y="192367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5068102" y="191944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5140110" y="206346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918492" y="243196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278532" y="243196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4668469" y="383612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028509" y="369210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076056" y="351208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5148064" y="365610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5436096" y="351208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5508104" y="365610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4937634" y="365187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5009642" y="379588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5297674" y="3651870"/>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5369682" y="3795886"/>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4967414" y="345282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4942953" y="31287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5014961" y="327280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5302993" y="31287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5375001" y="3272804"/>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5164571" y="326857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5236579" y="3412588"/>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5014961" y="378109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5375001" y="3781092"/>
            <a:ext cx="72008" cy="720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箭头连接符 89"/>
          <p:cNvCxnSpPr/>
          <p:nvPr/>
        </p:nvCxnSpPr>
        <p:spPr>
          <a:xfrm>
            <a:off x="2267744" y="4299942"/>
            <a:ext cx="5400600"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flipV="1">
            <a:off x="2813083" y="987574"/>
            <a:ext cx="0" cy="36004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4" name="任意多边形 93"/>
          <p:cNvSpPr/>
          <p:nvPr/>
        </p:nvSpPr>
        <p:spPr>
          <a:xfrm>
            <a:off x="4420030" y="1635646"/>
            <a:ext cx="1336085" cy="1054927"/>
          </a:xfrm>
          <a:custGeom>
            <a:avLst/>
            <a:gdLst>
              <a:gd name="connsiteX0" fmla="*/ 368 w 1368679"/>
              <a:gd name="connsiteY0" fmla="*/ 203930 h 1184115"/>
              <a:gd name="connsiteX1" fmla="*/ 13525 w 1368679"/>
              <a:gd name="connsiteY1" fmla="*/ 164460 h 1184115"/>
              <a:gd name="connsiteX2" fmla="*/ 33260 w 1368679"/>
              <a:gd name="connsiteY2" fmla="*/ 151303 h 1184115"/>
              <a:gd name="connsiteX3" fmla="*/ 52996 w 1368679"/>
              <a:gd name="connsiteY3" fmla="*/ 124989 h 1184115"/>
              <a:gd name="connsiteX4" fmla="*/ 72731 w 1368679"/>
              <a:gd name="connsiteY4" fmla="*/ 105254 h 1184115"/>
              <a:gd name="connsiteX5" fmla="*/ 79309 w 1368679"/>
              <a:gd name="connsiteY5" fmla="*/ 78941 h 1184115"/>
              <a:gd name="connsiteX6" fmla="*/ 99045 w 1368679"/>
              <a:gd name="connsiteY6" fmla="*/ 72362 h 1184115"/>
              <a:gd name="connsiteX7" fmla="*/ 118780 w 1368679"/>
              <a:gd name="connsiteY7" fmla="*/ 52627 h 1184115"/>
              <a:gd name="connsiteX8" fmla="*/ 164829 w 1368679"/>
              <a:gd name="connsiteY8" fmla="*/ 39470 h 1184115"/>
              <a:gd name="connsiteX9" fmla="*/ 256927 w 1368679"/>
              <a:gd name="connsiteY9" fmla="*/ 19735 h 1184115"/>
              <a:gd name="connsiteX10" fmla="*/ 283240 w 1368679"/>
              <a:gd name="connsiteY10" fmla="*/ 13156 h 1184115"/>
              <a:gd name="connsiteX11" fmla="*/ 316132 w 1368679"/>
              <a:gd name="connsiteY11" fmla="*/ 6578 h 1184115"/>
              <a:gd name="connsiteX12" fmla="*/ 335868 w 1368679"/>
              <a:gd name="connsiteY12" fmla="*/ 0 h 1184115"/>
              <a:gd name="connsiteX13" fmla="*/ 585847 w 1368679"/>
              <a:gd name="connsiteY13" fmla="*/ 6578 h 1184115"/>
              <a:gd name="connsiteX14" fmla="*/ 993709 w 1368679"/>
              <a:gd name="connsiteY14" fmla="*/ 19735 h 1184115"/>
              <a:gd name="connsiteX15" fmla="*/ 1046337 w 1368679"/>
              <a:gd name="connsiteY15" fmla="*/ 52627 h 1184115"/>
              <a:gd name="connsiteX16" fmla="*/ 1072650 w 1368679"/>
              <a:gd name="connsiteY16" fmla="*/ 92097 h 1184115"/>
              <a:gd name="connsiteX17" fmla="*/ 1079229 w 1368679"/>
              <a:gd name="connsiteY17" fmla="*/ 111833 h 1184115"/>
              <a:gd name="connsiteX18" fmla="*/ 1105542 w 1368679"/>
              <a:gd name="connsiteY18" fmla="*/ 151303 h 1184115"/>
              <a:gd name="connsiteX19" fmla="*/ 1112121 w 1368679"/>
              <a:gd name="connsiteY19" fmla="*/ 190774 h 1184115"/>
              <a:gd name="connsiteX20" fmla="*/ 1151591 w 1368679"/>
              <a:gd name="connsiteY20" fmla="*/ 249979 h 1184115"/>
              <a:gd name="connsiteX21" fmla="*/ 1177905 w 1368679"/>
              <a:gd name="connsiteY21" fmla="*/ 296028 h 1184115"/>
              <a:gd name="connsiteX22" fmla="*/ 1191062 w 1368679"/>
              <a:gd name="connsiteY22" fmla="*/ 315764 h 1184115"/>
              <a:gd name="connsiteX23" fmla="*/ 1204219 w 1368679"/>
              <a:gd name="connsiteY23" fmla="*/ 355234 h 1184115"/>
              <a:gd name="connsiteX24" fmla="*/ 1230532 w 1368679"/>
              <a:gd name="connsiteY24" fmla="*/ 401283 h 1184115"/>
              <a:gd name="connsiteX25" fmla="*/ 1243689 w 1368679"/>
              <a:gd name="connsiteY25" fmla="*/ 421018 h 1184115"/>
              <a:gd name="connsiteX26" fmla="*/ 1250268 w 1368679"/>
              <a:gd name="connsiteY26" fmla="*/ 440754 h 1184115"/>
              <a:gd name="connsiteX27" fmla="*/ 1263424 w 1368679"/>
              <a:gd name="connsiteY27" fmla="*/ 460489 h 1184115"/>
              <a:gd name="connsiteX28" fmla="*/ 1283160 w 1368679"/>
              <a:gd name="connsiteY28" fmla="*/ 493381 h 1184115"/>
              <a:gd name="connsiteX29" fmla="*/ 1289738 w 1368679"/>
              <a:gd name="connsiteY29" fmla="*/ 513116 h 1184115"/>
              <a:gd name="connsiteX30" fmla="*/ 1302895 w 1368679"/>
              <a:gd name="connsiteY30" fmla="*/ 565743 h 1184115"/>
              <a:gd name="connsiteX31" fmla="*/ 1309473 w 1368679"/>
              <a:gd name="connsiteY31" fmla="*/ 605214 h 1184115"/>
              <a:gd name="connsiteX32" fmla="*/ 1335787 w 1368679"/>
              <a:gd name="connsiteY32" fmla="*/ 657841 h 1184115"/>
              <a:gd name="connsiteX33" fmla="*/ 1348944 w 1368679"/>
              <a:gd name="connsiteY33" fmla="*/ 710469 h 1184115"/>
              <a:gd name="connsiteX34" fmla="*/ 1368679 w 1368679"/>
              <a:gd name="connsiteY34" fmla="*/ 782831 h 1184115"/>
              <a:gd name="connsiteX35" fmla="*/ 1348944 w 1368679"/>
              <a:gd name="connsiteY35" fmla="*/ 888086 h 1184115"/>
              <a:gd name="connsiteX36" fmla="*/ 1329209 w 1368679"/>
              <a:gd name="connsiteY36" fmla="*/ 947292 h 1184115"/>
              <a:gd name="connsiteX37" fmla="*/ 1309473 w 1368679"/>
              <a:gd name="connsiteY37" fmla="*/ 986762 h 1184115"/>
              <a:gd name="connsiteX38" fmla="*/ 1296317 w 1368679"/>
              <a:gd name="connsiteY38" fmla="*/ 1032811 h 1184115"/>
              <a:gd name="connsiteX39" fmla="*/ 1276581 w 1368679"/>
              <a:gd name="connsiteY39" fmla="*/ 1045968 h 1184115"/>
              <a:gd name="connsiteX40" fmla="*/ 1250268 w 1368679"/>
              <a:gd name="connsiteY40" fmla="*/ 1085438 h 1184115"/>
              <a:gd name="connsiteX41" fmla="*/ 1197640 w 1368679"/>
              <a:gd name="connsiteY41" fmla="*/ 1098595 h 1184115"/>
              <a:gd name="connsiteX42" fmla="*/ 1138435 w 1368679"/>
              <a:gd name="connsiteY42" fmla="*/ 1124909 h 1184115"/>
              <a:gd name="connsiteX43" fmla="*/ 1085807 w 1368679"/>
              <a:gd name="connsiteY43" fmla="*/ 1138066 h 1184115"/>
              <a:gd name="connsiteX44" fmla="*/ 1066072 w 1368679"/>
              <a:gd name="connsiteY44" fmla="*/ 1151223 h 1184115"/>
              <a:gd name="connsiteX45" fmla="*/ 927925 w 1368679"/>
              <a:gd name="connsiteY45" fmla="*/ 1164379 h 1184115"/>
              <a:gd name="connsiteX46" fmla="*/ 829249 w 1368679"/>
              <a:gd name="connsiteY46" fmla="*/ 1170958 h 1184115"/>
              <a:gd name="connsiteX47" fmla="*/ 684524 w 1368679"/>
              <a:gd name="connsiteY47" fmla="*/ 1184115 h 1184115"/>
              <a:gd name="connsiteX48" fmla="*/ 493750 w 1368679"/>
              <a:gd name="connsiteY48" fmla="*/ 1177536 h 1184115"/>
              <a:gd name="connsiteX49" fmla="*/ 447701 w 1368679"/>
              <a:gd name="connsiteY49" fmla="*/ 1157801 h 1184115"/>
              <a:gd name="connsiteX50" fmla="*/ 395073 w 1368679"/>
              <a:gd name="connsiteY50" fmla="*/ 1138066 h 1184115"/>
              <a:gd name="connsiteX51" fmla="*/ 368760 w 1368679"/>
              <a:gd name="connsiteY51" fmla="*/ 1124909 h 1184115"/>
              <a:gd name="connsiteX52" fmla="*/ 349024 w 1368679"/>
              <a:gd name="connsiteY52" fmla="*/ 1111752 h 1184115"/>
              <a:gd name="connsiteX53" fmla="*/ 283240 w 1368679"/>
              <a:gd name="connsiteY53" fmla="*/ 1085438 h 1184115"/>
              <a:gd name="connsiteX54" fmla="*/ 243770 w 1368679"/>
              <a:gd name="connsiteY54" fmla="*/ 1059125 h 1184115"/>
              <a:gd name="connsiteX55" fmla="*/ 204299 w 1368679"/>
              <a:gd name="connsiteY55" fmla="*/ 1006497 h 1184115"/>
              <a:gd name="connsiteX56" fmla="*/ 184564 w 1368679"/>
              <a:gd name="connsiteY56" fmla="*/ 999919 h 1184115"/>
              <a:gd name="connsiteX57" fmla="*/ 158250 w 1368679"/>
              <a:gd name="connsiteY57" fmla="*/ 967027 h 1184115"/>
              <a:gd name="connsiteX58" fmla="*/ 145093 w 1368679"/>
              <a:gd name="connsiteY58" fmla="*/ 947292 h 1184115"/>
              <a:gd name="connsiteX59" fmla="*/ 99045 w 1368679"/>
              <a:gd name="connsiteY59" fmla="*/ 881507 h 1184115"/>
              <a:gd name="connsiteX60" fmla="*/ 85888 w 1368679"/>
              <a:gd name="connsiteY60" fmla="*/ 861772 h 1184115"/>
              <a:gd name="connsiteX61" fmla="*/ 72731 w 1368679"/>
              <a:gd name="connsiteY61" fmla="*/ 835459 h 1184115"/>
              <a:gd name="connsiteX62" fmla="*/ 66152 w 1368679"/>
              <a:gd name="connsiteY62" fmla="*/ 815723 h 1184115"/>
              <a:gd name="connsiteX63" fmla="*/ 46417 w 1368679"/>
              <a:gd name="connsiteY63" fmla="*/ 776253 h 1184115"/>
              <a:gd name="connsiteX64" fmla="*/ 33260 w 1368679"/>
              <a:gd name="connsiteY64" fmla="*/ 690733 h 1184115"/>
              <a:gd name="connsiteX65" fmla="*/ 26682 w 1368679"/>
              <a:gd name="connsiteY65" fmla="*/ 651263 h 1184115"/>
              <a:gd name="connsiteX66" fmla="*/ 33260 w 1368679"/>
              <a:gd name="connsiteY66" fmla="*/ 388126 h 1184115"/>
              <a:gd name="connsiteX67" fmla="*/ 26682 w 1368679"/>
              <a:gd name="connsiteY67" fmla="*/ 210509 h 1184115"/>
              <a:gd name="connsiteX68" fmla="*/ 368 w 1368679"/>
              <a:gd name="connsiteY68" fmla="*/ 203930 h 118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368679" h="1184115">
                <a:moveTo>
                  <a:pt x="368" y="203930"/>
                </a:moveTo>
                <a:cubicBezTo>
                  <a:pt x="-1825" y="196255"/>
                  <a:pt x="6175" y="176220"/>
                  <a:pt x="13525" y="164460"/>
                </a:cubicBezTo>
                <a:cubicBezTo>
                  <a:pt x="17715" y="157756"/>
                  <a:pt x="27669" y="156894"/>
                  <a:pt x="33260" y="151303"/>
                </a:cubicBezTo>
                <a:cubicBezTo>
                  <a:pt x="41013" y="143550"/>
                  <a:pt x="45861" y="133314"/>
                  <a:pt x="52996" y="124989"/>
                </a:cubicBezTo>
                <a:cubicBezTo>
                  <a:pt x="59050" y="117926"/>
                  <a:pt x="66153" y="111832"/>
                  <a:pt x="72731" y="105254"/>
                </a:cubicBezTo>
                <a:cubicBezTo>
                  <a:pt x="74924" y="96483"/>
                  <a:pt x="73661" y="86001"/>
                  <a:pt x="79309" y="78941"/>
                </a:cubicBezTo>
                <a:cubicBezTo>
                  <a:pt x="83641" y="73526"/>
                  <a:pt x="93275" y="76209"/>
                  <a:pt x="99045" y="72362"/>
                </a:cubicBezTo>
                <a:cubicBezTo>
                  <a:pt x="106786" y="67202"/>
                  <a:pt x="110459" y="56788"/>
                  <a:pt x="118780" y="52627"/>
                </a:cubicBezTo>
                <a:cubicBezTo>
                  <a:pt x="133059" y="45488"/>
                  <a:pt x="149571" y="44165"/>
                  <a:pt x="164829" y="39470"/>
                </a:cubicBezTo>
                <a:cubicBezTo>
                  <a:pt x="228965" y="19736"/>
                  <a:pt x="180475" y="29291"/>
                  <a:pt x="256927" y="19735"/>
                </a:cubicBezTo>
                <a:cubicBezTo>
                  <a:pt x="265698" y="17542"/>
                  <a:pt x="274414" y="15117"/>
                  <a:pt x="283240" y="13156"/>
                </a:cubicBezTo>
                <a:cubicBezTo>
                  <a:pt x="294155" y="10730"/>
                  <a:pt x="305285" y="9290"/>
                  <a:pt x="316132" y="6578"/>
                </a:cubicBezTo>
                <a:cubicBezTo>
                  <a:pt x="322859" y="4896"/>
                  <a:pt x="329289" y="2193"/>
                  <a:pt x="335868" y="0"/>
                </a:cubicBezTo>
                <a:lnTo>
                  <a:pt x="585847" y="6578"/>
                </a:lnTo>
                <a:cubicBezTo>
                  <a:pt x="967213" y="14959"/>
                  <a:pt x="816779" y="74"/>
                  <a:pt x="993709" y="19735"/>
                </a:cubicBezTo>
                <a:cubicBezTo>
                  <a:pt x="1021462" y="26673"/>
                  <a:pt x="1028166" y="23554"/>
                  <a:pt x="1046337" y="52627"/>
                </a:cubicBezTo>
                <a:cubicBezTo>
                  <a:pt x="1076679" y="101175"/>
                  <a:pt x="1026289" y="61191"/>
                  <a:pt x="1072650" y="92097"/>
                </a:cubicBezTo>
                <a:cubicBezTo>
                  <a:pt x="1074843" y="98676"/>
                  <a:pt x="1075861" y="105771"/>
                  <a:pt x="1079229" y="111833"/>
                </a:cubicBezTo>
                <a:cubicBezTo>
                  <a:pt x="1086908" y="125655"/>
                  <a:pt x="1105542" y="151303"/>
                  <a:pt x="1105542" y="151303"/>
                </a:cubicBezTo>
                <a:cubicBezTo>
                  <a:pt x="1107735" y="164460"/>
                  <a:pt x="1107563" y="178239"/>
                  <a:pt x="1112121" y="190774"/>
                </a:cubicBezTo>
                <a:cubicBezTo>
                  <a:pt x="1118713" y="208901"/>
                  <a:pt x="1140291" y="234159"/>
                  <a:pt x="1151591" y="249979"/>
                </a:cubicBezTo>
                <a:cubicBezTo>
                  <a:pt x="1174484" y="282030"/>
                  <a:pt x="1155883" y="257490"/>
                  <a:pt x="1177905" y="296028"/>
                </a:cubicBezTo>
                <a:cubicBezTo>
                  <a:pt x="1181828" y="302893"/>
                  <a:pt x="1186676" y="309185"/>
                  <a:pt x="1191062" y="315764"/>
                </a:cubicBezTo>
                <a:cubicBezTo>
                  <a:pt x="1195448" y="328921"/>
                  <a:pt x="1196526" y="343695"/>
                  <a:pt x="1204219" y="355234"/>
                </a:cubicBezTo>
                <a:cubicBezTo>
                  <a:pt x="1236274" y="403315"/>
                  <a:pt x="1197148" y="342859"/>
                  <a:pt x="1230532" y="401283"/>
                </a:cubicBezTo>
                <a:cubicBezTo>
                  <a:pt x="1234455" y="408148"/>
                  <a:pt x="1240153" y="413946"/>
                  <a:pt x="1243689" y="421018"/>
                </a:cubicBezTo>
                <a:cubicBezTo>
                  <a:pt x="1246790" y="427220"/>
                  <a:pt x="1247167" y="434552"/>
                  <a:pt x="1250268" y="440754"/>
                </a:cubicBezTo>
                <a:cubicBezTo>
                  <a:pt x="1253804" y="447825"/>
                  <a:pt x="1259234" y="453785"/>
                  <a:pt x="1263424" y="460489"/>
                </a:cubicBezTo>
                <a:cubicBezTo>
                  <a:pt x="1270201" y="471332"/>
                  <a:pt x="1277442" y="481945"/>
                  <a:pt x="1283160" y="493381"/>
                </a:cubicBezTo>
                <a:cubicBezTo>
                  <a:pt x="1286261" y="499583"/>
                  <a:pt x="1287914" y="506426"/>
                  <a:pt x="1289738" y="513116"/>
                </a:cubicBezTo>
                <a:cubicBezTo>
                  <a:pt x="1294496" y="530561"/>
                  <a:pt x="1299923" y="547907"/>
                  <a:pt x="1302895" y="565743"/>
                </a:cubicBezTo>
                <a:cubicBezTo>
                  <a:pt x="1305088" y="578900"/>
                  <a:pt x="1305963" y="592346"/>
                  <a:pt x="1309473" y="605214"/>
                </a:cubicBezTo>
                <a:cubicBezTo>
                  <a:pt x="1316900" y="632448"/>
                  <a:pt x="1321882" y="636984"/>
                  <a:pt x="1335787" y="657841"/>
                </a:cubicBezTo>
                <a:cubicBezTo>
                  <a:pt x="1351877" y="738297"/>
                  <a:pt x="1333773" y="654844"/>
                  <a:pt x="1348944" y="710469"/>
                </a:cubicBezTo>
                <a:cubicBezTo>
                  <a:pt x="1371206" y="792094"/>
                  <a:pt x="1353536" y="737401"/>
                  <a:pt x="1368679" y="782831"/>
                </a:cubicBezTo>
                <a:cubicBezTo>
                  <a:pt x="1344796" y="854480"/>
                  <a:pt x="1362872" y="790592"/>
                  <a:pt x="1348944" y="888086"/>
                </a:cubicBezTo>
                <a:cubicBezTo>
                  <a:pt x="1345553" y="911822"/>
                  <a:pt x="1337818" y="924334"/>
                  <a:pt x="1329209" y="947292"/>
                </a:cubicBezTo>
                <a:cubicBezTo>
                  <a:pt x="1317538" y="978415"/>
                  <a:pt x="1329431" y="956825"/>
                  <a:pt x="1309473" y="986762"/>
                </a:cubicBezTo>
                <a:cubicBezTo>
                  <a:pt x="1309043" y="988481"/>
                  <a:pt x="1299749" y="1028521"/>
                  <a:pt x="1296317" y="1032811"/>
                </a:cubicBezTo>
                <a:cubicBezTo>
                  <a:pt x="1291378" y="1038985"/>
                  <a:pt x="1283160" y="1041582"/>
                  <a:pt x="1276581" y="1045968"/>
                </a:cubicBezTo>
                <a:cubicBezTo>
                  <a:pt x="1267810" y="1059125"/>
                  <a:pt x="1265608" y="1081603"/>
                  <a:pt x="1250268" y="1085438"/>
                </a:cubicBezTo>
                <a:lnTo>
                  <a:pt x="1197640" y="1098595"/>
                </a:lnTo>
                <a:cubicBezTo>
                  <a:pt x="1171722" y="1115874"/>
                  <a:pt x="1176011" y="1115515"/>
                  <a:pt x="1138435" y="1124909"/>
                </a:cubicBezTo>
                <a:lnTo>
                  <a:pt x="1085807" y="1138066"/>
                </a:lnTo>
                <a:cubicBezTo>
                  <a:pt x="1079229" y="1142452"/>
                  <a:pt x="1073144" y="1147687"/>
                  <a:pt x="1066072" y="1151223"/>
                </a:cubicBezTo>
                <a:cubicBezTo>
                  <a:pt x="1030294" y="1169112"/>
                  <a:pt x="930915" y="1164198"/>
                  <a:pt x="927925" y="1164379"/>
                </a:cubicBezTo>
                <a:lnTo>
                  <a:pt x="829249" y="1170958"/>
                </a:lnTo>
                <a:cubicBezTo>
                  <a:pt x="775626" y="1178618"/>
                  <a:pt x="745394" y="1184115"/>
                  <a:pt x="684524" y="1184115"/>
                </a:cubicBezTo>
                <a:cubicBezTo>
                  <a:pt x="620895" y="1184115"/>
                  <a:pt x="557341" y="1179729"/>
                  <a:pt x="493750" y="1177536"/>
                </a:cubicBezTo>
                <a:cubicBezTo>
                  <a:pt x="438987" y="1163846"/>
                  <a:pt x="493129" y="1180516"/>
                  <a:pt x="447701" y="1157801"/>
                </a:cubicBezTo>
                <a:cubicBezTo>
                  <a:pt x="393171" y="1130535"/>
                  <a:pt x="434937" y="1155151"/>
                  <a:pt x="395073" y="1138066"/>
                </a:cubicBezTo>
                <a:cubicBezTo>
                  <a:pt x="386060" y="1134203"/>
                  <a:pt x="377274" y="1129774"/>
                  <a:pt x="368760" y="1124909"/>
                </a:cubicBezTo>
                <a:cubicBezTo>
                  <a:pt x="361895" y="1120986"/>
                  <a:pt x="356249" y="1114963"/>
                  <a:pt x="349024" y="1111752"/>
                </a:cubicBezTo>
                <a:cubicBezTo>
                  <a:pt x="323650" y="1100475"/>
                  <a:pt x="305412" y="1101275"/>
                  <a:pt x="283240" y="1085438"/>
                </a:cubicBezTo>
                <a:cubicBezTo>
                  <a:pt x="240124" y="1054641"/>
                  <a:pt x="286104" y="1073235"/>
                  <a:pt x="243770" y="1059125"/>
                </a:cubicBezTo>
                <a:cubicBezTo>
                  <a:pt x="234166" y="1030314"/>
                  <a:pt x="237895" y="1031694"/>
                  <a:pt x="204299" y="1006497"/>
                </a:cubicBezTo>
                <a:cubicBezTo>
                  <a:pt x="198752" y="1002337"/>
                  <a:pt x="191142" y="1002112"/>
                  <a:pt x="184564" y="999919"/>
                </a:cubicBezTo>
                <a:cubicBezTo>
                  <a:pt x="171758" y="961500"/>
                  <a:pt x="188006" y="996782"/>
                  <a:pt x="158250" y="967027"/>
                </a:cubicBezTo>
                <a:cubicBezTo>
                  <a:pt x="152659" y="961437"/>
                  <a:pt x="149688" y="953726"/>
                  <a:pt x="145093" y="947292"/>
                </a:cubicBezTo>
                <a:cubicBezTo>
                  <a:pt x="96394" y="879113"/>
                  <a:pt x="159529" y="972235"/>
                  <a:pt x="99045" y="881507"/>
                </a:cubicBezTo>
                <a:cubicBezTo>
                  <a:pt x="94659" y="874929"/>
                  <a:pt x="89424" y="868843"/>
                  <a:pt x="85888" y="861772"/>
                </a:cubicBezTo>
                <a:cubicBezTo>
                  <a:pt x="81502" y="853001"/>
                  <a:pt x="76594" y="844472"/>
                  <a:pt x="72731" y="835459"/>
                </a:cubicBezTo>
                <a:cubicBezTo>
                  <a:pt x="69999" y="829085"/>
                  <a:pt x="69253" y="821925"/>
                  <a:pt x="66152" y="815723"/>
                </a:cubicBezTo>
                <a:cubicBezTo>
                  <a:pt x="50076" y="783571"/>
                  <a:pt x="54683" y="809318"/>
                  <a:pt x="46417" y="776253"/>
                </a:cubicBezTo>
                <a:cubicBezTo>
                  <a:pt x="38043" y="742758"/>
                  <a:pt x="38584" y="727998"/>
                  <a:pt x="33260" y="690733"/>
                </a:cubicBezTo>
                <a:cubicBezTo>
                  <a:pt x="31374" y="677529"/>
                  <a:pt x="28875" y="664420"/>
                  <a:pt x="26682" y="651263"/>
                </a:cubicBezTo>
                <a:cubicBezTo>
                  <a:pt x="28875" y="563551"/>
                  <a:pt x="33260" y="475866"/>
                  <a:pt x="33260" y="388126"/>
                </a:cubicBezTo>
                <a:cubicBezTo>
                  <a:pt x="33260" y="328880"/>
                  <a:pt x="32577" y="269461"/>
                  <a:pt x="26682" y="210509"/>
                </a:cubicBezTo>
                <a:cubicBezTo>
                  <a:pt x="25895" y="202642"/>
                  <a:pt x="2561" y="211605"/>
                  <a:pt x="368" y="203930"/>
                </a:cubicBezTo>
                <a:close/>
              </a:path>
            </a:pathLst>
          </a:cu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3511099" y="2677416"/>
            <a:ext cx="1192469" cy="1059125"/>
          </a:xfrm>
          <a:custGeom>
            <a:avLst/>
            <a:gdLst>
              <a:gd name="connsiteX0" fmla="*/ 922754 w 1192469"/>
              <a:gd name="connsiteY0" fmla="*/ 131568 h 1059125"/>
              <a:gd name="connsiteX1" fmla="*/ 843813 w 1192469"/>
              <a:gd name="connsiteY1" fmla="*/ 124990 h 1059125"/>
              <a:gd name="connsiteX2" fmla="*/ 751715 w 1192469"/>
              <a:gd name="connsiteY2" fmla="*/ 98676 h 1059125"/>
              <a:gd name="connsiteX3" fmla="*/ 705666 w 1192469"/>
              <a:gd name="connsiteY3" fmla="*/ 85519 h 1059125"/>
              <a:gd name="connsiteX4" fmla="*/ 685931 w 1192469"/>
              <a:gd name="connsiteY4" fmla="*/ 78941 h 1059125"/>
              <a:gd name="connsiteX5" fmla="*/ 659618 w 1192469"/>
              <a:gd name="connsiteY5" fmla="*/ 72362 h 1059125"/>
              <a:gd name="connsiteX6" fmla="*/ 593833 w 1192469"/>
              <a:gd name="connsiteY6" fmla="*/ 46049 h 1059125"/>
              <a:gd name="connsiteX7" fmla="*/ 567520 w 1192469"/>
              <a:gd name="connsiteY7" fmla="*/ 39470 h 1059125"/>
              <a:gd name="connsiteX8" fmla="*/ 528049 w 1192469"/>
              <a:gd name="connsiteY8" fmla="*/ 26313 h 1059125"/>
              <a:gd name="connsiteX9" fmla="*/ 508314 w 1192469"/>
              <a:gd name="connsiteY9" fmla="*/ 19735 h 1059125"/>
              <a:gd name="connsiteX10" fmla="*/ 462265 w 1192469"/>
              <a:gd name="connsiteY10" fmla="*/ 13157 h 1059125"/>
              <a:gd name="connsiteX11" fmla="*/ 422795 w 1192469"/>
              <a:gd name="connsiteY11" fmla="*/ 6578 h 1059125"/>
              <a:gd name="connsiteX12" fmla="*/ 350432 w 1192469"/>
              <a:gd name="connsiteY12" fmla="*/ 0 h 1059125"/>
              <a:gd name="connsiteX13" fmla="*/ 146501 w 1192469"/>
              <a:gd name="connsiteY13" fmla="*/ 6578 h 1059125"/>
              <a:gd name="connsiteX14" fmla="*/ 126766 w 1192469"/>
              <a:gd name="connsiteY14" fmla="*/ 13157 h 1059125"/>
              <a:gd name="connsiteX15" fmla="*/ 100452 w 1192469"/>
              <a:gd name="connsiteY15" fmla="*/ 19735 h 1059125"/>
              <a:gd name="connsiteX16" fmla="*/ 41246 w 1192469"/>
              <a:gd name="connsiteY16" fmla="*/ 59206 h 1059125"/>
              <a:gd name="connsiteX17" fmla="*/ 21511 w 1192469"/>
              <a:gd name="connsiteY17" fmla="*/ 72362 h 1059125"/>
              <a:gd name="connsiteX18" fmla="*/ 8354 w 1192469"/>
              <a:gd name="connsiteY18" fmla="*/ 92098 h 1059125"/>
              <a:gd name="connsiteX19" fmla="*/ 8354 w 1192469"/>
              <a:gd name="connsiteY19" fmla="*/ 203931 h 1059125"/>
              <a:gd name="connsiteX20" fmla="*/ 21511 w 1192469"/>
              <a:gd name="connsiteY20" fmla="*/ 296029 h 1059125"/>
              <a:gd name="connsiteX21" fmla="*/ 34668 w 1192469"/>
              <a:gd name="connsiteY21" fmla="*/ 335499 h 1059125"/>
              <a:gd name="connsiteX22" fmla="*/ 47825 w 1192469"/>
              <a:gd name="connsiteY22" fmla="*/ 355234 h 1059125"/>
              <a:gd name="connsiteX23" fmla="*/ 54403 w 1192469"/>
              <a:gd name="connsiteY23" fmla="*/ 374970 h 1059125"/>
              <a:gd name="connsiteX24" fmla="*/ 74138 w 1192469"/>
              <a:gd name="connsiteY24" fmla="*/ 414440 h 1059125"/>
              <a:gd name="connsiteX25" fmla="*/ 80717 w 1192469"/>
              <a:gd name="connsiteY25" fmla="*/ 473646 h 1059125"/>
              <a:gd name="connsiteX26" fmla="*/ 87295 w 1192469"/>
              <a:gd name="connsiteY26" fmla="*/ 493381 h 1059125"/>
              <a:gd name="connsiteX27" fmla="*/ 93874 w 1192469"/>
              <a:gd name="connsiteY27" fmla="*/ 532852 h 1059125"/>
              <a:gd name="connsiteX28" fmla="*/ 100452 w 1192469"/>
              <a:gd name="connsiteY28" fmla="*/ 565744 h 1059125"/>
              <a:gd name="connsiteX29" fmla="*/ 87295 w 1192469"/>
              <a:gd name="connsiteY29" fmla="*/ 651263 h 1059125"/>
              <a:gd name="connsiteX30" fmla="*/ 80717 w 1192469"/>
              <a:gd name="connsiteY30" fmla="*/ 670998 h 1059125"/>
              <a:gd name="connsiteX31" fmla="*/ 60982 w 1192469"/>
              <a:gd name="connsiteY31" fmla="*/ 690734 h 1059125"/>
              <a:gd name="connsiteX32" fmla="*/ 41246 w 1192469"/>
              <a:gd name="connsiteY32" fmla="*/ 730204 h 1059125"/>
              <a:gd name="connsiteX33" fmla="*/ 34668 w 1192469"/>
              <a:gd name="connsiteY33" fmla="*/ 749939 h 1059125"/>
              <a:gd name="connsiteX34" fmla="*/ 21511 w 1192469"/>
              <a:gd name="connsiteY34" fmla="*/ 809145 h 1059125"/>
              <a:gd name="connsiteX35" fmla="*/ 28089 w 1192469"/>
              <a:gd name="connsiteY35" fmla="*/ 986762 h 1059125"/>
              <a:gd name="connsiteX36" fmla="*/ 34668 w 1192469"/>
              <a:gd name="connsiteY36" fmla="*/ 1006498 h 1059125"/>
              <a:gd name="connsiteX37" fmla="*/ 54403 w 1192469"/>
              <a:gd name="connsiteY37" fmla="*/ 1019655 h 1059125"/>
              <a:gd name="connsiteX38" fmla="*/ 67560 w 1192469"/>
              <a:gd name="connsiteY38" fmla="*/ 1039390 h 1059125"/>
              <a:gd name="connsiteX39" fmla="*/ 87295 w 1192469"/>
              <a:gd name="connsiteY39" fmla="*/ 1045968 h 1059125"/>
              <a:gd name="connsiteX40" fmla="*/ 107030 w 1192469"/>
              <a:gd name="connsiteY40" fmla="*/ 1059125 h 1059125"/>
              <a:gd name="connsiteX41" fmla="*/ 284648 w 1192469"/>
              <a:gd name="connsiteY41" fmla="*/ 1052547 h 1059125"/>
              <a:gd name="connsiteX42" fmla="*/ 442530 w 1192469"/>
              <a:gd name="connsiteY42" fmla="*/ 1045968 h 1059125"/>
              <a:gd name="connsiteX43" fmla="*/ 646461 w 1192469"/>
              <a:gd name="connsiteY43" fmla="*/ 1039390 h 1059125"/>
              <a:gd name="connsiteX44" fmla="*/ 685931 w 1192469"/>
              <a:gd name="connsiteY44" fmla="*/ 1026233 h 1059125"/>
              <a:gd name="connsiteX45" fmla="*/ 705666 w 1192469"/>
              <a:gd name="connsiteY45" fmla="*/ 1019655 h 1059125"/>
              <a:gd name="connsiteX46" fmla="*/ 764872 w 1192469"/>
              <a:gd name="connsiteY46" fmla="*/ 1006498 h 1059125"/>
              <a:gd name="connsiteX47" fmla="*/ 797764 w 1192469"/>
              <a:gd name="connsiteY47" fmla="*/ 999919 h 1059125"/>
              <a:gd name="connsiteX48" fmla="*/ 837235 w 1192469"/>
              <a:gd name="connsiteY48" fmla="*/ 986762 h 1059125"/>
              <a:gd name="connsiteX49" fmla="*/ 856970 w 1192469"/>
              <a:gd name="connsiteY49" fmla="*/ 980184 h 1059125"/>
              <a:gd name="connsiteX50" fmla="*/ 876705 w 1192469"/>
              <a:gd name="connsiteY50" fmla="*/ 973606 h 1059125"/>
              <a:gd name="connsiteX51" fmla="*/ 883284 w 1192469"/>
              <a:gd name="connsiteY51" fmla="*/ 953870 h 1059125"/>
              <a:gd name="connsiteX52" fmla="*/ 889862 w 1192469"/>
              <a:gd name="connsiteY52" fmla="*/ 888086 h 1059125"/>
              <a:gd name="connsiteX53" fmla="*/ 929333 w 1192469"/>
              <a:gd name="connsiteY53" fmla="*/ 861772 h 1059125"/>
              <a:gd name="connsiteX54" fmla="*/ 949068 w 1192469"/>
              <a:gd name="connsiteY54" fmla="*/ 842037 h 1059125"/>
              <a:gd name="connsiteX55" fmla="*/ 968803 w 1192469"/>
              <a:gd name="connsiteY55" fmla="*/ 835459 h 1059125"/>
              <a:gd name="connsiteX56" fmla="*/ 1041166 w 1192469"/>
              <a:gd name="connsiteY56" fmla="*/ 828880 h 1059125"/>
              <a:gd name="connsiteX57" fmla="*/ 1067479 w 1192469"/>
              <a:gd name="connsiteY57" fmla="*/ 822302 h 1059125"/>
              <a:gd name="connsiteX58" fmla="*/ 1106950 w 1192469"/>
              <a:gd name="connsiteY58" fmla="*/ 809145 h 1059125"/>
              <a:gd name="connsiteX59" fmla="*/ 1126685 w 1192469"/>
              <a:gd name="connsiteY59" fmla="*/ 789410 h 1059125"/>
              <a:gd name="connsiteX60" fmla="*/ 1133264 w 1192469"/>
              <a:gd name="connsiteY60" fmla="*/ 769675 h 1059125"/>
              <a:gd name="connsiteX61" fmla="*/ 1152999 w 1192469"/>
              <a:gd name="connsiteY61" fmla="*/ 763096 h 1059125"/>
              <a:gd name="connsiteX62" fmla="*/ 1146420 w 1192469"/>
              <a:gd name="connsiteY62" fmla="*/ 723626 h 1059125"/>
              <a:gd name="connsiteX63" fmla="*/ 1106950 w 1192469"/>
              <a:gd name="connsiteY63" fmla="*/ 697312 h 1059125"/>
              <a:gd name="connsiteX64" fmla="*/ 1100372 w 1192469"/>
              <a:gd name="connsiteY64" fmla="*/ 677577 h 1059125"/>
              <a:gd name="connsiteX65" fmla="*/ 1100372 w 1192469"/>
              <a:gd name="connsiteY65" fmla="*/ 552587 h 1059125"/>
              <a:gd name="connsiteX66" fmla="*/ 1133264 w 1192469"/>
              <a:gd name="connsiteY66" fmla="*/ 526273 h 1059125"/>
              <a:gd name="connsiteX67" fmla="*/ 1172734 w 1192469"/>
              <a:gd name="connsiteY67" fmla="*/ 499960 h 1059125"/>
              <a:gd name="connsiteX68" fmla="*/ 1185891 w 1192469"/>
              <a:gd name="connsiteY68" fmla="*/ 480224 h 1059125"/>
              <a:gd name="connsiteX69" fmla="*/ 1172734 w 1192469"/>
              <a:gd name="connsiteY69" fmla="*/ 394705 h 1059125"/>
              <a:gd name="connsiteX70" fmla="*/ 1185891 w 1192469"/>
              <a:gd name="connsiteY70" fmla="*/ 269715 h 1059125"/>
              <a:gd name="connsiteX71" fmla="*/ 1192469 w 1192469"/>
              <a:gd name="connsiteY71" fmla="*/ 243401 h 1059125"/>
              <a:gd name="connsiteX72" fmla="*/ 1172734 w 1192469"/>
              <a:gd name="connsiteY72" fmla="*/ 184196 h 1059125"/>
              <a:gd name="connsiteX73" fmla="*/ 1074058 w 1192469"/>
              <a:gd name="connsiteY73" fmla="*/ 164460 h 1059125"/>
              <a:gd name="connsiteX74" fmla="*/ 1034587 w 1192469"/>
              <a:gd name="connsiteY74" fmla="*/ 157882 h 1059125"/>
              <a:gd name="connsiteX75" fmla="*/ 988538 w 1192469"/>
              <a:gd name="connsiteY75" fmla="*/ 144725 h 1059125"/>
              <a:gd name="connsiteX76" fmla="*/ 942489 w 1192469"/>
              <a:gd name="connsiteY76" fmla="*/ 131568 h 1059125"/>
              <a:gd name="connsiteX77" fmla="*/ 922754 w 1192469"/>
              <a:gd name="connsiteY77" fmla="*/ 131568 h 105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192469" h="1059125">
                <a:moveTo>
                  <a:pt x="922754" y="131568"/>
                </a:moveTo>
                <a:cubicBezTo>
                  <a:pt x="906308" y="130472"/>
                  <a:pt x="869926" y="128907"/>
                  <a:pt x="843813" y="124990"/>
                </a:cubicBezTo>
                <a:cubicBezTo>
                  <a:pt x="800522" y="118496"/>
                  <a:pt x="790860" y="109860"/>
                  <a:pt x="751715" y="98676"/>
                </a:cubicBezTo>
                <a:lnTo>
                  <a:pt x="705666" y="85519"/>
                </a:lnTo>
                <a:cubicBezTo>
                  <a:pt x="699024" y="83527"/>
                  <a:pt x="692598" y="80846"/>
                  <a:pt x="685931" y="78941"/>
                </a:cubicBezTo>
                <a:cubicBezTo>
                  <a:pt x="677238" y="76457"/>
                  <a:pt x="668278" y="74960"/>
                  <a:pt x="659618" y="72362"/>
                </a:cubicBezTo>
                <a:cubicBezTo>
                  <a:pt x="541277" y="36860"/>
                  <a:pt x="681742" y="79017"/>
                  <a:pt x="593833" y="46049"/>
                </a:cubicBezTo>
                <a:cubicBezTo>
                  <a:pt x="585368" y="42874"/>
                  <a:pt x="576180" y="42068"/>
                  <a:pt x="567520" y="39470"/>
                </a:cubicBezTo>
                <a:cubicBezTo>
                  <a:pt x="554236" y="35485"/>
                  <a:pt x="541206" y="30699"/>
                  <a:pt x="528049" y="26313"/>
                </a:cubicBezTo>
                <a:cubicBezTo>
                  <a:pt x="521471" y="24120"/>
                  <a:pt x="515178" y="20716"/>
                  <a:pt x="508314" y="19735"/>
                </a:cubicBezTo>
                <a:lnTo>
                  <a:pt x="462265" y="13157"/>
                </a:lnTo>
                <a:cubicBezTo>
                  <a:pt x="449082" y="11129"/>
                  <a:pt x="436042" y="8136"/>
                  <a:pt x="422795" y="6578"/>
                </a:cubicBezTo>
                <a:cubicBezTo>
                  <a:pt x="398740" y="3748"/>
                  <a:pt x="374553" y="2193"/>
                  <a:pt x="350432" y="0"/>
                </a:cubicBezTo>
                <a:cubicBezTo>
                  <a:pt x="282455" y="2193"/>
                  <a:pt x="214396" y="2584"/>
                  <a:pt x="146501" y="6578"/>
                </a:cubicBezTo>
                <a:cubicBezTo>
                  <a:pt x="139579" y="6985"/>
                  <a:pt x="133433" y="11252"/>
                  <a:pt x="126766" y="13157"/>
                </a:cubicBezTo>
                <a:cubicBezTo>
                  <a:pt x="118073" y="15641"/>
                  <a:pt x="109223" y="17542"/>
                  <a:pt x="100452" y="19735"/>
                </a:cubicBezTo>
                <a:lnTo>
                  <a:pt x="41246" y="59206"/>
                </a:lnTo>
                <a:lnTo>
                  <a:pt x="21511" y="72362"/>
                </a:lnTo>
                <a:cubicBezTo>
                  <a:pt x="17125" y="78941"/>
                  <a:pt x="11890" y="85026"/>
                  <a:pt x="8354" y="92098"/>
                </a:cubicBezTo>
                <a:cubicBezTo>
                  <a:pt x="-8894" y="126594"/>
                  <a:pt x="5443" y="168996"/>
                  <a:pt x="8354" y="203931"/>
                </a:cubicBezTo>
                <a:cubicBezTo>
                  <a:pt x="11870" y="246120"/>
                  <a:pt x="11214" y="261707"/>
                  <a:pt x="21511" y="296029"/>
                </a:cubicBezTo>
                <a:cubicBezTo>
                  <a:pt x="25496" y="309313"/>
                  <a:pt x="26975" y="323960"/>
                  <a:pt x="34668" y="335499"/>
                </a:cubicBezTo>
                <a:lnTo>
                  <a:pt x="47825" y="355234"/>
                </a:lnTo>
                <a:cubicBezTo>
                  <a:pt x="50018" y="361813"/>
                  <a:pt x="51302" y="368768"/>
                  <a:pt x="54403" y="374970"/>
                </a:cubicBezTo>
                <a:cubicBezTo>
                  <a:pt x="79909" y="425983"/>
                  <a:pt x="57603" y="364832"/>
                  <a:pt x="74138" y="414440"/>
                </a:cubicBezTo>
                <a:cubicBezTo>
                  <a:pt x="76331" y="434175"/>
                  <a:pt x="77453" y="454059"/>
                  <a:pt x="80717" y="473646"/>
                </a:cubicBezTo>
                <a:cubicBezTo>
                  <a:pt x="81857" y="480486"/>
                  <a:pt x="85791" y="486612"/>
                  <a:pt x="87295" y="493381"/>
                </a:cubicBezTo>
                <a:cubicBezTo>
                  <a:pt x="90189" y="506402"/>
                  <a:pt x="91488" y="519729"/>
                  <a:pt x="93874" y="532852"/>
                </a:cubicBezTo>
                <a:cubicBezTo>
                  <a:pt x="95874" y="543853"/>
                  <a:pt x="98259" y="554780"/>
                  <a:pt x="100452" y="565744"/>
                </a:cubicBezTo>
                <a:cubicBezTo>
                  <a:pt x="96456" y="597711"/>
                  <a:pt x="94831" y="621119"/>
                  <a:pt x="87295" y="651263"/>
                </a:cubicBezTo>
                <a:cubicBezTo>
                  <a:pt x="85613" y="657990"/>
                  <a:pt x="84563" y="665228"/>
                  <a:pt x="80717" y="670998"/>
                </a:cubicBezTo>
                <a:cubicBezTo>
                  <a:pt x="75557" y="678739"/>
                  <a:pt x="67560" y="684155"/>
                  <a:pt x="60982" y="690734"/>
                </a:cubicBezTo>
                <a:cubicBezTo>
                  <a:pt x="44443" y="740345"/>
                  <a:pt x="66754" y="679187"/>
                  <a:pt x="41246" y="730204"/>
                </a:cubicBezTo>
                <a:cubicBezTo>
                  <a:pt x="38145" y="736406"/>
                  <a:pt x="36573" y="743272"/>
                  <a:pt x="34668" y="749939"/>
                </a:cubicBezTo>
                <a:cubicBezTo>
                  <a:pt x="28472" y="771626"/>
                  <a:pt x="26035" y="786524"/>
                  <a:pt x="21511" y="809145"/>
                </a:cubicBezTo>
                <a:cubicBezTo>
                  <a:pt x="23704" y="868351"/>
                  <a:pt x="24148" y="927647"/>
                  <a:pt x="28089" y="986762"/>
                </a:cubicBezTo>
                <a:cubicBezTo>
                  <a:pt x="28550" y="993681"/>
                  <a:pt x="30336" y="1001083"/>
                  <a:pt x="34668" y="1006498"/>
                </a:cubicBezTo>
                <a:cubicBezTo>
                  <a:pt x="39607" y="1012672"/>
                  <a:pt x="47825" y="1015269"/>
                  <a:pt x="54403" y="1019655"/>
                </a:cubicBezTo>
                <a:cubicBezTo>
                  <a:pt x="58789" y="1026233"/>
                  <a:pt x="61386" y="1034451"/>
                  <a:pt x="67560" y="1039390"/>
                </a:cubicBezTo>
                <a:cubicBezTo>
                  <a:pt x="72975" y="1043722"/>
                  <a:pt x="81093" y="1042867"/>
                  <a:pt x="87295" y="1045968"/>
                </a:cubicBezTo>
                <a:cubicBezTo>
                  <a:pt x="94367" y="1049504"/>
                  <a:pt x="100452" y="1054739"/>
                  <a:pt x="107030" y="1059125"/>
                </a:cubicBezTo>
                <a:lnTo>
                  <a:pt x="284648" y="1052547"/>
                </a:lnTo>
                <a:lnTo>
                  <a:pt x="442530" y="1045968"/>
                </a:lnTo>
                <a:lnTo>
                  <a:pt x="646461" y="1039390"/>
                </a:lnTo>
                <a:lnTo>
                  <a:pt x="685931" y="1026233"/>
                </a:lnTo>
                <a:cubicBezTo>
                  <a:pt x="692509" y="1024040"/>
                  <a:pt x="698867" y="1021015"/>
                  <a:pt x="705666" y="1019655"/>
                </a:cubicBezTo>
                <a:cubicBezTo>
                  <a:pt x="804859" y="999815"/>
                  <a:pt x="681272" y="1025076"/>
                  <a:pt x="764872" y="1006498"/>
                </a:cubicBezTo>
                <a:cubicBezTo>
                  <a:pt x="775787" y="1004072"/>
                  <a:pt x="786977" y="1002861"/>
                  <a:pt x="797764" y="999919"/>
                </a:cubicBezTo>
                <a:cubicBezTo>
                  <a:pt x="811144" y="996270"/>
                  <a:pt x="824078" y="991148"/>
                  <a:pt x="837235" y="986762"/>
                </a:cubicBezTo>
                <a:lnTo>
                  <a:pt x="856970" y="980184"/>
                </a:lnTo>
                <a:lnTo>
                  <a:pt x="876705" y="973606"/>
                </a:lnTo>
                <a:cubicBezTo>
                  <a:pt x="878898" y="967027"/>
                  <a:pt x="882230" y="960724"/>
                  <a:pt x="883284" y="953870"/>
                </a:cubicBezTo>
                <a:cubicBezTo>
                  <a:pt x="886635" y="932089"/>
                  <a:pt x="880007" y="907797"/>
                  <a:pt x="889862" y="888086"/>
                </a:cubicBezTo>
                <a:cubicBezTo>
                  <a:pt x="896934" y="873943"/>
                  <a:pt x="918152" y="872953"/>
                  <a:pt x="929333" y="861772"/>
                </a:cubicBezTo>
                <a:cubicBezTo>
                  <a:pt x="935911" y="855194"/>
                  <a:pt x="941327" y="847197"/>
                  <a:pt x="949068" y="842037"/>
                </a:cubicBezTo>
                <a:cubicBezTo>
                  <a:pt x="954838" y="838191"/>
                  <a:pt x="961939" y="836440"/>
                  <a:pt x="968803" y="835459"/>
                </a:cubicBezTo>
                <a:cubicBezTo>
                  <a:pt x="992780" y="832034"/>
                  <a:pt x="1017045" y="831073"/>
                  <a:pt x="1041166" y="828880"/>
                </a:cubicBezTo>
                <a:cubicBezTo>
                  <a:pt x="1049937" y="826687"/>
                  <a:pt x="1058819" y="824900"/>
                  <a:pt x="1067479" y="822302"/>
                </a:cubicBezTo>
                <a:cubicBezTo>
                  <a:pt x="1080763" y="818317"/>
                  <a:pt x="1106950" y="809145"/>
                  <a:pt x="1106950" y="809145"/>
                </a:cubicBezTo>
                <a:cubicBezTo>
                  <a:pt x="1113528" y="802567"/>
                  <a:pt x="1121524" y="797151"/>
                  <a:pt x="1126685" y="789410"/>
                </a:cubicBezTo>
                <a:cubicBezTo>
                  <a:pt x="1130531" y="783640"/>
                  <a:pt x="1128361" y="774578"/>
                  <a:pt x="1133264" y="769675"/>
                </a:cubicBezTo>
                <a:cubicBezTo>
                  <a:pt x="1138167" y="764772"/>
                  <a:pt x="1146421" y="765289"/>
                  <a:pt x="1152999" y="763096"/>
                </a:cubicBezTo>
                <a:cubicBezTo>
                  <a:pt x="1150806" y="749939"/>
                  <a:pt x="1154069" y="734553"/>
                  <a:pt x="1146420" y="723626"/>
                </a:cubicBezTo>
                <a:cubicBezTo>
                  <a:pt x="1137352" y="710672"/>
                  <a:pt x="1106950" y="697312"/>
                  <a:pt x="1106950" y="697312"/>
                </a:cubicBezTo>
                <a:cubicBezTo>
                  <a:pt x="1104757" y="690734"/>
                  <a:pt x="1102054" y="684304"/>
                  <a:pt x="1100372" y="677577"/>
                </a:cubicBezTo>
                <a:cubicBezTo>
                  <a:pt x="1088762" y="631136"/>
                  <a:pt x="1090230" y="610060"/>
                  <a:pt x="1100372" y="552587"/>
                </a:cubicBezTo>
                <a:cubicBezTo>
                  <a:pt x="1104864" y="527132"/>
                  <a:pt x="1117001" y="535308"/>
                  <a:pt x="1133264" y="526273"/>
                </a:cubicBezTo>
                <a:cubicBezTo>
                  <a:pt x="1147086" y="518594"/>
                  <a:pt x="1172734" y="499960"/>
                  <a:pt x="1172734" y="499960"/>
                </a:cubicBezTo>
                <a:cubicBezTo>
                  <a:pt x="1177120" y="493381"/>
                  <a:pt x="1185285" y="488107"/>
                  <a:pt x="1185891" y="480224"/>
                </a:cubicBezTo>
                <a:cubicBezTo>
                  <a:pt x="1189071" y="438882"/>
                  <a:pt x="1182995" y="425484"/>
                  <a:pt x="1172734" y="394705"/>
                </a:cubicBezTo>
                <a:cubicBezTo>
                  <a:pt x="1175661" y="362510"/>
                  <a:pt x="1180143" y="304206"/>
                  <a:pt x="1185891" y="269715"/>
                </a:cubicBezTo>
                <a:cubicBezTo>
                  <a:pt x="1187377" y="260797"/>
                  <a:pt x="1190276" y="252172"/>
                  <a:pt x="1192469" y="243401"/>
                </a:cubicBezTo>
                <a:cubicBezTo>
                  <a:pt x="1190236" y="230003"/>
                  <a:pt x="1189944" y="194952"/>
                  <a:pt x="1172734" y="184196"/>
                </a:cubicBezTo>
                <a:cubicBezTo>
                  <a:pt x="1146712" y="167932"/>
                  <a:pt x="1100821" y="168028"/>
                  <a:pt x="1074058" y="164460"/>
                </a:cubicBezTo>
                <a:cubicBezTo>
                  <a:pt x="1060837" y="162697"/>
                  <a:pt x="1047744" y="160075"/>
                  <a:pt x="1034587" y="157882"/>
                </a:cubicBezTo>
                <a:cubicBezTo>
                  <a:pt x="987290" y="142115"/>
                  <a:pt x="1046333" y="161237"/>
                  <a:pt x="988538" y="144725"/>
                </a:cubicBezTo>
                <a:cubicBezTo>
                  <a:pt x="974003" y="140572"/>
                  <a:pt x="957567" y="132939"/>
                  <a:pt x="942489" y="131568"/>
                </a:cubicBezTo>
                <a:cubicBezTo>
                  <a:pt x="927203" y="130178"/>
                  <a:pt x="939200" y="132664"/>
                  <a:pt x="922754" y="131568"/>
                </a:cubicBezTo>
                <a:close/>
              </a:path>
            </a:pathLst>
          </a:cu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a:off x="4618049" y="2887008"/>
            <a:ext cx="1679807" cy="1158719"/>
          </a:xfrm>
          <a:custGeom>
            <a:avLst/>
            <a:gdLst>
              <a:gd name="connsiteX0" fmla="*/ 401283 w 1679807"/>
              <a:gd name="connsiteY0" fmla="*/ 171956 h 1158719"/>
              <a:gd name="connsiteX1" fmla="*/ 342078 w 1679807"/>
              <a:gd name="connsiteY1" fmla="*/ 185113 h 1158719"/>
              <a:gd name="connsiteX2" fmla="*/ 322342 w 1679807"/>
              <a:gd name="connsiteY2" fmla="*/ 198270 h 1158719"/>
              <a:gd name="connsiteX3" fmla="*/ 289450 w 1679807"/>
              <a:gd name="connsiteY3" fmla="*/ 211427 h 1158719"/>
              <a:gd name="connsiteX4" fmla="*/ 249980 w 1679807"/>
              <a:gd name="connsiteY4" fmla="*/ 250897 h 1158719"/>
              <a:gd name="connsiteX5" fmla="*/ 263137 w 1679807"/>
              <a:gd name="connsiteY5" fmla="*/ 382465 h 1158719"/>
              <a:gd name="connsiteX6" fmla="*/ 276293 w 1679807"/>
              <a:gd name="connsiteY6" fmla="*/ 408779 h 1158719"/>
              <a:gd name="connsiteX7" fmla="*/ 282872 w 1679807"/>
              <a:gd name="connsiteY7" fmla="*/ 428514 h 1158719"/>
              <a:gd name="connsiteX8" fmla="*/ 289450 w 1679807"/>
              <a:gd name="connsiteY8" fmla="*/ 527191 h 1158719"/>
              <a:gd name="connsiteX9" fmla="*/ 302607 w 1679807"/>
              <a:gd name="connsiteY9" fmla="*/ 566661 h 1158719"/>
              <a:gd name="connsiteX10" fmla="*/ 315764 w 1679807"/>
              <a:gd name="connsiteY10" fmla="*/ 612710 h 1158719"/>
              <a:gd name="connsiteX11" fmla="*/ 309186 w 1679807"/>
              <a:gd name="connsiteY11" fmla="*/ 685073 h 1158719"/>
              <a:gd name="connsiteX12" fmla="*/ 302607 w 1679807"/>
              <a:gd name="connsiteY12" fmla="*/ 704808 h 1158719"/>
              <a:gd name="connsiteX13" fmla="*/ 296029 w 1679807"/>
              <a:gd name="connsiteY13" fmla="*/ 744278 h 1158719"/>
              <a:gd name="connsiteX14" fmla="*/ 276293 w 1679807"/>
              <a:gd name="connsiteY14" fmla="*/ 757435 h 1158719"/>
              <a:gd name="connsiteX15" fmla="*/ 243401 w 1679807"/>
              <a:gd name="connsiteY15" fmla="*/ 796906 h 1158719"/>
              <a:gd name="connsiteX16" fmla="*/ 223666 w 1679807"/>
              <a:gd name="connsiteY16" fmla="*/ 803484 h 1158719"/>
              <a:gd name="connsiteX17" fmla="*/ 164460 w 1679807"/>
              <a:gd name="connsiteY17" fmla="*/ 836376 h 1158719"/>
              <a:gd name="connsiteX18" fmla="*/ 124990 w 1679807"/>
              <a:gd name="connsiteY18" fmla="*/ 856111 h 1158719"/>
              <a:gd name="connsiteX19" fmla="*/ 105255 w 1679807"/>
              <a:gd name="connsiteY19" fmla="*/ 869268 h 1158719"/>
              <a:gd name="connsiteX20" fmla="*/ 65784 w 1679807"/>
              <a:gd name="connsiteY20" fmla="*/ 882425 h 1158719"/>
              <a:gd name="connsiteX21" fmla="*/ 13157 w 1679807"/>
              <a:gd name="connsiteY21" fmla="*/ 928474 h 1158719"/>
              <a:gd name="connsiteX22" fmla="*/ 0 w 1679807"/>
              <a:gd name="connsiteY22" fmla="*/ 967945 h 1158719"/>
              <a:gd name="connsiteX23" fmla="*/ 6578 w 1679807"/>
              <a:gd name="connsiteY23" fmla="*/ 1125827 h 1158719"/>
              <a:gd name="connsiteX24" fmla="*/ 26314 w 1679807"/>
              <a:gd name="connsiteY24" fmla="*/ 1145562 h 1158719"/>
              <a:gd name="connsiteX25" fmla="*/ 65784 w 1679807"/>
              <a:gd name="connsiteY25" fmla="*/ 1158719 h 1158719"/>
              <a:gd name="connsiteX26" fmla="*/ 223666 w 1679807"/>
              <a:gd name="connsiteY26" fmla="*/ 1145562 h 1158719"/>
              <a:gd name="connsiteX27" fmla="*/ 243401 w 1679807"/>
              <a:gd name="connsiteY27" fmla="*/ 1125827 h 1158719"/>
              <a:gd name="connsiteX28" fmla="*/ 289450 w 1679807"/>
              <a:gd name="connsiteY28" fmla="*/ 1112670 h 1158719"/>
              <a:gd name="connsiteX29" fmla="*/ 342078 w 1679807"/>
              <a:gd name="connsiteY29" fmla="*/ 1086356 h 1158719"/>
              <a:gd name="connsiteX30" fmla="*/ 381548 w 1679807"/>
              <a:gd name="connsiteY30" fmla="*/ 1073199 h 1158719"/>
              <a:gd name="connsiteX31" fmla="*/ 828880 w 1679807"/>
              <a:gd name="connsiteY31" fmla="*/ 1060042 h 1158719"/>
              <a:gd name="connsiteX32" fmla="*/ 947292 w 1679807"/>
              <a:gd name="connsiteY32" fmla="*/ 1046886 h 1158719"/>
              <a:gd name="connsiteX33" fmla="*/ 993341 w 1679807"/>
              <a:gd name="connsiteY33" fmla="*/ 1033729 h 1158719"/>
              <a:gd name="connsiteX34" fmla="*/ 1052547 w 1679807"/>
              <a:gd name="connsiteY34" fmla="*/ 1020572 h 1158719"/>
              <a:gd name="connsiteX35" fmla="*/ 1197272 w 1679807"/>
              <a:gd name="connsiteY35" fmla="*/ 1000837 h 1158719"/>
              <a:gd name="connsiteX36" fmla="*/ 1276213 w 1679807"/>
              <a:gd name="connsiteY36" fmla="*/ 994258 h 1158719"/>
              <a:gd name="connsiteX37" fmla="*/ 1315683 w 1679807"/>
              <a:gd name="connsiteY37" fmla="*/ 987680 h 1158719"/>
              <a:gd name="connsiteX38" fmla="*/ 1374889 w 1679807"/>
              <a:gd name="connsiteY38" fmla="*/ 981101 h 1158719"/>
              <a:gd name="connsiteX39" fmla="*/ 1394624 w 1679807"/>
              <a:gd name="connsiteY39" fmla="*/ 974523 h 1158719"/>
              <a:gd name="connsiteX40" fmla="*/ 1453830 w 1679807"/>
              <a:gd name="connsiteY40" fmla="*/ 961366 h 1158719"/>
              <a:gd name="connsiteX41" fmla="*/ 1480144 w 1679807"/>
              <a:gd name="connsiteY41" fmla="*/ 941631 h 1158719"/>
              <a:gd name="connsiteX42" fmla="*/ 1559085 w 1679807"/>
              <a:gd name="connsiteY42" fmla="*/ 921896 h 1158719"/>
              <a:gd name="connsiteX43" fmla="*/ 1578820 w 1679807"/>
              <a:gd name="connsiteY43" fmla="*/ 915317 h 1158719"/>
              <a:gd name="connsiteX44" fmla="*/ 1605134 w 1679807"/>
              <a:gd name="connsiteY44" fmla="*/ 908739 h 1158719"/>
              <a:gd name="connsiteX45" fmla="*/ 1644604 w 1679807"/>
              <a:gd name="connsiteY45" fmla="*/ 875847 h 1158719"/>
              <a:gd name="connsiteX46" fmla="*/ 1657761 w 1679807"/>
              <a:gd name="connsiteY46" fmla="*/ 856111 h 1158719"/>
              <a:gd name="connsiteX47" fmla="*/ 1664339 w 1679807"/>
              <a:gd name="connsiteY47" fmla="*/ 448250 h 1158719"/>
              <a:gd name="connsiteX48" fmla="*/ 1664339 w 1679807"/>
              <a:gd name="connsiteY48" fmla="*/ 296946 h 1158719"/>
              <a:gd name="connsiteX49" fmla="*/ 1638026 w 1679807"/>
              <a:gd name="connsiteY49" fmla="*/ 231162 h 1158719"/>
              <a:gd name="connsiteX50" fmla="*/ 1572242 w 1679807"/>
              <a:gd name="connsiteY50" fmla="*/ 185113 h 1158719"/>
              <a:gd name="connsiteX51" fmla="*/ 1526193 w 1679807"/>
              <a:gd name="connsiteY51" fmla="*/ 158799 h 1158719"/>
              <a:gd name="connsiteX52" fmla="*/ 1506457 w 1679807"/>
              <a:gd name="connsiteY52" fmla="*/ 152221 h 1158719"/>
              <a:gd name="connsiteX53" fmla="*/ 1460409 w 1679807"/>
              <a:gd name="connsiteY53" fmla="*/ 125907 h 1158719"/>
              <a:gd name="connsiteX54" fmla="*/ 1420938 w 1679807"/>
              <a:gd name="connsiteY54" fmla="*/ 106172 h 1158719"/>
              <a:gd name="connsiteX55" fmla="*/ 1374889 w 1679807"/>
              <a:gd name="connsiteY55" fmla="*/ 66701 h 1158719"/>
              <a:gd name="connsiteX56" fmla="*/ 1322262 w 1679807"/>
              <a:gd name="connsiteY56" fmla="*/ 53545 h 1158719"/>
              <a:gd name="connsiteX57" fmla="*/ 1263056 w 1679807"/>
              <a:gd name="connsiteY57" fmla="*/ 40388 h 1158719"/>
              <a:gd name="connsiteX58" fmla="*/ 1164380 w 1679807"/>
              <a:gd name="connsiteY58" fmla="*/ 27231 h 1158719"/>
              <a:gd name="connsiteX59" fmla="*/ 967027 w 1679807"/>
              <a:gd name="connsiteY59" fmla="*/ 14074 h 1158719"/>
              <a:gd name="connsiteX60" fmla="*/ 585479 w 1679807"/>
              <a:gd name="connsiteY60" fmla="*/ 14074 h 1158719"/>
              <a:gd name="connsiteX61" fmla="*/ 559165 w 1679807"/>
              <a:gd name="connsiteY61" fmla="*/ 20652 h 1158719"/>
              <a:gd name="connsiteX62" fmla="*/ 519695 w 1679807"/>
              <a:gd name="connsiteY62" fmla="*/ 40388 h 1158719"/>
              <a:gd name="connsiteX63" fmla="*/ 506538 w 1679807"/>
              <a:gd name="connsiteY63" fmla="*/ 60123 h 1158719"/>
              <a:gd name="connsiteX64" fmla="*/ 493381 w 1679807"/>
              <a:gd name="connsiteY64" fmla="*/ 86437 h 1158719"/>
              <a:gd name="connsiteX65" fmla="*/ 453911 w 1679807"/>
              <a:gd name="connsiteY65" fmla="*/ 106172 h 1158719"/>
              <a:gd name="connsiteX66" fmla="*/ 427597 w 1679807"/>
              <a:gd name="connsiteY66" fmla="*/ 145642 h 1158719"/>
              <a:gd name="connsiteX67" fmla="*/ 414440 w 1679807"/>
              <a:gd name="connsiteY67" fmla="*/ 165378 h 1158719"/>
              <a:gd name="connsiteX68" fmla="*/ 401283 w 1679807"/>
              <a:gd name="connsiteY68" fmla="*/ 171956 h 1158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79807" h="1158719">
                <a:moveTo>
                  <a:pt x="401283" y="171956"/>
                </a:moveTo>
                <a:cubicBezTo>
                  <a:pt x="395422" y="173128"/>
                  <a:pt x="350212" y="181627"/>
                  <a:pt x="342078" y="185113"/>
                </a:cubicBezTo>
                <a:cubicBezTo>
                  <a:pt x="334811" y="188228"/>
                  <a:pt x="329414" y="194734"/>
                  <a:pt x="322342" y="198270"/>
                </a:cubicBezTo>
                <a:cubicBezTo>
                  <a:pt x="311780" y="203551"/>
                  <a:pt x="300414" y="207041"/>
                  <a:pt x="289450" y="211427"/>
                </a:cubicBezTo>
                <a:cubicBezTo>
                  <a:pt x="276293" y="224584"/>
                  <a:pt x="248654" y="232338"/>
                  <a:pt x="249980" y="250897"/>
                </a:cubicBezTo>
                <a:cubicBezTo>
                  <a:pt x="250796" y="262323"/>
                  <a:pt x="254407" y="353363"/>
                  <a:pt x="263137" y="382465"/>
                </a:cubicBezTo>
                <a:cubicBezTo>
                  <a:pt x="265955" y="391858"/>
                  <a:pt x="272430" y="399765"/>
                  <a:pt x="276293" y="408779"/>
                </a:cubicBezTo>
                <a:cubicBezTo>
                  <a:pt x="279024" y="415153"/>
                  <a:pt x="280679" y="421936"/>
                  <a:pt x="282872" y="428514"/>
                </a:cubicBezTo>
                <a:cubicBezTo>
                  <a:pt x="285065" y="461406"/>
                  <a:pt x="284788" y="494557"/>
                  <a:pt x="289450" y="527191"/>
                </a:cubicBezTo>
                <a:cubicBezTo>
                  <a:pt x="291411" y="540920"/>
                  <a:pt x="299243" y="553207"/>
                  <a:pt x="302607" y="566661"/>
                </a:cubicBezTo>
                <a:cubicBezTo>
                  <a:pt x="310868" y="599702"/>
                  <a:pt x="306327" y="584398"/>
                  <a:pt x="315764" y="612710"/>
                </a:cubicBezTo>
                <a:cubicBezTo>
                  <a:pt x="313571" y="636831"/>
                  <a:pt x="312611" y="661096"/>
                  <a:pt x="309186" y="685073"/>
                </a:cubicBezTo>
                <a:cubicBezTo>
                  <a:pt x="308205" y="691938"/>
                  <a:pt x="304111" y="698039"/>
                  <a:pt x="302607" y="704808"/>
                </a:cubicBezTo>
                <a:cubicBezTo>
                  <a:pt x="299713" y="717828"/>
                  <a:pt x="301994" y="732348"/>
                  <a:pt x="296029" y="744278"/>
                </a:cubicBezTo>
                <a:cubicBezTo>
                  <a:pt x="292493" y="751350"/>
                  <a:pt x="282872" y="753049"/>
                  <a:pt x="276293" y="757435"/>
                </a:cubicBezTo>
                <a:cubicBezTo>
                  <a:pt x="266584" y="771999"/>
                  <a:pt x="258598" y="786775"/>
                  <a:pt x="243401" y="796906"/>
                </a:cubicBezTo>
                <a:cubicBezTo>
                  <a:pt x="237631" y="800752"/>
                  <a:pt x="230244" y="801291"/>
                  <a:pt x="223666" y="803484"/>
                </a:cubicBezTo>
                <a:cubicBezTo>
                  <a:pt x="178426" y="833645"/>
                  <a:pt x="199197" y="824798"/>
                  <a:pt x="164460" y="836376"/>
                </a:cubicBezTo>
                <a:cubicBezTo>
                  <a:pt x="107902" y="874082"/>
                  <a:pt x="179461" y="828875"/>
                  <a:pt x="124990" y="856111"/>
                </a:cubicBezTo>
                <a:cubicBezTo>
                  <a:pt x="117918" y="859647"/>
                  <a:pt x="112480" y="866057"/>
                  <a:pt x="105255" y="869268"/>
                </a:cubicBezTo>
                <a:cubicBezTo>
                  <a:pt x="92582" y="874901"/>
                  <a:pt x="65784" y="882425"/>
                  <a:pt x="65784" y="882425"/>
                </a:cubicBezTo>
                <a:cubicBezTo>
                  <a:pt x="40511" y="899274"/>
                  <a:pt x="24698" y="902508"/>
                  <a:pt x="13157" y="928474"/>
                </a:cubicBezTo>
                <a:cubicBezTo>
                  <a:pt x="7524" y="941147"/>
                  <a:pt x="0" y="967945"/>
                  <a:pt x="0" y="967945"/>
                </a:cubicBezTo>
                <a:cubicBezTo>
                  <a:pt x="2193" y="1020572"/>
                  <a:pt x="-1141" y="1073723"/>
                  <a:pt x="6578" y="1125827"/>
                </a:cubicBezTo>
                <a:cubicBezTo>
                  <a:pt x="7941" y="1135030"/>
                  <a:pt x="18181" y="1141044"/>
                  <a:pt x="26314" y="1145562"/>
                </a:cubicBezTo>
                <a:cubicBezTo>
                  <a:pt x="38437" y="1152297"/>
                  <a:pt x="65784" y="1158719"/>
                  <a:pt x="65784" y="1158719"/>
                </a:cubicBezTo>
                <a:cubicBezTo>
                  <a:pt x="118411" y="1154333"/>
                  <a:pt x="171739" y="1155178"/>
                  <a:pt x="223666" y="1145562"/>
                </a:cubicBezTo>
                <a:cubicBezTo>
                  <a:pt x="232814" y="1143868"/>
                  <a:pt x="235660" y="1130987"/>
                  <a:pt x="243401" y="1125827"/>
                </a:cubicBezTo>
                <a:cubicBezTo>
                  <a:pt x="249065" y="1122051"/>
                  <a:pt x="285938" y="1113548"/>
                  <a:pt x="289450" y="1112670"/>
                </a:cubicBezTo>
                <a:cubicBezTo>
                  <a:pt x="327977" y="1083774"/>
                  <a:pt x="301020" y="1098673"/>
                  <a:pt x="342078" y="1086356"/>
                </a:cubicBezTo>
                <a:cubicBezTo>
                  <a:pt x="355362" y="1082371"/>
                  <a:pt x="367686" y="1073607"/>
                  <a:pt x="381548" y="1073199"/>
                </a:cubicBezTo>
                <a:lnTo>
                  <a:pt x="828880" y="1060042"/>
                </a:lnTo>
                <a:cubicBezTo>
                  <a:pt x="883650" y="1041787"/>
                  <a:pt x="823822" y="1059883"/>
                  <a:pt x="947292" y="1046886"/>
                </a:cubicBezTo>
                <a:cubicBezTo>
                  <a:pt x="963566" y="1045173"/>
                  <a:pt x="977888" y="1038144"/>
                  <a:pt x="993341" y="1033729"/>
                </a:cubicBezTo>
                <a:cubicBezTo>
                  <a:pt x="1015028" y="1027533"/>
                  <a:pt x="1029926" y="1025096"/>
                  <a:pt x="1052547" y="1020572"/>
                </a:cubicBezTo>
                <a:cubicBezTo>
                  <a:pt x="1107493" y="983940"/>
                  <a:pt x="1061763" y="1009580"/>
                  <a:pt x="1197272" y="1000837"/>
                </a:cubicBezTo>
                <a:cubicBezTo>
                  <a:pt x="1223622" y="999137"/>
                  <a:pt x="1249970" y="997174"/>
                  <a:pt x="1276213" y="994258"/>
                </a:cubicBezTo>
                <a:cubicBezTo>
                  <a:pt x="1289470" y="992785"/>
                  <a:pt x="1302462" y="989443"/>
                  <a:pt x="1315683" y="987680"/>
                </a:cubicBezTo>
                <a:cubicBezTo>
                  <a:pt x="1335366" y="985056"/>
                  <a:pt x="1355154" y="983294"/>
                  <a:pt x="1374889" y="981101"/>
                </a:cubicBezTo>
                <a:cubicBezTo>
                  <a:pt x="1381467" y="978908"/>
                  <a:pt x="1387957" y="976428"/>
                  <a:pt x="1394624" y="974523"/>
                </a:cubicBezTo>
                <a:cubicBezTo>
                  <a:pt x="1416295" y="968332"/>
                  <a:pt x="1431230" y="965887"/>
                  <a:pt x="1453830" y="961366"/>
                </a:cubicBezTo>
                <a:cubicBezTo>
                  <a:pt x="1462601" y="954788"/>
                  <a:pt x="1470337" y="946534"/>
                  <a:pt x="1480144" y="941631"/>
                </a:cubicBezTo>
                <a:cubicBezTo>
                  <a:pt x="1506208" y="928599"/>
                  <a:pt x="1530998" y="926577"/>
                  <a:pt x="1559085" y="921896"/>
                </a:cubicBezTo>
                <a:cubicBezTo>
                  <a:pt x="1565663" y="919703"/>
                  <a:pt x="1572153" y="917222"/>
                  <a:pt x="1578820" y="915317"/>
                </a:cubicBezTo>
                <a:cubicBezTo>
                  <a:pt x="1587513" y="912833"/>
                  <a:pt x="1596824" y="912300"/>
                  <a:pt x="1605134" y="908739"/>
                </a:cubicBezTo>
                <a:cubicBezTo>
                  <a:pt x="1618549" y="902990"/>
                  <a:pt x="1635824" y="886383"/>
                  <a:pt x="1644604" y="875847"/>
                </a:cubicBezTo>
                <a:cubicBezTo>
                  <a:pt x="1649666" y="869773"/>
                  <a:pt x="1653375" y="862690"/>
                  <a:pt x="1657761" y="856111"/>
                </a:cubicBezTo>
                <a:cubicBezTo>
                  <a:pt x="1659954" y="720157"/>
                  <a:pt x="1660342" y="584163"/>
                  <a:pt x="1664339" y="448250"/>
                </a:cubicBezTo>
                <a:cubicBezTo>
                  <a:pt x="1667922" y="326443"/>
                  <a:pt x="1697278" y="549481"/>
                  <a:pt x="1664339" y="296946"/>
                </a:cubicBezTo>
                <a:cubicBezTo>
                  <a:pt x="1663263" y="288697"/>
                  <a:pt x="1646651" y="241224"/>
                  <a:pt x="1638026" y="231162"/>
                </a:cubicBezTo>
                <a:cubicBezTo>
                  <a:pt x="1631534" y="223588"/>
                  <a:pt x="1574003" y="186287"/>
                  <a:pt x="1572242" y="185113"/>
                </a:cubicBezTo>
                <a:cubicBezTo>
                  <a:pt x="1552427" y="171903"/>
                  <a:pt x="1549556" y="168812"/>
                  <a:pt x="1526193" y="158799"/>
                </a:cubicBezTo>
                <a:cubicBezTo>
                  <a:pt x="1519819" y="156067"/>
                  <a:pt x="1513036" y="154414"/>
                  <a:pt x="1506457" y="152221"/>
                </a:cubicBezTo>
                <a:cubicBezTo>
                  <a:pt x="1458382" y="120170"/>
                  <a:pt x="1518825" y="159288"/>
                  <a:pt x="1460409" y="125907"/>
                </a:cubicBezTo>
                <a:cubicBezTo>
                  <a:pt x="1424705" y="105504"/>
                  <a:pt x="1457118" y="118231"/>
                  <a:pt x="1420938" y="106172"/>
                </a:cubicBezTo>
                <a:cubicBezTo>
                  <a:pt x="1409818" y="95052"/>
                  <a:pt x="1389355" y="72728"/>
                  <a:pt x="1374889" y="66701"/>
                </a:cubicBezTo>
                <a:cubicBezTo>
                  <a:pt x="1358198" y="59746"/>
                  <a:pt x="1339416" y="59264"/>
                  <a:pt x="1322262" y="53545"/>
                </a:cubicBezTo>
                <a:cubicBezTo>
                  <a:pt x="1289873" y="42748"/>
                  <a:pt x="1309367" y="48106"/>
                  <a:pt x="1263056" y="40388"/>
                </a:cubicBezTo>
                <a:cubicBezTo>
                  <a:pt x="1216661" y="24921"/>
                  <a:pt x="1256365" y="36430"/>
                  <a:pt x="1164380" y="27231"/>
                </a:cubicBezTo>
                <a:cubicBezTo>
                  <a:pt x="1017737" y="12567"/>
                  <a:pt x="1255329" y="27178"/>
                  <a:pt x="967027" y="14074"/>
                </a:cubicBezTo>
                <a:cubicBezTo>
                  <a:pt x="818447" y="-10688"/>
                  <a:pt x="911945" y="2415"/>
                  <a:pt x="585479" y="14074"/>
                </a:cubicBezTo>
                <a:cubicBezTo>
                  <a:pt x="576444" y="14397"/>
                  <a:pt x="567858" y="18168"/>
                  <a:pt x="559165" y="20652"/>
                </a:cubicBezTo>
                <a:cubicBezTo>
                  <a:pt x="535336" y="27460"/>
                  <a:pt x="541316" y="25974"/>
                  <a:pt x="519695" y="40388"/>
                </a:cubicBezTo>
                <a:cubicBezTo>
                  <a:pt x="515309" y="46966"/>
                  <a:pt x="510461" y="53258"/>
                  <a:pt x="506538" y="60123"/>
                </a:cubicBezTo>
                <a:cubicBezTo>
                  <a:pt x="501672" y="68638"/>
                  <a:pt x="499659" y="78903"/>
                  <a:pt x="493381" y="86437"/>
                </a:cubicBezTo>
                <a:cubicBezTo>
                  <a:pt x="483573" y="98207"/>
                  <a:pt x="467379" y="101682"/>
                  <a:pt x="453911" y="106172"/>
                </a:cubicBezTo>
                <a:lnTo>
                  <a:pt x="427597" y="145642"/>
                </a:lnTo>
                <a:cubicBezTo>
                  <a:pt x="423211" y="152221"/>
                  <a:pt x="420031" y="159787"/>
                  <a:pt x="414440" y="165378"/>
                </a:cubicBezTo>
                <a:lnTo>
                  <a:pt x="401283" y="171956"/>
                </a:lnTo>
                <a:close/>
              </a:path>
            </a:pathLst>
          </a:cu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2509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heel(1)">
                                      <p:cBhvr>
                                        <p:cTn id="7" dur="3000"/>
                                        <p:tgtEl>
                                          <p:spTgt spid="9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wheel(1)">
                                      <p:cBhvr>
                                        <p:cTn id="10" dur="3000"/>
                                        <p:tgtEl>
                                          <p:spTgt spid="9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wheel(1)">
                                      <p:cBhvr>
                                        <p:cTn id="13" dur="3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6" grpId="0" animBg="1"/>
      <p:bldP spid="9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p:cNvSpPr txBox="1">
                <a:spLocks noChangeArrowheads="1"/>
              </p:cNvSpPr>
              <p:nvPr/>
            </p:nvSpPr>
            <p:spPr>
              <a:xfrm>
                <a:off x="1718849" y="771550"/>
                <a:ext cx="7461663" cy="4320480"/>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charset="2"/>
                  <a:buChar char="l"/>
                </a:pPr>
                <a:r>
                  <a:rPr lang="zh-CN" altLang="en-US" sz="2200" dirty="0">
                    <a:latin typeface="Microsoft YaHei Light" charset="-122"/>
                    <a:ea typeface="Microsoft YaHei Light" charset="-122"/>
                    <a:cs typeface="Microsoft YaHei Light" charset="-122"/>
                  </a:rPr>
                  <a:t>在信息论中，信息熵是用来描述</a:t>
                </a:r>
                <a:r>
                  <a:rPr lang="zh-CN" altLang="en-US" sz="2200" dirty="0">
                    <a:solidFill>
                      <a:srgbClr val="2665AB"/>
                    </a:solidFill>
                    <a:latin typeface="Microsoft YaHei" charset="-122"/>
                    <a:ea typeface="Microsoft YaHei" charset="-122"/>
                    <a:cs typeface="Microsoft YaHei" charset="-122"/>
                  </a:rPr>
                  <a:t>信息不确定度</a:t>
                </a:r>
                <a:r>
                  <a:rPr lang="zh-CN" altLang="en-US" sz="2200" dirty="0">
                    <a:latin typeface="Microsoft YaHei Light" charset="-122"/>
                    <a:ea typeface="Microsoft YaHei Light" charset="-122"/>
                    <a:cs typeface="Microsoft YaHei Light" charset="-122"/>
                  </a:rPr>
                  <a:t>的一个概念 </a:t>
                </a:r>
              </a:p>
              <a:p>
                <a:pPr>
                  <a:lnSpc>
                    <a:spcPct val="150000"/>
                  </a:lnSpc>
                  <a:buClr>
                    <a:srgbClr val="2965AB"/>
                  </a:buClr>
                  <a:buSzPct val="50000"/>
                  <a:buFont typeface="Wingdings" charset="2"/>
                  <a:buChar char="l"/>
                </a:pPr>
                <a:r>
                  <a:rPr lang="zh-CN" altLang="en-US" sz="2200" dirty="0">
                    <a:latin typeface="Microsoft YaHei Light" charset="-122"/>
                    <a:ea typeface="Microsoft YaHei Light" charset="-122"/>
                    <a:cs typeface="Microsoft YaHei Light" charset="-122"/>
                  </a:rPr>
                  <a:t>节点 𝑡 的信息熵为：</a:t>
                </a:r>
              </a:p>
              <a:p>
                <a:pPr>
                  <a:lnSpc>
                    <a:spcPct val="150000"/>
                  </a:lnSpc>
                  <a:buClr>
                    <a:srgbClr val="2965AB"/>
                  </a:buClr>
                  <a:buSzPct val="50000"/>
                  <a:buFont typeface="Wingdings" charset="2"/>
                  <a:buChar char="l"/>
                </a:pPr>
                <a:endParaRPr lang="en-US" altLang="zh-CN" sz="2200" dirty="0">
                  <a:latin typeface="Microsoft YaHei Light" charset="-122"/>
                  <a:ea typeface="Microsoft YaHei Light" charset="-122"/>
                  <a:cs typeface="Microsoft YaHei Light" charset="-122"/>
                </a:endParaRPr>
              </a:p>
              <a:p>
                <a:pPr marL="0" indent="0">
                  <a:lnSpc>
                    <a:spcPct val="150000"/>
                  </a:lnSpc>
                  <a:buClr>
                    <a:srgbClr val="2965AB"/>
                  </a:buClr>
                  <a:buSzPct val="50000"/>
                  <a:buNone/>
                </a:pPr>
                <a:endParaRPr lang="en-US" altLang="zh-CN" sz="2200" dirty="0">
                  <a:latin typeface="Microsoft YaHei Light" charset="-122"/>
                  <a:ea typeface="Microsoft YaHei Light" charset="-122"/>
                  <a:cs typeface="Microsoft YaHei Light" charset="-122"/>
                </a:endParaRPr>
              </a:p>
              <a:p>
                <a:pPr>
                  <a:lnSpc>
                    <a:spcPct val="150000"/>
                  </a:lnSpc>
                  <a:buClr>
                    <a:srgbClr val="2965AB"/>
                  </a:buClr>
                  <a:buSzPct val="50000"/>
                  <a:buFont typeface="Wingdings" charset="2"/>
                  <a:buChar char="l"/>
                </a:pPr>
                <a:r>
                  <a:rPr lang="zh-CN" altLang="en-US" sz="2200" dirty="0">
                    <a:latin typeface="Microsoft YaHei Light" charset="-122"/>
                    <a:ea typeface="Microsoft YaHei Light" charset="-122"/>
                    <a:cs typeface="Microsoft YaHei Light" charset="-122"/>
                  </a:rPr>
                  <a:t>当样本均匀分布在每一个类中时， 熵为</a:t>
                </a:r>
                <a14:m>
                  <m:oMath xmlns:m="http://schemas.openxmlformats.org/officeDocument/2006/math">
                    <m:sSub>
                      <m:sSubPr>
                        <m:ctrlPr>
                          <a:rPr lang="en-US" altLang="zh-CN" sz="2200" i="1">
                            <a:latin typeface="Cambria Math"/>
                            <a:ea typeface="Microsoft YaHei Light" charset="-122"/>
                            <a:cs typeface="Microsoft YaHei Light" charset="-122"/>
                          </a:rPr>
                        </m:ctrlPr>
                      </m:sSubPr>
                      <m:e>
                        <m:r>
                          <a:rPr lang="zh-CN" altLang="en-US" sz="2200">
                            <a:latin typeface="Cambria Math" charset="0"/>
                            <a:ea typeface="Microsoft YaHei Light" charset="-122"/>
                            <a:cs typeface="Microsoft YaHei Light" charset="-122"/>
                          </a:rPr>
                          <m:t> </m:t>
                        </m:r>
                        <m:r>
                          <m:rPr>
                            <m:sty m:val="p"/>
                          </m:rPr>
                          <a:rPr lang="en-US" altLang="zh-CN" sz="2200">
                            <a:latin typeface="Cambria Math" charset="0"/>
                            <a:ea typeface="Microsoft YaHei Light" charset="-122"/>
                            <a:cs typeface="Microsoft YaHei Light" charset="-122"/>
                          </a:rPr>
                          <m:t>log</m:t>
                        </m:r>
                      </m:e>
                      <m:sub>
                        <m:r>
                          <a:rPr lang="en-US" altLang="zh-CN" sz="2200">
                            <a:latin typeface="Cambria Math" charset="0"/>
                            <a:ea typeface="Microsoft YaHei Light" charset="-122"/>
                            <a:cs typeface="Microsoft YaHei Light" charset="-122"/>
                          </a:rPr>
                          <m:t>2</m:t>
                        </m:r>
                      </m:sub>
                    </m:sSub>
                    <m:r>
                      <m:rPr>
                        <m:sty m:val="p"/>
                      </m:rPr>
                      <a:rPr lang="en-US" altLang="zh-CN" sz="2200">
                        <a:latin typeface="Cambria Math" charset="0"/>
                        <a:ea typeface="Microsoft YaHei Light" charset="-122"/>
                        <a:cs typeface="Microsoft YaHei Light" charset="-122"/>
                      </a:rPr>
                      <m:t>C</m:t>
                    </m:r>
                  </m:oMath>
                </a14:m>
                <a:r>
                  <a:rPr lang="zh-CN" altLang="en-US" sz="2200" dirty="0">
                    <a:latin typeface="Microsoft YaHei Light" charset="-122"/>
                    <a:ea typeface="Microsoft YaHei Light" charset="-122"/>
                    <a:cs typeface="Microsoft YaHei Light" charset="-122"/>
                  </a:rPr>
                  <a:t>，说明不纯度大</a:t>
                </a:r>
                <a:r>
                  <a:rPr lang="en-US" altLang="zh-CN" sz="2200" dirty="0">
                    <a:latin typeface="Microsoft YaHei Light" charset="-122"/>
                    <a:ea typeface="Microsoft YaHei Light" charset="-122"/>
                    <a:cs typeface="Microsoft YaHei Light" charset="-122"/>
                  </a:rPr>
                  <a:t>;</a:t>
                </a:r>
                <a:endParaRPr lang="zh-CN" altLang="en-US" sz="2200" dirty="0">
                  <a:latin typeface="Microsoft YaHei Light" charset="-122"/>
                  <a:ea typeface="Microsoft YaHei Light" charset="-122"/>
                  <a:cs typeface="Microsoft YaHei Light" charset="-122"/>
                </a:endParaRPr>
              </a:p>
              <a:p>
                <a:pPr>
                  <a:lnSpc>
                    <a:spcPct val="150000"/>
                  </a:lnSpc>
                  <a:buClr>
                    <a:srgbClr val="2965AB"/>
                  </a:buClr>
                  <a:buSzPct val="50000"/>
                  <a:buFont typeface="Wingdings" charset="2"/>
                  <a:buChar char="l"/>
                </a:pPr>
                <a:r>
                  <a:rPr lang="zh-CN" altLang="en-US" sz="2200" dirty="0">
                    <a:latin typeface="Microsoft YaHei Light" charset="-122"/>
                    <a:ea typeface="Microsoft YaHei Light" charset="-122"/>
                    <a:cs typeface="Microsoft YaHei Light" charset="-122"/>
                  </a:rPr>
                  <a:t>当所有的样本属于同一个类时</a:t>
                </a:r>
                <a:r>
                  <a:rPr lang="en-US" altLang="zh-CN" sz="2200" dirty="0">
                    <a:latin typeface="Microsoft YaHei Light" charset="-122"/>
                    <a:ea typeface="Microsoft YaHei Light" charset="-122"/>
                    <a:cs typeface="Microsoft YaHei Light" charset="-122"/>
                  </a:rPr>
                  <a:t>, </a:t>
                </a:r>
                <a:r>
                  <a:rPr lang="zh-CN" altLang="en-US" sz="2200" dirty="0">
                    <a:latin typeface="Microsoft YaHei Light" charset="-122"/>
                    <a:ea typeface="Microsoft YaHei Light" charset="-122"/>
                    <a:cs typeface="Microsoft YaHei Light" charset="-122"/>
                  </a:rPr>
                  <a:t>熵为</a:t>
                </a:r>
                <a:r>
                  <a:rPr lang="en-US" altLang="zh-CN" sz="2200" dirty="0">
                    <a:latin typeface="Microsoft YaHei Light" charset="-122"/>
                    <a:ea typeface="Microsoft YaHei Light" charset="-122"/>
                    <a:cs typeface="Microsoft YaHei Light" charset="-122"/>
                  </a:rPr>
                  <a:t>0</a:t>
                </a:r>
                <a:r>
                  <a:rPr lang="zh-CN" altLang="en-US" sz="2200" dirty="0">
                    <a:latin typeface="Microsoft YaHei Light" charset="-122"/>
                    <a:ea typeface="Microsoft YaHei Light" charset="-122"/>
                    <a:cs typeface="Microsoft YaHei Light" charset="-122"/>
                  </a:rPr>
                  <a:t>，说明不纯度小</a:t>
                </a:r>
                <a:r>
                  <a:rPr lang="en-US" altLang="zh-CN" sz="2200" dirty="0">
                    <a:latin typeface="Microsoft YaHei Light" charset="-122"/>
                    <a:ea typeface="Microsoft YaHei Light" charset="-122"/>
                    <a:cs typeface="Microsoft YaHei Light" charset="-122"/>
                  </a:rPr>
                  <a:t>.</a:t>
                </a:r>
                <a:endParaRPr lang="zh-CN" altLang="en-US" sz="2200" dirty="0">
                  <a:latin typeface="Microsoft YaHei Light" charset="-122"/>
                  <a:ea typeface="Microsoft YaHei Light" charset="-122"/>
                  <a:cs typeface="Microsoft YaHei Light" charset="-122"/>
                </a:endParaRPr>
              </a:p>
              <a:p>
                <a:pPr>
                  <a:lnSpc>
                    <a:spcPct val="150000"/>
                  </a:lnSpc>
                  <a:buClr>
                    <a:srgbClr val="2965AB"/>
                  </a:buClr>
                  <a:buSzPct val="50000"/>
                  <a:buFont typeface="Wingdings" charset="2"/>
                  <a:buChar char="l"/>
                </a:pPr>
                <a:endParaRPr lang="zh-CN" altLang="en-US" sz="2200" dirty="0">
                  <a:latin typeface="微软雅黑" panose="020B0503020204020204" pitchFamily="34" charset="-122"/>
                  <a:ea typeface="微软雅黑" panose="020B0503020204020204" pitchFamily="34" charset="-122"/>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1718849" y="771550"/>
                <a:ext cx="7461663" cy="4320480"/>
              </a:xfrm>
              <a:prstGeom prst="rect">
                <a:avLst/>
              </a:prstGeom>
              <a:blipFill rotWithShape="1">
                <a:blip r:embed="rId3"/>
                <a:stretch>
                  <a:fillRect l="-163" r="-245"/>
                </a:stretch>
              </a:blipFill>
            </p:spPr>
            <p:txBody>
              <a:bodyPr/>
              <a:lstStyle/>
              <a:p>
                <a:r>
                  <a:rPr lang="zh-CN" altLang="en-US">
                    <a:noFill/>
                  </a:rPr>
                  <a:t> </a:t>
                </a:r>
              </a:p>
            </p:txBody>
          </p:sp>
        </mc:Fallback>
      </mc:AlternateContent>
      <p:pic>
        <p:nvPicPr>
          <p:cNvPr id="2" name="图片 1"/>
          <p:cNvPicPr>
            <a:picLocks noChangeAspect="1"/>
          </p:cNvPicPr>
          <p:nvPr/>
        </p:nvPicPr>
        <p:blipFill>
          <a:blip r:embed="rId4" cstate="print"/>
          <a:stretch>
            <a:fillRect/>
          </a:stretch>
        </p:blipFill>
        <p:spPr>
          <a:xfrm>
            <a:off x="3059832" y="2447536"/>
            <a:ext cx="3600400" cy="680476"/>
          </a:xfrm>
          <a:prstGeom prst="rect">
            <a:avLst/>
          </a:prstGeom>
        </p:spPr>
      </p:pic>
      <p:sp>
        <p:nvSpPr>
          <p:cNvPr id="3" name="标题 1">
            <a:extLst>
              <a:ext uri="{FF2B5EF4-FFF2-40B4-BE49-F238E27FC236}">
                <a16:creationId xmlns:a16="http://schemas.microsoft.com/office/drawing/2014/main" xmlns="" id="{BBB1A2D6-36CE-AD1F-C49B-B8FE44802577}"/>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157736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5340" t="7380" r="6885" b="20148"/>
          <a:stretch/>
        </p:blipFill>
        <p:spPr>
          <a:xfrm>
            <a:off x="5100067" y="2194820"/>
            <a:ext cx="4043932" cy="1641612"/>
          </a:xfrm>
          <a:prstGeom prst="rect">
            <a:avLst/>
          </a:prstGeom>
        </p:spPr>
      </p:pic>
      <p:grpSp>
        <p:nvGrpSpPr>
          <p:cNvPr id="9" name="组合 8">
            <a:extLst>
              <a:ext uri="{FF2B5EF4-FFF2-40B4-BE49-F238E27FC236}">
                <a16:creationId xmlns:a16="http://schemas.microsoft.com/office/drawing/2014/main" xmlns="" id="{1F5A513D-206A-4F0C-9450-1583593E0EC4}"/>
              </a:ext>
            </a:extLst>
          </p:cNvPr>
          <p:cNvGrpSpPr/>
          <p:nvPr/>
        </p:nvGrpSpPr>
        <p:grpSpPr>
          <a:xfrm>
            <a:off x="1916948" y="1040425"/>
            <a:ext cx="2975934" cy="3229104"/>
            <a:chOff x="1956106" y="566206"/>
            <a:chExt cx="3263966" cy="3199299"/>
          </a:xfrm>
        </p:grpSpPr>
        <p:sp>
          <p:nvSpPr>
            <p:cNvPr id="10" name="椭圆 9">
              <a:extLst>
                <a:ext uri="{FF2B5EF4-FFF2-40B4-BE49-F238E27FC236}">
                  <a16:creationId xmlns:a16="http://schemas.microsoft.com/office/drawing/2014/main" xmlns="" id="{4C39B49D-D008-40B9-9661-C9FD4644CA64}"/>
                </a:ext>
              </a:extLst>
            </p:cNvPr>
            <p:cNvSpPr/>
            <p:nvPr/>
          </p:nvSpPr>
          <p:spPr>
            <a:xfrm>
              <a:off x="2955187" y="1023128"/>
              <a:ext cx="1281126" cy="44585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收入</a:t>
              </a:r>
            </a:p>
          </p:txBody>
        </p:sp>
        <p:cxnSp>
          <p:nvCxnSpPr>
            <p:cNvPr id="16" name="直接连接符 15">
              <a:extLst>
                <a:ext uri="{FF2B5EF4-FFF2-40B4-BE49-F238E27FC236}">
                  <a16:creationId xmlns:a16="http://schemas.microsoft.com/office/drawing/2014/main" xmlns="" id="{7A77100C-7BD7-49E3-9D1B-D6D9F201543C}"/>
                </a:ext>
              </a:extLst>
            </p:cNvPr>
            <p:cNvCxnSpPr>
              <a:cxnSpLocks/>
            </p:cNvCxnSpPr>
            <p:nvPr/>
          </p:nvCxnSpPr>
          <p:spPr>
            <a:xfrm flipH="1">
              <a:off x="2627260" y="1486537"/>
              <a:ext cx="851984" cy="10427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AEAC8489-2854-413B-848E-1C05C790A7E0}"/>
                </a:ext>
              </a:extLst>
            </p:cNvPr>
            <p:cNvCxnSpPr>
              <a:cxnSpLocks/>
              <a:stCxn id="10" idx="4"/>
            </p:cNvCxnSpPr>
            <p:nvPr/>
          </p:nvCxnSpPr>
          <p:spPr>
            <a:xfrm>
              <a:off x="3595750" y="1468985"/>
              <a:ext cx="4141" cy="11794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6DC837C2-AD14-4C8D-B44B-B95B98E16C54}"/>
                </a:ext>
              </a:extLst>
            </p:cNvPr>
            <p:cNvCxnSpPr>
              <a:cxnSpLocks/>
            </p:cNvCxnSpPr>
            <p:nvPr/>
          </p:nvCxnSpPr>
          <p:spPr>
            <a:xfrm>
              <a:off x="3830090" y="1439560"/>
              <a:ext cx="837888" cy="1083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圆柱形 18">
              <a:extLst>
                <a:ext uri="{FF2B5EF4-FFF2-40B4-BE49-F238E27FC236}">
                  <a16:creationId xmlns:a16="http://schemas.microsoft.com/office/drawing/2014/main" xmlns="" id="{26F9FFC0-7CFB-468F-9A2C-9026EA9BF7C8}"/>
                </a:ext>
              </a:extLst>
            </p:cNvPr>
            <p:cNvSpPr/>
            <p:nvPr/>
          </p:nvSpPr>
          <p:spPr>
            <a:xfrm>
              <a:off x="1956106" y="2523176"/>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FF0000"/>
                  </a:solidFill>
                </a:rPr>
                <a:t>2, 10</a:t>
              </a:r>
              <a:endParaRPr lang="zh-CN" altLang="en-US" sz="2000" b="1" dirty="0">
                <a:solidFill>
                  <a:srgbClr val="FF0000"/>
                </a:solidFill>
              </a:endParaRPr>
            </a:p>
          </p:txBody>
        </p:sp>
        <p:sp>
          <p:nvSpPr>
            <p:cNvPr id="20" name="圆柱形 19">
              <a:extLst>
                <a:ext uri="{FF2B5EF4-FFF2-40B4-BE49-F238E27FC236}">
                  <a16:creationId xmlns:a16="http://schemas.microsoft.com/office/drawing/2014/main" xmlns="" id="{60CDF38A-CE04-47DA-B893-738A51D8C8E4}"/>
                </a:ext>
              </a:extLst>
            </p:cNvPr>
            <p:cNvSpPr/>
            <p:nvPr/>
          </p:nvSpPr>
          <p:spPr>
            <a:xfrm>
              <a:off x="3203848" y="2491994"/>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4,</a:t>
              </a:r>
              <a:r>
                <a:rPr lang="en-US" altLang="zh-CN" sz="2000" b="1" dirty="0">
                  <a:solidFill>
                    <a:srgbClr val="C00000"/>
                  </a:solidFill>
                </a:rPr>
                <a:t>6,</a:t>
              </a:r>
              <a:r>
                <a:rPr lang="en-US" altLang="zh-CN" sz="2000" b="1" dirty="0">
                  <a:solidFill>
                    <a:srgbClr val="00B050"/>
                  </a:solidFill>
                </a:rPr>
                <a:t>7,</a:t>
              </a:r>
              <a:r>
                <a:rPr lang="en-US" altLang="zh-CN" sz="2000" b="1" dirty="0">
                  <a:solidFill>
                    <a:srgbClr val="C00000"/>
                  </a:solidFill>
                </a:rPr>
                <a:t>8,9</a:t>
              </a:r>
              <a:endParaRPr lang="zh-CN" altLang="en-US" sz="2000" b="1" dirty="0">
                <a:solidFill>
                  <a:srgbClr val="C00000"/>
                </a:solidFill>
              </a:endParaRPr>
            </a:p>
          </p:txBody>
        </p:sp>
        <p:sp>
          <p:nvSpPr>
            <p:cNvPr id="21" name="圆柱形 20">
              <a:extLst>
                <a:ext uri="{FF2B5EF4-FFF2-40B4-BE49-F238E27FC236}">
                  <a16:creationId xmlns:a16="http://schemas.microsoft.com/office/drawing/2014/main" xmlns="" id="{9161AC60-8CAD-4667-AB90-39CE33AF01F6}"/>
                </a:ext>
              </a:extLst>
            </p:cNvPr>
            <p:cNvSpPr/>
            <p:nvPr/>
          </p:nvSpPr>
          <p:spPr>
            <a:xfrm>
              <a:off x="4355976" y="2491994"/>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1,3,5</a:t>
              </a:r>
              <a:endParaRPr lang="zh-CN" altLang="en-US" sz="2000" b="1" dirty="0">
                <a:solidFill>
                  <a:srgbClr val="00B050"/>
                </a:solidFill>
              </a:endParaRPr>
            </a:p>
          </p:txBody>
        </p:sp>
        <p:sp>
          <p:nvSpPr>
            <p:cNvPr id="22" name="文本框 21">
              <a:extLst>
                <a:ext uri="{FF2B5EF4-FFF2-40B4-BE49-F238E27FC236}">
                  <a16:creationId xmlns:a16="http://schemas.microsoft.com/office/drawing/2014/main" xmlns="" id="{F57DB806-608B-4817-95DB-E656B2795C46}"/>
                </a:ext>
              </a:extLst>
            </p:cNvPr>
            <p:cNvSpPr txBox="1"/>
            <p:nvPr/>
          </p:nvSpPr>
          <p:spPr>
            <a:xfrm>
              <a:off x="2733008" y="1651122"/>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低</a:t>
              </a:r>
            </a:p>
          </p:txBody>
        </p:sp>
        <p:sp>
          <p:nvSpPr>
            <p:cNvPr id="23" name="文本框 22">
              <a:extLst>
                <a:ext uri="{FF2B5EF4-FFF2-40B4-BE49-F238E27FC236}">
                  <a16:creationId xmlns:a16="http://schemas.microsoft.com/office/drawing/2014/main" xmlns="" id="{5A30C7BA-06AF-4A30-9892-82DB42EF26B3}"/>
                </a:ext>
              </a:extLst>
            </p:cNvPr>
            <p:cNvSpPr txBox="1"/>
            <p:nvPr/>
          </p:nvSpPr>
          <p:spPr>
            <a:xfrm>
              <a:off x="3514013" y="1650985"/>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中</a:t>
              </a:r>
            </a:p>
          </p:txBody>
        </p:sp>
        <p:sp>
          <p:nvSpPr>
            <p:cNvPr id="24" name="文本框 23">
              <a:extLst>
                <a:ext uri="{FF2B5EF4-FFF2-40B4-BE49-F238E27FC236}">
                  <a16:creationId xmlns:a16="http://schemas.microsoft.com/office/drawing/2014/main" xmlns="" id="{EBA7B06C-7C58-4884-B613-DFCAD00D56C7}"/>
                </a:ext>
              </a:extLst>
            </p:cNvPr>
            <p:cNvSpPr txBox="1"/>
            <p:nvPr/>
          </p:nvSpPr>
          <p:spPr>
            <a:xfrm>
              <a:off x="4266960" y="1645210"/>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高</a:t>
              </a:r>
            </a:p>
          </p:txBody>
        </p:sp>
        <p:sp>
          <p:nvSpPr>
            <p:cNvPr id="25" name="文本框 24">
              <a:extLst>
                <a:ext uri="{FF2B5EF4-FFF2-40B4-BE49-F238E27FC236}">
                  <a16:creationId xmlns:a16="http://schemas.microsoft.com/office/drawing/2014/main" xmlns="" id="{F3FDA8C6-D25D-4BEB-91F7-9A69221AA931}"/>
                </a:ext>
              </a:extLst>
            </p:cNvPr>
            <p:cNvSpPr txBox="1"/>
            <p:nvPr/>
          </p:nvSpPr>
          <p:spPr>
            <a:xfrm>
              <a:off x="1987498" y="1061266"/>
              <a:ext cx="864093" cy="523220"/>
            </a:xfrm>
            <a:prstGeom prst="rect">
              <a:avLst/>
            </a:prstGeom>
            <a:noFill/>
            <a:ln>
              <a:solidFill>
                <a:schemeClr val="tx1"/>
              </a:solidFill>
              <a:prstDash val="dash"/>
            </a:ln>
          </p:spPr>
          <p:txBody>
            <a:bodyPr wrap="square" rtlCol="0">
              <a:spAutoFit/>
            </a:bodyPr>
            <a:lstStyle/>
            <a:p>
              <a:r>
                <a:rPr lang="zh-CN" altLang="en-US" sz="1400" dirty="0">
                  <a:solidFill>
                    <a:srgbClr val="C00000"/>
                  </a:solidFill>
                  <a:latin typeface="+mj-ea"/>
                  <a:ea typeface="+mj-ea"/>
                </a:rPr>
                <a:t>违   约</a:t>
              </a:r>
              <a:endParaRPr lang="en-US" altLang="zh-CN" sz="1400" dirty="0">
                <a:solidFill>
                  <a:srgbClr val="C00000"/>
                </a:solidFill>
                <a:latin typeface="+mj-ea"/>
                <a:ea typeface="+mj-ea"/>
              </a:endParaRPr>
            </a:p>
            <a:p>
              <a:r>
                <a:rPr lang="zh-CN" altLang="en-US" sz="1400" dirty="0">
                  <a:solidFill>
                    <a:srgbClr val="00B050"/>
                  </a:solidFill>
                  <a:latin typeface="+mj-ea"/>
                  <a:ea typeface="+mj-ea"/>
                </a:rPr>
                <a:t>未违约</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xmlns="" id="{2C9370E4-36B5-459A-A083-3B615D11CB81}"/>
                    </a:ext>
                  </a:extLst>
                </p:cNvPr>
                <p:cNvSpPr txBox="1"/>
                <p:nvPr/>
              </p:nvSpPr>
              <p:spPr>
                <a:xfrm>
                  <a:off x="2161694" y="3385590"/>
                  <a:ext cx="527138" cy="365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2C9370E4-36B5-459A-A083-3B615D11CB81}"/>
                    </a:ext>
                  </a:extLst>
                </p:cNvPr>
                <p:cNvSpPr txBox="1">
                  <a:spLocks noRot="1" noChangeAspect="1" noMove="1" noResize="1" noEditPoints="1" noAdjustHandles="1" noChangeArrowheads="1" noChangeShapeType="1" noTextEdit="1"/>
                </p:cNvSpPr>
                <p:nvPr/>
              </p:nvSpPr>
              <p:spPr>
                <a:xfrm>
                  <a:off x="2161694" y="3385590"/>
                  <a:ext cx="527138" cy="36592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xmlns="" id="{9ED2C13A-5939-4E6A-977A-168144DCCFAE}"/>
                    </a:ext>
                  </a:extLst>
                </p:cNvPr>
                <p:cNvSpPr txBox="1"/>
                <p:nvPr/>
              </p:nvSpPr>
              <p:spPr>
                <a:xfrm>
                  <a:off x="3510095" y="3395649"/>
                  <a:ext cx="527138" cy="365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9ED2C13A-5939-4E6A-977A-168144DCCFAE}"/>
                    </a:ext>
                  </a:extLst>
                </p:cNvPr>
                <p:cNvSpPr txBox="1">
                  <a:spLocks noRot="1" noChangeAspect="1" noMove="1" noResize="1" noEditPoints="1" noAdjustHandles="1" noChangeArrowheads="1" noChangeShapeType="1" noTextEdit="1"/>
                </p:cNvSpPr>
                <p:nvPr/>
              </p:nvSpPr>
              <p:spPr>
                <a:xfrm>
                  <a:off x="3510095" y="3395649"/>
                  <a:ext cx="527138" cy="36592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xmlns="" id="{274C4049-2A54-428C-9DD0-2E95AC921521}"/>
                    </a:ext>
                  </a:extLst>
                </p:cNvPr>
                <p:cNvSpPr txBox="1"/>
                <p:nvPr/>
              </p:nvSpPr>
              <p:spPr>
                <a:xfrm>
                  <a:off x="4644008" y="3399582"/>
                  <a:ext cx="527138" cy="365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274C4049-2A54-428C-9DD0-2E95AC921521}"/>
                    </a:ext>
                  </a:extLst>
                </p:cNvPr>
                <p:cNvSpPr txBox="1">
                  <a:spLocks noRot="1" noChangeAspect="1" noMove="1" noResize="1" noEditPoints="1" noAdjustHandles="1" noChangeArrowheads="1" noChangeShapeType="1" noTextEdit="1"/>
                </p:cNvSpPr>
                <p:nvPr/>
              </p:nvSpPr>
              <p:spPr>
                <a:xfrm>
                  <a:off x="4644008" y="3399582"/>
                  <a:ext cx="527138" cy="365923"/>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xmlns="" id="{76AB60DF-3702-4003-BA42-A2879EC487A2}"/>
                    </a:ext>
                  </a:extLst>
                </p:cNvPr>
                <p:cNvSpPr txBox="1"/>
                <p:nvPr/>
              </p:nvSpPr>
              <p:spPr>
                <a:xfrm>
                  <a:off x="3400734" y="566206"/>
                  <a:ext cx="527138" cy="365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i="1">
                                <a:latin typeface="Cambria Math" panose="02040503050406030204" pitchFamily="18" charset="0"/>
                                <a:cs typeface="Times New Roman" panose="02020603050405020304" pitchFamily="18" charset="0"/>
                              </a:rPr>
                              <m:t>0</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76AB60DF-3702-4003-BA42-A2879EC487A2}"/>
                    </a:ext>
                  </a:extLst>
                </p:cNvPr>
                <p:cNvSpPr txBox="1">
                  <a:spLocks noRot="1" noChangeAspect="1" noMove="1" noResize="1" noEditPoints="1" noAdjustHandles="1" noChangeArrowheads="1" noChangeShapeType="1" noTextEdit="1"/>
                </p:cNvSpPr>
                <p:nvPr/>
              </p:nvSpPr>
              <p:spPr>
                <a:xfrm>
                  <a:off x="3400734" y="566206"/>
                  <a:ext cx="527138" cy="365923"/>
                </a:xfrm>
                <a:prstGeom prst="rect">
                  <a:avLst/>
                </a:prstGeom>
                <a:blipFill>
                  <a:blip r:embed="rId7"/>
                  <a:stretch>
                    <a:fillRect b="-1667"/>
                  </a:stretch>
                </a:blipFill>
              </p:spPr>
              <p:txBody>
                <a:bodyPr/>
                <a:lstStyle/>
                <a:p>
                  <a:r>
                    <a:rPr lang="zh-CN" altLang="en-US">
                      <a:noFill/>
                    </a:rPr>
                    <a:t> </a:t>
                  </a:r>
                </a:p>
              </p:txBody>
            </p:sp>
          </mc:Fallback>
        </mc:AlternateContent>
      </p:grpSp>
      <p:sp>
        <p:nvSpPr>
          <p:cNvPr id="2" name="标题 1">
            <a:extLst>
              <a:ext uri="{FF2B5EF4-FFF2-40B4-BE49-F238E27FC236}">
                <a16:creationId xmlns:a16="http://schemas.microsoft.com/office/drawing/2014/main" xmlns="" id="{ABE84F2A-690D-0A94-23D5-652A60A62907}"/>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359203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p:cNvSpPr txBox="1">
                <a:spLocks noChangeArrowheads="1"/>
              </p:cNvSpPr>
              <p:nvPr/>
            </p:nvSpPr>
            <p:spPr>
              <a:xfrm>
                <a:off x="1714539" y="779170"/>
                <a:ext cx="7429459" cy="3240360"/>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Clr>
                    <a:srgbClr val="2665AB"/>
                  </a:buClr>
                  <a:buSzPct val="100000"/>
                  <a:buFont typeface="Arial" charset="0"/>
                  <a:buChar char="•"/>
                </a:pPr>
                <a:r>
                  <a:rPr lang="zh-CN" altLang="en-US" sz="2400" dirty="0">
                    <a:latin typeface="Microsoft YaHei Light" charset="-122"/>
                    <a:ea typeface="Microsoft YaHei Light" charset="-122"/>
                    <a:cs typeface="Microsoft YaHei Light" charset="-122"/>
                  </a:rPr>
                  <a:t>节点分裂前后的信息熵的下降值，称为</a:t>
                </a:r>
                <a:r>
                  <a:rPr lang="zh-CN" altLang="en-US" sz="2400" b="1" dirty="0">
                    <a:latin typeface="Microsoft YaHei Light" charset="-122"/>
                    <a:ea typeface="Microsoft YaHei Light" charset="-122"/>
                    <a:cs typeface="Microsoft YaHei Light" charset="-122"/>
                  </a:rPr>
                  <a:t>信息增益（</a:t>
                </a:r>
                <a:r>
                  <a:rPr kumimoji="1" lang="en-US" altLang="zh-CN" sz="1600" dirty="0">
                    <a:latin typeface="微软雅黑" panose="020B0503020204020204" pitchFamily="34" charset="-122"/>
                    <a:ea typeface="微软雅黑" panose="020B0503020204020204" pitchFamily="34" charset="-122"/>
                  </a:rPr>
                  <a:t>Information Gain</a:t>
                </a:r>
                <a:r>
                  <a:rPr kumimoji="1" lang="zh-CN" altLang="en-US" sz="1600" dirty="0">
                    <a:latin typeface="微软雅黑" panose="020B0503020204020204" pitchFamily="34" charset="-122"/>
                    <a:ea typeface="微软雅黑" panose="020B0503020204020204" pitchFamily="34" charset="-122"/>
                  </a:rPr>
                  <a:t>）</a:t>
                </a:r>
                <a:endParaRPr lang="en-US" altLang="zh-CN" sz="2400" b="1" dirty="0">
                  <a:latin typeface="Microsoft YaHei Light" charset="-122"/>
                  <a:ea typeface="Microsoft YaHei Light" charset="-122"/>
                  <a:cs typeface="Microsoft YaHei Light" charset="-122"/>
                </a:endParaRPr>
              </a:p>
              <a:p>
                <a:pPr>
                  <a:lnSpc>
                    <a:spcPct val="200000"/>
                  </a:lnSpc>
                  <a:buClr>
                    <a:srgbClr val="2665AB"/>
                  </a:buClr>
                  <a:buSzPct val="100000"/>
                  <a:buFont typeface="Arial" charset="0"/>
                  <a:buChar char="•"/>
                </a:pPr>
                <a:endParaRPr lang="zh-CN" altLang="en-US" sz="1800" dirty="0">
                  <a:latin typeface="Microsoft YaHei Light" charset="-122"/>
                  <a:ea typeface="Microsoft YaHei Light" charset="-122"/>
                  <a:cs typeface="Microsoft YaHei Light" charset="-122"/>
                </a:endParaRPr>
              </a:p>
              <a:p>
                <a:pPr marL="0" indent="0">
                  <a:lnSpc>
                    <a:spcPct val="300000"/>
                  </a:lnSpc>
                  <a:buClr>
                    <a:srgbClr val="2665AB"/>
                  </a:buClr>
                  <a:buSzPct val="100000"/>
                  <a:buNone/>
                </a:pPr>
                <a14:m>
                  <m:oMath xmlns:m="http://schemas.openxmlformats.org/officeDocument/2006/math">
                    <m:r>
                      <a:rPr lang="en-US" altLang="zh-CN" sz="2000" b="0" i="1" smtClean="0">
                        <a:latin typeface="Cambria Math"/>
                        <a:ea typeface="Microsoft YaHei Light" charset="-122"/>
                        <a:cs typeface="Microsoft YaHei Light" charset="-122"/>
                      </a:rPr>
                      <m:t>           </m:t>
                    </m:r>
                    <m:sSub>
                      <m:sSubPr>
                        <m:ctrlPr>
                          <a:rPr lang="en-US" altLang="zh-CN" sz="2000" i="1">
                            <a:latin typeface="Cambria Math"/>
                            <a:ea typeface="Microsoft YaHei Light" charset="-122"/>
                            <a:cs typeface="Microsoft YaHei Light" charset="-122"/>
                          </a:rPr>
                        </m:ctrlPr>
                      </m:sSubPr>
                      <m:e>
                        <m:r>
                          <a:rPr lang="en-US" altLang="zh-CN" sz="2000" i="1">
                            <a:latin typeface="Cambria Math" charset="0"/>
                            <a:ea typeface="Microsoft YaHei Light" charset="-122"/>
                            <a:cs typeface="Microsoft YaHei Light" charset="-122"/>
                          </a:rPr>
                          <m:t>𝑛</m:t>
                        </m:r>
                      </m:e>
                      <m:sub>
                        <m:r>
                          <a:rPr lang="en-US" altLang="zh-CN" sz="2000" i="1">
                            <a:latin typeface="Cambria Math" charset="0"/>
                            <a:ea typeface="Microsoft YaHei Light" charset="-122"/>
                            <a:cs typeface="Microsoft YaHei Light" charset="-122"/>
                          </a:rPr>
                          <m:t>𝑘</m:t>
                        </m:r>
                      </m:sub>
                    </m:sSub>
                    <m:r>
                      <a:rPr lang="zh-CN" altLang="en-US" sz="2000" i="1">
                        <a:latin typeface="Cambria Math" charset="0"/>
                        <a:ea typeface="Microsoft YaHei Light" charset="-122"/>
                        <a:cs typeface="Microsoft YaHei Light" charset="-122"/>
                      </a:rPr>
                      <m:t> </m:t>
                    </m:r>
                  </m:oMath>
                </a14:m>
                <a:r>
                  <a:rPr lang="zh-CN" altLang="en-US" sz="2000" dirty="0">
                    <a:latin typeface="Microsoft YaHei Light" charset="-122"/>
                    <a:ea typeface="Microsoft YaHei Light" charset="-122"/>
                    <a:cs typeface="Microsoft YaHei Light" charset="-122"/>
                  </a:rPr>
                  <a:t>是子节点</a:t>
                </a:r>
                <a14:m>
                  <m:oMath xmlns:m="http://schemas.openxmlformats.org/officeDocument/2006/math">
                    <m:sSub>
                      <m:sSubPr>
                        <m:ctrlPr>
                          <a:rPr lang="en-US" altLang="zh-CN" sz="2000" i="1">
                            <a:latin typeface="Cambria Math"/>
                            <a:ea typeface="Microsoft YaHei Light" charset="-122"/>
                            <a:cs typeface="Microsoft YaHei Light" charset="-122"/>
                          </a:rPr>
                        </m:ctrlPr>
                      </m:sSubPr>
                      <m:e>
                        <m:r>
                          <a:rPr lang="zh-CN" altLang="en-US" sz="2000" i="1">
                            <a:latin typeface="Cambria Math" charset="0"/>
                            <a:ea typeface="Microsoft YaHei Light" charset="-122"/>
                            <a:cs typeface="Microsoft YaHei Light" charset="-122"/>
                          </a:rPr>
                          <m:t> </m:t>
                        </m:r>
                        <m:r>
                          <a:rPr lang="en-US" altLang="zh-CN" sz="2000" i="1">
                            <a:latin typeface="Cambria Math" charset="0"/>
                            <a:ea typeface="Microsoft YaHei Light" charset="-122"/>
                            <a:cs typeface="Microsoft YaHei Light" charset="-122"/>
                          </a:rPr>
                          <m:t>𝑡</m:t>
                        </m:r>
                      </m:e>
                      <m:sub>
                        <m:r>
                          <a:rPr lang="en-US" altLang="zh-CN" sz="2000" i="1">
                            <a:latin typeface="Cambria Math" charset="0"/>
                            <a:ea typeface="Microsoft YaHei Light" charset="-122"/>
                            <a:cs typeface="Microsoft YaHei Light" charset="-122"/>
                          </a:rPr>
                          <m:t>𝑘</m:t>
                        </m:r>
                        <m:r>
                          <a:rPr lang="zh-CN" altLang="en-US" sz="2000" i="1">
                            <a:latin typeface="Cambria Math" charset="0"/>
                            <a:ea typeface="Microsoft YaHei Light" charset="-122"/>
                            <a:cs typeface="Microsoft YaHei Light" charset="-122"/>
                          </a:rPr>
                          <m:t> </m:t>
                        </m:r>
                      </m:sub>
                    </m:sSub>
                  </m:oMath>
                </a14:m>
                <a:r>
                  <a:rPr lang="zh-CN" altLang="en-US" sz="2000" dirty="0">
                    <a:latin typeface="Microsoft YaHei Light" charset="-122"/>
                    <a:ea typeface="Microsoft YaHei Light" charset="-122"/>
                    <a:cs typeface="Microsoft YaHei Light" charset="-122"/>
                  </a:rPr>
                  <a:t>的样本数量，</a:t>
                </a:r>
                <a14:m>
                  <m:oMath xmlns:m="http://schemas.openxmlformats.org/officeDocument/2006/math">
                    <m:r>
                      <a:rPr lang="en-US" altLang="zh-CN" sz="2000" b="0" i="1" dirty="0">
                        <a:latin typeface="Cambria Math" charset="0"/>
                        <a:ea typeface="Microsoft YaHei Light" charset="-122"/>
                        <a:cs typeface="Microsoft YaHei Light" charset="-122"/>
                      </a:rPr>
                      <m:t>𝑛</m:t>
                    </m:r>
                    <m:r>
                      <a:rPr lang="zh-CN" altLang="en-US" sz="2000" dirty="0">
                        <a:latin typeface="Cambria Math" charset="0"/>
                        <a:ea typeface="Microsoft YaHei Light" charset="-122"/>
                        <a:cs typeface="Microsoft YaHei Light" charset="-122"/>
                      </a:rPr>
                      <m:t> </m:t>
                    </m:r>
                  </m:oMath>
                </a14:m>
                <a:r>
                  <a:rPr lang="zh-CN" altLang="en-US" sz="2000" dirty="0">
                    <a:latin typeface="Microsoft YaHei Light" charset="-122"/>
                    <a:ea typeface="Microsoft YaHei Light" charset="-122"/>
                    <a:cs typeface="Microsoft YaHei Light" charset="-122"/>
                  </a:rPr>
                  <a:t>是父节点</a:t>
                </a:r>
                <a14:m>
                  <m:oMath xmlns:m="http://schemas.openxmlformats.org/officeDocument/2006/math">
                    <m:r>
                      <a:rPr lang="zh-CN" altLang="en-US" sz="2000" i="1">
                        <a:latin typeface="Cambria Math" charset="0"/>
                        <a:ea typeface="Microsoft YaHei Light" charset="-122"/>
                        <a:cs typeface="Microsoft YaHei Light" charset="-122"/>
                      </a:rPr>
                      <m:t> </m:t>
                    </m:r>
                    <m:sSub>
                      <m:sSubPr>
                        <m:ctrlPr>
                          <a:rPr lang="en-US" altLang="zh-CN" sz="2000" i="1">
                            <a:latin typeface="Cambria Math"/>
                            <a:ea typeface="Microsoft YaHei Light" charset="-122"/>
                            <a:cs typeface="Microsoft YaHei Light" charset="-122"/>
                          </a:rPr>
                        </m:ctrlPr>
                      </m:sSubPr>
                      <m:e>
                        <m:r>
                          <a:rPr lang="en-US" altLang="zh-CN" sz="2000" i="1">
                            <a:latin typeface="Cambria Math" charset="0"/>
                            <a:ea typeface="Microsoft YaHei Light" charset="-122"/>
                            <a:cs typeface="Microsoft YaHei Light" charset="-122"/>
                          </a:rPr>
                          <m:t>𝑡</m:t>
                        </m:r>
                      </m:e>
                      <m:sub>
                        <m:r>
                          <a:rPr lang="en-US" altLang="zh-CN" sz="2000" i="1">
                            <a:latin typeface="Cambria Math" charset="0"/>
                            <a:ea typeface="Microsoft YaHei Light" charset="-122"/>
                            <a:cs typeface="Microsoft YaHei Light" charset="-122"/>
                          </a:rPr>
                          <m:t>0</m:t>
                        </m:r>
                      </m:sub>
                    </m:sSub>
                    <m:r>
                      <a:rPr lang="zh-CN" altLang="en-US" sz="2000" i="1">
                        <a:latin typeface="Cambria Math" charset="0"/>
                        <a:ea typeface="Microsoft YaHei Light" charset="-122"/>
                        <a:cs typeface="Microsoft YaHei Light" charset="-122"/>
                      </a:rPr>
                      <m:t> </m:t>
                    </m:r>
                  </m:oMath>
                </a14:m>
                <a:r>
                  <a:rPr lang="zh-CN" altLang="en-US" sz="2000" dirty="0">
                    <a:latin typeface="Microsoft YaHei Light" charset="-122"/>
                    <a:ea typeface="Microsoft YaHei Light" charset="-122"/>
                    <a:cs typeface="Microsoft YaHei Light" charset="-122"/>
                  </a:rPr>
                  <a:t>的样本数量</a:t>
                </a:r>
              </a:p>
              <a:p>
                <a:pPr>
                  <a:lnSpc>
                    <a:spcPct val="200000"/>
                  </a:lnSpc>
                  <a:buClr>
                    <a:srgbClr val="2665AB"/>
                  </a:buClr>
                  <a:buSzPct val="100000"/>
                  <a:buFont typeface="Wingdings" panose="05000000000000000000" pitchFamily="2" charset="2"/>
                  <a:buChar char="Ø"/>
                </a:pPr>
                <a:r>
                  <a:rPr lang="zh-CN" altLang="en-US" sz="2400" dirty="0">
                    <a:latin typeface="Microsoft YaHei Light" charset="-122"/>
                    <a:ea typeface="Microsoft YaHei Light" charset="-122"/>
                    <a:cs typeface="Microsoft YaHei Light" charset="-122"/>
                  </a:rPr>
                  <a:t>  挑选使信息增益最大的特征进行分裂（</a:t>
                </a:r>
                <a:r>
                  <a:rPr lang="en-US" altLang="zh-CN" sz="2400" dirty="0">
                    <a:latin typeface="Microsoft YaHei Light" charset="-122"/>
                    <a:ea typeface="Microsoft YaHei Light" charset="-122"/>
                    <a:cs typeface="Microsoft YaHei Light" charset="-122"/>
                  </a:rPr>
                  <a:t>ID3</a:t>
                </a:r>
                <a:r>
                  <a:rPr lang="zh-CN" altLang="en-US" sz="2400" dirty="0">
                    <a:latin typeface="Microsoft YaHei Light" charset="-122"/>
                    <a:ea typeface="Microsoft YaHei Light" charset="-122"/>
                    <a:cs typeface="Microsoft YaHei Light" charset="-122"/>
                  </a:rPr>
                  <a:t>算法）</a:t>
                </a:r>
              </a:p>
            </p:txBody>
          </p:sp>
        </mc:Choice>
        <mc:Fallback xmlns="">
          <p:sp>
            <p:nvSpPr>
              <p:cNvPr id="5" name="Rectangle 3"/>
              <p:cNvSpPr txBox="1">
                <a:spLocks noRot="1" noChangeAspect="1" noMove="1" noResize="1" noEditPoints="1" noAdjustHandles="1" noChangeArrowheads="1" noChangeShapeType="1" noTextEdit="1"/>
              </p:cNvSpPr>
              <p:nvPr/>
            </p:nvSpPr>
            <p:spPr>
              <a:xfrm>
                <a:off x="1714539" y="779170"/>
                <a:ext cx="7429459" cy="3240360"/>
              </a:xfrm>
              <a:prstGeom prst="rect">
                <a:avLst/>
              </a:prstGeom>
              <a:blipFill>
                <a:blip r:embed="rId3"/>
                <a:stretch>
                  <a:fillRect l="-1395" b="-28249"/>
                </a:stretch>
              </a:blipFill>
            </p:spPr>
            <p:txBody>
              <a:bodyPr/>
              <a:lstStyle/>
              <a:p>
                <a:r>
                  <a:rPr lang="zh-CN" altLang="en-US">
                    <a:noFill/>
                  </a:rPr>
                  <a:t> </a:t>
                </a:r>
              </a:p>
            </p:txBody>
          </p:sp>
        </mc:Fallback>
      </mc:AlternateContent>
      <p:pic>
        <p:nvPicPr>
          <p:cNvPr id="6" name="图片 5"/>
          <p:cNvPicPr>
            <a:picLocks noChangeAspect="1"/>
          </p:cNvPicPr>
          <p:nvPr/>
        </p:nvPicPr>
        <p:blipFill>
          <a:blip r:embed="rId4" cstate="print"/>
          <a:stretch>
            <a:fillRect/>
          </a:stretch>
        </p:blipFill>
        <p:spPr>
          <a:xfrm>
            <a:off x="2817623" y="2219133"/>
            <a:ext cx="4638304" cy="705233"/>
          </a:xfrm>
          <a:prstGeom prst="rect">
            <a:avLst/>
          </a:prstGeom>
        </p:spPr>
      </p:pic>
      <p:sp>
        <p:nvSpPr>
          <p:cNvPr id="2" name="标题 1">
            <a:extLst>
              <a:ext uri="{FF2B5EF4-FFF2-40B4-BE49-F238E27FC236}">
                <a16:creationId xmlns:a16="http://schemas.microsoft.com/office/drawing/2014/main" xmlns="" id="{71C3184B-F336-7DE1-1B45-60FCAD52E722}"/>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372512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5340" t="7380" r="6885" b="20148"/>
          <a:stretch/>
        </p:blipFill>
        <p:spPr>
          <a:xfrm>
            <a:off x="5100067" y="2244463"/>
            <a:ext cx="4043932" cy="1641612"/>
          </a:xfrm>
          <a:prstGeom prst="rect">
            <a:avLst/>
          </a:prstGeom>
        </p:spPr>
      </p:pic>
      <p:grpSp>
        <p:nvGrpSpPr>
          <p:cNvPr id="9" name="组合 8">
            <a:extLst>
              <a:ext uri="{FF2B5EF4-FFF2-40B4-BE49-F238E27FC236}">
                <a16:creationId xmlns:a16="http://schemas.microsoft.com/office/drawing/2014/main" xmlns="" id="{1F5A513D-206A-4F0C-9450-1583593E0EC4}"/>
              </a:ext>
            </a:extLst>
          </p:cNvPr>
          <p:cNvGrpSpPr/>
          <p:nvPr/>
        </p:nvGrpSpPr>
        <p:grpSpPr>
          <a:xfrm>
            <a:off x="1916948" y="1501604"/>
            <a:ext cx="2975934" cy="2767925"/>
            <a:chOff x="1956106" y="1023128"/>
            <a:chExt cx="3263966" cy="2742377"/>
          </a:xfrm>
        </p:grpSpPr>
        <p:sp>
          <p:nvSpPr>
            <p:cNvPr id="10" name="椭圆 9">
              <a:extLst>
                <a:ext uri="{FF2B5EF4-FFF2-40B4-BE49-F238E27FC236}">
                  <a16:creationId xmlns:a16="http://schemas.microsoft.com/office/drawing/2014/main" xmlns="" id="{4C39B49D-D008-40B9-9661-C9FD4644CA64}"/>
                </a:ext>
              </a:extLst>
            </p:cNvPr>
            <p:cNvSpPr/>
            <p:nvPr/>
          </p:nvSpPr>
          <p:spPr>
            <a:xfrm>
              <a:off x="2955187" y="1023128"/>
              <a:ext cx="1281126" cy="44585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收入</a:t>
              </a:r>
            </a:p>
          </p:txBody>
        </p:sp>
        <p:cxnSp>
          <p:nvCxnSpPr>
            <p:cNvPr id="16" name="直接连接符 15">
              <a:extLst>
                <a:ext uri="{FF2B5EF4-FFF2-40B4-BE49-F238E27FC236}">
                  <a16:creationId xmlns:a16="http://schemas.microsoft.com/office/drawing/2014/main" xmlns="" id="{7A77100C-7BD7-49E3-9D1B-D6D9F201543C}"/>
                </a:ext>
              </a:extLst>
            </p:cNvPr>
            <p:cNvCxnSpPr>
              <a:cxnSpLocks/>
            </p:cNvCxnSpPr>
            <p:nvPr/>
          </p:nvCxnSpPr>
          <p:spPr>
            <a:xfrm flipH="1">
              <a:off x="2627260" y="1486537"/>
              <a:ext cx="851984" cy="10427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AEAC8489-2854-413B-848E-1C05C790A7E0}"/>
                </a:ext>
              </a:extLst>
            </p:cNvPr>
            <p:cNvCxnSpPr>
              <a:cxnSpLocks/>
              <a:stCxn id="10" idx="4"/>
            </p:cNvCxnSpPr>
            <p:nvPr/>
          </p:nvCxnSpPr>
          <p:spPr>
            <a:xfrm>
              <a:off x="3595750" y="1468985"/>
              <a:ext cx="4141" cy="11794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6DC837C2-AD14-4C8D-B44B-B95B98E16C54}"/>
                </a:ext>
              </a:extLst>
            </p:cNvPr>
            <p:cNvCxnSpPr>
              <a:cxnSpLocks/>
            </p:cNvCxnSpPr>
            <p:nvPr/>
          </p:nvCxnSpPr>
          <p:spPr>
            <a:xfrm>
              <a:off x="3830090" y="1439560"/>
              <a:ext cx="837888" cy="1083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圆柱形 18">
              <a:extLst>
                <a:ext uri="{FF2B5EF4-FFF2-40B4-BE49-F238E27FC236}">
                  <a16:creationId xmlns:a16="http://schemas.microsoft.com/office/drawing/2014/main" xmlns="" id="{26F9FFC0-7CFB-468F-9A2C-9026EA9BF7C8}"/>
                </a:ext>
              </a:extLst>
            </p:cNvPr>
            <p:cNvSpPr/>
            <p:nvPr/>
          </p:nvSpPr>
          <p:spPr>
            <a:xfrm>
              <a:off x="1956106" y="2523176"/>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FF0000"/>
                  </a:solidFill>
                </a:rPr>
                <a:t>2, 10</a:t>
              </a:r>
              <a:endParaRPr lang="zh-CN" altLang="en-US" sz="2000" b="1" dirty="0">
                <a:solidFill>
                  <a:srgbClr val="FF0000"/>
                </a:solidFill>
              </a:endParaRPr>
            </a:p>
          </p:txBody>
        </p:sp>
        <p:sp>
          <p:nvSpPr>
            <p:cNvPr id="20" name="圆柱形 19">
              <a:extLst>
                <a:ext uri="{FF2B5EF4-FFF2-40B4-BE49-F238E27FC236}">
                  <a16:creationId xmlns:a16="http://schemas.microsoft.com/office/drawing/2014/main" xmlns="" id="{60CDF38A-CE04-47DA-B893-738A51D8C8E4}"/>
                </a:ext>
              </a:extLst>
            </p:cNvPr>
            <p:cNvSpPr/>
            <p:nvPr/>
          </p:nvSpPr>
          <p:spPr>
            <a:xfrm>
              <a:off x="3203848" y="2491994"/>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4,</a:t>
              </a:r>
              <a:r>
                <a:rPr lang="en-US" altLang="zh-CN" sz="2000" b="1" dirty="0">
                  <a:solidFill>
                    <a:srgbClr val="C00000"/>
                  </a:solidFill>
                </a:rPr>
                <a:t>6,</a:t>
              </a:r>
              <a:r>
                <a:rPr lang="en-US" altLang="zh-CN" sz="2000" b="1" dirty="0">
                  <a:solidFill>
                    <a:srgbClr val="00B050"/>
                  </a:solidFill>
                </a:rPr>
                <a:t>7,</a:t>
              </a:r>
              <a:r>
                <a:rPr lang="en-US" altLang="zh-CN" sz="2000" b="1" dirty="0">
                  <a:solidFill>
                    <a:srgbClr val="C00000"/>
                  </a:solidFill>
                </a:rPr>
                <a:t>8,9</a:t>
              </a:r>
              <a:endParaRPr lang="zh-CN" altLang="en-US" sz="2000" b="1" dirty="0">
                <a:solidFill>
                  <a:srgbClr val="C00000"/>
                </a:solidFill>
              </a:endParaRPr>
            </a:p>
          </p:txBody>
        </p:sp>
        <p:sp>
          <p:nvSpPr>
            <p:cNvPr id="21" name="圆柱形 20">
              <a:extLst>
                <a:ext uri="{FF2B5EF4-FFF2-40B4-BE49-F238E27FC236}">
                  <a16:creationId xmlns:a16="http://schemas.microsoft.com/office/drawing/2014/main" xmlns="" id="{9161AC60-8CAD-4667-AB90-39CE33AF01F6}"/>
                </a:ext>
              </a:extLst>
            </p:cNvPr>
            <p:cNvSpPr/>
            <p:nvPr/>
          </p:nvSpPr>
          <p:spPr>
            <a:xfrm>
              <a:off x="4355976" y="2491994"/>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1,3,5</a:t>
              </a:r>
              <a:endParaRPr lang="zh-CN" altLang="en-US" sz="2000" b="1" dirty="0">
                <a:solidFill>
                  <a:srgbClr val="00B050"/>
                </a:solidFill>
              </a:endParaRPr>
            </a:p>
          </p:txBody>
        </p:sp>
        <p:sp>
          <p:nvSpPr>
            <p:cNvPr id="22" name="文本框 21">
              <a:extLst>
                <a:ext uri="{FF2B5EF4-FFF2-40B4-BE49-F238E27FC236}">
                  <a16:creationId xmlns:a16="http://schemas.microsoft.com/office/drawing/2014/main" xmlns="" id="{F57DB806-608B-4817-95DB-E656B2795C46}"/>
                </a:ext>
              </a:extLst>
            </p:cNvPr>
            <p:cNvSpPr txBox="1"/>
            <p:nvPr/>
          </p:nvSpPr>
          <p:spPr>
            <a:xfrm>
              <a:off x="2733008" y="1651122"/>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低</a:t>
              </a:r>
            </a:p>
          </p:txBody>
        </p:sp>
        <p:sp>
          <p:nvSpPr>
            <p:cNvPr id="23" name="文本框 22">
              <a:extLst>
                <a:ext uri="{FF2B5EF4-FFF2-40B4-BE49-F238E27FC236}">
                  <a16:creationId xmlns:a16="http://schemas.microsoft.com/office/drawing/2014/main" xmlns="" id="{5A30C7BA-06AF-4A30-9892-82DB42EF26B3}"/>
                </a:ext>
              </a:extLst>
            </p:cNvPr>
            <p:cNvSpPr txBox="1"/>
            <p:nvPr/>
          </p:nvSpPr>
          <p:spPr>
            <a:xfrm>
              <a:off x="3514013" y="1650985"/>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中</a:t>
              </a:r>
            </a:p>
          </p:txBody>
        </p:sp>
        <p:sp>
          <p:nvSpPr>
            <p:cNvPr id="24" name="文本框 23">
              <a:extLst>
                <a:ext uri="{FF2B5EF4-FFF2-40B4-BE49-F238E27FC236}">
                  <a16:creationId xmlns:a16="http://schemas.microsoft.com/office/drawing/2014/main" xmlns="" id="{EBA7B06C-7C58-4884-B613-DFCAD00D56C7}"/>
                </a:ext>
              </a:extLst>
            </p:cNvPr>
            <p:cNvSpPr txBox="1"/>
            <p:nvPr/>
          </p:nvSpPr>
          <p:spPr>
            <a:xfrm>
              <a:off x="4266960" y="1645210"/>
              <a:ext cx="432048"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高</a:t>
              </a:r>
            </a:p>
          </p:txBody>
        </p:sp>
        <p:sp>
          <p:nvSpPr>
            <p:cNvPr id="25" name="文本框 24">
              <a:extLst>
                <a:ext uri="{FF2B5EF4-FFF2-40B4-BE49-F238E27FC236}">
                  <a16:creationId xmlns:a16="http://schemas.microsoft.com/office/drawing/2014/main" xmlns="" id="{F3FDA8C6-D25D-4BEB-91F7-9A69221AA931}"/>
                </a:ext>
              </a:extLst>
            </p:cNvPr>
            <p:cNvSpPr txBox="1"/>
            <p:nvPr/>
          </p:nvSpPr>
          <p:spPr>
            <a:xfrm>
              <a:off x="1987498" y="1061266"/>
              <a:ext cx="864093" cy="523220"/>
            </a:xfrm>
            <a:prstGeom prst="rect">
              <a:avLst/>
            </a:prstGeom>
            <a:noFill/>
            <a:ln>
              <a:solidFill>
                <a:schemeClr val="tx1"/>
              </a:solidFill>
              <a:prstDash val="dash"/>
            </a:ln>
          </p:spPr>
          <p:txBody>
            <a:bodyPr wrap="square" rtlCol="0">
              <a:spAutoFit/>
            </a:bodyPr>
            <a:lstStyle/>
            <a:p>
              <a:r>
                <a:rPr lang="zh-CN" altLang="en-US" sz="1400" dirty="0">
                  <a:solidFill>
                    <a:srgbClr val="C00000"/>
                  </a:solidFill>
                  <a:latin typeface="+mj-ea"/>
                  <a:ea typeface="+mj-ea"/>
                </a:rPr>
                <a:t>违   约</a:t>
              </a:r>
              <a:endParaRPr lang="en-US" altLang="zh-CN" sz="1400" dirty="0">
                <a:solidFill>
                  <a:srgbClr val="C00000"/>
                </a:solidFill>
                <a:latin typeface="+mj-ea"/>
                <a:ea typeface="+mj-ea"/>
              </a:endParaRPr>
            </a:p>
            <a:p>
              <a:r>
                <a:rPr lang="zh-CN" altLang="en-US" sz="1400" dirty="0">
                  <a:solidFill>
                    <a:srgbClr val="00B050"/>
                  </a:solidFill>
                  <a:latin typeface="+mj-ea"/>
                  <a:ea typeface="+mj-ea"/>
                </a:rPr>
                <a:t>未违约</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xmlns="" id="{2C9370E4-36B5-459A-A083-3B615D11CB81}"/>
                    </a:ext>
                  </a:extLst>
                </p:cNvPr>
                <p:cNvSpPr txBox="1"/>
                <p:nvPr/>
              </p:nvSpPr>
              <p:spPr>
                <a:xfrm>
                  <a:off x="2161694" y="3385590"/>
                  <a:ext cx="527138" cy="365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2C9370E4-36B5-459A-A083-3B615D11CB81}"/>
                    </a:ext>
                  </a:extLst>
                </p:cNvPr>
                <p:cNvSpPr txBox="1">
                  <a:spLocks noRot="1" noChangeAspect="1" noMove="1" noResize="1" noEditPoints="1" noAdjustHandles="1" noChangeArrowheads="1" noChangeShapeType="1" noTextEdit="1"/>
                </p:cNvSpPr>
                <p:nvPr/>
              </p:nvSpPr>
              <p:spPr>
                <a:xfrm>
                  <a:off x="2161694" y="3385590"/>
                  <a:ext cx="527138" cy="36592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xmlns="" id="{9ED2C13A-5939-4E6A-977A-168144DCCFAE}"/>
                    </a:ext>
                  </a:extLst>
                </p:cNvPr>
                <p:cNvSpPr txBox="1"/>
                <p:nvPr/>
              </p:nvSpPr>
              <p:spPr>
                <a:xfrm>
                  <a:off x="3510095" y="3395649"/>
                  <a:ext cx="527138" cy="365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9ED2C13A-5939-4E6A-977A-168144DCCFAE}"/>
                    </a:ext>
                  </a:extLst>
                </p:cNvPr>
                <p:cNvSpPr txBox="1">
                  <a:spLocks noRot="1" noChangeAspect="1" noMove="1" noResize="1" noEditPoints="1" noAdjustHandles="1" noChangeArrowheads="1" noChangeShapeType="1" noTextEdit="1"/>
                </p:cNvSpPr>
                <p:nvPr/>
              </p:nvSpPr>
              <p:spPr>
                <a:xfrm>
                  <a:off x="3510095" y="3395649"/>
                  <a:ext cx="527138" cy="36592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xmlns="" id="{274C4049-2A54-428C-9DD0-2E95AC921521}"/>
                    </a:ext>
                  </a:extLst>
                </p:cNvPr>
                <p:cNvSpPr txBox="1"/>
                <p:nvPr/>
              </p:nvSpPr>
              <p:spPr>
                <a:xfrm>
                  <a:off x="4644008" y="3399582"/>
                  <a:ext cx="527138" cy="365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8" name="文本框 27">
                  <a:extLst>
                    <a:ext uri="{FF2B5EF4-FFF2-40B4-BE49-F238E27FC236}">
                      <a16:creationId xmlns:a16="http://schemas.microsoft.com/office/drawing/2014/main" id="{274C4049-2A54-428C-9DD0-2E95AC921521}"/>
                    </a:ext>
                  </a:extLst>
                </p:cNvPr>
                <p:cNvSpPr txBox="1">
                  <a:spLocks noRot="1" noChangeAspect="1" noMove="1" noResize="1" noEditPoints="1" noAdjustHandles="1" noChangeArrowheads="1" noChangeShapeType="1" noTextEdit="1"/>
                </p:cNvSpPr>
                <p:nvPr/>
              </p:nvSpPr>
              <p:spPr>
                <a:xfrm>
                  <a:off x="4644008" y="3399582"/>
                  <a:ext cx="527138" cy="365923"/>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xmlns="" id="{76AB60DF-3702-4003-BA42-A2879EC487A2}"/>
                    </a:ext>
                  </a:extLst>
                </p:cNvPr>
                <p:cNvSpPr txBox="1"/>
                <p:nvPr/>
              </p:nvSpPr>
              <p:spPr>
                <a:xfrm>
                  <a:off x="4286495" y="1032659"/>
                  <a:ext cx="450216" cy="3964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a:cs typeface="Times New Roman" panose="02020603050405020304" pitchFamily="18" charset="0"/>
                              </a:rPr>
                            </m:ctrlPr>
                          </m:sSubPr>
                          <m:e>
                            <m:r>
                              <a:rPr lang="en-US" altLang="zh-CN" sz="2000" b="0" i="1" smtClean="0">
                                <a:latin typeface="Cambria Math" panose="02040503050406030204" pitchFamily="18" charset="0"/>
                                <a:cs typeface="Times New Roman" panose="02020603050405020304" pitchFamily="18" charset="0"/>
                              </a:rPr>
                              <m:t>𝑡</m:t>
                            </m:r>
                          </m:e>
                          <m:sub>
                            <m:r>
                              <a:rPr lang="en-US" altLang="zh-CN" sz="2000" b="0" i="1" smtClean="0">
                                <a:latin typeface="Cambria Math" panose="02040503050406030204" pitchFamily="18" charset="0"/>
                                <a:cs typeface="Times New Roman" panose="02020603050405020304" pitchFamily="18" charset="0"/>
                              </a:rPr>
                              <m:t>0</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9" name="文本框 28">
                  <a:extLst>
                    <a:ext uri="{FF2B5EF4-FFF2-40B4-BE49-F238E27FC236}">
                      <a16:creationId xmlns:a16="http://schemas.microsoft.com/office/drawing/2014/main" id="{76AB60DF-3702-4003-BA42-A2879EC487A2}"/>
                    </a:ext>
                  </a:extLst>
                </p:cNvPr>
                <p:cNvSpPr txBox="1">
                  <a:spLocks noRot="1" noChangeAspect="1" noMove="1" noResize="1" noEditPoints="1" noAdjustHandles="1" noChangeArrowheads="1" noChangeShapeType="1" noTextEdit="1"/>
                </p:cNvSpPr>
                <p:nvPr/>
              </p:nvSpPr>
              <p:spPr>
                <a:xfrm>
                  <a:off x="4286495" y="1032659"/>
                  <a:ext cx="450216" cy="396417"/>
                </a:xfrm>
                <a:prstGeom prst="rect">
                  <a:avLst/>
                </a:prstGeom>
                <a:blipFill>
                  <a:blip r:embed="rId7"/>
                  <a:stretch>
                    <a:fillRect b="-151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D003036B-3F6F-4446-BAEB-6644D3DB653F}"/>
                  </a:ext>
                </a:extLst>
              </p:cNvPr>
              <p:cNvSpPr txBox="1"/>
              <p:nvPr/>
            </p:nvSpPr>
            <p:spPr>
              <a:xfrm>
                <a:off x="4968360" y="1069745"/>
                <a:ext cx="4163415" cy="375359"/>
              </a:xfrm>
              <a:prstGeom prst="rect">
                <a:avLst/>
              </a:prstGeom>
              <a:noFill/>
            </p:spPr>
            <p:txBody>
              <a:bodyPr wrap="square" lIns="0" tIns="0" rIns="0" bIns="0" rtlCol="0">
                <a:spAutoFit/>
              </a:bodyPr>
              <a:lstStyle/>
              <a:p>
                <a14:m>
                  <m:oMath xmlns:m="http://schemas.openxmlformats.org/officeDocument/2006/math">
                    <m:r>
                      <m:rPr>
                        <m:sty m:val="p"/>
                      </m:rPr>
                      <a:rPr lang="en-US" altLang="zh-CN" sz="1700" b="0" i="0" smtClean="0">
                        <a:latin typeface="Cambria Math" panose="02040503050406030204" pitchFamily="18" charset="0"/>
                      </a:rPr>
                      <m:t>Entropy</m:t>
                    </m:r>
                    <m:d>
                      <m:dPr>
                        <m:ctrlPr>
                          <a:rPr lang="en-US" altLang="zh-CN" sz="1700" b="0" i="1" smtClean="0">
                            <a:latin typeface="Cambria Math"/>
                          </a:rPr>
                        </m:ctrlPr>
                      </m:dPr>
                      <m:e>
                        <m:sSub>
                          <m:sSubPr>
                            <m:ctrlPr>
                              <a:rPr lang="en-US" altLang="zh-CN" sz="1700" b="0" i="1" smtClean="0">
                                <a:latin typeface="Cambria Math"/>
                              </a:rPr>
                            </m:ctrlPr>
                          </m:sSubPr>
                          <m:e>
                            <m:r>
                              <a:rPr lang="en-US" altLang="zh-CN" sz="1700" b="0" i="1" smtClean="0">
                                <a:latin typeface="Cambria Math" panose="02040503050406030204" pitchFamily="18" charset="0"/>
                              </a:rPr>
                              <m:t>𝑡</m:t>
                            </m:r>
                          </m:e>
                          <m:sub>
                            <m:r>
                              <a:rPr lang="en-US" altLang="zh-CN" sz="1700" b="0" i="1" smtClean="0">
                                <a:latin typeface="Cambria Math" panose="02040503050406030204" pitchFamily="18" charset="0"/>
                              </a:rPr>
                              <m:t>0</m:t>
                            </m:r>
                          </m:sub>
                        </m:sSub>
                      </m:e>
                    </m:d>
                    <m:r>
                      <a:rPr lang="en-US" altLang="zh-CN" sz="1700" b="0" i="1" smtClean="0">
                        <a:latin typeface="Cambria Math" panose="02040503050406030204" pitchFamily="18" charset="0"/>
                      </a:rPr>
                      <m:t>=−</m:t>
                    </m:r>
                    <m:f>
                      <m:fPr>
                        <m:ctrlPr>
                          <a:rPr lang="en-US" altLang="zh-CN" sz="1700" b="0" i="1" smtClean="0">
                            <a:latin typeface="Cambria Math"/>
                          </a:rPr>
                        </m:ctrlPr>
                      </m:fPr>
                      <m:num>
                        <m:r>
                          <a:rPr lang="en-US" altLang="zh-CN" sz="1700" b="0" i="1" smtClean="0">
                            <a:latin typeface="Cambria Math" panose="02040503050406030204" pitchFamily="18" charset="0"/>
                          </a:rPr>
                          <m:t>5</m:t>
                        </m:r>
                      </m:num>
                      <m:den>
                        <m:r>
                          <a:rPr lang="en-US" altLang="zh-CN" sz="1700" b="0" i="1" smtClean="0">
                            <a:latin typeface="Cambria Math" panose="02040503050406030204" pitchFamily="18" charset="0"/>
                          </a:rPr>
                          <m:t>10</m:t>
                        </m:r>
                      </m:den>
                    </m:f>
                    <m:func>
                      <m:funcPr>
                        <m:ctrlPr>
                          <a:rPr lang="en-US" altLang="zh-CN" sz="1700" b="0" i="1" smtClean="0">
                            <a:latin typeface="Cambria Math"/>
                          </a:rPr>
                        </m:ctrlPr>
                      </m:funcPr>
                      <m:fName>
                        <m:sSub>
                          <m:sSubPr>
                            <m:ctrlPr>
                              <a:rPr lang="en-US" altLang="zh-CN" sz="1700" b="0" i="1" smtClean="0">
                                <a:latin typeface="Cambria Math"/>
                              </a:rPr>
                            </m:ctrlPr>
                          </m:sSubPr>
                          <m:e>
                            <m:r>
                              <m:rPr>
                                <m:sty m:val="p"/>
                              </m:rPr>
                              <a:rPr lang="en-US" altLang="zh-CN" sz="1700" b="0" i="0" smtClean="0">
                                <a:latin typeface="Cambria Math" panose="02040503050406030204" pitchFamily="18" charset="0"/>
                              </a:rPr>
                              <m:t>log</m:t>
                            </m:r>
                          </m:e>
                          <m:sub>
                            <m:r>
                              <a:rPr lang="en-US" altLang="zh-CN" sz="1700" b="0" i="1" smtClean="0">
                                <a:latin typeface="Cambria Math" panose="02040503050406030204" pitchFamily="18" charset="0"/>
                              </a:rPr>
                              <m:t>2</m:t>
                            </m:r>
                          </m:sub>
                        </m:sSub>
                      </m:fName>
                      <m:e>
                        <m:f>
                          <m:fPr>
                            <m:ctrlPr>
                              <a:rPr lang="en-US" altLang="zh-CN" sz="1700" b="0" i="1" smtClean="0">
                                <a:latin typeface="Cambria Math"/>
                              </a:rPr>
                            </m:ctrlPr>
                          </m:fPr>
                          <m:num>
                            <m:r>
                              <a:rPr lang="en-US" altLang="zh-CN" sz="1700" b="0" i="1" smtClean="0">
                                <a:latin typeface="Cambria Math" panose="02040503050406030204" pitchFamily="18" charset="0"/>
                              </a:rPr>
                              <m:t>5</m:t>
                            </m:r>
                          </m:num>
                          <m:den>
                            <m:r>
                              <a:rPr lang="en-US" altLang="zh-CN" sz="1700" b="0" i="1" smtClean="0">
                                <a:latin typeface="Cambria Math" panose="02040503050406030204" pitchFamily="18" charset="0"/>
                              </a:rPr>
                              <m:t>10</m:t>
                            </m:r>
                          </m:den>
                        </m:f>
                      </m:e>
                    </m:func>
                    <m:r>
                      <a:rPr lang="en-US" altLang="zh-CN" sz="1700" i="1">
                        <a:latin typeface="Cambria Math" panose="02040503050406030204" pitchFamily="18" charset="0"/>
                      </a:rPr>
                      <m:t>−</m:t>
                    </m:r>
                    <m:f>
                      <m:fPr>
                        <m:ctrlPr>
                          <a:rPr lang="en-US" altLang="zh-CN" sz="1700" i="1">
                            <a:latin typeface="Cambria Math"/>
                          </a:rPr>
                        </m:ctrlPr>
                      </m:fPr>
                      <m:num>
                        <m:r>
                          <a:rPr lang="en-US" altLang="zh-CN" sz="1700" i="1">
                            <a:latin typeface="Cambria Math" panose="02040503050406030204" pitchFamily="18" charset="0"/>
                          </a:rPr>
                          <m:t>5</m:t>
                        </m:r>
                      </m:num>
                      <m:den>
                        <m:r>
                          <a:rPr lang="en-US" altLang="zh-CN" sz="1700" i="1">
                            <a:latin typeface="Cambria Math" panose="02040503050406030204" pitchFamily="18" charset="0"/>
                          </a:rPr>
                          <m:t>10</m:t>
                        </m:r>
                      </m:den>
                    </m:f>
                    <m:func>
                      <m:funcPr>
                        <m:ctrlPr>
                          <a:rPr lang="en-US" altLang="zh-CN" sz="1700" i="1">
                            <a:latin typeface="Cambria Math"/>
                          </a:rPr>
                        </m:ctrlPr>
                      </m:funcPr>
                      <m:fName>
                        <m:sSub>
                          <m:sSubPr>
                            <m:ctrlPr>
                              <a:rPr lang="en-US" altLang="zh-CN" sz="1700" i="1">
                                <a:latin typeface="Cambria Math"/>
                              </a:rPr>
                            </m:ctrlPr>
                          </m:sSubPr>
                          <m:e>
                            <m:r>
                              <m:rPr>
                                <m:sty m:val="p"/>
                              </m:rPr>
                              <a:rPr lang="en-US" altLang="zh-CN" sz="1700">
                                <a:latin typeface="Cambria Math" panose="02040503050406030204" pitchFamily="18" charset="0"/>
                              </a:rPr>
                              <m:t>log</m:t>
                            </m:r>
                          </m:e>
                          <m:sub>
                            <m:r>
                              <a:rPr lang="en-US" altLang="zh-CN" sz="1700" i="1">
                                <a:latin typeface="Cambria Math" panose="02040503050406030204" pitchFamily="18" charset="0"/>
                              </a:rPr>
                              <m:t>2</m:t>
                            </m:r>
                          </m:sub>
                        </m:sSub>
                      </m:fName>
                      <m:e>
                        <m:f>
                          <m:fPr>
                            <m:ctrlPr>
                              <a:rPr lang="en-US" altLang="zh-CN" sz="1700" i="1">
                                <a:latin typeface="Cambria Math"/>
                              </a:rPr>
                            </m:ctrlPr>
                          </m:fPr>
                          <m:num>
                            <m:r>
                              <a:rPr lang="en-US" altLang="zh-CN" sz="1700" i="1">
                                <a:latin typeface="Cambria Math" panose="02040503050406030204" pitchFamily="18" charset="0"/>
                              </a:rPr>
                              <m:t>5</m:t>
                            </m:r>
                          </m:num>
                          <m:den>
                            <m:r>
                              <a:rPr lang="en-US" altLang="zh-CN" sz="1700" i="1">
                                <a:latin typeface="Cambria Math" panose="02040503050406030204" pitchFamily="18" charset="0"/>
                              </a:rPr>
                              <m:t>10</m:t>
                            </m:r>
                          </m:den>
                        </m:f>
                      </m:e>
                    </m:func>
                  </m:oMath>
                </a14:m>
                <a:r>
                  <a:rPr lang="en-US" altLang="zh-CN" sz="1700" dirty="0"/>
                  <a:t> = 1</a:t>
                </a:r>
                <a:endParaRPr lang="zh-CN" altLang="en-US" sz="1700" dirty="0"/>
              </a:p>
            </p:txBody>
          </p:sp>
        </mc:Choice>
        <mc:Fallback xmlns="">
          <p:sp>
            <p:nvSpPr>
              <p:cNvPr id="2" name="文本框 1">
                <a:extLst>
                  <a:ext uri="{FF2B5EF4-FFF2-40B4-BE49-F238E27FC236}">
                    <a16:creationId xmlns:a16="http://schemas.microsoft.com/office/drawing/2014/main" id="{D003036B-3F6F-4446-BAEB-6644D3DB653F}"/>
                  </a:ext>
                </a:extLst>
              </p:cNvPr>
              <p:cNvSpPr txBox="1">
                <a:spLocks noRot="1" noChangeAspect="1" noMove="1" noResize="1" noEditPoints="1" noAdjustHandles="1" noChangeArrowheads="1" noChangeShapeType="1" noTextEdit="1"/>
              </p:cNvSpPr>
              <p:nvPr/>
            </p:nvSpPr>
            <p:spPr>
              <a:xfrm>
                <a:off x="4968360" y="1069745"/>
                <a:ext cx="4163415" cy="375359"/>
              </a:xfrm>
              <a:prstGeom prst="rect">
                <a:avLst/>
              </a:prstGeom>
              <a:blipFill>
                <a:blip r:embed="rId8"/>
                <a:stretch>
                  <a:fillRect l="-2343" t="-3226" b="-177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89BE1E84-7DBF-4AA5-8446-50F2E1686364}"/>
                  </a:ext>
                </a:extLst>
              </p:cNvPr>
              <p:cNvSpPr txBox="1"/>
              <p:nvPr/>
            </p:nvSpPr>
            <p:spPr>
              <a:xfrm>
                <a:off x="1813860" y="4351328"/>
                <a:ext cx="7198429" cy="6223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𝐼𝑛𝑓𝑜𝐺𝑎𝑖𝑛</m:t>
                      </m:r>
                      <m:r>
                        <a:rPr lang="en-US" altLang="zh-CN" b="0" i="1" smtClean="0">
                          <a:latin typeface="Cambria Math" panose="02040503050406030204" pitchFamily="18" charset="0"/>
                        </a:rPr>
                        <m:t>(</m:t>
                      </m:r>
                      <m:r>
                        <a:rPr lang="zh-CN" altLang="en-US" i="1">
                          <a:latin typeface="Cambria Math" panose="02040503050406030204" pitchFamily="18" charset="0"/>
                        </a:rPr>
                        <m:t>收入</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Entropy</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d>
                        <m:dPr>
                          <m:ctrlPr>
                            <a:rPr lang="en-US" altLang="zh-CN" b="0" i="1" smtClean="0">
                              <a:latin typeface="Cambria Math"/>
                            </a:rPr>
                          </m:ctrlPr>
                        </m:dPr>
                        <m:e>
                          <m:f>
                            <m:fPr>
                              <m:ctrlPr>
                                <a:rPr lang="en-US" altLang="zh-CN" b="0" i="1" smtClean="0">
                                  <a:latin typeface="Cambria Math"/>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×0+</m:t>
                          </m:r>
                          <m:f>
                            <m:fPr>
                              <m:ctrlPr>
                                <a:rPr lang="en-US" altLang="zh-CN" b="0" i="1" smtClean="0">
                                  <a:latin typeface="Cambria Math"/>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5</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×0.971+</m:t>
                          </m:r>
                          <m:f>
                            <m:fPr>
                              <m:ctrlPr>
                                <a:rPr lang="en-US" altLang="zh-CN" b="0" i="1" smtClean="0">
                                  <a:latin typeface="Cambria Math"/>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×0</m:t>
                          </m:r>
                        </m:e>
                      </m:d>
                      <m:r>
                        <a:rPr lang="en-US" altLang="zh-CN" b="0" i="1" smtClean="0">
                          <a:latin typeface="Cambria Math" panose="02040503050406030204" pitchFamily="18" charset="0"/>
                        </a:rPr>
                        <m:t>= </m:t>
                      </m:r>
                    </m:oMath>
                  </m:oMathPara>
                </a14:m>
                <a:endParaRPr lang="zh-CN" altLang="en-US" dirty="0"/>
              </a:p>
            </p:txBody>
          </p:sp>
        </mc:Choice>
        <mc:Fallback xmlns="">
          <p:sp>
            <p:nvSpPr>
              <p:cNvPr id="5" name="文本框 4">
                <a:extLst>
                  <a:ext uri="{FF2B5EF4-FFF2-40B4-BE49-F238E27FC236}">
                    <a16:creationId xmlns:a16="http://schemas.microsoft.com/office/drawing/2014/main" id="{89BE1E84-7DBF-4AA5-8446-50F2E1686364}"/>
                  </a:ext>
                </a:extLst>
              </p:cNvPr>
              <p:cNvSpPr txBox="1">
                <a:spLocks noRot="1" noChangeAspect="1" noMove="1" noResize="1" noEditPoints="1" noAdjustHandles="1" noChangeArrowheads="1" noChangeShapeType="1" noTextEdit="1"/>
              </p:cNvSpPr>
              <p:nvPr/>
            </p:nvSpPr>
            <p:spPr>
              <a:xfrm>
                <a:off x="1813860" y="4351328"/>
                <a:ext cx="7198429" cy="622350"/>
              </a:xfrm>
              <a:prstGeom prst="rect">
                <a:avLst/>
              </a:prstGeom>
              <a:blipFill>
                <a:blip r:embed="rId9"/>
                <a:stretch>
                  <a:fillRect/>
                </a:stretch>
              </a:blipFill>
            </p:spPr>
            <p:txBody>
              <a:bodyPr/>
              <a:lstStyle/>
              <a:p>
                <a:r>
                  <a:rPr lang="zh-CN" altLang="en-US">
                    <a:noFill/>
                  </a:rPr>
                  <a:t> </a:t>
                </a:r>
              </a:p>
            </p:txBody>
          </p:sp>
        </mc:Fallback>
      </mc:AlternateContent>
      <p:sp>
        <p:nvSpPr>
          <p:cNvPr id="30" name="圆柱形 29">
            <a:extLst>
              <a:ext uri="{FF2B5EF4-FFF2-40B4-BE49-F238E27FC236}">
                <a16:creationId xmlns:a16="http://schemas.microsoft.com/office/drawing/2014/main" xmlns="" id="{09EA51CC-86CA-4C57-B3F9-136512C9B345}"/>
              </a:ext>
            </a:extLst>
          </p:cNvPr>
          <p:cNvSpPr/>
          <p:nvPr/>
        </p:nvSpPr>
        <p:spPr>
          <a:xfrm>
            <a:off x="2317956" y="831442"/>
            <a:ext cx="2187887" cy="61989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B050"/>
                </a:solidFill>
              </a:rPr>
              <a:t>1,</a:t>
            </a:r>
            <a:r>
              <a:rPr lang="en-US" altLang="zh-CN" b="1" dirty="0">
                <a:solidFill>
                  <a:srgbClr val="C00000"/>
                </a:solidFill>
              </a:rPr>
              <a:t>2,</a:t>
            </a:r>
            <a:r>
              <a:rPr lang="en-US" altLang="zh-CN" b="1" dirty="0">
                <a:solidFill>
                  <a:srgbClr val="00B050"/>
                </a:solidFill>
              </a:rPr>
              <a:t>3,4,5,</a:t>
            </a:r>
            <a:r>
              <a:rPr lang="en-US" altLang="zh-CN" b="1" dirty="0">
                <a:solidFill>
                  <a:srgbClr val="C00000"/>
                </a:solidFill>
              </a:rPr>
              <a:t>6,</a:t>
            </a:r>
            <a:r>
              <a:rPr lang="en-US" altLang="zh-CN" b="1" dirty="0">
                <a:solidFill>
                  <a:srgbClr val="00B050"/>
                </a:solidFill>
              </a:rPr>
              <a:t>7,</a:t>
            </a:r>
            <a:r>
              <a:rPr lang="en-US" altLang="zh-CN" b="1" dirty="0">
                <a:solidFill>
                  <a:srgbClr val="C00000"/>
                </a:solidFill>
              </a:rPr>
              <a:t>8,9,10</a:t>
            </a:r>
            <a:endParaRPr lang="zh-CN" altLang="en-US" b="1" dirty="0">
              <a:solidFill>
                <a:srgbClr val="C00000"/>
              </a:solidFill>
            </a:endParaRPr>
          </a:p>
        </p:txBody>
      </p:sp>
      <p:sp>
        <p:nvSpPr>
          <p:cNvPr id="7" name="标题 1">
            <a:extLst>
              <a:ext uri="{FF2B5EF4-FFF2-40B4-BE49-F238E27FC236}">
                <a16:creationId xmlns:a16="http://schemas.microsoft.com/office/drawing/2014/main" xmlns="" id="{22E9DB3A-396A-9745-54DE-83303BF651D6}"/>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399531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a:extLst>
              <a:ext uri="{FF2B5EF4-FFF2-40B4-BE49-F238E27FC236}">
                <a16:creationId xmlns:a16="http://schemas.microsoft.com/office/drawing/2014/main" xmlns="" id="{8DCBA67E-6382-48BD-A4C3-0B7B17188936}"/>
              </a:ext>
            </a:extLst>
          </p:cNvPr>
          <p:cNvSpPr/>
          <p:nvPr/>
        </p:nvSpPr>
        <p:spPr>
          <a:xfrm>
            <a:off x="2795406" y="1558089"/>
            <a:ext cx="936104" cy="44585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学历</a:t>
            </a:r>
          </a:p>
        </p:txBody>
      </p:sp>
      <p:cxnSp>
        <p:nvCxnSpPr>
          <p:cNvPr id="31" name="直接连接符 30">
            <a:extLst>
              <a:ext uri="{FF2B5EF4-FFF2-40B4-BE49-F238E27FC236}">
                <a16:creationId xmlns:a16="http://schemas.microsoft.com/office/drawing/2014/main" xmlns="" id="{53F027A7-E7FA-41AE-829E-6FD87F309F01}"/>
              </a:ext>
            </a:extLst>
          </p:cNvPr>
          <p:cNvCxnSpPr>
            <a:cxnSpLocks/>
            <a:stCxn id="30" idx="3"/>
          </p:cNvCxnSpPr>
          <p:nvPr/>
        </p:nvCxnSpPr>
        <p:spPr>
          <a:xfrm flipH="1">
            <a:off x="2290827" y="1938652"/>
            <a:ext cx="641668" cy="11256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9A159E89-306B-44B7-9707-C533667D4E56}"/>
              </a:ext>
            </a:extLst>
          </p:cNvPr>
          <p:cNvCxnSpPr>
            <a:cxnSpLocks/>
            <a:stCxn id="30" idx="4"/>
          </p:cNvCxnSpPr>
          <p:nvPr/>
        </p:nvCxnSpPr>
        <p:spPr>
          <a:xfrm>
            <a:off x="3263458" y="2003946"/>
            <a:ext cx="0" cy="11794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xmlns="" id="{755A8708-E3FF-4399-8202-61A8382A8319}"/>
              </a:ext>
            </a:extLst>
          </p:cNvPr>
          <p:cNvCxnSpPr>
            <a:cxnSpLocks/>
          </p:cNvCxnSpPr>
          <p:nvPr/>
        </p:nvCxnSpPr>
        <p:spPr>
          <a:xfrm>
            <a:off x="3532956" y="1959152"/>
            <a:ext cx="689473" cy="11598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圆柱形 33">
            <a:extLst>
              <a:ext uri="{FF2B5EF4-FFF2-40B4-BE49-F238E27FC236}">
                <a16:creationId xmlns:a16="http://schemas.microsoft.com/office/drawing/2014/main" xmlns="" id="{0385251F-0248-4D42-AB78-4568F471B067}"/>
              </a:ext>
            </a:extLst>
          </p:cNvPr>
          <p:cNvSpPr/>
          <p:nvPr/>
        </p:nvSpPr>
        <p:spPr>
          <a:xfrm>
            <a:off x="1765695" y="3073847"/>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3,4,7, </a:t>
            </a:r>
            <a:r>
              <a:rPr lang="en-US" altLang="zh-CN" sz="2000" b="1" dirty="0">
                <a:solidFill>
                  <a:srgbClr val="FF0000"/>
                </a:solidFill>
              </a:rPr>
              <a:t>10</a:t>
            </a:r>
            <a:endParaRPr lang="zh-CN" altLang="en-US" sz="2000" b="1" dirty="0">
              <a:solidFill>
                <a:srgbClr val="FF0000"/>
              </a:solidFill>
            </a:endParaRPr>
          </a:p>
        </p:txBody>
      </p:sp>
      <p:sp>
        <p:nvSpPr>
          <p:cNvPr id="35" name="圆柱形 34">
            <a:extLst>
              <a:ext uri="{FF2B5EF4-FFF2-40B4-BE49-F238E27FC236}">
                <a16:creationId xmlns:a16="http://schemas.microsoft.com/office/drawing/2014/main" xmlns="" id="{02EB29CC-14B6-46C9-943B-BE816C7060A9}"/>
              </a:ext>
            </a:extLst>
          </p:cNvPr>
          <p:cNvSpPr/>
          <p:nvPr/>
        </p:nvSpPr>
        <p:spPr>
          <a:xfrm>
            <a:off x="2836188" y="3079739"/>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C00000"/>
                </a:solidFill>
              </a:rPr>
              <a:t>2,</a:t>
            </a:r>
            <a:r>
              <a:rPr lang="en-US" altLang="zh-CN" sz="2000" b="1" dirty="0">
                <a:solidFill>
                  <a:srgbClr val="00B050"/>
                </a:solidFill>
              </a:rPr>
              <a:t>5,</a:t>
            </a:r>
            <a:r>
              <a:rPr lang="en-US" altLang="zh-CN" sz="2000" b="1" dirty="0">
                <a:solidFill>
                  <a:srgbClr val="C00000"/>
                </a:solidFill>
              </a:rPr>
              <a:t>6</a:t>
            </a:r>
            <a:endParaRPr lang="zh-CN" altLang="en-US" sz="2000" b="1" dirty="0">
              <a:solidFill>
                <a:srgbClr val="C00000"/>
              </a:solidFill>
            </a:endParaRPr>
          </a:p>
        </p:txBody>
      </p:sp>
      <p:sp>
        <p:nvSpPr>
          <p:cNvPr id="36" name="圆柱形 35">
            <a:extLst>
              <a:ext uri="{FF2B5EF4-FFF2-40B4-BE49-F238E27FC236}">
                <a16:creationId xmlns:a16="http://schemas.microsoft.com/office/drawing/2014/main" xmlns="" id="{3413B1D6-A893-4EEB-BCC9-0527AFAB19B7}"/>
              </a:ext>
            </a:extLst>
          </p:cNvPr>
          <p:cNvSpPr/>
          <p:nvPr/>
        </p:nvSpPr>
        <p:spPr>
          <a:xfrm>
            <a:off x="3923928" y="3079739"/>
            <a:ext cx="864096" cy="864096"/>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b="1" dirty="0">
                <a:solidFill>
                  <a:srgbClr val="00B050"/>
                </a:solidFill>
              </a:rPr>
              <a:t>1,</a:t>
            </a:r>
            <a:r>
              <a:rPr lang="en-US" altLang="zh-CN" sz="2000" b="1" dirty="0">
                <a:solidFill>
                  <a:srgbClr val="C00000"/>
                </a:solidFill>
              </a:rPr>
              <a:t>8,9</a:t>
            </a:r>
            <a:endParaRPr lang="zh-CN" altLang="en-US" sz="2000" b="1" dirty="0">
              <a:solidFill>
                <a:srgbClr val="C00000"/>
              </a:solidFill>
            </a:endParaRPr>
          </a:p>
        </p:txBody>
      </p:sp>
      <p:sp>
        <p:nvSpPr>
          <p:cNvPr id="37" name="文本框 36">
            <a:extLst>
              <a:ext uri="{FF2B5EF4-FFF2-40B4-BE49-F238E27FC236}">
                <a16:creationId xmlns:a16="http://schemas.microsoft.com/office/drawing/2014/main" xmlns="" id="{4F403E5F-FE46-4A3D-AE82-5B9B9D3A80B1}"/>
              </a:ext>
            </a:extLst>
          </p:cNvPr>
          <p:cNvSpPr txBox="1"/>
          <p:nvPr/>
        </p:nvSpPr>
        <p:spPr>
          <a:xfrm>
            <a:off x="2027369" y="2176495"/>
            <a:ext cx="777204"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高中</a:t>
            </a:r>
          </a:p>
        </p:txBody>
      </p:sp>
      <p:sp>
        <p:nvSpPr>
          <p:cNvPr id="38" name="文本框 37">
            <a:extLst>
              <a:ext uri="{FF2B5EF4-FFF2-40B4-BE49-F238E27FC236}">
                <a16:creationId xmlns:a16="http://schemas.microsoft.com/office/drawing/2014/main" xmlns="" id="{348160D4-9BCE-47AF-ACC7-0DC12AC24E9A}"/>
              </a:ext>
            </a:extLst>
          </p:cNvPr>
          <p:cNvSpPr txBox="1"/>
          <p:nvPr/>
        </p:nvSpPr>
        <p:spPr>
          <a:xfrm>
            <a:off x="2922586" y="2176495"/>
            <a:ext cx="752943"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本科</a:t>
            </a:r>
          </a:p>
        </p:txBody>
      </p:sp>
      <p:sp>
        <p:nvSpPr>
          <p:cNvPr id="39" name="文本框 38">
            <a:extLst>
              <a:ext uri="{FF2B5EF4-FFF2-40B4-BE49-F238E27FC236}">
                <a16:creationId xmlns:a16="http://schemas.microsoft.com/office/drawing/2014/main" xmlns="" id="{C3B268F8-A4DB-4F16-A46D-C7466727E1D6}"/>
              </a:ext>
            </a:extLst>
          </p:cNvPr>
          <p:cNvSpPr txBox="1"/>
          <p:nvPr/>
        </p:nvSpPr>
        <p:spPr>
          <a:xfrm>
            <a:off x="3767203" y="2179045"/>
            <a:ext cx="974345"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研究生</a:t>
            </a: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xmlns="" id="{5FC28A37-B072-434A-83C6-4761A750B650}"/>
                  </a:ext>
                </a:extLst>
              </p:cNvPr>
              <p:cNvSpPr txBox="1"/>
              <p:nvPr/>
            </p:nvSpPr>
            <p:spPr>
              <a:xfrm>
                <a:off x="3173661" y="3930610"/>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5</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1" name="文本框 40">
                <a:extLst>
                  <a:ext uri="{FF2B5EF4-FFF2-40B4-BE49-F238E27FC236}">
                    <a16:creationId xmlns:a16="http://schemas.microsoft.com/office/drawing/2014/main" id="{5FC28A37-B072-434A-83C6-4761A750B650}"/>
                  </a:ext>
                </a:extLst>
              </p:cNvPr>
              <p:cNvSpPr txBox="1">
                <a:spLocks noRot="1" noChangeAspect="1" noMove="1" noResize="1" noEditPoints="1" noAdjustHandles="1" noChangeArrowheads="1" noChangeShapeType="1" noTextEdit="1"/>
              </p:cNvSpPr>
              <p:nvPr/>
            </p:nvSpPr>
            <p:spPr>
              <a:xfrm>
                <a:off x="3173661" y="3930610"/>
                <a:ext cx="527138" cy="369332"/>
              </a:xfrm>
              <a:prstGeom prst="rect">
                <a:avLst/>
              </a:prstGeom>
              <a:blipFill>
                <a:blip r:embed="rId3"/>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xmlns="" id="{0DC60736-5CDA-4AB2-91A5-FC73DEEC640B}"/>
                  </a:ext>
                </a:extLst>
              </p:cNvPr>
              <p:cNvSpPr txBox="1"/>
              <p:nvPr/>
            </p:nvSpPr>
            <p:spPr>
              <a:xfrm>
                <a:off x="4244154" y="3928434"/>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6</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2" name="文本框 41">
                <a:extLst>
                  <a:ext uri="{FF2B5EF4-FFF2-40B4-BE49-F238E27FC236}">
                    <a16:creationId xmlns:a16="http://schemas.microsoft.com/office/drawing/2014/main" id="{0DC60736-5CDA-4AB2-91A5-FC73DEEC640B}"/>
                  </a:ext>
                </a:extLst>
              </p:cNvPr>
              <p:cNvSpPr txBox="1">
                <a:spLocks noRot="1" noChangeAspect="1" noMove="1" noResize="1" noEditPoints="1" noAdjustHandles="1" noChangeArrowheads="1" noChangeShapeType="1" noTextEdit="1"/>
              </p:cNvSpPr>
              <p:nvPr/>
            </p:nvSpPr>
            <p:spPr>
              <a:xfrm>
                <a:off x="4244154" y="3928434"/>
                <a:ext cx="527138"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xmlns="" id="{FFD854F0-0A26-441A-A204-F2395B839734}"/>
                  </a:ext>
                </a:extLst>
              </p:cNvPr>
              <p:cNvSpPr txBox="1"/>
              <p:nvPr/>
            </p:nvSpPr>
            <p:spPr>
              <a:xfrm>
                <a:off x="3660174" y="1573615"/>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0</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id="{FFD854F0-0A26-441A-A204-F2395B839734}"/>
                  </a:ext>
                </a:extLst>
              </p:cNvPr>
              <p:cNvSpPr txBox="1">
                <a:spLocks noRot="1" noChangeAspect="1" noMove="1" noResize="1" noEditPoints="1" noAdjustHandles="1" noChangeArrowheads="1" noChangeShapeType="1" noTextEdit="1"/>
              </p:cNvSpPr>
              <p:nvPr/>
            </p:nvSpPr>
            <p:spPr>
              <a:xfrm>
                <a:off x="3660174" y="1573615"/>
                <a:ext cx="527138"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xmlns="" id="{FC8BD2CF-BA62-4E1C-B37C-68DDA7883C12}"/>
                  </a:ext>
                </a:extLst>
              </p:cNvPr>
              <p:cNvSpPr txBox="1"/>
              <p:nvPr/>
            </p:nvSpPr>
            <p:spPr>
              <a:xfrm>
                <a:off x="1709495" y="4323013"/>
                <a:ext cx="7198429" cy="6223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𝐼𝑛𝑓𝑜𝐺𝑎𝑖𝑛</m:t>
                      </m:r>
                      <m:r>
                        <a:rPr lang="en-US" altLang="zh-CN" b="0" i="1" smtClean="0">
                          <a:latin typeface="Cambria Math" panose="02040503050406030204" pitchFamily="18" charset="0"/>
                        </a:rPr>
                        <m:t>(</m:t>
                      </m:r>
                      <m:r>
                        <a:rPr lang="zh-CN" altLang="en-US" i="1">
                          <a:latin typeface="Cambria Math" panose="02040503050406030204" pitchFamily="18" charset="0"/>
                        </a:rPr>
                        <m:t>学历</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Entropy</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0</m:t>
                              </m:r>
                            </m:sub>
                          </m:sSub>
                        </m:e>
                      </m:d>
                      <m:r>
                        <a:rPr lang="en-US" altLang="zh-CN" b="0" i="1" smtClean="0">
                          <a:latin typeface="Cambria Math" panose="02040503050406030204" pitchFamily="18" charset="0"/>
                        </a:rPr>
                        <m:t>−</m:t>
                      </m:r>
                      <m:d>
                        <m:dPr>
                          <m:ctrlPr>
                            <a:rPr lang="en-US" altLang="zh-CN" b="0" i="1" smtClean="0">
                              <a:latin typeface="Cambria Math"/>
                            </a:rPr>
                          </m:ctrlPr>
                        </m:dPr>
                        <m:e>
                          <m:f>
                            <m:fPr>
                              <m:ctrlPr>
                                <a:rPr lang="en-US" altLang="zh-CN" b="0" i="1" smtClean="0">
                                  <a:latin typeface="Cambria Math"/>
                                </a:rPr>
                              </m:ctrlPr>
                            </m:fPr>
                            <m:num>
                              <m:r>
                                <a:rPr lang="en-US" altLang="zh-CN" b="0" i="1" smtClean="0">
                                  <a:latin typeface="Cambria Math" panose="02040503050406030204" pitchFamily="18" charset="0"/>
                                </a:rPr>
                                <m:t>4</m:t>
                              </m:r>
                            </m:num>
                            <m:den>
                              <m:r>
                                <a:rPr lang="en-US" altLang="zh-CN" b="0" i="1" smtClean="0">
                                  <a:latin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 +</m:t>
                          </m:r>
                          <m:f>
                            <m:fPr>
                              <m:ctrlPr>
                                <a:rPr lang="en-US" altLang="zh-CN" b="0" i="1" smtClean="0">
                                  <a:latin typeface="Cambria Math"/>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3</m:t>
                              </m:r>
                            </m:num>
                            <m:den>
                              <m:r>
                                <a:rPr lang="en-US" altLang="zh-CN" b="0" i="1" smtClean="0">
                                  <a:latin typeface="Cambria Math" panose="02040503050406030204" pitchFamily="18" charset="0"/>
                                  <a:ea typeface="Cambria Math" panose="02040503050406030204" pitchFamily="18" charset="0"/>
                                </a:rPr>
                                <m:t>10</m:t>
                              </m:r>
                            </m:den>
                          </m:f>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e>
                      </m:d>
                      <m:r>
                        <a:rPr lang="en-US" altLang="zh-CN" b="0" i="1" smtClean="0">
                          <a:latin typeface="Cambria Math" panose="02040503050406030204" pitchFamily="18" charset="0"/>
                        </a:rPr>
                        <m:t>= </m:t>
                      </m:r>
                    </m:oMath>
                  </m:oMathPara>
                </a14:m>
                <a:endParaRPr lang="zh-CN" altLang="en-US" dirty="0"/>
              </a:p>
            </p:txBody>
          </p:sp>
        </mc:Choice>
        <mc:Fallback xmlns="">
          <p:sp>
            <p:nvSpPr>
              <p:cNvPr id="44" name="文本框 43">
                <a:extLst>
                  <a:ext uri="{FF2B5EF4-FFF2-40B4-BE49-F238E27FC236}">
                    <a16:creationId xmlns:a16="http://schemas.microsoft.com/office/drawing/2014/main" id="{FC8BD2CF-BA62-4E1C-B37C-68DDA7883C12}"/>
                  </a:ext>
                </a:extLst>
              </p:cNvPr>
              <p:cNvSpPr txBox="1">
                <a:spLocks noRot="1" noChangeAspect="1" noMove="1" noResize="1" noEditPoints="1" noAdjustHandles="1" noChangeArrowheads="1" noChangeShapeType="1" noTextEdit="1"/>
              </p:cNvSpPr>
              <p:nvPr/>
            </p:nvSpPr>
            <p:spPr>
              <a:xfrm>
                <a:off x="1709495" y="4323013"/>
                <a:ext cx="7198429" cy="6223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xmlns="" id="{83DD3A26-92AF-4CFA-AA98-65828D04B952}"/>
                  </a:ext>
                </a:extLst>
              </p:cNvPr>
              <p:cNvSpPr txBox="1"/>
              <p:nvPr/>
            </p:nvSpPr>
            <p:spPr>
              <a:xfrm>
                <a:off x="1950649" y="3928434"/>
                <a:ext cx="527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4</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83DD3A26-92AF-4CFA-AA98-65828D04B952}"/>
                  </a:ext>
                </a:extLst>
              </p:cNvPr>
              <p:cNvSpPr txBox="1">
                <a:spLocks noRot="1" noChangeAspect="1" noMove="1" noResize="1" noEditPoints="1" noAdjustHandles="1" noChangeArrowheads="1" noChangeShapeType="1" noTextEdit="1"/>
              </p:cNvSpPr>
              <p:nvPr/>
            </p:nvSpPr>
            <p:spPr>
              <a:xfrm>
                <a:off x="1950649" y="3928434"/>
                <a:ext cx="527138" cy="3693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xmlns="" id="{26521B3A-E40E-46D4-B115-7356531CE54A}"/>
                  </a:ext>
                </a:extLst>
              </p:cNvPr>
              <p:cNvSpPr txBox="1"/>
              <p:nvPr/>
            </p:nvSpPr>
            <p:spPr>
              <a:xfrm>
                <a:off x="4850086" y="1045874"/>
                <a:ext cx="4163415" cy="375359"/>
              </a:xfrm>
              <a:prstGeom prst="rect">
                <a:avLst/>
              </a:prstGeom>
              <a:noFill/>
            </p:spPr>
            <p:txBody>
              <a:bodyPr wrap="square" lIns="0" tIns="0" rIns="0" bIns="0" rtlCol="0">
                <a:spAutoFit/>
              </a:bodyPr>
              <a:lstStyle/>
              <a:p>
                <a14:m>
                  <m:oMath xmlns:m="http://schemas.openxmlformats.org/officeDocument/2006/math">
                    <m:r>
                      <m:rPr>
                        <m:sty m:val="p"/>
                      </m:rPr>
                      <a:rPr lang="en-US" altLang="zh-CN" sz="1700" b="0" i="0" smtClean="0">
                        <a:latin typeface="Cambria Math" panose="02040503050406030204" pitchFamily="18" charset="0"/>
                      </a:rPr>
                      <m:t>Entropy</m:t>
                    </m:r>
                    <m:d>
                      <m:dPr>
                        <m:ctrlPr>
                          <a:rPr lang="en-US" altLang="zh-CN" sz="1700" b="0" i="1" smtClean="0">
                            <a:latin typeface="Cambria Math"/>
                          </a:rPr>
                        </m:ctrlPr>
                      </m:dPr>
                      <m:e>
                        <m:sSub>
                          <m:sSubPr>
                            <m:ctrlPr>
                              <a:rPr lang="en-US" altLang="zh-CN" sz="1700" b="0" i="1" smtClean="0">
                                <a:latin typeface="Cambria Math"/>
                              </a:rPr>
                            </m:ctrlPr>
                          </m:sSubPr>
                          <m:e>
                            <m:r>
                              <a:rPr lang="en-US" altLang="zh-CN" sz="1700" b="0" i="1" smtClean="0">
                                <a:latin typeface="Cambria Math" panose="02040503050406030204" pitchFamily="18" charset="0"/>
                              </a:rPr>
                              <m:t>𝑡</m:t>
                            </m:r>
                          </m:e>
                          <m:sub>
                            <m:r>
                              <a:rPr lang="en-US" altLang="zh-CN" sz="1700" b="0" i="1" smtClean="0">
                                <a:latin typeface="Cambria Math" panose="02040503050406030204" pitchFamily="18" charset="0"/>
                              </a:rPr>
                              <m:t>0</m:t>
                            </m:r>
                          </m:sub>
                        </m:sSub>
                      </m:e>
                    </m:d>
                    <m:r>
                      <a:rPr lang="en-US" altLang="zh-CN" sz="1700" b="0" i="1" smtClean="0">
                        <a:latin typeface="Cambria Math" panose="02040503050406030204" pitchFamily="18" charset="0"/>
                      </a:rPr>
                      <m:t>=−</m:t>
                    </m:r>
                    <m:f>
                      <m:fPr>
                        <m:ctrlPr>
                          <a:rPr lang="en-US" altLang="zh-CN" sz="1700" b="0" i="1" smtClean="0">
                            <a:latin typeface="Cambria Math"/>
                          </a:rPr>
                        </m:ctrlPr>
                      </m:fPr>
                      <m:num>
                        <m:r>
                          <a:rPr lang="en-US" altLang="zh-CN" sz="1700" b="0" i="1" smtClean="0">
                            <a:latin typeface="Cambria Math" panose="02040503050406030204" pitchFamily="18" charset="0"/>
                          </a:rPr>
                          <m:t>5</m:t>
                        </m:r>
                      </m:num>
                      <m:den>
                        <m:r>
                          <a:rPr lang="en-US" altLang="zh-CN" sz="1700" b="0" i="1" smtClean="0">
                            <a:latin typeface="Cambria Math" panose="02040503050406030204" pitchFamily="18" charset="0"/>
                          </a:rPr>
                          <m:t>10</m:t>
                        </m:r>
                      </m:den>
                    </m:f>
                    <m:func>
                      <m:funcPr>
                        <m:ctrlPr>
                          <a:rPr lang="en-US" altLang="zh-CN" sz="1700" b="0" i="1" smtClean="0">
                            <a:latin typeface="Cambria Math"/>
                          </a:rPr>
                        </m:ctrlPr>
                      </m:funcPr>
                      <m:fName>
                        <m:sSub>
                          <m:sSubPr>
                            <m:ctrlPr>
                              <a:rPr lang="en-US" altLang="zh-CN" sz="1700" b="0" i="1" smtClean="0">
                                <a:latin typeface="Cambria Math"/>
                              </a:rPr>
                            </m:ctrlPr>
                          </m:sSubPr>
                          <m:e>
                            <m:r>
                              <m:rPr>
                                <m:sty m:val="p"/>
                              </m:rPr>
                              <a:rPr lang="en-US" altLang="zh-CN" sz="1700" b="0" i="0" smtClean="0">
                                <a:latin typeface="Cambria Math" panose="02040503050406030204" pitchFamily="18" charset="0"/>
                              </a:rPr>
                              <m:t>log</m:t>
                            </m:r>
                          </m:e>
                          <m:sub>
                            <m:r>
                              <a:rPr lang="en-US" altLang="zh-CN" sz="1700" b="0" i="1" smtClean="0">
                                <a:latin typeface="Cambria Math" panose="02040503050406030204" pitchFamily="18" charset="0"/>
                              </a:rPr>
                              <m:t>2</m:t>
                            </m:r>
                          </m:sub>
                        </m:sSub>
                      </m:fName>
                      <m:e>
                        <m:f>
                          <m:fPr>
                            <m:ctrlPr>
                              <a:rPr lang="en-US" altLang="zh-CN" sz="1700" b="0" i="1" smtClean="0">
                                <a:latin typeface="Cambria Math"/>
                              </a:rPr>
                            </m:ctrlPr>
                          </m:fPr>
                          <m:num>
                            <m:r>
                              <a:rPr lang="en-US" altLang="zh-CN" sz="1700" b="0" i="1" smtClean="0">
                                <a:latin typeface="Cambria Math" panose="02040503050406030204" pitchFamily="18" charset="0"/>
                              </a:rPr>
                              <m:t>5</m:t>
                            </m:r>
                          </m:num>
                          <m:den>
                            <m:r>
                              <a:rPr lang="en-US" altLang="zh-CN" sz="1700" b="0" i="1" smtClean="0">
                                <a:latin typeface="Cambria Math" panose="02040503050406030204" pitchFamily="18" charset="0"/>
                              </a:rPr>
                              <m:t>10</m:t>
                            </m:r>
                          </m:den>
                        </m:f>
                      </m:e>
                    </m:func>
                    <m:r>
                      <a:rPr lang="en-US" altLang="zh-CN" sz="1700" i="1">
                        <a:latin typeface="Cambria Math" panose="02040503050406030204" pitchFamily="18" charset="0"/>
                      </a:rPr>
                      <m:t>−</m:t>
                    </m:r>
                    <m:f>
                      <m:fPr>
                        <m:ctrlPr>
                          <a:rPr lang="en-US" altLang="zh-CN" sz="1700" i="1">
                            <a:latin typeface="Cambria Math"/>
                          </a:rPr>
                        </m:ctrlPr>
                      </m:fPr>
                      <m:num>
                        <m:r>
                          <a:rPr lang="en-US" altLang="zh-CN" sz="1700" i="1">
                            <a:latin typeface="Cambria Math" panose="02040503050406030204" pitchFamily="18" charset="0"/>
                          </a:rPr>
                          <m:t>5</m:t>
                        </m:r>
                      </m:num>
                      <m:den>
                        <m:r>
                          <a:rPr lang="en-US" altLang="zh-CN" sz="1700" i="1">
                            <a:latin typeface="Cambria Math" panose="02040503050406030204" pitchFamily="18" charset="0"/>
                          </a:rPr>
                          <m:t>10</m:t>
                        </m:r>
                      </m:den>
                    </m:f>
                    <m:func>
                      <m:funcPr>
                        <m:ctrlPr>
                          <a:rPr lang="en-US" altLang="zh-CN" sz="1700" i="1">
                            <a:latin typeface="Cambria Math"/>
                          </a:rPr>
                        </m:ctrlPr>
                      </m:funcPr>
                      <m:fName>
                        <m:sSub>
                          <m:sSubPr>
                            <m:ctrlPr>
                              <a:rPr lang="en-US" altLang="zh-CN" sz="1700" i="1">
                                <a:latin typeface="Cambria Math"/>
                              </a:rPr>
                            </m:ctrlPr>
                          </m:sSubPr>
                          <m:e>
                            <m:r>
                              <m:rPr>
                                <m:sty m:val="p"/>
                              </m:rPr>
                              <a:rPr lang="en-US" altLang="zh-CN" sz="1700">
                                <a:latin typeface="Cambria Math" panose="02040503050406030204" pitchFamily="18" charset="0"/>
                              </a:rPr>
                              <m:t>log</m:t>
                            </m:r>
                          </m:e>
                          <m:sub>
                            <m:r>
                              <a:rPr lang="en-US" altLang="zh-CN" sz="1700" i="1">
                                <a:latin typeface="Cambria Math" panose="02040503050406030204" pitchFamily="18" charset="0"/>
                              </a:rPr>
                              <m:t>2</m:t>
                            </m:r>
                          </m:sub>
                        </m:sSub>
                      </m:fName>
                      <m:e>
                        <m:f>
                          <m:fPr>
                            <m:ctrlPr>
                              <a:rPr lang="en-US" altLang="zh-CN" sz="1700" i="1">
                                <a:latin typeface="Cambria Math"/>
                              </a:rPr>
                            </m:ctrlPr>
                          </m:fPr>
                          <m:num>
                            <m:r>
                              <a:rPr lang="en-US" altLang="zh-CN" sz="1700" i="1">
                                <a:latin typeface="Cambria Math" panose="02040503050406030204" pitchFamily="18" charset="0"/>
                              </a:rPr>
                              <m:t>5</m:t>
                            </m:r>
                          </m:num>
                          <m:den>
                            <m:r>
                              <a:rPr lang="en-US" altLang="zh-CN" sz="1700" i="1">
                                <a:latin typeface="Cambria Math" panose="02040503050406030204" pitchFamily="18" charset="0"/>
                              </a:rPr>
                              <m:t>10</m:t>
                            </m:r>
                          </m:den>
                        </m:f>
                      </m:e>
                    </m:func>
                  </m:oMath>
                </a14:m>
                <a:r>
                  <a:rPr lang="en-US" altLang="zh-CN" sz="1700" dirty="0"/>
                  <a:t> = 1</a:t>
                </a:r>
                <a:endParaRPr lang="zh-CN" altLang="en-US" sz="1700" dirty="0"/>
              </a:p>
            </p:txBody>
          </p:sp>
        </mc:Choice>
        <mc:Fallback xmlns="">
          <p:sp>
            <p:nvSpPr>
              <p:cNvPr id="46" name="文本框 45">
                <a:extLst>
                  <a:ext uri="{FF2B5EF4-FFF2-40B4-BE49-F238E27FC236}">
                    <a16:creationId xmlns:a16="http://schemas.microsoft.com/office/drawing/2014/main" id="{26521B3A-E40E-46D4-B115-7356531CE54A}"/>
                  </a:ext>
                </a:extLst>
              </p:cNvPr>
              <p:cNvSpPr txBox="1">
                <a:spLocks noRot="1" noChangeAspect="1" noMove="1" noResize="1" noEditPoints="1" noAdjustHandles="1" noChangeArrowheads="1" noChangeShapeType="1" noTextEdit="1"/>
              </p:cNvSpPr>
              <p:nvPr/>
            </p:nvSpPr>
            <p:spPr>
              <a:xfrm>
                <a:off x="4850086" y="1045874"/>
                <a:ext cx="4163415" cy="375359"/>
              </a:xfrm>
              <a:prstGeom prst="rect">
                <a:avLst/>
              </a:prstGeom>
              <a:blipFill>
                <a:blip r:embed="rId8"/>
                <a:stretch>
                  <a:fillRect l="-2343" t="-3279"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xmlns="" id="{BF2D4945-B60D-41CE-A3E9-4E2B4565C3A9}"/>
                  </a:ext>
                </a:extLst>
              </p:cNvPr>
              <p:cNvSpPr txBox="1"/>
              <p:nvPr/>
            </p:nvSpPr>
            <p:spPr>
              <a:xfrm>
                <a:off x="5278943" y="2201841"/>
                <a:ext cx="3868205" cy="369909"/>
              </a:xfrm>
              <a:prstGeom prst="rect">
                <a:avLst/>
              </a:prstGeom>
              <a:noFill/>
            </p:spPr>
            <p:txBody>
              <a:bodyPr wrap="square" lIns="0" tIns="0" rIns="0" bIns="0" rtlCol="0">
                <a:spAutoFit/>
              </a:bodyPr>
              <a:lstStyle/>
              <a:p>
                <a14:m>
                  <m:oMath xmlns:m="http://schemas.openxmlformats.org/officeDocument/2006/math">
                    <m:r>
                      <m:rPr>
                        <m:sty m:val="p"/>
                      </m:rPr>
                      <a:rPr lang="en-US" altLang="zh-CN" sz="1700" b="0" i="0" smtClean="0">
                        <a:latin typeface="Cambria Math" panose="02040503050406030204" pitchFamily="18" charset="0"/>
                      </a:rPr>
                      <m:t>Entropy</m:t>
                    </m:r>
                    <m:d>
                      <m:dPr>
                        <m:ctrlPr>
                          <a:rPr lang="en-US" altLang="zh-CN" sz="1700" b="0" i="1" smtClean="0">
                            <a:latin typeface="Cambria Math"/>
                          </a:rPr>
                        </m:ctrlPr>
                      </m:dPr>
                      <m:e>
                        <m:sSub>
                          <m:sSubPr>
                            <m:ctrlPr>
                              <a:rPr lang="en-US" altLang="zh-CN" sz="1700" b="0" i="1" smtClean="0">
                                <a:latin typeface="Cambria Math"/>
                              </a:rPr>
                            </m:ctrlPr>
                          </m:sSubPr>
                          <m:e>
                            <m:r>
                              <a:rPr lang="en-US" altLang="zh-CN" sz="1700" b="0" i="1" smtClean="0">
                                <a:latin typeface="Cambria Math" panose="02040503050406030204" pitchFamily="18" charset="0"/>
                              </a:rPr>
                              <m:t>𝑡</m:t>
                            </m:r>
                          </m:e>
                          <m:sub>
                            <m:r>
                              <a:rPr lang="en-US" altLang="zh-CN" sz="1700" b="0" i="1" smtClean="0">
                                <a:latin typeface="Cambria Math" panose="02040503050406030204" pitchFamily="18" charset="0"/>
                              </a:rPr>
                              <m:t>4</m:t>
                            </m:r>
                          </m:sub>
                        </m:sSub>
                      </m:e>
                    </m:d>
                    <m:r>
                      <a:rPr lang="en-US" altLang="zh-CN" sz="1700" b="0" i="1" smtClean="0">
                        <a:latin typeface="Cambria Math" panose="02040503050406030204" pitchFamily="18" charset="0"/>
                      </a:rPr>
                      <m:t>=−</m:t>
                    </m:r>
                    <m:f>
                      <m:fPr>
                        <m:ctrlPr>
                          <a:rPr lang="en-US" altLang="zh-CN" sz="1700" b="0" i="1" smtClean="0">
                            <a:latin typeface="Cambria Math"/>
                          </a:rPr>
                        </m:ctrlPr>
                      </m:fPr>
                      <m:num>
                        <m:r>
                          <a:rPr lang="en-US" altLang="zh-CN" sz="1700" b="0" i="1" smtClean="0">
                            <a:latin typeface="Cambria Math" panose="02040503050406030204" pitchFamily="18" charset="0"/>
                          </a:rPr>
                          <m:t>3</m:t>
                        </m:r>
                      </m:num>
                      <m:den>
                        <m:r>
                          <a:rPr lang="en-US" altLang="zh-CN" sz="1700" b="0" i="1" smtClean="0">
                            <a:latin typeface="Cambria Math" panose="02040503050406030204" pitchFamily="18" charset="0"/>
                          </a:rPr>
                          <m:t>4</m:t>
                        </m:r>
                      </m:den>
                    </m:f>
                    <m:func>
                      <m:funcPr>
                        <m:ctrlPr>
                          <a:rPr lang="en-US" altLang="zh-CN" sz="1700" b="0" i="1" smtClean="0">
                            <a:latin typeface="Cambria Math"/>
                          </a:rPr>
                        </m:ctrlPr>
                      </m:funcPr>
                      <m:fName>
                        <m:sSub>
                          <m:sSubPr>
                            <m:ctrlPr>
                              <a:rPr lang="en-US" altLang="zh-CN" sz="1700" b="0" i="1" smtClean="0">
                                <a:latin typeface="Cambria Math"/>
                              </a:rPr>
                            </m:ctrlPr>
                          </m:sSubPr>
                          <m:e>
                            <m:r>
                              <m:rPr>
                                <m:sty m:val="p"/>
                              </m:rPr>
                              <a:rPr lang="en-US" altLang="zh-CN" sz="1700" b="0" i="0" smtClean="0">
                                <a:latin typeface="Cambria Math" panose="02040503050406030204" pitchFamily="18" charset="0"/>
                              </a:rPr>
                              <m:t>log</m:t>
                            </m:r>
                          </m:e>
                          <m:sub>
                            <m:r>
                              <a:rPr lang="en-US" altLang="zh-CN" sz="1700" b="0" i="1" smtClean="0">
                                <a:latin typeface="Cambria Math" panose="02040503050406030204" pitchFamily="18" charset="0"/>
                              </a:rPr>
                              <m:t>2</m:t>
                            </m:r>
                          </m:sub>
                        </m:sSub>
                      </m:fName>
                      <m:e>
                        <m:f>
                          <m:fPr>
                            <m:ctrlPr>
                              <a:rPr lang="en-US" altLang="zh-CN" sz="1700" b="0" i="1" smtClean="0">
                                <a:latin typeface="Cambria Math"/>
                              </a:rPr>
                            </m:ctrlPr>
                          </m:fPr>
                          <m:num>
                            <m:r>
                              <a:rPr lang="en-US" altLang="zh-CN" sz="1700" b="0" i="1" smtClean="0">
                                <a:latin typeface="Cambria Math" panose="02040503050406030204" pitchFamily="18" charset="0"/>
                              </a:rPr>
                              <m:t>3</m:t>
                            </m:r>
                          </m:num>
                          <m:den>
                            <m:r>
                              <a:rPr lang="en-US" altLang="zh-CN" sz="1700" b="0" i="1" smtClean="0">
                                <a:latin typeface="Cambria Math" panose="02040503050406030204" pitchFamily="18" charset="0"/>
                              </a:rPr>
                              <m:t>4</m:t>
                            </m:r>
                          </m:den>
                        </m:f>
                      </m:e>
                    </m:func>
                    <m:r>
                      <a:rPr lang="en-US" altLang="zh-CN" sz="1700" i="1">
                        <a:latin typeface="Cambria Math" panose="02040503050406030204" pitchFamily="18" charset="0"/>
                      </a:rPr>
                      <m:t>−</m:t>
                    </m:r>
                    <m:f>
                      <m:fPr>
                        <m:ctrlPr>
                          <a:rPr lang="en-US" altLang="zh-CN" sz="1700" i="1">
                            <a:latin typeface="Cambria Math"/>
                          </a:rPr>
                        </m:ctrlPr>
                      </m:fPr>
                      <m:num>
                        <m:r>
                          <a:rPr lang="en-US" altLang="zh-CN" sz="1700" b="0" i="1" smtClean="0">
                            <a:latin typeface="Cambria Math" panose="02040503050406030204" pitchFamily="18" charset="0"/>
                          </a:rPr>
                          <m:t>1</m:t>
                        </m:r>
                      </m:num>
                      <m:den>
                        <m:r>
                          <a:rPr lang="en-US" altLang="zh-CN" sz="1700" b="0" i="1" smtClean="0">
                            <a:latin typeface="Cambria Math" panose="02040503050406030204" pitchFamily="18" charset="0"/>
                          </a:rPr>
                          <m:t>4</m:t>
                        </m:r>
                      </m:den>
                    </m:f>
                    <m:func>
                      <m:funcPr>
                        <m:ctrlPr>
                          <a:rPr lang="en-US" altLang="zh-CN" sz="1700" i="1">
                            <a:latin typeface="Cambria Math"/>
                          </a:rPr>
                        </m:ctrlPr>
                      </m:funcPr>
                      <m:fName>
                        <m:sSub>
                          <m:sSubPr>
                            <m:ctrlPr>
                              <a:rPr lang="en-US" altLang="zh-CN" sz="1700" i="1">
                                <a:latin typeface="Cambria Math"/>
                              </a:rPr>
                            </m:ctrlPr>
                          </m:sSubPr>
                          <m:e>
                            <m:r>
                              <m:rPr>
                                <m:sty m:val="p"/>
                              </m:rPr>
                              <a:rPr lang="en-US" altLang="zh-CN" sz="1700">
                                <a:latin typeface="Cambria Math" panose="02040503050406030204" pitchFamily="18" charset="0"/>
                              </a:rPr>
                              <m:t>log</m:t>
                            </m:r>
                          </m:e>
                          <m:sub>
                            <m:r>
                              <a:rPr lang="en-US" altLang="zh-CN" sz="1700" i="1">
                                <a:latin typeface="Cambria Math" panose="02040503050406030204" pitchFamily="18" charset="0"/>
                              </a:rPr>
                              <m:t>2</m:t>
                            </m:r>
                          </m:sub>
                        </m:sSub>
                      </m:fName>
                      <m:e>
                        <m:f>
                          <m:fPr>
                            <m:ctrlPr>
                              <a:rPr lang="en-US" altLang="zh-CN" sz="1700" i="1">
                                <a:latin typeface="Cambria Math"/>
                              </a:rPr>
                            </m:ctrlPr>
                          </m:fPr>
                          <m:num>
                            <m:r>
                              <a:rPr lang="en-US" altLang="zh-CN" sz="1700" b="0" i="1" smtClean="0">
                                <a:latin typeface="Cambria Math" panose="02040503050406030204" pitchFamily="18" charset="0"/>
                              </a:rPr>
                              <m:t>1</m:t>
                            </m:r>
                          </m:num>
                          <m:den>
                            <m:r>
                              <a:rPr lang="en-US" altLang="zh-CN" sz="1700" b="0" i="1" smtClean="0">
                                <a:latin typeface="Cambria Math" panose="02040503050406030204" pitchFamily="18" charset="0"/>
                              </a:rPr>
                              <m:t>4</m:t>
                            </m:r>
                          </m:den>
                        </m:f>
                      </m:e>
                    </m:func>
                  </m:oMath>
                </a14:m>
                <a:r>
                  <a:rPr lang="en-US" altLang="zh-CN" sz="1700" dirty="0"/>
                  <a:t> =</a:t>
                </a:r>
                <a:r>
                  <a:rPr lang="en-US" altLang="zh-CN" sz="1700" i="1" dirty="0"/>
                  <a:t>a</a:t>
                </a:r>
                <a:r>
                  <a:rPr lang="en-US" altLang="zh-CN" sz="1700" dirty="0"/>
                  <a:t> </a:t>
                </a:r>
                <a:endParaRPr lang="zh-CN" altLang="en-US" sz="1700" dirty="0"/>
              </a:p>
            </p:txBody>
          </p:sp>
        </mc:Choice>
        <mc:Fallback xmlns="">
          <p:sp>
            <p:nvSpPr>
              <p:cNvPr id="47" name="文本框 46">
                <a:extLst>
                  <a:ext uri="{FF2B5EF4-FFF2-40B4-BE49-F238E27FC236}">
                    <a16:creationId xmlns:a16="http://schemas.microsoft.com/office/drawing/2014/main" id="{BF2D4945-B60D-41CE-A3E9-4E2B4565C3A9}"/>
                  </a:ext>
                </a:extLst>
              </p:cNvPr>
              <p:cNvSpPr txBox="1">
                <a:spLocks noRot="1" noChangeAspect="1" noMove="1" noResize="1" noEditPoints="1" noAdjustHandles="1" noChangeArrowheads="1" noChangeShapeType="1" noTextEdit="1"/>
              </p:cNvSpPr>
              <p:nvPr/>
            </p:nvSpPr>
            <p:spPr>
              <a:xfrm>
                <a:off x="5278943" y="2201841"/>
                <a:ext cx="3868205" cy="369909"/>
              </a:xfrm>
              <a:prstGeom prst="rect">
                <a:avLst/>
              </a:prstGeom>
              <a:blipFill>
                <a:blip r:embed="rId9"/>
                <a:stretch>
                  <a:fillRect l="-2520" t="-4918"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xmlns="" id="{EFC1F5F4-0EA9-4A7F-A45F-6D0F2F9411C9}"/>
                  </a:ext>
                </a:extLst>
              </p:cNvPr>
              <p:cNvSpPr txBox="1"/>
              <p:nvPr/>
            </p:nvSpPr>
            <p:spPr>
              <a:xfrm>
                <a:off x="5278943" y="2811493"/>
                <a:ext cx="3868205" cy="371255"/>
              </a:xfrm>
              <a:prstGeom prst="rect">
                <a:avLst/>
              </a:prstGeom>
              <a:noFill/>
            </p:spPr>
            <p:txBody>
              <a:bodyPr wrap="square" lIns="0" tIns="0" rIns="0" bIns="0" rtlCol="0">
                <a:spAutoFit/>
              </a:bodyPr>
              <a:lstStyle/>
              <a:p>
                <a14:m>
                  <m:oMath xmlns:m="http://schemas.openxmlformats.org/officeDocument/2006/math">
                    <m:r>
                      <m:rPr>
                        <m:sty m:val="p"/>
                      </m:rPr>
                      <a:rPr lang="en-US" altLang="zh-CN" sz="1700" b="0" i="0" smtClean="0">
                        <a:latin typeface="Cambria Math" panose="02040503050406030204" pitchFamily="18" charset="0"/>
                      </a:rPr>
                      <m:t>Entropy</m:t>
                    </m:r>
                    <m:d>
                      <m:dPr>
                        <m:ctrlPr>
                          <a:rPr lang="en-US" altLang="zh-CN" sz="1700" b="0" i="1" smtClean="0">
                            <a:latin typeface="Cambria Math"/>
                          </a:rPr>
                        </m:ctrlPr>
                      </m:dPr>
                      <m:e>
                        <m:sSub>
                          <m:sSubPr>
                            <m:ctrlPr>
                              <a:rPr lang="en-US" altLang="zh-CN" sz="1700" b="0" i="1" smtClean="0">
                                <a:latin typeface="Cambria Math"/>
                              </a:rPr>
                            </m:ctrlPr>
                          </m:sSubPr>
                          <m:e>
                            <m:r>
                              <a:rPr lang="en-US" altLang="zh-CN" sz="1700" b="0" i="1" smtClean="0">
                                <a:latin typeface="Cambria Math" panose="02040503050406030204" pitchFamily="18" charset="0"/>
                              </a:rPr>
                              <m:t>𝑡</m:t>
                            </m:r>
                          </m:e>
                          <m:sub>
                            <m:r>
                              <a:rPr lang="en-US" altLang="zh-CN" sz="1700" b="0" i="1" smtClean="0">
                                <a:latin typeface="Cambria Math" panose="02040503050406030204" pitchFamily="18" charset="0"/>
                              </a:rPr>
                              <m:t>5</m:t>
                            </m:r>
                          </m:sub>
                        </m:sSub>
                      </m:e>
                    </m:d>
                    <m:r>
                      <a:rPr lang="en-US" altLang="zh-CN" sz="1700" b="0" i="1" smtClean="0">
                        <a:latin typeface="Cambria Math" panose="02040503050406030204" pitchFamily="18" charset="0"/>
                      </a:rPr>
                      <m:t>=−</m:t>
                    </m:r>
                    <m:f>
                      <m:fPr>
                        <m:ctrlPr>
                          <a:rPr lang="en-US" altLang="zh-CN" sz="1700" b="0" i="1" smtClean="0">
                            <a:latin typeface="Cambria Math"/>
                          </a:rPr>
                        </m:ctrlPr>
                      </m:fPr>
                      <m:num>
                        <m:r>
                          <a:rPr lang="en-US" altLang="zh-CN" sz="1700" b="0" i="1" smtClean="0">
                            <a:latin typeface="Cambria Math" panose="02040503050406030204" pitchFamily="18" charset="0"/>
                          </a:rPr>
                          <m:t>2</m:t>
                        </m:r>
                      </m:num>
                      <m:den>
                        <m:r>
                          <a:rPr lang="en-US" altLang="zh-CN" sz="1700" b="0" i="1" smtClean="0">
                            <a:latin typeface="Cambria Math" panose="02040503050406030204" pitchFamily="18" charset="0"/>
                          </a:rPr>
                          <m:t>3</m:t>
                        </m:r>
                      </m:den>
                    </m:f>
                    <m:func>
                      <m:funcPr>
                        <m:ctrlPr>
                          <a:rPr lang="en-US" altLang="zh-CN" sz="1700" b="0" i="1" smtClean="0">
                            <a:latin typeface="Cambria Math"/>
                          </a:rPr>
                        </m:ctrlPr>
                      </m:funcPr>
                      <m:fName>
                        <m:sSub>
                          <m:sSubPr>
                            <m:ctrlPr>
                              <a:rPr lang="en-US" altLang="zh-CN" sz="1700" b="0" i="1" smtClean="0">
                                <a:latin typeface="Cambria Math"/>
                              </a:rPr>
                            </m:ctrlPr>
                          </m:sSubPr>
                          <m:e>
                            <m:r>
                              <m:rPr>
                                <m:sty m:val="p"/>
                              </m:rPr>
                              <a:rPr lang="en-US" altLang="zh-CN" sz="1700" b="0" i="0" smtClean="0">
                                <a:latin typeface="Cambria Math" panose="02040503050406030204" pitchFamily="18" charset="0"/>
                              </a:rPr>
                              <m:t>log</m:t>
                            </m:r>
                          </m:e>
                          <m:sub>
                            <m:r>
                              <a:rPr lang="en-US" altLang="zh-CN" sz="1700" b="0" i="1" smtClean="0">
                                <a:latin typeface="Cambria Math" panose="02040503050406030204" pitchFamily="18" charset="0"/>
                              </a:rPr>
                              <m:t>2</m:t>
                            </m:r>
                          </m:sub>
                        </m:sSub>
                      </m:fName>
                      <m:e>
                        <m:f>
                          <m:fPr>
                            <m:ctrlPr>
                              <a:rPr lang="en-US" altLang="zh-CN" sz="1700" b="0" i="1" smtClean="0">
                                <a:latin typeface="Cambria Math"/>
                              </a:rPr>
                            </m:ctrlPr>
                          </m:fPr>
                          <m:num>
                            <m:r>
                              <a:rPr lang="en-US" altLang="zh-CN" sz="1700" b="0" i="1" smtClean="0">
                                <a:latin typeface="Cambria Math" panose="02040503050406030204" pitchFamily="18" charset="0"/>
                              </a:rPr>
                              <m:t>2</m:t>
                            </m:r>
                          </m:num>
                          <m:den>
                            <m:r>
                              <a:rPr lang="en-US" altLang="zh-CN" sz="1700" b="0" i="1" smtClean="0">
                                <a:latin typeface="Cambria Math" panose="02040503050406030204" pitchFamily="18" charset="0"/>
                              </a:rPr>
                              <m:t>3</m:t>
                            </m:r>
                          </m:den>
                        </m:f>
                      </m:e>
                    </m:func>
                    <m:r>
                      <a:rPr lang="en-US" altLang="zh-CN" sz="1700" i="1">
                        <a:latin typeface="Cambria Math" panose="02040503050406030204" pitchFamily="18" charset="0"/>
                      </a:rPr>
                      <m:t>−</m:t>
                    </m:r>
                    <m:f>
                      <m:fPr>
                        <m:ctrlPr>
                          <a:rPr lang="en-US" altLang="zh-CN" sz="1700" i="1">
                            <a:latin typeface="Cambria Math"/>
                          </a:rPr>
                        </m:ctrlPr>
                      </m:fPr>
                      <m:num>
                        <m:r>
                          <a:rPr lang="en-US" altLang="zh-CN" sz="1700" b="0" i="1" smtClean="0">
                            <a:latin typeface="Cambria Math" panose="02040503050406030204" pitchFamily="18" charset="0"/>
                          </a:rPr>
                          <m:t>1</m:t>
                        </m:r>
                      </m:num>
                      <m:den>
                        <m:r>
                          <a:rPr lang="en-US" altLang="zh-CN" sz="1700" b="0" i="1" smtClean="0">
                            <a:latin typeface="Cambria Math" panose="02040503050406030204" pitchFamily="18" charset="0"/>
                          </a:rPr>
                          <m:t>3</m:t>
                        </m:r>
                      </m:den>
                    </m:f>
                    <m:func>
                      <m:funcPr>
                        <m:ctrlPr>
                          <a:rPr lang="en-US" altLang="zh-CN" sz="1700" i="1">
                            <a:latin typeface="Cambria Math"/>
                          </a:rPr>
                        </m:ctrlPr>
                      </m:funcPr>
                      <m:fName>
                        <m:sSub>
                          <m:sSubPr>
                            <m:ctrlPr>
                              <a:rPr lang="en-US" altLang="zh-CN" sz="1700" i="1">
                                <a:latin typeface="Cambria Math"/>
                              </a:rPr>
                            </m:ctrlPr>
                          </m:sSubPr>
                          <m:e>
                            <m:r>
                              <m:rPr>
                                <m:sty m:val="p"/>
                              </m:rPr>
                              <a:rPr lang="en-US" altLang="zh-CN" sz="1700">
                                <a:latin typeface="Cambria Math" panose="02040503050406030204" pitchFamily="18" charset="0"/>
                              </a:rPr>
                              <m:t>log</m:t>
                            </m:r>
                          </m:e>
                          <m:sub>
                            <m:r>
                              <a:rPr lang="en-US" altLang="zh-CN" sz="1700" i="1">
                                <a:latin typeface="Cambria Math" panose="02040503050406030204" pitchFamily="18" charset="0"/>
                              </a:rPr>
                              <m:t>2</m:t>
                            </m:r>
                          </m:sub>
                        </m:sSub>
                      </m:fName>
                      <m:e>
                        <m:f>
                          <m:fPr>
                            <m:ctrlPr>
                              <a:rPr lang="en-US" altLang="zh-CN" sz="1700" i="1">
                                <a:latin typeface="Cambria Math"/>
                              </a:rPr>
                            </m:ctrlPr>
                          </m:fPr>
                          <m:num>
                            <m:r>
                              <a:rPr lang="en-US" altLang="zh-CN" sz="1700" b="0" i="1" smtClean="0">
                                <a:latin typeface="Cambria Math" panose="02040503050406030204" pitchFamily="18" charset="0"/>
                              </a:rPr>
                              <m:t>1</m:t>
                            </m:r>
                          </m:num>
                          <m:den>
                            <m:r>
                              <a:rPr lang="en-US" altLang="zh-CN" sz="1700" b="0" i="1" smtClean="0">
                                <a:latin typeface="Cambria Math" panose="02040503050406030204" pitchFamily="18" charset="0"/>
                              </a:rPr>
                              <m:t>3</m:t>
                            </m:r>
                          </m:den>
                        </m:f>
                      </m:e>
                    </m:func>
                  </m:oMath>
                </a14:m>
                <a:r>
                  <a:rPr lang="en-US" altLang="zh-CN" sz="1700" dirty="0"/>
                  <a:t> =</a:t>
                </a:r>
                <a:r>
                  <a:rPr lang="en-US" altLang="zh-CN" sz="1700" i="1" dirty="0"/>
                  <a:t>b</a:t>
                </a:r>
                <a:r>
                  <a:rPr lang="en-US" altLang="zh-CN" sz="1700" dirty="0"/>
                  <a:t> </a:t>
                </a:r>
                <a:endParaRPr lang="zh-CN" altLang="en-US" sz="1700" dirty="0"/>
              </a:p>
            </p:txBody>
          </p:sp>
        </mc:Choice>
        <mc:Fallback xmlns="">
          <p:sp>
            <p:nvSpPr>
              <p:cNvPr id="48" name="文本框 47">
                <a:extLst>
                  <a:ext uri="{FF2B5EF4-FFF2-40B4-BE49-F238E27FC236}">
                    <a16:creationId xmlns:a16="http://schemas.microsoft.com/office/drawing/2014/main" id="{EFC1F5F4-0EA9-4A7F-A45F-6D0F2F9411C9}"/>
                  </a:ext>
                </a:extLst>
              </p:cNvPr>
              <p:cNvSpPr txBox="1">
                <a:spLocks noRot="1" noChangeAspect="1" noMove="1" noResize="1" noEditPoints="1" noAdjustHandles="1" noChangeArrowheads="1" noChangeShapeType="1" noTextEdit="1"/>
              </p:cNvSpPr>
              <p:nvPr/>
            </p:nvSpPr>
            <p:spPr>
              <a:xfrm>
                <a:off x="5278943" y="2811493"/>
                <a:ext cx="3868205" cy="371255"/>
              </a:xfrm>
              <a:prstGeom prst="rect">
                <a:avLst/>
              </a:prstGeom>
              <a:blipFill>
                <a:blip r:embed="rId10"/>
                <a:stretch>
                  <a:fillRect l="-2520" t="-4918"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xmlns="" id="{D4E66BC9-EDF5-442F-8EF8-86F88EEFF602}"/>
                  </a:ext>
                </a:extLst>
              </p:cNvPr>
              <p:cNvSpPr txBox="1"/>
              <p:nvPr/>
            </p:nvSpPr>
            <p:spPr>
              <a:xfrm>
                <a:off x="5278943" y="3421146"/>
                <a:ext cx="3868205" cy="371255"/>
              </a:xfrm>
              <a:prstGeom prst="rect">
                <a:avLst/>
              </a:prstGeom>
              <a:noFill/>
            </p:spPr>
            <p:txBody>
              <a:bodyPr wrap="square" lIns="0" tIns="0" rIns="0" bIns="0" rtlCol="0">
                <a:spAutoFit/>
              </a:bodyPr>
              <a:lstStyle/>
              <a:p>
                <a14:m>
                  <m:oMath xmlns:m="http://schemas.openxmlformats.org/officeDocument/2006/math">
                    <m:r>
                      <m:rPr>
                        <m:sty m:val="p"/>
                      </m:rPr>
                      <a:rPr lang="en-US" altLang="zh-CN" sz="1700" b="0" i="0" smtClean="0">
                        <a:latin typeface="Cambria Math" panose="02040503050406030204" pitchFamily="18" charset="0"/>
                      </a:rPr>
                      <m:t>Entropy</m:t>
                    </m:r>
                    <m:d>
                      <m:dPr>
                        <m:ctrlPr>
                          <a:rPr lang="en-US" altLang="zh-CN" sz="1700" b="0" i="1" smtClean="0">
                            <a:latin typeface="Cambria Math"/>
                          </a:rPr>
                        </m:ctrlPr>
                      </m:dPr>
                      <m:e>
                        <m:sSub>
                          <m:sSubPr>
                            <m:ctrlPr>
                              <a:rPr lang="en-US" altLang="zh-CN" sz="1700" b="0" i="1" smtClean="0">
                                <a:latin typeface="Cambria Math"/>
                              </a:rPr>
                            </m:ctrlPr>
                          </m:sSubPr>
                          <m:e>
                            <m:r>
                              <a:rPr lang="en-US" altLang="zh-CN" sz="1700" b="0" i="1" smtClean="0">
                                <a:latin typeface="Cambria Math" panose="02040503050406030204" pitchFamily="18" charset="0"/>
                              </a:rPr>
                              <m:t>𝑡</m:t>
                            </m:r>
                          </m:e>
                          <m:sub>
                            <m:r>
                              <a:rPr lang="en-US" altLang="zh-CN" sz="1700" b="0" i="1" smtClean="0">
                                <a:latin typeface="Cambria Math" panose="02040503050406030204" pitchFamily="18" charset="0"/>
                              </a:rPr>
                              <m:t>6</m:t>
                            </m:r>
                          </m:sub>
                        </m:sSub>
                      </m:e>
                    </m:d>
                    <m:r>
                      <a:rPr lang="en-US" altLang="zh-CN" sz="1700" b="0" i="1" smtClean="0">
                        <a:latin typeface="Cambria Math" panose="02040503050406030204" pitchFamily="18" charset="0"/>
                      </a:rPr>
                      <m:t>=−</m:t>
                    </m:r>
                    <m:f>
                      <m:fPr>
                        <m:ctrlPr>
                          <a:rPr lang="en-US" altLang="zh-CN" sz="1700" b="0" i="1" smtClean="0">
                            <a:latin typeface="Cambria Math"/>
                          </a:rPr>
                        </m:ctrlPr>
                      </m:fPr>
                      <m:num>
                        <m:r>
                          <a:rPr lang="en-US" altLang="zh-CN" sz="1700" b="0" i="1" smtClean="0">
                            <a:latin typeface="Cambria Math" panose="02040503050406030204" pitchFamily="18" charset="0"/>
                          </a:rPr>
                          <m:t>2</m:t>
                        </m:r>
                      </m:num>
                      <m:den>
                        <m:r>
                          <a:rPr lang="en-US" altLang="zh-CN" sz="1700" b="0" i="1" smtClean="0">
                            <a:latin typeface="Cambria Math" panose="02040503050406030204" pitchFamily="18" charset="0"/>
                          </a:rPr>
                          <m:t>3</m:t>
                        </m:r>
                      </m:den>
                    </m:f>
                    <m:func>
                      <m:funcPr>
                        <m:ctrlPr>
                          <a:rPr lang="en-US" altLang="zh-CN" sz="1700" b="0" i="1" smtClean="0">
                            <a:latin typeface="Cambria Math"/>
                          </a:rPr>
                        </m:ctrlPr>
                      </m:funcPr>
                      <m:fName>
                        <m:sSub>
                          <m:sSubPr>
                            <m:ctrlPr>
                              <a:rPr lang="en-US" altLang="zh-CN" sz="1700" b="0" i="1" smtClean="0">
                                <a:latin typeface="Cambria Math"/>
                              </a:rPr>
                            </m:ctrlPr>
                          </m:sSubPr>
                          <m:e>
                            <m:r>
                              <m:rPr>
                                <m:sty m:val="p"/>
                              </m:rPr>
                              <a:rPr lang="en-US" altLang="zh-CN" sz="1700" b="0" i="0" smtClean="0">
                                <a:latin typeface="Cambria Math" panose="02040503050406030204" pitchFamily="18" charset="0"/>
                              </a:rPr>
                              <m:t>log</m:t>
                            </m:r>
                          </m:e>
                          <m:sub>
                            <m:r>
                              <a:rPr lang="en-US" altLang="zh-CN" sz="1700" b="0" i="1" smtClean="0">
                                <a:latin typeface="Cambria Math" panose="02040503050406030204" pitchFamily="18" charset="0"/>
                              </a:rPr>
                              <m:t>2</m:t>
                            </m:r>
                          </m:sub>
                        </m:sSub>
                      </m:fName>
                      <m:e>
                        <m:f>
                          <m:fPr>
                            <m:ctrlPr>
                              <a:rPr lang="en-US" altLang="zh-CN" sz="1700" b="0" i="1" smtClean="0">
                                <a:latin typeface="Cambria Math"/>
                              </a:rPr>
                            </m:ctrlPr>
                          </m:fPr>
                          <m:num>
                            <m:r>
                              <a:rPr lang="en-US" altLang="zh-CN" sz="1700" b="0" i="1" smtClean="0">
                                <a:latin typeface="Cambria Math" panose="02040503050406030204" pitchFamily="18" charset="0"/>
                              </a:rPr>
                              <m:t>2</m:t>
                            </m:r>
                          </m:num>
                          <m:den>
                            <m:r>
                              <a:rPr lang="en-US" altLang="zh-CN" sz="1700" b="0" i="1" smtClean="0">
                                <a:latin typeface="Cambria Math" panose="02040503050406030204" pitchFamily="18" charset="0"/>
                              </a:rPr>
                              <m:t>3</m:t>
                            </m:r>
                          </m:den>
                        </m:f>
                      </m:e>
                    </m:func>
                    <m:r>
                      <a:rPr lang="en-US" altLang="zh-CN" sz="1700" i="1">
                        <a:latin typeface="Cambria Math" panose="02040503050406030204" pitchFamily="18" charset="0"/>
                      </a:rPr>
                      <m:t>−</m:t>
                    </m:r>
                    <m:f>
                      <m:fPr>
                        <m:ctrlPr>
                          <a:rPr lang="en-US" altLang="zh-CN" sz="1700" i="1">
                            <a:latin typeface="Cambria Math"/>
                          </a:rPr>
                        </m:ctrlPr>
                      </m:fPr>
                      <m:num>
                        <m:r>
                          <a:rPr lang="en-US" altLang="zh-CN" sz="1700" b="0" i="1" smtClean="0">
                            <a:latin typeface="Cambria Math" panose="02040503050406030204" pitchFamily="18" charset="0"/>
                          </a:rPr>
                          <m:t>1</m:t>
                        </m:r>
                      </m:num>
                      <m:den>
                        <m:r>
                          <a:rPr lang="en-US" altLang="zh-CN" sz="1700" b="0" i="1" smtClean="0">
                            <a:latin typeface="Cambria Math" panose="02040503050406030204" pitchFamily="18" charset="0"/>
                          </a:rPr>
                          <m:t>3</m:t>
                        </m:r>
                      </m:den>
                    </m:f>
                    <m:func>
                      <m:funcPr>
                        <m:ctrlPr>
                          <a:rPr lang="en-US" altLang="zh-CN" sz="1700" i="1">
                            <a:latin typeface="Cambria Math"/>
                          </a:rPr>
                        </m:ctrlPr>
                      </m:funcPr>
                      <m:fName>
                        <m:sSub>
                          <m:sSubPr>
                            <m:ctrlPr>
                              <a:rPr lang="en-US" altLang="zh-CN" sz="1700" i="1">
                                <a:latin typeface="Cambria Math"/>
                              </a:rPr>
                            </m:ctrlPr>
                          </m:sSubPr>
                          <m:e>
                            <m:r>
                              <m:rPr>
                                <m:sty m:val="p"/>
                              </m:rPr>
                              <a:rPr lang="en-US" altLang="zh-CN" sz="1700">
                                <a:latin typeface="Cambria Math" panose="02040503050406030204" pitchFamily="18" charset="0"/>
                              </a:rPr>
                              <m:t>log</m:t>
                            </m:r>
                          </m:e>
                          <m:sub>
                            <m:r>
                              <a:rPr lang="en-US" altLang="zh-CN" sz="1700" i="1">
                                <a:latin typeface="Cambria Math" panose="02040503050406030204" pitchFamily="18" charset="0"/>
                              </a:rPr>
                              <m:t>2</m:t>
                            </m:r>
                          </m:sub>
                        </m:sSub>
                      </m:fName>
                      <m:e>
                        <m:f>
                          <m:fPr>
                            <m:ctrlPr>
                              <a:rPr lang="en-US" altLang="zh-CN" sz="1700" i="1">
                                <a:latin typeface="Cambria Math"/>
                              </a:rPr>
                            </m:ctrlPr>
                          </m:fPr>
                          <m:num>
                            <m:r>
                              <a:rPr lang="en-US" altLang="zh-CN" sz="1700" b="0" i="1" smtClean="0">
                                <a:latin typeface="Cambria Math" panose="02040503050406030204" pitchFamily="18" charset="0"/>
                              </a:rPr>
                              <m:t>1</m:t>
                            </m:r>
                          </m:num>
                          <m:den>
                            <m:r>
                              <a:rPr lang="en-US" altLang="zh-CN" sz="1700" b="0" i="1" smtClean="0">
                                <a:latin typeface="Cambria Math" panose="02040503050406030204" pitchFamily="18" charset="0"/>
                              </a:rPr>
                              <m:t>3</m:t>
                            </m:r>
                          </m:den>
                        </m:f>
                      </m:e>
                    </m:func>
                  </m:oMath>
                </a14:m>
                <a:r>
                  <a:rPr lang="en-US" altLang="zh-CN" sz="1700" dirty="0"/>
                  <a:t> =</a:t>
                </a:r>
                <a:r>
                  <a:rPr lang="en-US" altLang="zh-CN" sz="1700" i="1" dirty="0"/>
                  <a:t>c</a:t>
                </a:r>
                <a:r>
                  <a:rPr lang="en-US" altLang="zh-CN" sz="1700" dirty="0"/>
                  <a:t> </a:t>
                </a:r>
                <a:endParaRPr lang="zh-CN" altLang="en-US" sz="1700" dirty="0"/>
              </a:p>
            </p:txBody>
          </p:sp>
        </mc:Choice>
        <mc:Fallback xmlns="">
          <p:sp>
            <p:nvSpPr>
              <p:cNvPr id="49" name="文本框 48">
                <a:extLst>
                  <a:ext uri="{FF2B5EF4-FFF2-40B4-BE49-F238E27FC236}">
                    <a16:creationId xmlns:a16="http://schemas.microsoft.com/office/drawing/2014/main" id="{D4E66BC9-EDF5-442F-8EF8-86F88EEFF602}"/>
                  </a:ext>
                </a:extLst>
              </p:cNvPr>
              <p:cNvSpPr txBox="1">
                <a:spLocks noRot="1" noChangeAspect="1" noMove="1" noResize="1" noEditPoints="1" noAdjustHandles="1" noChangeArrowheads="1" noChangeShapeType="1" noTextEdit="1"/>
              </p:cNvSpPr>
              <p:nvPr/>
            </p:nvSpPr>
            <p:spPr>
              <a:xfrm>
                <a:off x="5278943" y="3421146"/>
                <a:ext cx="3868205" cy="371255"/>
              </a:xfrm>
              <a:prstGeom prst="rect">
                <a:avLst/>
              </a:prstGeom>
              <a:blipFill>
                <a:blip r:embed="rId11"/>
                <a:stretch>
                  <a:fillRect l="-2520" t="-4918" b="-18033"/>
                </a:stretch>
              </a:blipFill>
            </p:spPr>
            <p:txBody>
              <a:bodyPr/>
              <a:lstStyle/>
              <a:p>
                <a:r>
                  <a:rPr lang="zh-CN" altLang="en-US">
                    <a:noFill/>
                  </a:rPr>
                  <a:t> </a:t>
                </a:r>
              </a:p>
            </p:txBody>
          </p:sp>
        </mc:Fallback>
      </mc:AlternateContent>
      <p:sp>
        <p:nvSpPr>
          <p:cNvPr id="50" name="圆柱形 49">
            <a:extLst>
              <a:ext uri="{FF2B5EF4-FFF2-40B4-BE49-F238E27FC236}">
                <a16:creationId xmlns:a16="http://schemas.microsoft.com/office/drawing/2014/main" xmlns="" id="{E026EAA4-BA1C-4CD8-A2F1-9C8D3596853F}"/>
              </a:ext>
            </a:extLst>
          </p:cNvPr>
          <p:cNvSpPr/>
          <p:nvPr/>
        </p:nvSpPr>
        <p:spPr>
          <a:xfrm>
            <a:off x="2093413" y="851665"/>
            <a:ext cx="2187887" cy="61989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B050"/>
                </a:solidFill>
              </a:rPr>
              <a:t>1,</a:t>
            </a:r>
            <a:r>
              <a:rPr lang="en-US" altLang="zh-CN" b="1" dirty="0">
                <a:solidFill>
                  <a:srgbClr val="C00000"/>
                </a:solidFill>
              </a:rPr>
              <a:t>2,</a:t>
            </a:r>
            <a:r>
              <a:rPr lang="en-US" altLang="zh-CN" b="1" dirty="0">
                <a:solidFill>
                  <a:srgbClr val="00B050"/>
                </a:solidFill>
              </a:rPr>
              <a:t>3,4,5,</a:t>
            </a:r>
            <a:r>
              <a:rPr lang="en-US" altLang="zh-CN" b="1" dirty="0">
                <a:solidFill>
                  <a:srgbClr val="C00000"/>
                </a:solidFill>
              </a:rPr>
              <a:t>6,</a:t>
            </a:r>
            <a:r>
              <a:rPr lang="en-US" altLang="zh-CN" b="1" dirty="0">
                <a:solidFill>
                  <a:srgbClr val="00B050"/>
                </a:solidFill>
              </a:rPr>
              <a:t>7,</a:t>
            </a:r>
            <a:r>
              <a:rPr lang="en-US" altLang="zh-CN" b="1" dirty="0">
                <a:solidFill>
                  <a:srgbClr val="C00000"/>
                </a:solidFill>
              </a:rPr>
              <a:t>8,9,10</a:t>
            </a:r>
            <a:endParaRPr lang="zh-CN" altLang="en-US" b="1" dirty="0">
              <a:solidFill>
                <a:srgbClr val="C00000"/>
              </a:solidFill>
            </a:endParaRPr>
          </a:p>
        </p:txBody>
      </p:sp>
      <p:sp>
        <p:nvSpPr>
          <p:cNvPr id="2" name="标题 1">
            <a:extLst>
              <a:ext uri="{FF2B5EF4-FFF2-40B4-BE49-F238E27FC236}">
                <a16:creationId xmlns:a16="http://schemas.microsoft.com/office/drawing/2014/main" xmlns="" id="{39AE5300-B4C6-96DF-18AD-5914E490B9A3}"/>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357761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xmlns="" id="{EF84312E-B28D-4B6F-9296-63C7BB63C29F}"/>
              </a:ext>
            </a:extLst>
          </p:cNvPr>
          <p:cNvGrpSpPr/>
          <p:nvPr/>
        </p:nvGrpSpPr>
        <p:grpSpPr>
          <a:xfrm>
            <a:off x="2033673" y="987575"/>
            <a:ext cx="2736304" cy="2553884"/>
            <a:chOff x="1956106" y="1023128"/>
            <a:chExt cx="3263966" cy="2711883"/>
          </a:xfrm>
        </p:grpSpPr>
        <p:sp>
          <p:nvSpPr>
            <p:cNvPr id="11" name="椭圆 10">
              <a:extLst>
                <a:ext uri="{FF2B5EF4-FFF2-40B4-BE49-F238E27FC236}">
                  <a16:creationId xmlns:a16="http://schemas.microsoft.com/office/drawing/2014/main" xmlns="" id="{E08E7D4E-A01D-43AD-8242-39CE5247174E}"/>
                </a:ext>
              </a:extLst>
            </p:cNvPr>
            <p:cNvSpPr/>
            <p:nvPr/>
          </p:nvSpPr>
          <p:spPr>
            <a:xfrm>
              <a:off x="2955187" y="1023128"/>
              <a:ext cx="1281126" cy="445857"/>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收入</a:t>
              </a:r>
            </a:p>
          </p:txBody>
        </p:sp>
        <p:cxnSp>
          <p:nvCxnSpPr>
            <p:cNvPr id="12" name="直接连接符 11">
              <a:extLst>
                <a:ext uri="{FF2B5EF4-FFF2-40B4-BE49-F238E27FC236}">
                  <a16:creationId xmlns:a16="http://schemas.microsoft.com/office/drawing/2014/main" xmlns="" id="{905B9DC1-8D72-4DAB-A6FC-EC746FC9CEE2}"/>
                </a:ext>
              </a:extLst>
            </p:cNvPr>
            <p:cNvCxnSpPr>
              <a:cxnSpLocks/>
            </p:cNvCxnSpPr>
            <p:nvPr/>
          </p:nvCxnSpPr>
          <p:spPr>
            <a:xfrm flipH="1">
              <a:off x="2627260" y="1486537"/>
              <a:ext cx="851984" cy="10427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217018F8-0A65-47D6-BB09-AD976D0F03DA}"/>
                </a:ext>
              </a:extLst>
            </p:cNvPr>
            <p:cNvCxnSpPr>
              <a:cxnSpLocks/>
              <a:stCxn id="11" idx="4"/>
            </p:cNvCxnSpPr>
            <p:nvPr/>
          </p:nvCxnSpPr>
          <p:spPr>
            <a:xfrm>
              <a:off x="3595750" y="1468985"/>
              <a:ext cx="4141" cy="11794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D2C059BA-E687-414A-BEE1-B5E43ADA3FE0}"/>
                </a:ext>
              </a:extLst>
            </p:cNvPr>
            <p:cNvCxnSpPr>
              <a:cxnSpLocks/>
            </p:cNvCxnSpPr>
            <p:nvPr/>
          </p:nvCxnSpPr>
          <p:spPr>
            <a:xfrm>
              <a:off x="3830090" y="1439560"/>
              <a:ext cx="837888" cy="10836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圆柱形 16">
              <a:extLst>
                <a:ext uri="{FF2B5EF4-FFF2-40B4-BE49-F238E27FC236}">
                  <a16:creationId xmlns:a16="http://schemas.microsoft.com/office/drawing/2014/main" xmlns="" id="{F925DD6C-126A-46F0-94A7-415390F89FEC}"/>
                </a:ext>
              </a:extLst>
            </p:cNvPr>
            <p:cNvSpPr/>
            <p:nvPr/>
          </p:nvSpPr>
          <p:spPr>
            <a:xfrm>
              <a:off x="1956106" y="2523176"/>
              <a:ext cx="864096" cy="626342"/>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rPr>
                <a:t>2, 10</a:t>
              </a:r>
              <a:endParaRPr lang="zh-CN" altLang="en-US" b="1" dirty="0">
                <a:solidFill>
                  <a:srgbClr val="FF0000"/>
                </a:solidFill>
              </a:endParaRPr>
            </a:p>
          </p:txBody>
        </p:sp>
        <p:sp>
          <p:nvSpPr>
            <p:cNvPr id="18" name="圆柱形 17">
              <a:extLst>
                <a:ext uri="{FF2B5EF4-FFF2-40B4-BE49-F238E27FC236}">
                  <a16:creationId xmlns:a16="http://schemas.microsoft.com/office/drawing/2014/main" xmlns="" id="{A0935A0D-92A9-4606-8D51-62A27D3A70DE}"/>
                </a:ext>
              </a:extLst>
            </p:cNvPr>
            <p:cNvSpPr/>
            <p:nvPr/>
          </p:nvSpPr>
          <p:spPr>
            <a:xfrm>
              <a:off x="3203848" y="2540726"/>
              <a:ext cx="864096" cy="844864"/>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B050"/>
                  </a:solidFill>
                </a:rPr>
                <a:t>4,</a:t>
              </a:r>
              <a:r>
                <a:rPr lang="en-US" altLang="zh-CN" b="1" dirty="0">
                  <a:solidFill>
                    <a:srgbClr val="C00000"/>
                  </a:solidFill>
                </a:rPr>
                <a:t>6,</a:t>
              </a:r>
              <a:r>
                <a:rPr lang="en-US" altLang="zh-CN" b="1" dirty="0">
                  <a:solidFill>
                    <a:srgbClr val="00B050"/>
                  </a:solidFill>
                </a:rPr>
                <a:t>7,</a:t>
              </a:r>
              <a:r>
                <a:rPr lang="en-US" altLang="zh-CN" b="1" dirty="0">
                  <a:solidFill>
                    <a:srgbClr val="C00000"/>
                  </a:solidFill>
                </a:rPr>
                <a:t>8,9</a:t>
              </a:r>
              <a:endParaRPr lang="zh-CN" altLang="en-US" b="1" dirty="0">
                <a:solidFill>
                  <a:srgbClr val="C00000"/>
                </a:solidFill>
              </a:endParaRPr>
            </a:p>
          </p:txBody>
        </p:sp>
        <p:sp>
          <p:nvSpPr>
            <p:cNvPr id="19" name="圆柱形 18">
              <a:extLst>
                <a:ext uri="{FF2B5EF4-FFF2-40B4-BE49-F238E27FC236}">
                  <a16:creationId xmlns:a16="http://schemas.microsoft.com/office/drawing/2014/main" xmlns="" id="{67041253-F171-4E8B-BEA9-38B752E911B0}"/>
                </a:ext>
              </a:extLst>
            </p:cNvPr>
            <p:cNvSpPr/>
            <p:nvPr/>
          </p:nvSpPr>
          <p:spPr>
            <a:xfrm>
              <a:off x="4355976" y="2491994"/>
              <a:ext cx="864096" cy="657525"/>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B050"/>
                  </a:solidFill>
                </a:rPr>
                <a:t>1,3,5</a:t>
              </a:r>
              <a:endParaRPr lang="zh-CN" altLang="en-US" b="1" dirty="0">
                <a:solidFill>
                  <a:srgbClr val="00B050"/>
                </a:solidFill>
              </a:endParaRPr>
            </a:p>
          </p:txBody>
        </p:sp>
        <p:sp>
          <p:nvSpPr>
            <p:cNvPr id="20" name="文本框 19">
              <a:extLst>
                <a:ext uri="{FF2B5EF4-FFF2-40B4-BE49-F238E27FC236}">
                  <a16:creationId xmlns:a16="http://schemas.microsoft.com/office/drawing/2014/main" xmlns="" id="{A5C91B35-85CF-4665-BBFC-2D7D89467779}"/>
                </a:ext>
              </a:extLst>
            </p:cNvPr>
            <p:cNvSpPr txBox="1"/>
            <p:nvPr/>
          </p:nvSpPr>
          <p:spPr>
            <a:xfrm>
              <a:off x="2733007" y="1651122"/>
              <a:ext cx="432047" cy="365923"/>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低</a:t>
              </a:r>
            </a:p>
          </p:txBody>
        </p:sp>
        <p:sp>
          <p:nvSpPr>
            <p:cNvPr id="21" name="文本框 20">
              <a:extLst>
                <a:ext uri="{FF2B5EF4-FFF2-40B4-BE49-F238E27FC236}">
                  <a16:creationId xmlns:a16="http://schemas.microsoft.com/office/drawing/2014/main" xmlns="" id="{01B289F3-8C3B-401F-ABF8-4AB8EE0E26DA}"/>
                </a:ext>
              </a:extLst>
            </p:cNvPr>
            <p:cNvSpPr txBox="1"/>
            <p:nvPr/>
          </p:nvSpPr>
          <p:spPr>
            <a:xfrm>
              <a:off x="3514013" y="1650985"/>
              <a:ext cx="432047" cy="365923"/>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中</a:t>
              </a:r>
            </a:p>
          </p:txBody>
        </p:sp>
        <p:sp>
          <p:nvSpPr>
            <p:cNvPr id="22" name="文本框 21">
              <a:extLst>
                <a:ext uri="{FF2B5EF4-FFF2-40B4-BE49-F238E27FC236}">
                  <a16:creationId xmlns:a16="http://schemas.microsoft.com/office/drawing/2014/main" xmlns="" id="{AF38F8CA-CF97-43B8-8097-631CCDB8A24B}"/>
                </a:ext>
              </a:extLst>
            </p:cNvPr>
            <p:cNvSpPr txBox="1"/>
            <p:nvPr/>
          </p:nvSpPr>
          <p:spPr>
            <a:xfrm>
              <a:off x="4266960" y="1645210"/>
              <a:ext cx="432047" cy="365923"/>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高</a:t>
              </a:r>
            </a:p>
          </p:txBody>
        </p:sp>
        <p:sp>
          <p:nvSpPr>
            <p:cNvPr id="23" name="文本框 22">
              <a:extLst>
                <a:ext uri="{FF2B5EF4-FFF2-40B4-BE49-F238E27FC236}">
                  <a16:creationId xmlns:a16="http://schemas.microsoft.com/office/drawing/2014/main" xmlns="" id="{C5D46A69-20FE-4ED3-BBF0-F7837DA29AC9}"/>
                </a:ext>
              </a:extLst>
            </p:cNvPr>
            <p:cNvSpPr txBox="1"/>
            <p:nvPr/>
          </p:nvSpPr>
          <p:spPr>
            <a:xfrm>
              <a:off x="1987498" y="1061266"/>
              <a:ext cx="864093" cy="457404"/>
            </a:xfrm>
            <a:prstGeom prst="rect">
              <a:avLst/>
            </a:prstGeom>
            <a:noFill/>
            <a:ln>
              <a:solidFill>
                <a:schemeClr val="tx1"/>
              </a:solidFill>
              <a:prstDash val="dash"/>
            </a:ln>
          </p:spPr>
          <p:txBody>
            <a:bodyPr wrap="square" rtlCol="0">
              <a:spAutoFit/>
            </a:bodyPr>
            <a:lstStyle/>
            <a:p>
              <a:r>
                <a:rPr lang="zh-CN" altLang="en-US" sz="1200" dirty="0">
                  <a:solidFill>
                    <a:srgbClr val="C00000"/>
                  </a:solidFill>
                  <a:latin typeface="+mj-ea"/>
                  <a:ea typeface="+mj-ea"/>
                </a:rPr>
                <a:t>违   约</a:t>
              </a:r>
              <a:endParaRPr lang="en-US" altLang="zh-CN" sz="1200" dirty="0">
                <a:solidFill>
                  <a:srgbClr val="C00000"/>
                </a:solidFill>
                <a:latin typeface="+mj-ea"/>
                <a:ea typeface="+mj-ea"/>
              </a:endParaRPr>
            </a:p>
            <a:p>
              <a:r>
                <a:rPr lang="zh-CN" altLang="en-US" sz="1200" dirty="0">
                  <a:solidFill>
                    <a:srgbClr val="00B050"/>
                  </a:solidFill>
                  <a:latin typeface="+mj-ea"/>
                  <a:ea typeface="+mj-ea"/>
                </a:rPr>
                <a:t>未违约</a:t>
              </a:r>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8F7345A5-8CA0-47CC-9938-3A7B0C31AD20}"/>
                    </a:ext>
                  </a:extLst>
                </p:cNvPr>
                <p:cNvSpPr txBox="1"/>
                <p:nvPr/>
              </p:nvSpPr>
              <p:spPr>
                <a:xfrm>
                  <a:off x="2161694" y="3385590"/>
                  <a:ext cx="527138" cy="33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𝑡</m:t>
                            </m:r>
                          </m:e>
                          <m:sub>
                            <m:r>
                              <a:rPr lang="en-US" altLang="zh-CN" sz="1600" b="0" i="1" smtClean="0">
                                <a:latin typeface="Cambria Math" panose="02040503050406030204" pitchFamily="18" charset="0"/>
                                <a:cs typeface="Times New Roman" panose="020206030504050203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8F7345A5-8CA0-47CC-9938-3A7B0C31AD20}"/>
                    </a:ext>
                  </a:extLst>
                </p:cNvPr>
                <p:cNvSpPr txBox="1">
                  <a:spLocks noRot="1" noChangeAspect="1" noMove="1" noResize="1" noEditPoints="1" noAdjustHandles="1" noChangeArrowheads="1" noChangeShapeType="1" noTextEdit="1"/>
                </p:cNvSpPr>
                <p:nvPr/>
              </p:nvSpPr>
              <p:spPr>
                <a:xfrm>
                  <a:off x="2161694" y="3385590"/>
                  <a:ext cx="527138" cy="335429"/>
                </a:xfrm>
                <a:prstGeom prst="rect">
                  <a:avLst/>
                </a:prstGeom>
                <a:blipFill>
                  <a:blip r:embed="rId3"/>
                  <a:stretch>
                    <a:fillRect b="-3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xmlns="" id="{2B48B66E-3417-4998-AE6C-48300ADF7E50}"/>
                    </a:ext>
                  </a:extLst>
                </p:cNvPr>
                <p:cNvSpPr txBox="1"/>
                <p:nvPr/>
              </p:nvSpPr>
              <p:spPr>
                <a:xfrm>
                  <a:off x="3510095" y="3395649"/>
                  <a:ext cx="527138" cy="33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𝑡</m:t>
                            </m:r>
                          </m:e>
                          <m:sub>
                            <m:r>
                              <a:rPr lang="en-US" altLang="zh-CN" sz="1600" b="0" i="1" smtClean="0">
                                <a:latin typeface="Cambria Math" panose="02040503050406030204" pitchFamily="18" charset="0"/>
                                <a:cs typeface="Times New Roman" panose="02020603050405020304" pitchFamily="18" charset="0"/>
                              </a:rPr>
                              <m:t>2</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2B48B66E-3417-4998-AE6C-48300ADF7E50}"/>
                    </a:ext>
                  </a:extLst>
                </p:cNvPr>
                <p:cNvSpPr txBox="1">
                  <a:spLocks noRot="1" noChangeAspect="1" noMove="1" noResize="1" noEditPoints="1" noAdjustHandles="1" noChangeArrowheads="1" noChangeShapeType="1" noTextEdit="1"/>
                </p:cNvSpPr>
                <p:nvPr/>
              </p:nvSpPr>
              <p:spPr>
                <a:xfrm>
                  <a:off x="3510095" y="3395649"/>
                  <a:ext cx="527138" cy="335429"/>
                </a:xfrm>
                <a:prstGeom prst="rect">
                  <a:avLst/>
                </a:prstGeom>
                <a:blipFill>
                  <a:blip r:embed="rId4"/>
                  <a:stretch>
                    <a:fillRect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xmlns="" id="{382E2B0C-849E-4C9C-ABAF-3945E922A465}"/>
                    </a:ext>
                  </a:extLst>
                </p:cNvPr>
                <p:cNvSpPr txBox="1"/>
                <p:nvPr/>
              </p:nvSpPr>
              <p:spPr>
                <a:xfrm>
                  <a:off x="4644008" y="3399582"/>
                  <a:ext cx="527138" cy="3354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𝑡</m:t>
                            </m:r>
                          </m:e>
                          <m:sub>
                            <m:r>
                              <a:rPr lang="en-US" altLang="zh-CN" sz="1600" b="0" i="1" smtClean="0">
                                <a:latin typeface="Cambria Math" panose="02040503050406030204" pitchFamily="18" charset="0"/>
                                <a:cs typeface="Times New Roman" panose="02020603050405020304" pitchFamily="18" charset="0"/>
                              </a:rPr>
                              <m:t>3</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382E2B0C-849E-4C9C-ABAF-3945E922A465}"/>
                    </a:ext>
                  </a:extLst>
                </p:cNvPr>
                <p:cNvSpPr txBox="1">
                  <a:spLocks noRot="1" noChangeAspect="1" noMove="1" noResize="1" noEditPoints="1" noAdjustHandles="1" noChangeArrowheads="1" noChangeShapeType="1" noTextEdit="1"/>
                </p:cNvSpPr>
                <p:nvPr/>
              </p:nvSpPr>
              <p:spPr>
                <a:xfrm>
                  <a:off x="4644008" y="3399582"/>
                  <a:ext cx="527138" cy="335429"/>
                </a:xfrm>
                <a:prstGeom prst="rect">
                  <a:avLst/>
                </a:prstGeom>
                <a:blipFill>
                  <a:blip r:embed="rId5"/>
                  <a:stretch>
                    <a:fillRect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xmlns="" id="{7F47EAE9-6924-441F-A933-B79892EACD2C}"/>
                    </a:ext>
                  </a:extLst>
                </p:cNvPr>
                <p:cNvSpPr txBox="1"/>
                <p:nvPr/>
              </p:nvSpPr>
              <p:spPr>
                <a:xfrm>
                  <a:off x="4286495" y="1032659"/>
                  <a:ext cx="450216" cy="3659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0</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7F47EAE9-6924-441F-A933-B79892EACD2C}"/>
                    </a:ext>
                  </a:extLst>
                </p:cNvPr>
                <p:cNvSpPr txBox="1">
                  <a:spLocks noRot="1" noChangeAspect="1" noMove="1" noResize="1" noEditPoints="1" noAdjustHandles="1" noChangeArrowheads="1" noChangeShapeType="1" noTextEdit="1"/>
                </p:cNvSpPr>
                <p:nvPr/>
              </p:nvSpPr>
              <p:spPr>
                <a:xfrm>
                  <a:off x="4286495" y="1032659"/>
                  <a:ext cx="450216" cy="365923"/>
                </a:xfrm>
                <a:prstGeom prst="rect">
                  <a:avLst/>
                </a:prstGeom>
                <a:blipFill>
                  <a:blip r:embed="rId6"/>
                  <a:stretch>
                    <a:fillRect b="-7018"/>
                  </a:stretch>
                </a:blipFill>
              </p:spPr>
              <p:txBody>
                <a:bodyPr/>
                <a:lstStyle/>
                <a:p>
                  <a:r>
                    <a:rPr lang="zh-CN" altLang="en-US">
                      <a:noFill/>
                    </a:rPr>
                    <a:t> </a:t>
                  </a:r>
                </a:p>
              </p:txBody>
            </p:sp>
          </mc:Fallback>
        </mc:AlternateContent>
      </p:grpSp>
      <p:sp>
        <p:nvSpPr>
          <p:cNvPr id="29" name="椭圆 28">
            <a:extLst>
              <a:ext uri="{FF2B5EF4-FFF2-40B4-BE49-F238E27FC236}">
                <a16:creationId xmlns:a16="http://schemas.microsoft.com/office/drawing/2014/main" xmlns="" id="{8F04B6E9-A90E-4755-AA14-31A513B4BEE6}"/>
              </a:ext>
            </a:extLst>
          </p:cNvPr>
          <p:cNvSpPr/>
          <p:nvPr/>
        </p:nvSpPr>
        <p:spPr>
          <a:xfrm>
            <a:off x="6710650" y="915566"/>
            <a:ext cx="1074016" cy="41988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收入</a:t>
            </a:r>
          </a:p>
        </p:txBody>
      </p:sp>
      <p:cxnSp>
        <p:nvCxnSpPr>
          <p:cNvPr id="30" name="直接连接符 29">
            <a:extLst>
              <a:ext uri="{FF2B5EF4-FFF2-40B4-BE49-F238E27FC236}">
                <a16:creationId xmlns:a16="http://schemas.microsoft.com/office/drawing/2014/main" xmlns="" id="{A949E43C-649E-4877-8D04-3F9EE6580D93}"/>
              </a:ext>
            </a:extLst>
          </p:cNvPr>
          <p:cNvCxnSpPr>
            <a:cxnSpLocks/>
          </p:cNvCxnSpPr>
          <p:nvPr/>
        </p:nvCxnSpPr>
        <p:spPr>
          <a:xfrm flipH="1">
            <a:off x="6435736" y="1351976"/>
            <a:ext cx="714250" cy="982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E2A2B62D-5915-4A27-A197-F980AD8986FB}"/>
              </a:ext>
            </a:extLst>
          </p:cNvPr>
          <p:cNvCxnSpPr>
            <a:cxnSpLocks/>
            <a:stCxn id="29" idx="4"/>
          </p:cNvCxnSpPr>
          <p:nvPr/>
        </p:nvCxnSpPr>
        <p:spPr>
          <a:xfrm flipH="1">
            <a:off x="7235927" y="1335447"/>
            <a:ext cx="11731" cy="1134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62E13E28-1474-4822-B330-8AE270F02CEC}"/>
              </a:ext>
            </a:extLst>
          </p:cNvPr>
          <p:cNvCxnSpPr>
            <a:cxnSpLocks/>
          </p:cNvCxnSpPr>
          <p:nvPr/>
        </p:nvCxnSpPr>
        <p:spPr>
          <a:xfrm>
            <a:off x="7444113" y="1307736"/>
            <a:ext cx="702433" cy="10204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圆柱形 32">
            <a:extLst>
              <a:ext uri="{FF2B5EF4-FFF2-40B4-BE49-F238E27FC236}">
                <a16:creationId xmlns:a16="http://schemas.microsoft.com/office/drawing/2014/main" xmlns="" id="{E8C49618-B805-485A-9959-C3E1B3DB84DB}"/>
              </a:ext>
            </a:extLst>
          </p:cNvPr>
          <p:cNvSpPr/>
          <p:nvPr/>
        </p:nvSpPr>
        <p:spPr>
          <a:xfrm>
            <a:off x="5873083" y="2328219"/>
            <a:ext cx="724404" cy="533385"/>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rPr>
              <a:t>2, 10</a:t>
            </a:r>
            <a:endParaRPr lang="zh-CN" altLang="en-US" b="1" dirty="0">
              <a:solidFill>
                <a:srgbClr val="FF0000"/>
              </a:solidFill>
            </a:endParaRPr>
          </a:p>
        </p:txBody>
      </p:sp>
      <p:sp>
        <p:nvSpPr>
          <p:cNvPr id="35" name="圆柱形 34">
            <a:extLst>
              <a:ext uri="{FF2B5EF4-FFF2-40B4-BE49-F238E27FC236}">
                <a16:creationId xmlns:a16="http://schemas.microsoft.com/office/drawing/2014/main" xmlns="" id="{B1588B31-9A25-4705-97AC-DF09D6D31FBC}"/>
              </a:ext>
            </a:extLst>
          </p:cNvPr>
          <p:cNvSpPr/>
          <p:nvPr/>
        </p:nvSpPr>
        <p:spPr>
          <a:xfrm>
            <a:off x="7884983" y="2298854"/>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B050"/>
                </a:solidFill>
              </a:rPr>
              <a:t>1,3,5</a:t>
            </a:r>
            <a:endParaRPr lang="zh-CN" altLang="en-US" b="1" dirty="0">
              <a:solidFill>
                <a:srgbClr val="00B050"/>
              </a:solidFill>
            </a:endParaRPr>
          </a:p>
        </p:txBody>
      </p:sp>
      <p:sp>
        <p:nvSpPr>
          <p:cNvPr id="36" name="文本框 35">
            <a:extLst>
              <a:ext uri="{FF2B5EF4-FFF2-40B4-BE49-F238E27FC236}">
                <a16:creationId xmlns:a16="http://schemas.microsoft.com/office/drawing/2014/main" xmlns="" id="{E37B5663-6DDB-4315-97EE-AA8568767465}"/>
              </a:ext>
            </a:extLst>
          </p:cNvPr>
          <p:cNvSpPr txBox="1"/>
          <p:nvPr/>
        </p:nvSpPr>
        <p:spPr>
          <a:xfrm>
            <a:off x="6449147" y="1506972"/>
            <a:ext cx="362201" cy="344604"/>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低</a:t>
            </a:r>
          </a:p>
        </p:txBody>
      </p:sp>
      <p:sp>
        <p:nvSpPr>
          <p:cNvPr id="37" name="文本框 36">
            <a:extLst>
              <a:ext uri="{FF2B5EF4-FFF2-40B4-BE49-F238E27FC236}">
                <a16:creationId xmlns:a16="http://schemas.microsoft.com/office/drawing/2014/main" xmlns="" id="{1485D8B9-59AC-487D-8C39-47660097557C}"/>
              </a:ext>
            </a:extLst>
          </p:cNvPr>
          <p:cNvSpPr txBox="1"/>
          <p:nvPr/>
        </p:nvSpPr>
        <p:spPr>
          <a:xfrm>
            <a:off x="7179134" y="1506843"/>
            <a:ext cx="362201" cy="344604"/>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中</a:t>
            </a:r>
          </a:p>
        </p:txBody>
      </p:sp>
      <p:sp>
        <p:nvSpPr>
          <p:cNvPr id="38" name="文本框 37">
            <a:extLst>
              <a:ext uri="{FF2B5EF4-FFF2-40B4-BE49-F238E27FC236}">
                <a16:creationId xmlns:a16="http://schemas.microsoft.com/office/drawing/2014/main" xmlns="" id="{D6DA79C5-D14F-4DDE-AAEA-3F26705B1482}"/>
              </a:ext>
            </a:extLst>
          </p:cNvPr>
          <p:cNvSpPr txBox="1"/>
          <p:nvPr/>
        </p:nvSpPr>
        <p:spPr>
          <a:xfrm>
            <a:off x="7810358" y="1501404"/>
            <a:ext cx="362201" cy="344604"/>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高</a:t>
            </a:r>
          </a:p>
        </p:txBody>
      </p:sp>
      <p:sp>
        <p:nvSpPr>
          <p:cNvPr id="39" name="文本框 38">
            <a:extLst>
              <a:ext uri="{FF2B5EF4-FFF2-40B4-BE49-F238E27FC236}">
                <a16:creationId xmlns:a16="http://schemas.microsoft.com/office/drawing/2014/main" xmlns="" id="{7263B97A-72BE-48FE-A159-8BEAAD0F25AC}"/>
              </a:ext>
            </a:extLst>
          </p:cNvPr>
          <p:cNvSpPr txBox="1"/>
          <p:nvPr/>
        </p:nvSpPr>
        <p:spPr>
          <a:xfrm>
            <a:off x="5899400" y="951482"/>
            <a:ext cx="724401" cy="430755"/>
          </a:xfrm>
          <a:prstGeom prst="rect">
            <a:avLst/>
          </a:prstGeom>
          <a:noFill/>
          <a:ln>
            <a:solidFill>
              <a:schemeClr val="tx1"/>
            </a:solidFill>
            <a:prstDash val="dash"/>
          </a:ln>
        </p:spPr>
        <p:txBody>
          <a:bodyPr wrap="square" rtlCol="0">
            <a:spAutoFit/>
          </a:bodyPr>
          <a:lstStyle/>
          <a:p>
            <a:r>
              <a:rPr lang="zh-CN" altLang="en-US" sz="1200" dirty="0">
                <a:solidFill>
                  <a:srgbClr val="C00000"/>
                </a:solidFill>
                <a:latin typeface="+mj-ea"/>
                <a:ea typeface="+mj-ea"/>
              </a:rPr>
              <a:t>违   约</a:t>
            </a:r>
            <a:endParaRPr lang="en-US" altLang="zh-CN" sz="1200" dirty="0">
              <a:solidFill>
                <a:srgbClr val="C00000"/>
              </a:solidFill>
              <a:latin typeface="+mj-ea"/>
              <a:ea typeface="+mj-ea"/>
            </a:endParaRPr>
          </a:p>
          <a:p>
            <a:r>
              <a:rPr lang="zh-CN" altLang="en-US" sz="1200" dirty="0">
                <a:solidFill>
                  <a:srgbClr val="00B050"/>
                </a:solidFill>
                <a:latin typeface="+mj-ea"/>
                <a:ea typeface="+mj-ea"/>
              </a:rPr>
              <a:t>未违约</a:t>
            </a: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xmlns="" id="{51DE64B7-86E4-47BE-90E6-13F1745C1BA6}"/>
                  </a:ext>
                </a:extLst>
              </p:cNvPr>
              <p:cNvSpPr txBox="1"/>
              <p:nvPr/>
            </p:nvSpPr>
            <p:spPr>
              <a:xfrm>
                <a:off x="6023077" y="2903223"/>
                <a:ext cx="441919" cy="315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𝑡</m:t>
                          </m:r>
                        </m:e>
                        <m:sub>
                          <m:r>
                            <a:rPr lang="en-US" altLang="zh-CN" sz="1600" b="0" i="1" smtClean="0">
                              <a:latin typeface="Cambria Math" panose="02040503050406030204" pitchFamily="18" charset="0"/>
                              <a:cs typeface="Times New Roman" panose="020206030504050203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40" name="文本框 39">
                <a:extLst>
                  <a:ext uri="{FF2B5EF4-FFF2-40B4-BE49-F238E27FC236}">
                    <a16:creationId xmlns:a16="http://schemas.microsoft.com/office/drawing/2014/main" id="{51DE64B7-86E4-47BE-90E6-13F1745C1BA6}"/>
                  </a:ext>
                </a:extLst>
              </p:cNvPr>
              <p:cNvSpPr txBox="1">
                <a:spLocks noRot="1" noChangeAspect="1" noMove="1" noResize="1" noEditPoints="1" noAdjustHandles="1" noChangeArrowheads="1" noChangeShapeType="1" noTextEdit="1"/>
              </p:cNvSpPr>
              <p:nvPr/>
            </p:nvSpPr>
            <p:spPr>
              <a:xfrm>
                <a:off x="6023077" y="2903223"/>
                <a:ext cx="441919" cy="315886"/>
              </a:xfrm>
              <a:prstGeom prst="rect">
                <a:avLst/>
              </a:prstGeom>
              <a:blipFill>
                <a:blip r:embed="rId7"/>
                <a:stretch>
                  <a:fillRect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xmlns="" id="{8B16800D-B705-4823-9851-42662C48E210}"/>
                  </a:ext>
                </a:extLst>
              </p:cNvPr>
              <p:cNvSpPr txBox="1"/>
              <p:nvPr/>
            </p:nvSpPr>
            <p:spPr>
              <a:xfrm>
                <a:off x="8125073" y="2842899"/>
                <a:ext cx="441919" cy="315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𝑡</m:t>
                          </m:r>
                        </m:e>
                        <m:sub>
                          <m:r>
                            <a:rPr lang="en-US" altLang="zh-CN" sz="1600" b="0" i="1" smtClean="0">
                              <a:latin typeface="Cambria Math" panose="02040503050406030204" pitchFamily="18" charset="0"/>
                              <a:cs typeface="Times New Roman" panose="02020603050405020304" pitchFamily="18" charset="0"/>
                            </a:rPr>
                            <m:t>3</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42" name="文本框 41">
                <a:extLst>
                  <a:ext uri="{FF2B5EF4-FFF2-40B4-BE49-F238E27FC236}">
                    <a16:creationId xmlns:a16="http://schemas.microsoft.com/office/drawing/2014/main" id="{8B16800D-B705-4823-9851-42662C48E210}"/>
                  </a:ext>
                </a:extLst>
              </p:cNvPr>
              <p:cNvSpPr txBox="1">
                <a:spLocks noRot="1" noChangeAspect="1" noMove="1" noResize="1" noEditPoints="1" noAdjustHandles="1" noChangeArrowheads="1" noChangeShapeType="1" noTextEdit="1"/>
              </p:cNvSpPr>
              <p:nvPr/>
            </p:nvSpPr>
            <p:spPr>
              <a:xfrm>
                <a:off x="8125073" y="2842899"/>
                <a:ext cx="441919" cy="315886"/>
              </a:xfrm>
              <a:prstGeom prst="rect">
                <a:avLst/>
              </a:prstGeom>
              <a:blipFill>
                <a:blip r:embed="rId8"/>
                <a:stretch>
                  <a:fillRect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xmlns="" id="{1D58BE1E-257D-4AEA-A921-DBED94BF5B67}"/>
                  </a:ext>
                </a:extLst>
              </p:cNvPr>
              <p:cNvSpPr txBox="1"/>
              <p:nvPr/>
            </p:nvSpPr>
            <p:spPr>
              <a:xfrm>
                <a:off x="7826735" y="924542"/>
                <a:ext cx="377433" cy="344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0</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id="{1D58BE1E-257D-4AEA-A921-DBED94BF5B67}"/>
                  </a:ext>
                </a:extLst>
              </p:cNvPr>
              <p:cNvSpPr txBox="1">
                <a:spLocks noRot="1" noChangeAspect="1" noMove="1" noResize="1" noEditPoints="1" noAdjustHandles="1" noChangeArrowheads="1" noChangeShapeType="1" noTextEdit="1"/>
              </p:cNvSpPr>
              <p:nvPr/>
            </p:nvSpPr>
            <p:spPr>
              <a:xfrm>
                <a:off x="7826735" y="924542"/>
                <a:ext cx="377433" cy="344604"/>
              </a:xfrm>
              <a:prstGeom prst="rect">
                <a:avLst/>
              </a:prstGeom>
              <a:blipFill>
                <a:blip r:embed="rId9"/>
                <a:stretch>
                  <a:fillRect b="-8929"/>
                </a:stretch>
              </a:blipFill>
            </p:spPr>
            <p:txBody>
              <a:bodyPr/>
              <a:lstStyle/>
              <a:p>
                <a:r>
                  <a:rPr lang="zh-CN" altLang="en-US">
                    <a:noFill/>
                  </a:rPr>
                  <a:t> </a:t>
                </a:r>
              </a:p>
            </p:txBody>
          </p:sp>
        </mc:Fallback>
      </mc:AlternateContent>
      <p:sp>
        <p:nvSpPr>
          <p:cNvPr id="44" name="椭圆 43">
            <a:extLst>
              <a:ext uri="{FF2B5EF4-FFF2-40B4-BE49-F238E27FC236}">
                <a16:creationId xmlns:a16="http://schemas.microsoft.com/office/drawing/2014/main" xmlns="" id="{67325E37-043E-4E37-9035-CD2849F60F57}"/>
              </a:ext>
            </a:extLst>
          </p:cNvPr>
          <p:cNvSpPr/>
          <p:nvPr/>
        </p:nvSpPr>
        <p:spPr>
          <a:xfrm>
            <a:off x="6752719" y="2419193"/>
            <a:ext cx="1074016" cy="52584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t>学历</a:t>
            </a:r>
          </a:p>
        </p:txBody>
      </p:sp>
      <p:cxnSp>
        <p:nvCxnSpPr>
          <p:cNvPr id="45" name="直接连接符 44">
            <a:extLst>
              <a:ext uri="{FF2B5EF4-FFF2-40B4-BE49-F238E27FC236}">
                <a16:creationId xmlns:a16="http://schemas.microsoft.com/office/drawing/2014/main" xmlns="" id="{D0B41B7B-0B4E-4C05-A312-42C83288664A}"/>
              </a:ext>
            </a:extLst>
          </p:cNvPr>
          <p:cNvCxnSpPr>
            <a:cxnSpLocks/>
          </p:cNvCxnSpPr>
          <p:nvPr/>
        </p:nvCxnSpPr>
        <p:spPr>
          <a:xfrm flipH="1">
            <a:off x="6489160" y="2935322"/>
            <a:ext cx="571919" cy="7978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E5422427-6ACF-48AC-B864-1B2FCECE9C97}"/>
              </a:ext>
            </a:extLst>
          </p:cNvPr>
          <p:cNvCxnSpPr>
            <a:cxnSpLocks/>
            <a:endCxn id="57" idx="1"/>
          </p:cNvCxnSpPr>
          <p:nvPr/>
        </p:nvCxnSpPr>
        <p:spPr>
          <a:xfrm>
            <a:off x="7298867" y="2952021"/>
            <a:ext cx="23940" cy="7811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8E1B3023-3B0C-43F6-BEA4-2382F080E840}"/>
              </a:ext>
            </a:extLst>
          </p:cNvPr>
          <p:cNvCxnSpPr>
            <a:cxnSpLocks/>
          </p:cNvCxnSpPr>
          <p:nvPr/>
        </p:nvCxnSpPr>
        <p:spPr>
          <a:xfrm>
            <a:off x="7526882" y="2920319"/>
            <a:ext cx="638835" cy="7918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xmlns="" id="{D5A7F9D4-CA40-4A02-940E-7E206D54991C}"/>
              </a:ext>
            </a:extLst>
          </p:cNvPr>
          <p:cNvSpPr txBox="1"/>
          <p:nvPr/>
        </p:nvSpPr>
        <p:spPr>
          <a:xfrm>
            <a:off x="6103252" y="3229295"/>
            <a:ext cx="777204"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高中</a:t>
            </a:r>
          </a:p>
        </p:txBody>
      </p:sp>
      <p:sp>
        <p:nvSpPr>
          <p:cNvPr id="50" name="文本框 49">
            <a:extLst>
              <a:ext uri="{FF2B5EF4-FFF2-40B4-BE49-F238E27FC236}">
                <a16:creationId xmlns:a16="http://schemas.microsoft.com/office/drawing/2014/main" xmlns="" id="{704EDF38-57F1-4777-8E3A-82129EF58DF6}"/>
              </a:ext>
            </a:extLst>
          </p:cNvPr>
          <p:cNvSpPr txBox="1"/>
          <p:nvPr/>
        </p:nvSpPr>
        <p:spPr>
          <a:xfrm>
            <a:off x="6968849" y="3186070"/>
            <a:ext cx="707915"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本科</a:t>
            </a:r>
          </a:p>
        </p:txBody>
      </p:sp>
      <p:sp>
        <p:nvSpPr>
          <p:cNvPr id="51" name="文本框 50">
            <a:extLst>
              <a:ext uri="{FF2B5EF4-FFF2-40B4-BE49-F238E27FC236}">
                <a16:creationId xmlns:a16="http://schemas.microsoft.com/office/drawing/2014/main" xmlns="" id="{2301D234-5329-41B3-B8D6-95BDDFA3CE72}"/>
              </a:ext>
            </a:extLst>
          </p:cNvPr>
          <p:cNvSpPr txBox="1"/>
          <p:nvPr/>
        </p:nvSpPr>
        <p:spPr>
          <a:xfrm>
            <a:off x="7944877" y="3237768"/>
            <a:ext cx="974345"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研究生</a:t>
            </a:r>
          </a:p>
        </p:txBody>
      </p:sp>
      <p:sp>
        <p:nvSpPr>
          <p:cNvPr id="57" name="圆柱形 56">
            <a:extLst>
              <a:ext uri="{FF2B5EF4-FFF2-40B4-BE49-F238E27FC236}">
                <a16:creationId xmlns:a16="http://schemas.microsoft.com/office/drawing/2014/main" xmlns="" id="{217C3E75-CFCC-4BEA-9832-C14221F48E51}"/>
              </a:ext>
            </a:extLst>
          </p:cNvPr>
          <p:cNvSpPr/>
          <p:nvPr/>
        </p:nvSpPr>
        <p:spPr>
          <a:xfrm>
            <a:off x="6960605" y="3733164"/>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rPr>
              <a:t>6</a:t>
            </a:r>
            <a:endParaRPr lang="zh-CN" altLang="en-US" b="1" dirty="0">
              <a:solidFill>
                <a:srgbClr val="FF0000"/>
              </a:solidFill>
            </a:endParaRPr>
          </a:p>
        </p:txBody>
      </p:sp>
      <p:sp>
        <p:nvSpPr>
          <p:cNvPr id="58" name="圆柱形 57">
            <a:extLst>
              <a:ext uri="{FF2B5EF4-FFF2-40B4-BE49-F238E27FC236}">
                <a16:creationId xmlns:a16="http://schemas.microsoft.com/office/drawing/2014/main" xmlns="" id="{56E0B5F8-FAC5-4687-A1CA-1B40B0ED4F5D}"/>
              </a:ext>
            </a:extLst>
          </p:cNvPr>
          <p:cNvSpPr/>
          <p:nvPr/>
        </p:nvSpPr>
        <p:spPr>
          <a:xfrm>
            <a:off x="5973178" y="3740691"/>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B050"/>
                </a:solidFill>
              </a:rPr>
              <a:t>4, 7</a:t>
            </a:r>
            <a:endParaRPr lang="zh-CN" altLang="en-US" b="1" dirty="0">
              <a:solidFill>
                <a:srgbClr val="00B050"/>
              </a:solidFill>
            </a:endParaRPr>
          </a:p>
        </p:txBody>
      </p:sp>
      <p:sp>
        <p:nvSpPr>
          <p:cNvPr id="59" name="圆柱形 58">
            <a:extLst>
              <a:ext uri="{FF2B5EF4-FFF2-40B4-BE49-F238E27FC236}">
                <a16:creationId xmlns:a16="http://schemas.microsoft.com/office/drawing/2014/main" xmlns="" id="{80F16FC2-BB41-41FA-9040-AC2C3BDD838D}"/>
              </a:ext>
            </a:extLst>
          </p:cNvPr>
          <p:cNvSpPr/>
          <p:nvPr/>
        </p:nvSpPr>
        <p:spPr>
          <a:xfrm>
            <a:off x="8015451" y="3696322"/>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rPr>
              <a:t>8, 9</a:t>
            </a:r>
            <a:endParaRPr lang="zh-CN" altLang="en-US" b="1" dirty="0">
              <a:solidFill>
                <a:srgbClr val="FF0000"/>
              </a:solidFill>
            </a:endParaRPr>
          </a:p>
        </p:txBody>
      </p:sp>
      <p:sp>
        <p:nvSpPr>
          <p:cNvPr id="2" name="标题 1">
            <a:extLst>
              <a:ext uri="{FF2B5EF4-FFF2-40B4-BE49-F238E27FC236}">
                <a16:creationId xmlns:a16="http://schemas.microsoft.com/office/drawing/2014/main" xmlns="" id="{41F7DA11-88A8-C973-2573-33421273197E}"/>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28929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9"/>
          <p:cNvSpPr txBox="1">
            <a:spLocks noChangeArrowheads="1"/>
          </p:cNvSpPr>
          <p:nvPr/>
        </p:nvSpPr>
        <p:spPr bwMode="auto">
          <a:xfrm>
            <a:off x="1835696" y="889126"/>
            <a:ext cx="3636404" cy="932819"/>
          </a:xfrm>
          <a:prstGeom prst="rect">
            <a:avLst/>
          </a:prstGeom>
          <a:noFill/>
          <a:ln>
            <a:noFill/>
          </a:ln>
          <a:effectLst/>
        </p:spPr>
        <p:txBody>
          <a:bodyPr wrap="square" lIns="68580" tIns="34290" rIns="68580" bIns="34290">
            <a:spAutoFit/>
          </a:bodyPr>
          <a:lstStyle/>
          <a:p>
            <a:pPr>
              <a:lnSpc>
                <a:spcPct val="150000"/>
              </a:lnSpc>
            </a:pPr>
            <a:r>
              <a:rPr lang="zh-CN" altLang="en-US" sz="2000" b="1" dirty="0">
                <a:latin typeface="+mj-ea"/>
                <a:ea typeface="+mj-ea"/>
              </a:rPr>
              <a:t>总结：</a:t>
            </a:r>
            <a:endParaRPr lang="en-US" altLang="zh-CN" sz="2000" b="1" dirty="0">
              <a:latin typeface="+mj-ea"/>
              <a:ea typeface="+mj-ea"/>
            </a:endParaRPr>
          </a:p>
          <a:p>
            <a:pPr>
              <a:lnSpc>
                <a:spcPct val="150000"/>
              </a:lnSpc>
            </a:pPr>
            <a:r>
              <a:rPr lang="zh-CN" altLang="en-US" sz="2000" b="1" dirty="0"/>
              <a:t>    决策结点、分支、叶子节点</a:t>
            </a:r>
          </a:p>
        </p:txBody>
      </p:sp>
      <p:sp>
        <p:nvSpPr>
          <p:cNvPr id="10" name="Text Box 43"/>
          <p:cNvSpPr txBox="1">
            <a:spLocks noChangeArrowheads="1"/>
          </p:cNvSpPr>
          <p:nvPr/>
        </p:nvSpPr>
        <p:spPr bwMode="auto">
          <a:xfrm>
            <a:off x="1723160" y="1952064"/>
            <a:ext cx="3898641" cy="2923942"/>
          </a:xfrm>
          <a:prstGeom prst="rect">
            <a:avLst/>
          </a:prstGeom>
          <a:noFill/>
          <a:ln>
            <a:noFill/>
          </a:ln>
          <a:effectLst/>
        </p:spPr>
        <p:txBody>
          <a:bodyPr wrap="square" lIns="68580" tIns="34290" rIns="68580" bIns="34290">
            <a:spAutoFit/>
          </a:bodyPr>
          <a:lstStyle/>
          <a:p>
            <a:pPr marL="285750" indent="-285750">
              <a:lnSpc>
                <a:spcPct val="150000"/>
              </a:lnSpc>
              <a:buFont typeface="Wingdings" pitchFamily="2" charset="2"/>
              <a:buChar char="Ø"/>
            </a:pPr>
            <a:r>
              <a:rPr lang="zh-CN" altLang="en-US" b="1" dirty="0"/>
              <a:t>在沿着决策树从上到下的遍历过程中，在每个结点都有一个测试。每个结点上问题的不同测试输出导致不同的分枝，最后会达到一个叶子结点。这一过程就是利用决策树进行分类的过程，利用若干个变量来判断属性组（样本）的类别。</a:t>
            </a:r>
          </a:p>
        </p:txBody>
      </p:sp>
      <p:sp>
        <p:nvSpPr>
          <p:cNvPr id="15" name="椭圆 14">
            <a:extLst>
              <a:ext uri="{FF2B5EF4-FFF2-40B4-BE49-F238E27FC236}">
                <a16:creationId xmlns:a16="http://schemas.microsoft.com/office/drawing/2014/main" xmlns="" id="{3DFBF007-0E20-41A2-8021-5F0D41A77BB7}"/>
              </a:ext>
            </a:extLst>
          </p:cNvPr>
          <p:cNvSpPr/>
          <p:nvPr/>
        </p:nvSpPr>
        <p:spPr>
          <a:xfrm>
            <a:off x="6710650" y="915566"/>
            <a:ext cx="1074016" cy="41988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收入</a:t>
            </a:r>
          </a:p>
        </p:txBody>
      </p:sp>
      <p:cxnSp>
        <p:nvCxnSpPr>
          <p:cNvPr id="16" name="直接连接符 15">
            <a:extLst>
              <a:ext uri="{FF2B5EF4-FFF2-40B4-BE49-F238E27FC236}">
                <a16:creationId xmlns:a16="http://schemas.microsoft.com/office/drawing/2014/main" xmlns="" id="{7608758C-3285-4C98-B7C8-AE11E7FF9E09}"/>
              </a:ext>
            </a:extLst>
          </p:cNvPr>
          <p:cNvCxnSpPr>
            <a:cxnSpLocks/>
          </p:cNvCxnSpPr>
          <p:nvPr/>
        </p:nvCxnSpPr>
        <p:spPr>
          <a:xfrm flipH="1">
            <a:off x="6435736" y="1351976"/>
            <a:ext cx="714250" cy="982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FFE43208-E602-492A-BC24-1D1A2B37C9DC}"/>
              </a:ext>
            </a:extLst>
          </p:cNvPr>
          <p:cNvCxnSpPr>
            <a:cxnSpLocks/>
            <a:stCxn id="15" idx="4"/>
          </p:cNvCxnSpPr>
          <p:nvPr/>
        </p:nvCxnSpPr>
        <p:spPr>
          <a:xfrm flipH="1">
            <a:off x="7235927" y="1335447"/>
            <a:ext cx="11731" cy="1134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xmlns="" id="{A0F4FBBD-DA9C-4DBA-A6A1-9C487D84C837}"/>
              </a:ext>
            </a:extLst>
          </p:cNvPr>
          <p:cNvCxnSpPr>
            <a:cxnSpLocks/>
          </p:cNvCxnSpPr>
          <p:nvPr/>
        </p:nvCxnSpPr>
        <p:spPr>
          <a:xfrm>
            <a:off x="7444113" y="1307736"/>
            <a:ext cx="702433" cy="10204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圆柱形 18">
            <a:extLst>
              <a:ext uri="{FF2B5EF4-FFF2-40B4-BE49-F238E27FC236}">
                <a16:creationId xmlns:a16="http://schemas.microsoft.com/office/drawing/2014/main" xmlns="" id="{6EB8D7F0-CD3A-4661-A820-D70862C1370C}"/>
              </a:ext>
            </a:extLst>
          </p:cNvPr>
          <p:cNvSpPr/>
          <p:nvPr/>
        </p:nvSpPr>
        <p:spPr>
          <a:xfrm>
            <a:off x="5873083" y="2328219"/>
            <a:ext cx="724404" cy="533385"/>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rPr>
              <a:t>2, 10</a:t>
            </a:r>
            <a:endParaRPr lang="zh-CN" altLang="en-US" b="1" dirty="0">
              <a:solidFill>
                <a:srgbClr val="FF0000"/>
              </a:solidFill>
            </a:endParaRPr>
          </a:p>
        </p:txBody>
      </p:sp>
      <p:sp>
        <p:nvSpPr>
          <p:cNvPr id="20" name="圆柱形 19">
            <a:extLst>
              <a:ext uri="{FF2B5EF4-FFF2-40B4-BE49-F238E27FC236}">
                <a16:creationId xmlns:a16="http://schemas.microsoft.com/office/drawing/2014/main" xmlns="" id="{FA4D1BC2-06DA-4D94-B0FA-83842D3108EE}"/>
              </a:ext>
            </a:extLst>
          </p:cNvPr>
          <p:cNvSpPr/>
          <p:nvPr/>
        </p:nvSpPr>
        <p:spPr>
          <a:xfrm>
            <a:off x="7884983" y="2298854"/>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B050"/>
                </a:solidFill>
              </a:rPr>
              <a:t>1,3,5</a:t>
            </a:r>
            <a:endParaRPr lang="zh-CN" altLang="en-US" b="1" dirty="0">
              <a:solidFill>
                <a:srgbClr val="00B050"/>
              </a:solidFill>
            </a:endParaRPr>
          </a:p>
        </p:txBody>
      </p:sp>
      <p:sp>
        <p:nvSpPr>
          <p:cNvPr id="21" name="文本框 20">
            <a:extLst>
              <a:ext uri="{FF2B5EF4-FFF2-40B4-BE49-F238E27FC236}">
                <a16:creationId xmlns:a16="http://schemas.microsoft.com/office/drawing/2014/main" xmlns="" id="{C36FB4E0-A52D-4214-8892-E6A377BB48D2}"/>
              </a:ext>
            </a:extLst>
          </p:cNvPr>
          <p:cNvSpPr txBox="1"/>
          <p:nvPr/>
        </p:nvSpPr>
        <p:spPr>
          <a:xfrm>
            <a:off x="6449147" y="1506972"/>
            <a:ext cx="362201" cy="344604"/>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低</a:t>
            </a:r>
          </a:p>
        </p:txBody>
      </p:sp>
      <p:sp>
        <p:nvSpPr>
          <p:cNvPr id="22" name="文本框 21">
            <a:extLst>
              <a:ext uri="{FF2B5EF4-FFF2-40B4-BE49-F238E27FC236}">
                <a16:creationId xmlns:a16="http://schemas.microsoft.com/office/drawing/2014/main" xmlns="" id="{A83C8061-866F-4B24-960D-B2A590CCD680}"/>
              </a:ext>
            </a:extLst>
          </p:cNvPr>
          <p:cNvSpPr txBox="1"/>
          <p:nvPr/>
        </p:nvSpPr>
        <p:spPr>
          <a:xfrm>
            <a:off x="7179134" y="1506843"/>
            <a:ext cx="362201" cy="344604"/>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中</a:t>
            </a:r>
          </a:p>
        </p:txBody>
      </p:sp>
      <p:sp>
        <p:nvSpPr>
          <p:cNvPr id="23" name="文本框 22">
            <a:extLst>
              <a:ext uri="{FF2B5EF4-FFF2-40B4-BE49-F238E27FC236}">
                <a16:creationId xmlns:a16="http://schemas.microsoft.com/office/drawing/2014/main" xmlns="" id="{4AF96B64-4EE3-4DDB-87B0-CCF587C358D9}"/>
              </a:ext>
            </a:extLst>
          </p:cNvPr>
          <p:cNvSpPr txBox="1"/>
          <p:nvPr/>
        </p:nvSpPr>
        <p:spPr>
          <a:xfrm>
            <a:off x="7810358" y="1501404"/>
            <a:ext cx="362201" cy="344604"/>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高</a:t>
            </a:r>
          </a:p>
        </p:txBody>
      </p:sp>
      <p:sp>
        <p:nvSpPr>
          <p:cNvPr id="24" name="文本框 23">
            <a:extLst>
              <a:ext uri="{FF2B5EF4-FFF2-40B4-BE49-F238E27FC236}">
                <a16:creationId xmlns:a16="http://schemas.microsoft.com/office/drawing/2014/main" xmlns="" id="{BB309821-61E0-4A56-85A7-2B316B251D7F}"/>
              </a:ext>
            </a:extLst>
          </p:cNvPr>
          <p:cNvSpPr txBox="1"/>
          <p:nvPr/>
        </p:nvSpPr>
        <p:spPr>
          <a:xfrm>
            <a:off x="5899400" y="951482"/>
            <a:ext cx="724401" cy="430755"/>
          </a:xfrm>
          <a:prstGeom prst="rect">
            <a:avLst/>
          </a:prstGeom>
          <a:noFill/>
          <a:ln>
            <a:solidFill>
              <a:schemeClr val="tx1"/>
            </a:solidFill>
            <a:prstDash val="dash"/>
          </a:ln>
        </p:spPr>
        <p:txBody>
          <a:bodyPr wrap="square" rtlCol="0">
            <a:spAutoFit/>
          </a:bodyPr>
          <a:lstStyle/>
          <a:p>
            <a:r>
              <a:rPr lang="zh-CN" altLang="en-US" sz="1200" dirty="0">
                <a:solidFill>
                  <a:srgbClr val="C00000"/>
                </a:solidFill>
                <a:latin typeface="+mj-ea"/>
                <a:ea typeface="+mj-ea"/>
              </a:rPr>
              <a:t>违   约</a:t>
            </a:r>
            <a:endParaRPr lang="en-US" altLang="zh-CN" sz="1200" dirty="0">
              <a:solidFill>
                <a:srgbClr val="C00000"/>
              </a:solidFill>
              <a:latin typeface="+mj-ea"/>
              <a:ea typeface="+mj-ea"/>
            </a:endParaRPr>
          </a:p>
          <a:p>
            <a:r>
              <a:rPr lang="zh-CN" altLang="en-US" sz="1200" dirty="0">
                <a:solidFill>
                  <a:srgbClr val="00B050"/>
                </a:solidFill>
                <a:latin typeface="+mj-ea"/>
                <a:ea typeface="+mj-ea"/>
              </a:rPr>
              <a:t>未违约</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xmlns="" id="{C83DB831-FE87-474B-904C-E0A77BD49E5A}"/>
                  </a:ext>
                </a:extLst>
              </p:cNvPr>
              <p:cNvSpPr txBox="1"/>
              <p:nvPr/>
            </p:nvSpPr>
            <p:spPr>
              <a:xfrm>
                <a:off x="6023077" y="2903223"/>
                <a:ext cx="441919" cy="315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𝑡</m:t>
                          </m:r>
                        </m:e>
                        <m:sub>
                          <m:r>
                            <a:rPr lang="en-US" altLang="zh-CN" sz="1600" b="0" i="1" smtClean="0">
                              <a:latin typeface="Cambria Math" panose="02040503050406030204" pitchFamily="18" charset="0"/>
                              <a:cs typeface="Times New Roman" panose="020206030504050203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C83DB831-FE87-474B-904C-E0A77BD49E5A}"/>
                  </a:ext>
                </a:extLst>
              </p:cNvPr>
              <p:cNvSpPr txBox="1">
                <a:spLocks noRot="1" noChangeAspect="1" noMove="1" noResize="1" noEditPoints="1" noAdjustHandles="1" noChangeArrowheads="1" noChangeShapeType="1" noTextEdit="1"/>
              </p:cNvSpPr>
              <p:nvPr/>
            </p:nvSpPr>
            <p:spPr>
              <a:xfrm>
                <a:off x="6023077" y="2903223"/>
                <a:ext cx="441919" cy="315886"/>
              </a:xfrm>
              <a:prstGeom prst="rect">
                <a:avLst/>
              </a:prstGeom>
              <a:blipFill>
                <a:blip r:embed="rId2"/>
                <a:stretch>
                  <a:fillRect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xmlns="" id="{0463567B-F105-405A-B96D-E59719A447B0}"/>
                  </a:ext>
                </a:extLst>
              </p:cNvPr>
              <p:cNvSpPr txBox="1"/>
              <p:nvPr/>
            </p:nvSpPr>
            <p:spPr>
              <a:xfrm>
                <a:off x="8125073" y="2842899"/>
                <a:ext cx="441919" cy="315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𝑡</m:t>
                          </m:r>
                        </m:e>
                        <m:sub>
                          <m:r>
                            <a:rPr lang="en-US" altLang="zh-CN" sz="1600" b="0" i="1" smtClean="0">
                              <a:latin typeface="Cambria Math" panose="02040503050406030204" pitchFamily="18" charset="0"/>
                              <a:cs typeface="Times New Roman" panose="02020603050405020304" pitchFamily="18" charset="0"/>
                            </a:rPr>
                            <m:t>3</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0463567B-F105-405A-B96D-E59719A447B0}"/>
                  </a:ext>
                </a:extLst>
              </p:cNvPr>
              <p:cNvSpPr txBox="1">
                <a:spLocks noRot="1" noChangeAspect="1" noMove="1" noResize="1" noEditPoints="1" noAdjustHandles="1" noChangeArrowheads="1" noChangeShapeType="1" noTextEdit="1"/>
              </p:cNvSpPr>
              <p:nvPr/>
            </p:nvSpPr>
            <p:spPr>
              <a:xfrm>
                <a:off x="8125073" y="2842899"/>
                <a:ext cx="441919" cy="315886"/>
              </a:xfrm>
              <a:prstGeom prst="rect">
                <a:avLst/>
              </a:prstGeom>
              <a:blipFill>
                <a:blip r:embed="rId3"/>
                <a:stretch>
                  <a:fillRect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xmlns="" id="{4D1C716A-30DE-4063-B390-A17CA42CE89E}"/>
                  </a:ext>
                </a:extLst>
              </p:cNvPr>
              <p:cNvSpPr txBox="1"/>
              <p:nvPr/>
            </p:nvSpPr>
            <p:spPr>
              <a:xfrm>
                <a:off x="7826735" y="924542"/>
                <a:ext cx="377433" cy="344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0</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4D1C716A-30DE-4063-B390-A17CA42CE89E}"/>
                  </a:ext>
                </a:extLst>
              </p:cNvPr>
              <p:cNvSpPr txBox="1">
                <a:spLocks noRot="1" noChangeAspect="1" noMove="1" noResize="1" noEditPoints="1" noAdjustHandles="1" noChangeArrowheads="1" noChangeShapeType="1" noTextEdit="1"/>
              </p:cNvSpPr>
              <p:nvPr/>
            </p:nvSpPr>
            <p:spPr>
              <a:xfrm>
                <a:off x="7826735" y="924542"/>
                <a:ext cx="377433" cy="344604"/>
              </a:xfrm>
              <a:prstGeom prst="rect">
                <a:avLst/>
              </a:prstGeom>
              <a:blipFill>
                <a:blip r:embed="rId4"/>
                <a:stretch>
                  <a:fillRect b="-8929"/>
                </a:stretch>
              </a:blipFill>
            </p:spPr>
            <p:txBody>
              <a:bodyPr/>
              <a:lstStyle/>
              <a:p>
                <a:r>
                  <a:rPr lang="zh-CN" altLang="en-US">
                    <a:noFill/>
                  </a:rPr>
                  <a:t> </a:t>
                </a:r>
              </a:p>
            </p:txBody>
          </p:sp>
        </mc:Fallback>
      </mc:AlternateContent>
      <p:sp>
        <p:nvSpPr>
          <p:cNvPr id="28" name="椭圆 27">
            <a:extLst>
              <a:ext uri="{FF2B5EF4-FFF2-40B4-BE49-F238E27FC236}">
                <a16:creationId xmlns:a16="http://schemas.microsoft.com/office/drawing/2014/main" xmlns="" id="{C61FD9CF-6FBB-481A-AB5B-55D89CE2B9C5}"/>
              </a:ext>
            </a:extLst>
          </p:cNvPr>
          <p:cNvSpPr/>
          <p:nvPr/>
        </p:nvSpPr>
        <p:spPr>
          <a:xfrm>
            <a:off x="6752719" y="2419193"/>
            <a:ext cx="1074016" cy="52584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t>学历</a:t>
            </a:r>
          </a:p>
        </p:txBody>
      </p:sp>
      <p:cxnSp>
        <p:nvCxnSpPr>
          <p:cNvPr id="29" name="直接连接符 28">
            <a:extLst>
              <a:ext uri="{FF2B5EF4-FFF2-40B4-BE49-F238E27FC236}">
                <a16:creationId xmlns:a16="http://schemas.microsoft.com/office/drawing/2014/main" xmlns="" id="{041A5B70-73EC-471D-8967-423CBEC6FCD6}"/>
              </a:ext>
            </a:extLst>
          </p:cNvPr>
          <p:cNvCxnSpPr>
            <a:cxnSpLocks/>
          </p:cNvCxnSpPr>
          <p:nvPr/>
        </p:nvCxnSpPr>
        <p:spPr>
          <a:xfrm flipH="1">
            <a:off x="6489160" y="2935322"/>
            <a:ext cx="571919" cy="7978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xmlns="" id="{4C847500-788D-411E-9BF4-DB29784C339C}"/>
              </a:ext>
            </a:extLst>
          </p:cNvPr>
          <p:cNvCxnSpPr>
            <a:cxnSpLocks/>
            <a:endCxn id="35" idx="1"/>
          </p:cNvCxnSpPr>
          <p:nvPr/>
        </p:nvCxnSpPr>
        <p:spPr>
          <a:xfrm>
            <a:off x="7298867" y="2952021"/>
            <a:ext cx="23940" cy="7811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BE4D1D96-2169-45F5-BABE-CA99C896C367}"/>
              </a:ext>
            </a:extLst>
          </p:cNvPr>
          <p:cNvCxnSpPr>
            <a:cxnSpLocks/>
          </p:cNvCxnSpPr>
          <p:nvPr/>
        </p:nvCxnSpPr>
        <p:spPr>
          <a:xfrm>
            <a:off x="7526882" y="2920319"/>
            <a:ext cx="638835" cy="7918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xmlns="" id="{0F36117C-C2AD-4D9C-8C3B-CFE011553C3C}"/>
              </a:ext>
            </a:extLst>
          </p:cNvPr>
          <p:cNvSpPr txBox="1"/>
          <p:nvPr/>
        </p:nvSpPr>
        <p:spPr>
          <a:xfrm>
            <a:off x="6103252" y="3229295"/>
            <a:ext cx="777204"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高中</a:t>
            </a:r>
          </a:p>
        </p:txBody>
      </p:sp>
      <p:sp>
        <p:nvSpPr>
          <p:cNvPr id="33" name="文本框 32">
            <a:extLst>
              <a:ext uri="{FF2B5EF4-FFF2-40B4-BE49-F238E27FC236}">
                <a16:creationId xmlns:a16="http://schemas.microsoft.com/office/drawing/2014/main" xmlns="" id="{8F6B8F39-FD15-400B-B6E5-B18D727691E1}"/>
              </a:ext>
            </a:extLst>
          </p:cNvPr>
          <p:cNvSpPr txBox="1"/>
          <p:nvPr/>
        </p:nvSpPr>
        <p:spPr>
          <a:xfrm>
            <a:off x="6968849" y="3186070"/>
            <a:ext cx="707915"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本科</a:t>
            </a:r>
          </a:p>
        </p:txBody>
      </p:sp>
      <p:sp>
        <p:nvSpPr>
          <p:cNvPr id="34" name="文本框 33">
            <a:extLst>
              <a:ext uri="{FF2B5EF4-FFF2-40B4-BE49-F238E27FC236}">
                <a16:creationId xmlns:a16="http://schemas.microsoft.com/office/drawing/2014/main" xmlns="" id="{49D4270B-6E97-48FD-A70D-537741BE1BF4}"/>
              </a:ext>
            </a:extLst>
          </p:cNvPr>
          <p:cNvSpPr txBox="1"/>
          <p:nvPr/>
        </p:nvSpPr>
        <p:spPr>
          <a:xfrm>
            <a:off x="7944877" y="3237768"/>
            <a:ext cx="974345"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研究生</a:t>
            </a:r>
          </a:p>
        </p:txBody>
      </p:sp>
      <p:sp>
        <p:nvSpPr>
          <p:cNvPr id="35" name="圆柱形 34">
            <a:extLst>
              <a:ext uri="{FF2B5EF4-FFF2-40B4-BE49-F238E27FC236}">
                <a16:creationId xmlns:a16="http://schemas.microsoft.com/office/drawing/2014/main" xmlns="" id="{EE7DACB7-4A32-42E7-B9FB-809C700534C3}"/>
              </a:ext>
            </a:extLst>
          </p:cNvPr>
          <p:cNvSpPr/>
          <p:nvPr/>
        </p:nvSpPr>
        <p:spPr>
          <a:xfrm>
            <a:off x="6960605" y="3733164"/>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rPr>
              <a:t>6</a:t>
            </a:r>
            <a:endParaRPr lang="zh-CN" altLang="en-US" b="1" dirty="0">
              <a:solidFill>
                <a:srgbClr val="FF0000"/>
              </a:solidFill>
            </a:endParaRPr>
          </a:p>
        </p:txBody>
      </p:sp>
      <p:sp>
        <p:nvSpPr>
          <p:cNvPr id="36" name="圆柱形 35">
            <a:extLst>
              <a:ext uri="{FF2B5EF4-FFF2-40B4-BE49-F238E27FC236}">
                <a16:creationId xmlns:a16="http://schemas.microsoft.com/office/drawing/2014/main" xmlns="" id="{87D4A65C-83BE-4C87-B217-A39189BFFB6C}"/>
              </a:ext>
            </a:extLst>
          </p:cNvPr>
          <p:cNvSpPr/>
          <p:nvPr/>
        </p:nvSpPr>
        <p:spPr>
          <a:xfrm>
            <a:off x="5973178" y="3740691"/>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B050"/>
                </a:solidFill>
              </a:rPr>
              <a:t>4, 7</a:t>
            </a:r>
            <a:endParaRPr lang="zh-CN" altLang="en-US" b="1" dirty="0">
              <a:solidFill>
                <a:srgbClr val="00B050"/>
              </a:solidFill>
            </a:endParaRPr>
          </a:p>
        </p:txBody>
      </p:sp>
      <p:sp>
        <p:nvSpPr>
          <p:cNvPr id="37" name="圆柱形 36">
            <a:extLst>
              <a:ext uri="{FF2B5EF4-FFF2-40B4-BE49-F238E27FC236}">
                <a16:creationId xmlns:a16="http://schemas.microsoft.com/office/drawing/2014/main" xmlns="" id="{CE15A381-22D3-4F36-BEE9-9C32CDDA23DB}"/>
              </a:ext>
            </a:extLst>
          </p:cNvPr>
          <p:cNvSpPr/>
          <p:nvPr/>
        </p:nvSpPr>
        <p:spPr>
          <a:xfrm>
            <a:off x="8015451" y="3696322"/>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rPr>
              <a:t>8, 9</a:t>
            </a:r>
            <a:endParaRPr lang="zh-CN" altLang="en-US" b="1" dirty="0">
              <a:solidFill>
                <a:srgbClr val="FF0000"/>
              </a:solidFill>
            </a:endParaRPr>
          </a:p>
        </p:txBody>
      </p:sp>
      <p:sp>
        <p:nvSpPr>
          <p:cNvPr id="2" name="标题 1">
            <a:extLst>
              <a:ext uri="{FF2B5EF4-FFF2-40B4-BE49-F238E27FC236}">
                <a16:creationId xmlns:a16="http://schemas.microsoft.com/office/drawing/2014/main" xmlns="" id="{F7B92397-8482-E078-66F4-AF99493BE780}"/>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162165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a:xfrm>
            <a:off x="1909949" y="987574"/>
            <a:ext cx="7025304" cy="2520280"/>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buFont typeface="Wingdings" panose="05000000000000000000" pitchFamily="2" charset="2"/>
              <a:buChar char="u"/>
            </a:pPr>
            <a:r>
              <a:rPr lang="zh-CN" altLang="en-US" sz="2000" b="0" dirty="0">
                <a:latin typeface="微软雅黑 Light" panose="020B0502040204020203" pitchFamily="34" charset="-122"/>
                <a:ea typeface="微软雅黑 Light" panose="020B0502040204020203" pitchFamily="34" charset="-122"/>
              </a:rPr>
              <a:t>决策树学习本质上是从训练数据集中归纳出一组分类规则，与训练数据集不相矛盾的决策树；</a:t>
            </a:r>
            <a:endParaRPr lang="en-US" altLang="zh-CN" sz="2000" b="0" dirty="0">
              <a:latin typeface="微软雅黑 Light" panose="020B0502040204020203" pitchFamily="34" charset="-122"/>
              <a:ea typeface="微软雅黑 Light" panose="020B0502040204020203" pitchFamily="34" charset="-122"/>
            </a:endParaRPr>
          </a:p>
          <a:p>
            <a:pPr>
              <a:lnSpc>
                <a:spcPct val="150000"/>
              </a:lnSpc>
              <a:buFont typeface="Wingdings" panose="05000000000000000000" pitchFamily="2" charset="2"/>
              <a:buChar char="u"/>
            </a:pPr>
            <a:r>
              <a:rPr lang="zh-CN" altLang="en-US" sz="2000" b="0" dirty="0">
                <a:latin typeface="微软雅黑 Light" panose="020B0502040204020203" pitchFamily="34" charset="-122"/>
                <a:ea typeface="微软雅黑 Light" panose="020B0502040204020203" pitchFamily="34" charset="-122"/>
              </a:rPr>
              <a:t>能对训练数据进行正确分类的决策树可能有多个，也可能一个也没有，需要寻找的是一个与训练数据矛盾</a:t>
            </a:r>
            <a:r>
              <a:rPr lang="zh-CN" altLang="en-US" sz="2000" dirty="0">
                <a:latin typeface="微软雅黑 Light" panose="020B0502040204020203" pitchFamily="34" charset="-122"/>
                <a:ea typeface="微软雅黑 Light" panose="020B0502040204020203" pitchFamily="34" charset="-122"/>
              </a:rPr>
              <a:t>较小</a:t>
            </a:r>
            <a:r>
              <a:rPr lang="zh-CN" altLang="en-US" sz="2000" b="0" dirty="0">
                <a:latin typeface="微软雅黑 Light" panose="020B0502040204020203" pitchFamily="34" charset="-122"/>
                <a:ea typeface="微软雅黑 Light" panose="020B0502040204020203" pitchFamily="34" charset="-122"/>
              </a:rPr>
              <a:t>的决策树，同时具有很好的</a:t>
            </a:r>
            <a:r>
              <a:rPr lang="zh-CN" altLang="en-US" sz="2000" dirty="0">
                <a:latin typeface="微软雅黑 Light" panose="020B0502040204020203" pitchFamily="34" charset="-122"/>
                <a:ea typeface="微软雅黑 Light" panose="020B0502040204020203" pitchFamily="34" charset="-122"/>
              </a:rPr>
              <a:t>泛化能力；</a:t>
            </a:r>
            <a:endParaRPr lang="en-US" altLang="zh-CN" sz="2000" b="0" dirty="0">
              <a:latin typeface="微软雅黑 Light" panose="020B0502040204020203" pitchFamily="34" charset="-122"/>
              <a:ea typeface="微软雅黑 Light" panose="020B0502040204020203" pitchFamily="34" charset="-122"/>
            </a:endParaRPr>
          </a:p>
        </p:txBody>
      </p:sp>
      <p:sp>
        <p:nvSpPr>
          <p:cNvPr id="3" name="标题 1">
            <a:extLst>
              <a:ext uri="{FF2B5EF4-FFF2-40B4-BE49-F238E27FC236}">
                <a16:creationId xmlns:a16="http://schemas.microsoft.com/office/drawing/2014/main" xmlns="" id="{5D76DD57-0A8E-A07A-D929-9E6B39D0CE22}"/>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183143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椭圆 28">
            <a:extLst>
              <a:ext uri="{FF2B5EF4-FFF2-40B4-BE49-F238E27FC236}">
                <a16:creationId xmlns:a16="http://schemas.microsoft.com/office/drawing/2014/main" xmlns="" id="{8F04B6E9-A90E-4755-AA14-31A513B4BEE6}"/>
              </a:ext>
            </a:extLst>
          </p:cNvPr>
          <p:cNvSpPr/>
          <p:nvPr/>
        </p:nvSpPr>
        <p:spPr>
          <a:xfrm>
            <a:off x="6710650" y="915566"/>
            <a:ext cx="1074016" cy="419881"/>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t>收入</a:t>
            </a:r>
          </a:p>
        </p:txBody>
      </p:sp>
      <p:cxnSp>
        <p:nvCxnSpPr>
          <p:cNvPr id="30" name="直接连接符 29">
            <a:extLst>
              <a:ext uri="{FF2B5EF4-FFF2-40B4-BE49-F238E27FC236}">
                <a16:creationId xmlns:a16="http://schemas.microsoft.com/office/drawing/2014/main" xmlns="" id="{A949E43C-649E-4877-8D04-3F9EE6580D93}"/>
              </a:ext>
            </a:extLst>
          </p:cNvPr>
          <p:cNvCxnSpPr>
            <a:cxnSpLocks/>
          </p:cNvCxnSpPr>
          <p:nvPr/>
        </p:nvCxnSpPr>
        <p:spPr>
          <a:xfrm flipH="1">
            <a:off x="6435736" y="1351976"/>
            <a:ext cx="714250" cy="9820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xmlns="" id="{E2A2B62D-5915-4A27-A197-F980AD8986FB}"/>
              </a:ext>
            </a:extLst>
          </p:cNvPr>
          <p:cNvCxnSpPr>
            <a:cxnSpLocks/>
            <a:stCxn id="29" idx="4"/>
          </p:cNvCxnSpPr>
          <p:nvPr/>
        </p:nvCxnSpPr>
        <p:spPr>
          <a:xfrm flipH="1">
            <a:off x="7235927" y="1335447"/>
            <a:ext cx="11731" cy="11341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62E13E28-1474-4822-B330-8AE270F02CEC}"/>
              </a:ext>
            </a:extLst>
          </p:cNvPr>
          <p:cNvCxnSpPr>
            <a:cxnSpLocks/>
          </p:cNvCxnSpPr>
          <p:nvPr/>
        </p:nvCxnSpPr>
        <p:spPr>
          <a:xfrm>
            <a:off x="7444113" y="1307736"/>
            <a:ext cx="702433" cy="10204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圆柱形 32">
            <a:extLst>
              <a:ext uri="{FF2B5EF4-FFF2-40B4-BE49-F238E27FC236}">
                <a16:creationId xmlns:a16="http://schemas.microsoft.com/office/drawing/2014/main" xmlns="" id="{E8C49618-B805-485A-9959-C3E1B3DB84DB}"/>
              </a:ext>
            </a:extLst>
          </p:cNvPr>
          <p:cNvSpPr/>
          <p:nvPr/>
        </p:nvSpPr>
        <p:spPr>
          <a:xfrm>
            <a:off x="5873083" y="2328219"/>
            <a:ext cx="724404" cy="533385"/>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rPr>
              <a:t>2, 10</a:t>
            </a:r>
            <a:endParaRPr lang="zh-CN" altLang="en-US" b="1" dirty="0">
              <a:solidFill>
                <a:srgbClr val="FF0000"/>
              </a:solidFill>
            </a:endParaRPr>
          </a:p>
        </p:txBody>
      </p:sp>
      <p:sp>
        <p:nvSpPr>
          <p:cNvPr id="35" name="圆柱形 34">
            <a:extLst>
              <a:ext uri="{FF2B5EF4-FFF2-40B4-BE49-F238E27FC236}">
                <a16:creationId xmlns:a16="http://schemas.microsoft.com/office/drawing/2014/main" xmlns="" id="{B1588B31-9A25-4705-97AC-DF09D6D31FBC}"/>
              </a:ext>
            </a:extLst>
          </p:cNvPr>
          <p:cNvSpPr/>
          <p:nvPr/>
        </p:nvSpPr>
        <p:spPr>
          <a:xfrm>
            <a:off x="7884983" y="2298854"/>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B050"/>
                </a:solidFill>
              </a:rPr>
              <a:t>1,3,5</a:t>
            </a:r>
            <a:endParaRPr lang="zh-CN" altLang="en-US" b="1" dirty="0">
              <a:solidFill>
                <a:srgbClr val="00B050"/>
              </a:solidFill>
            </a:endParaRPr>
          </a:p>
        </p:txBody>
      </p:sp>
      <p:sp>
        <p:nvSpPr>
          <p:cNvPr id="36" name="文本框 35">
            <a:extLst>
              <a:ext uri="{FF2B5EF4-FFF2-40B4-BE49-F238E27FC236}">
                <a16:creationId xmlns:a16="http://schemas.microsoft.com/office/drawing/2014/main" xmlns="" id="{E37B5663-6DDB-4315-97EE-AA8568767465}"/>
              </a:ext>
            </a:extLst>
          </p:cNvPr>
          <p:cNvSpPr txBox="1"/>
          <p:nvPr/>
        </p:nvSpPr>
        <p:spPr>
          <a:xfrm>
            <a:off x="6449147" y="1506972"/>
            <a:ext cx="362201" cy="344604"/>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低</a:t>
            </a:r>
          </a:p>
        </p:txBody>
      </p:sp>
      <p:sp>
        <p:nvSpPr>
          <p:cNvPr id="37" name="文本框 36">
            <a:extLst>
              <a:ext uri="{FF2B5EF4-FFF2-40B4-BE49-F238E27FC236}">
                <a16:creationId xmlns:a16="http://schemas.microsoft.com/office/drawing/2014/main" xmlns="" id="{1485D8B9-59AC-487D-8C39-47660097557C}"/>
              </a:ext>
            </a:extLst>
          </p:cNvPr>
          <p:cNvSpPr txBox="1"/>
          <p:nvPr/>
        </p:nvSpPr>
        <p:spPr>
          <a:xfrm>
            <a:off x="7179134" y="1506843"/>
            <a:ext cx="362201" cy="344604"/>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中</a:t>
            </a:r>
          </a:p>
        </p:txBody>
      </p:sp>
      <p:sp>
        <p:nvSpPr>
          <p:cNvPr id="38" name="文本框 37">
            <a:extLst>
              <a:ext uri="{FF2B5EF4-FFF2-40B4-BE49-F238E27FC236}">
                <a16:creationId xmlns:a16="http://schemas.microsoft.com/office/drawing/2014/main" xmlns="" id="{D6DA79C5-D14F-4DDE-AAEA-3F26705B1482}"/>
              </a:ext>
            </a:extLst>
          </p:cNvPr>
          <p:cNvSpPr txBox="1"/>
          <p:nvPr/>
        </p:nvSpPr>
        <p:spPr>
          <a:xfrm>
            <a:off x="7810358" y="1501404"/>
            <a:ext cx="362201" cy="344604"/>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高</a:t>
            </a:r>
          </a:p>
        </p:txBody>
      </p:sp>
      <p:sp>
        <p:nvSpPr>
          <p:cNvPr id="39" name="文本框 38">
            <a:extLst>
              <a:ext uri="{FF2B5EF4-FFF2-40B4-BE49-F238E27FC236}">
                <a16:creationId xmlns:a16="http://schemas.microsoft.com/office/drawing/2014/main" xmlns="" id="{7263B97A-72BE-48FE-A159-8BEAAD0F25AC}"/>
              </a:ext>
            </a:extLst>
          </p:cNvPr>
          <p:cNvSpPr txBox="1"/>
          <p:nvPr/>
        </p:nvSpPr>
        <p:spPr>
          <a:xfrm>
            <a:off x="5899400" y="951482"/>
            <a:ext cx="724401" cy="430755"/>
          </a:xfrm>
          <a:prstGeom prst="rect">
            <a:avLst/>
          </a:prstGeom>
          <a:noFill/>
          <a:ln>
            <a:solidFill>
              <a:schemeClr val="tx1"/>
            </a:solidFill>
            <a:prstDash val="dash"/>
          </a:ln>
        </p:spPr>
        <p:txBody>
          <a:bodyPr wrap="square" rtlCol="0">
            <a:spAutoFit/>
          </a:bodyPr>
          <a:lstStyle/>
          <a:p>
            <a:r>
              <a:rPr lang="zh-CN" altLang="en-US" sz="1200" dirty="0">
                <a:solidFill>
                  <a:srgbClr val="C00000"/>
                </a:solidFill>
                <a:latin typeface="+mj-ea"/>
                <a:ea typeface="+mj-ea"/>
              </a:rPr>
              <a:t>违   约</a:t>
            </a:r>
            <a:endParaRPr lang="en-US" altLang="zh-CN" sz="1200" dirty="0">
              <a:solidFill>
                <a:srgbClr val="C00000"/>
              </a:solidFill>
              <a:latin typeface="+mj-ea"/>
              <a:ea typeface="+mj-ea"/>
            </a:endParaRPr>
          </a:p>
          <a:p>
            <a:r>
              <a:rPr lang="zh-CN" altLang="en-US" sz="1200" dirty="0">
                <a:solidFill>
                  <a:srgbClr val="00B050"/>
                </a:solidFill>
                <a:latin typeface="+mj-ea"/>
                <a:ea typeface="+mj-ea"/>
              </a:rPr>
              <a:t>未违约</a:t>
            </a: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xmlns="" id="{51DE64B7-86E4-47BE-90E6-13F1745C1BA6}"/>
                  </a:ext>
                </a:extLst>
              </p:cNvPr>
              <p:cNvSpPr txBox="1"/>
              <p:nvPr/>
            </p:nvSpPr>
            <p:spPr>
              <a:xfrm>
                <a:off x="6023077" y="2903223"/>
                <a:ext cx="441919" cy="315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𝑡</m:t>
                          </m:r>
                        </m:e>
                        <m:sub>
                          <m:r>
                            <a:rPr lang="en-US" altLang="zh-CN" sz="1600" b="0" i="1" smtClean="0">
                              <a:latin typeface="Cambria Math" panose="02040503050406030204" pitchFamily="18" charset="0"/>
                              <a:cs typeface="Times New Roman" panose="02020603050405020304" pitchFamily="18" charset="0"/>
                            </a:rPr>
                            <m:t>1</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40" name="文本框 39">
                <a:extLst>
                  <a:ext uri="{FF2B5EF4-FFF2-40B4-BE49-F238E27FC236}">
                    <a16:creationId xmlns:a16="http://schemas.microsoft.com/office/drawing/2014/main" id="{51DE64B7-86E4-47BE-90E6-13F1745C1BA6}"/>
                  </a:ext>
                </a:extLst>
              </p:cNvPr>
              <p:cNvSpPr txBox="1">
                <a:spLocks noRot="1" noChangeAspect="1" noMove="1" noResize="1" noEditPoints="1" noAdjustHandles="1" noChangeArrowheads="1" noChangeShapeType="1" noTextEdit="1"/>
              </p:cNvSpPr>
              <p:nvPr/>
            </p:nvSpPr>
            <p:spPr>
              <a:xfrm>
                <a:off x="6023077" y="2903223"/>
                <a:ext cx="441919" cy="315886"/>
              </a:xfrm>
              <a:prstGeom prst="rect">
                <a:avLst/>
              </a:prstGeom>
              <a:blipFill>
                <a:blip r:embed="rId3"/>
                <a:stretch>
                  <a:fillRect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xmlns="" id="{8B16800D-B705-4823-9851-42662C48E210}"/>
                  </a:ext>
                </a:extLst>
              </p:cNvPr>
              <p:cNvSpPr txBox="1"/>
              <p:nvPr/>
            </p:nvSpPr>
            <p:spPr>
              <a:xfrm>
                <a:off x="8125073" y="2842899"/>
                <a:ext cx="441919" cy="315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a:cs typeface="Times New Roman" panose="02020603050405020304" pitchFamily="18" charset="0"/>
                            </a:rPr>
                          </m:ctrlPr>
                        </m:sSubPr>
                        <m:e>
                          <m:r>
                            <a:rPr lang="en-US" altLang="zh-CN" sz="1600" i="1">
                              <a:latin typeface="Cambria Math" panose="02040503050406030204" pitchFamily="18" charset="0"/>
                              <a:cs typeface="Times New Roman" panose="02020603050405020304" pitchFamily="18" charset="0"/>
                            </a:rPr>
                            <m:t>𝑡</m:t>
                          </m:r>
                        </m:e>
                        <m:sub>
                          <m:r>
                            <a:rPr lang="en-US" altLang="zh-CN" sz="1600" b="0" i="1" smtClean="0">
                              <a:latin typeface="Cambria Math" panose="02040503050406030204" pitchFamily="18" charset="0"/>
                              <a:cs typeface="Times New Roman" panose="02020603050405020304" pitchFamily="18" charset="0"/>
                            </a:rPr>
                            <m:t>3</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42" name="文本框 41">
                <a:extLst>
                  <a:ext uri="{FF2B5EF4-FFF2-40B4-BE49-F238E27FC236}">
                    <a16:creationId xmlns:a16="http://schemas.microsoft.com/office/drawing/2014/main" id="{8B16800D-B705-4823-9851-42662C48E210}"/>
                  </a:ext>
                </a:extLst>
              </p:cNvPr>
              <p:cNvSpPr txBox="1">
                <a:spLocks noRot="1" noChangeAspect="1" noMove="1" noResize="1" noEditPoints="1" noAdjustHandles="1" noChangeArrowheads="1" noChangeShapeType="1" noTextEdit="1"/>
              </p:cNvSpPr>
              <p:nvPr/>
            </p:nvSpPr>
            <p:spPr>
              <a:xfrm>
                <a:off x="8125073" y="2842899"/>
                <a:ext cx="441919" cy="315886"/>
              </a:xfrm>
              <a:prstGeom prst="rect">
                <a:avLst/>
              </a:prstGeom>
              <a:blipFill>
                <a:blip r:embed="rId4"/>
                <a:stretch>
                  <a:fillRect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xmlns="" id="{1D58BE1E-257D-4AEA-A921-DBED94BF5B67}"/>
                  </a:ext>
                </a:extLst>
              </p:cNvPr>
              <p:cNvSpPr txBox="1"/>
              <p:nvPr/>
            </p:nvSpPr>
            <p:spPr>
              <a:xfrm>
                <a:off x="7826735" y="924542"/>
                <a:ext cx="377433" cy="3446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0</m:t>
                          </m:r>
                        </m:sub>
                      </m:sSub>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id="{1D58BE1E-257D-4AEA-A921-DBED94BF5B67}"/>
                  </a:ext>
                </a:extLst>
              </p:cNvPr>
              <p:cNvSpPr txBox="1">
                <a:spLocks noRot="1" noChangeAspect="1" noMove="1" noResize="1" noEditPoints="1" noAdjustHandles="1" noChangeArrowheads="1" noChangeShapeType="1" noTextEdit="1"/>
              </p:cNvSpPr>
              <p:nvPr/>
            </p:nvSpPr>
            <p:spPr>
              <a:xfrm>
                <a:off x="7826735" y="924542"/>
                <a:ext cx="377433" cy="344604"/>
              </a:xfrm>
              <a:prstGeom prst="rect">
                <a:avLst/>
              </a:prstGeom>
              <a:blipFill>
                <a:blip r:embed="rId5"/>
                <a:stretch>
                  <a:fillRect b="-8929"/>
                </a:stretch>
              </a:blipFill>
            </p:spPr>
            <p:txBody>
              <a:bodyPr/>
              <a:lstStyle/>
              <a:p>
                <a:r>
                  <a:rPr lang="zh-CN" altLang="en-US">
                    <a:noFill/>
                  </a:rPr>
                  <a:t> </a:t>
                </a:r>
              </a:p>
            </p:txBody>
          </p:sp>
        </mc:Fallback>
      </mc:AlternateContent>
      <p:sp>
        <p:nvSpPr>
          <p:cNvPr id="44" name="椭圆 43">
            <a:extLst>
              <a:ext uri="{FF2B5EF4-FFF2-40B4-BE49-F238E27FC236}">
                <a16:creationId xmlns:a16="http://schemas.microsoft.com/office/drawing/2014/main" xmlns="" id="{67325E37-043E-4E37-9035-CD2849F60F57}"/>
              </a:ext>
            </a:extLst>
          </p:cNvPr>
          <p:cNvSpPr/>
          <p:nvPr/>
        </p:nvSpPr>
        <p:spPr>
          <a:xfrm>
            <a:off x="6752719" y="2419193"/>
            <a:ext cx="1074016" cy="52584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000" dirty="0"/>
              <a:t>学历</a:t>
            </a:r>
          </a:p>
        </p:txBody>
      </p:sp>
      <p:cxnSp>
        <p:nvCxnSpPr>
          <p:cNvPr id="45" name="直接连接符 44">
            <a:extLst>
              <a:ext uri="{FF2B5EF4-FFF2-40B4-BE49-F238E27FC236}">
                <a16:creationId xmlns:a16="http://schemas.microsoft.com/office/drawing/2014/main" xmlns="" id="{D0B41B7B-0B4E-4C05-A312-42C83288664A}"/>
              </a:ext>
            </a:extLst>
          </p:cNvPr>
          <p:cNvCxnSpPr>
            <a:cxnSpLocks/>
          </p:cNvCxnSpPr>
          <p:nvPr/>
        </p:nvCxnSpPr>
        <p:spPr>
          <a:xfrm flipH="1">
            <a:off x="6489160" y="2935322"/>
            <a:ext cx="571919" cy="7978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xmlns="" id="{E5422427-6ACF-48AC-B864-1B2FCECE9C97}"/>
              </a:ext>
            </a:extLst>
          </p:cNvPr>
          <p:cNvCxnSpPr>
            <a:cxnSpLocks/>
            <a:endCxn id="57" idx="1"/>
          </p:cNvCxnSpPr>
          <p:nvPr/>
        </p:nvCxnSpPr>
        <p:spPr>
          <a:xfrm>
            <a:off x="7298867" y="2952021"/>
            <a:ext cx="23940" cy="7811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8E1B3023-3B0C-43F6-BEA4-2382F080E840}"/>
              </a:ext>
            </a:extLst>
          </p:cNvPr>
          <p:cNvCxnSpPr>
            <a:cxnSpLocks/>
          </p:cNvCxnSpPr>
          <p:nvPr/>
        </p:nvCxnSpPr>
        <p:spPr>
          <a:xfrm>
            <a:off x="7526882" y="2920319"/>
            <a:ext cx="638835" cy="7918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xmlns="" id="{D5A7F9D4-CA40-4A02-940E-7E206D54991C}"/>
              </a:ext>
            </a:extLst>
          </p:cNvPr>
          <p:cNvSpPr txBox="1"/>
          <p:nvPr/>
        </p:nvSpPr>
        <p:spPr>
          <a:xfrm>
            <a:off x="6103252" y="3229295"/>
            <a:ext cx="777204"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高中</a:t>
            </a:r>
          </a:p>
        </p:txBody>
      </p:sp>
      <p:sp>
        <p:nvSpPr>
          <p:cNvPr id="50" name="文本框 49">
            <a:extLst>
              <a:ext uri="{FF2B5EF4-FFF2-40B4-BE49-F238E27FC236}">
                <a16:creationId xmlns:a16="http://schemas.microsoft.com/office/drawing/2014/main" xmlns="" id="{704EDF38-57F1-4777-8E3A-82129EF58DF6}"/>
              </a:ext>
            </a:extLst>
          </p:cNvPr>
          <p:cNvSpPr txBox="1"/>
          <p:nvPr/>
        </p:nvSpPr>
        <p:spPr>
          <a:xfrm>
            <a:off x="6968849" y="3186070"/>
            <a:ext cx="707915"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本科</a:t>
            </a:r>
          </a:p>
        </p:txBody>
      </p:sp>
      <p:sp>
        <p:nvSpPr>
          <p:cNvPr id="51" name="文本框 50">
            <a:extLst>
              <a:ext uri="{FF2B5EF4-FFF2-40B4-BE49-F238E27FC236}">
                <a16:creationId xmlns:a16="http://schemas.microsoft.com/office/drawing/2014/main" xmlns="" id="{2301D234-5329-41B3-B8D6-95BDDFA3CE72}"/>
              </a:ext>
            </a:extLst>
          </p:cNvPr>
          <p:cNvSpPr txBox="1"/>
          <p:nvPr/>
        </p:nvSpPr>
        <p:spPr>
          <a:xfrm>
            <a:off x="7944877" y="3237768"/>
            <a:ext cx="974345" cy="400110"/>
          </a:xfrm>
          <a:prstGeom prst="rect">
            <a:avLst/>
          </a:prstGeom>
          <a:noFill/>
        </p:spPr>
        <p:txBody>
          <a:bodyPr wrap="square" rtlCol="0">
            <a:spAutoFit/>
          </a:bodyPr>
          <a:lstStyle/>
          <a:p>
            <a:r>
              <a:rPr lang="zh-CN" altLang="en-US" sz="2000" dirty="0">
                <a:latin typeface="华文楷体" panose="02010600040101010101" pitchFamily="2" charset="-122"/>
                <a:ea typeface="华文楷体" panose="02010600040101010101" pitchFamily="2" charset="-122"/>
              </a:rPr>
              <a:t>研究生</a:t>
            </a:r>
          </a:p>
        </p:txBody>
      </p:sp>
      <p:sp>
        <p:nvSpPr>
          <p:cNvPr id="57" name="圆柱形 56">
            <a:extLst>
              <a:ext uri="{FF2B5EF4-FFF2-40B4-BE49-F238E27FC236}">
                <a16:creationId xmlns:a16="http://schemas.microsoft.com/office/drawing/2014/main" xmlns="" id="{217C3E75-CFCC-4BEA-9832-C14221F48E51}"/>
              </a:ext>
            </a:extLst>
          </p:cNvPr>
          <p:cNvSpPr/>
          <p:nvPr/>
        </p:nvSpPr>
        <p:spPr>
          <a:xfrm>
            <a:off x="6960605" y="3733164"/>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rPr>
              <a:t>6</a:t>
            </a:r>
            <a:endParaRPr lang="zh-CN" altLang="en-US" b="1" dirty="0">
              <a:solidFill>
                <a:srgbClr val="FF0000"/>
              </a:solidFill>
            </a:endParaRPr>
          </a:p>
        </p:txBody>
      </p:sp>
      <p:sp>
        <p:nvSpPr>
          <p:cNvPr id="58" name="圆柱形 57">
            <a:extLst>
              <a:ext uri="{FF2B5EF4-FFF2-40B4-BE49-F238E27FC236}">
                <a16:creationId xmlns:a16="http://schemas.microsoft.com/office/drawing/2014/main" xmlns="" id="{56E0B5F8-FAC5-4687-A1CA-1B40B0ED4F5D}"/>
              </a:ext>
            </a:extLst>
          </p:cNvPr>
          <p:cNvSpPr/>
          <p:nvPr/>
        </p:nvSpPr>
        <p:spPr>
          <a:xfrm>
            <a:off x="5973178" y="3740691"/>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00B050"/>
                </a:solidFill>
              </a:rPr>
              <a:t>4, 7</a:t>
            </a:r>
            <a:endParaRPr lang="zh-CN" altLang="en-US" b="1" dirty="0">
              <a:solidFill>
                <a:srgbClr val="00B050"/>
              </a:solidFill>
            </a:endParaRPr>
          </a:p>
        </p:txBody>
      </p:sp>
      <p:sp>
        <p:nvSpPr>
          <p:cNvPr id="59" name="圆柱形 58">
            <a:extLst>
              <a:ext uri="{FF2B5EF4-FFF2-40B4-BE49-F238E27FC236}">
                <a16:creationId xmlns:a16="http://schemas.microsoft.com/office/drawing/2014/main" xmlns="" id="{80F16FC2-BB41-41FA-9040-AC2C3BDD838D}"/>
              </a:ext>
            </a:extLst>
          </p:cNvPr>
          <p:cNvSpPr/>
          <p:nvPr/>
        </p:nvSpPr>
        <p:spPr>
          <a:xfrm>
            <a:off x="8015451" y="3696322"/>
            <a:ext cx="724404" cy="525840"/>
          </a:xfrm>
          <a:prstGeom prst="can">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solidFill>
                  <a:srgbClr val="FF0000"/>
                </a:solidFill>
              </a:rPr>
              <a:t>8, 9</a:t>
            </a:r>
            <a:endParaRPr lang="zh-CN" altLang="en-US" b="1" dirty="0">
              <a:solidFill>
                <a:srgbClr val="FF0000"/>
              </a:solidFill>
            </a:endParaRPr>
          </a:p>
        </p:txBody>
      </p:sp>
      <p:sp>
        <p:nvSpPr>
          <p:cNvPr id="48" name="Rectangle 3">
            <a:extLst>
              <a:ext uri="{FF2B5EF4-FFF2-40B4-BE49-F238E27FC236}">
                <a16:creationId xmlns:a16="http://schemas.microsoft.com/office/drawing/2014/main" xmlns="" id="{76005F6E-C01B-4D09-9DC3-FC0073E07603}"/>
              </a:ext>
            </a:extLst>
          </p:cNvPr>
          <p:cNvSpPr txBox="1">
            <a:spLocks noChangeArrowheads="1"/>
          </p:cNvSpPr>
          <p:nvPr/>
        </p:nvSpPr>
        <p:spPr>
          <a:xfrm>
            <a:off x="2051720" y="987574"/>
            <a:ext cx="3240360" cy="3816424"/>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50000"/>
              <a:buFont typeface="Wingdings" charset="2"/>
              <a:buChar char="l"/>
            </a:pPr>
            <a:r>
              <a:rPr lang="zh-CN" altLang="en-US" sz="2000" b="1" dirty="0">
                <a:solidFill>
                  <a:srgbClr val="0099FF"/>
                </a:solidFill>
                <a:latin typeface="Microsoft YaHei Light" charset="-122"/>
                <a:ea typeface="Microsoft YaHei Light" charset="-122"/>
                <a:cs typeface="Microsoft YaHei Light" charset="-122"/>
              </a:rPr>
              <a:t>规则</a:t>
            </a:r>
            <a:r>
              <a:rPr lang="en-US" altLang="zh-CN" sz="2000" b="1" dirty="0">
                <a:solidFill>
                  <a:srgbClr val="0099FF"/>
                </a:solidFill>
                <a:latin typeface="Microsoft YaHei Light" charset="-122"/>
                <a:ea typeface="Microsoft YaHei Light" charset="-122"/>
                <a:cs typeface="Microsoft YaHei Light" charset="-122"/>
              </a:rPr>
              <a:t>1——</a:t>
            </a:r>
            <a:r>
              <a:rPr lang="zh-CN" altLang="en-US" sz="2000" dirty="0">
                <a:latin typeface="Microsoft YaHei Light" charset="-122"/>
                <a:ea typeface="Microsoft YaHei Light" charset="-122"/>
                <a:cs typeface="Microsoft YaHei Light" charset="-122"/>
              </a:rPr>
              <a:t>若借贷人收入高，则借贷人不会违约</a:t>
            </a:r>
          </a:p>
          <a:p>
            <a:pPr>
              <a:lnSpc>
                <a:spcPct val="100000"/>
              </a:lnSpc>
              <a:spcBef>
                <a:spcPts val="1800"/>
              </a:spcBef>
              <a:buClr>
                <a:srgbClr val="2965AB"/>
              </a:buClr>
              <a:buSzPct val="50000"/>
              <a:buFont typeface="Wingdings" charset="2"/>
              <a:buChar char="l"/>
            </a:pPr>
            <a:r>
              <a:rPr lang="zh-CN" altLang="en-US" sz="2000" b="1" dirty="0">
                <a:solidFill>
                  <a:srgbClr val="0099FF"/>
                </a:solidFill>
                <a:latin typeface="Microsoft YaHei Light" charset="-122"/>
                <a:ea typeface="Microsoft YaHei Light" charset="-122"/>
                <a:cs typeface="Microsoft YaHei Light" charset="-122"/>
              </a:rPr>
              <a:t>规则</a:t>
            </a:r>
            <a:r>
              <a:rPr lang="en-US" altLang="zh-CN" sz="2000" b="1" dirty="0">
                <a:solidFill>
                  <a:srgbClr val="0099FF"/>
                </a:solidFill>
                <a:latin typeface="Microsoft YaHei Light" charset="-122"/>
                <a:ea typeface="Microsoft YaHei Light" charset="-122"/>
                <a:cs typeface="Microsoft YaHei Light" charset="-122"/>
              </a:rPr>
              <a:t>2——</a:t>
            </a:r>
            <a:r>
              <a:rPr lang="zh-CN" altLang="en-US" sz="2000" dirty="0">
                <a:latin typeface="Microsoft YaHei Light" charset="-122"/>
                <a:ea typeface="Microsoft YaHei Light" charset="-122"/>
                <a:cs typeface="Microsoft YaHei Light" charset="-122"/>
              </a:rPr>
              <a:t>若借贷人收入中等且为本科或研究生学历，则借贷人不会违约</a:t>
            </a:r>
          </a:p>
          <a:p>
            <a:pPr>
              <a:lnSpc>
                <a:spcPct val="100000"/>
              </a:lnSpc>
              <a:spcBef>
                <a:spcPts val="1800"/>
              </a:spcBef>
              <a:buClr>
                <a:srgbClr val="2965AB"/>
              </a:buClr>
              <a:buSzPct val="50000"/>
              <a:buFont typeface="Wingdings" charset="2"/>
              <a:buChar char="l"/>
            </a:pPr>
            <a:r>
              <a:rPr lang="zh-CN" altLang="en-US" sz="2000" b="1" dirty="0">
                <a:solidFill>
                  <a:srgbClr val="0099FF"/>
                </a:solidFill>
                <a:latin typeface="Microsoft YaHei Light" charset="-122"/>
                <a:ea typeface="Microsoft YaHei Light" charset="-122"/>
                <a:cs typeface="Microsoft YaHei Light" charset="-122"/>
              </a:rPr>
              <a:t>规则</a:t>
            </a:r>
            <a:r>
              <a:rPr lang="en-US" altLang="zh-CN" sz="2000" b="1" dirty="0">
                <a:solidFill>
                  <a:srgbClr val="0099FF"/>
                </a:solidFill>
                <a:latin typeface="Microsoft YaHei Light" charset="-122"/>
                <a:ea typeface="Microsoft YaHei Light" charset="-122"/>
                <a:cs typeface="Microsoft YaHei Light" charset="-122"/>
              </a:rPr>
              <a:t>3——</a:t>
            </a:r>
            <a:r>
              <a:rPr lang="zh-CN" altLang="en-US" sz="2000" dirty="0">
                <a:latin typeface="Microsoft YaHei Light" charset="-122"/>
                <a:ea typeface="Microsoft YaHei Light" charset="-122"/>
                <a:cs typeface="Microsoft YaHei Light" charset="-122"/>
              </a:rPr>
              <a:t>若借贷人收入中等且为高中及以下学历，则借贷人会违约</a:t>
            </a:r>
          </a:p>
          <a:p>
            <a:pPr>
              <a:lnSpc>
                <a:spcPct val="100000"/>
              </a:lnSpc>
              <a:spcBef>
                <a:spcPts val="1800"/>
              </a:spcBef>
              <a:buClr>
                <a:srgbClr val="2965AB"/>
              </a:buClr>
              <a:buSzPct val="50000"/>
              <a:buFont typeface="Wingdings" charset="2"/>
              <a:buChar char="l"/>
            </a:pPr>
            <a:r>
              <a:rPr lang="zh-CN" altLang="en-US" sz="2000" b="1" dirty="0">
                <a:solidFill>
                  <a:srgbClr val="0099FF"/>
                </a:solidFill>
                <a:latin typeface="Microsoft YaHei Light" charset="-122"/>
                <a:ea typeface="Microsoft YaHei Light" charset="-122"/>
                <a:cs typeface="Microsoft YaHei Light" charset="-122"/>
              </a:rPr>
              <a:t>规则</a:t>
            </a:r>
            <a:r>
              <a:rPr lang="en-US" altLang="zh-CN" sz="2000" b="1" dirty="0">
                <a:solidFill>
                  <a:srgbClr val="0099FF"/>
                </a:solidFill>
                <a:latin typeface="Microsoft YaHei Light" charset="-122"/>
                <a:ea typeface="Microsoft YaHei Light" charset="-122"/>
                <a:cs typeface="Microsoft YaHei Light" charset="-122"/>
              </a:rPr>
              <a:t>4——</a:t>
            </a:r>
            <a:r>
              <a:rPr lang="zh-CN" altLang="en-US" sz="2000" dirty="0">
                <a:latin typeface="Microsoft YaHei Light" charset="-122"/>
                <a:ea typeface="Microsoft YaHei Light" charset="-122"/>
                <a:cs typeface="Microsoft YaHei Light" charset="-122"/>
              </a:rPr>
              <a:t>若借贷人收入低，则借贷人会违约</a:t>
            </a:r>
            <a:endParaRPr lang="zh-CN" altLang="en-US" sz="2000" dirty="0">
              <a:latin typeface="微软雅黑" panose="020B0503020204020204" pitchFamily="34" charset="-122"/>
              <a:ea typeface="微软雅黑" panose="020B0503020204020204" pitchFamily="34" charset="-122"/>
            </a:endParaRPr>
          </a:p>
        </p:txBody>
      </p:sp>
      <p:sp>
        <p:nvSpPr>
          <p:cNvPr id="2" name="标题 1">
            <a:extLst>
              <a:ext uri="{FF2B5EF4-FFF2-40B4-BE49-F238E27FC236}">
                <a16:creationId xmlns:a16="http://schemas.microsoft.com/office/drawing/2014/main" xmlns="" id="{AD32E951-D1D9-2B97-7EDE-E729541AF43A}"/>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3421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a:spLocks/>
          </p:cNvSpPr>
          <p:nvPr/>
        </p:nvSpPr>
        <p:spPr>
          <a:xfrm>
            <a:off x="1871191" y="771550"/>
            <a:ext cx="5267747" cy="576064"/>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kumimoji="1" lang="zh-CN" altLang="en-US" sz="2400" dirty="0">
                <a:latin typeface="微软雅黑" panose="020B0503020204020204" pitchFamily="34" charset="-122"/>
                <a:ea typeface="微软雅黑" panose="020B0503020204020204" pitchFamily="34" charset="-122"/>
              </a:rPr>
              <a:t>其它度量指标</a:t>
            </a:r>
            <a:r>
              <a:rPr kumimoji="1" lang="en-US" altLang="zh-CN" sz="2400" dirty="0">
                <a:latin typeface="微软雅黑" panose="020B0503020204020204" pitchFamily="34" charset="-122"/>
                <a:ea typeface="微软雅黑" panose="020B0503020204020204" pitchFamily="34" charset="-122"/>
              </a:rPr>
              <a:t>—— Gini</a:t>
            </a:r>
            <a:r>
              <a:rPr kumimoji="1" lang="zh-CN" altLang="en-US" sz="2400" dirty="0">
                <a:latin typeface="微软雅黑" panose="020B0503020204020204" pitchFamily="34" charset="-122"/>
                <a:ea typeface="微软雅黑" panose="020B0503020204020204" pitchFamily="34" charset="-122"/>
              </a:rPr>
              <a:t>指数</a:t>
            </a:r>
          </a:p>
        </p:txBody>
      </p:sp>
      <p:sp>
        <p:nvSpPr>
          <p:cNvPr id="5" name="Rectangle 3"/>
          <p:cNvSpPr txBox="1">
            <a:spLocks noChangeArrowheads="1"/>
          </p:cNvSpPr>
          <p:nvPr/>
        </p:nvSpPr>
        <p:spPr>
          <a:xfrm>
            <a:off x="1871191" y="1347614"/>
            <a:ext cx="7272808" cy="3672408"/>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5000"/>
              </a:lnSpc>
              <a:buClr>
                <a:srgbClr val="2965AB"/>
              </a:buClr>
              <a:buSzPct val="50000"/>
              <a:buFont typeface="Wingdings" charset="2"/>
              <a:buChar char="l"/>
            </a:pPr>
            <a:r>
              <a:rPr lang="en-US" altLang="zh-CN" sz="2000" b="1" dirty="0" err="1">
                <a:solidFill>
                  <a:srgbClr val="00B0F0"/>
                </a:solidFill>
                <a:latin typeface="Microsoft YaHei Light" charset="-122"/>
                <a:ea typeface="Microsoft YaHei Light" charset="-122"/>
                <a:cs typeface="Microsoft YaHei Light" charset="-122"/>
              </a:rPr>
              <a:t>Gini</a:t>
            </a:r>
            <a:r>
              <a:rPr lang="en-US" altLang="zh-CN" sz="2000" b="1" dirty="0">
                <a:solidFill>
                  <a:srgbClr val="00B0F0"/>
                </a:solidFill>
                <a:latin typeface="Microsoft YaHei Light" charset="-122"/>
                <a:ea typeface="Microsoft YaHei Light" charset="-122"/>
                <a:cs typeface="Microsoft YaHei Light" charset="-122"/>
              </a:rPr>
              <a:t> </a:t>
            </a:r>
            <a:r>
              <a:rPr lang="zh-CN" altLang="en-US" sz="2000" b="1" dirty="0">
                <a:solidFill>
                  <a:srgbClr val="00B0F0"/>
                </a:solidFill>
                <a:latin typeface="Microsoft YaHei Light" charset="-122"/>
                <a:ea typeface="Microsoft YaHei Light" charset="-122"/>
                <a:cs typeface="Microsoft YaHei Light" charset="-122"/>
              </a:rPr>
              <a:t>指数</a:t>
            </a:r>
            <a:r>
              <a:rPr lang="zh-CN" altLang="en-US" sz="2000" dirty="0">
                <a:latin typeface="Microsoft YaHei Light" charset="-122"/>
                <a:ea typeface="Microsoft YaHei Light" charset="-122"/>
                <a:cs typeface="Microsoft YaHei Light" charset="-122"/>
              </a:rPr>
              <a:t>是 </a:t>
            </a:r>
            <a:r>
              <a:rPr lang="en-US" altLang="zh-CN" sz="2000" dirty="0">
                <a:latin typeface="Microsoft YaHei Light" charset="-122"/>
                <a:ea typeface="Microsoft YaHei Light" charset="-122"/>
                <a:cs typeface="Microsoft YaHei Light" charset="-122"/>
              </a:rPr>
              <a:t>20 </a:t>
            </a:r>
            <a:r>
              <a:rPr lang="zh-CN" altLang="en-US" sz="2000" dirty="0">
                <a:latin typeface="Microsoft YaHei Light" charset="-122"/>
                <a:ea typeface="Microsoft YaHei Light" charset="-122"/>
                <a:cs typeface="Microsoft YaHei Light" charset="-122"/>
              </a:rPr>
              <a:t>世纪初意大利学者 </a:t>
            </a:r>
            <a:r>
              <a:rPr lang="en-US" altLang="zh-CN" sz="2000" dirty="0" err="1">
                <a:latin typeface="Microsoft YaHei Light" charset="-122"/>
                <a:ea typeface="Microsoft YaHei Light" charset="-122"/>
                <a:cs typeface="Microsoft YaHei Light" charset="-122"/>
              </a:rPr>
              <a:t>Gini</a:t>
            </a:r>
            <a:r>
              <a:rPr lang="en-US" altLang="zh-CN" sz="2000" dirty="0">
                <a:latin typeface="Microsoft YaHei Light" charset="-122"/>
                <a:ea typeface="Microsoft YaHei Light" charset="-122"/>
                <a:cs typeface="Microsoft YaHei Light" charset="-122"/>
              </a:rPr>
              <a:t> </a:t>
            </a:r>
            <a:r>
              <a:rPr lang="zh-CN" altLang="en-US" sz="2000" dirty="0">
                <a:latin typeface="Microsoft YaHei Light" charset="-122"/>
                <a:ea typeface="Microsoft YaHei Light" charset="-122"/>
                <a:cs typeface="Microsoft YaHei Light" charset="-122"/>
              </a:rPr>
              <a:t>用来判断社会收入分配公平程度的指标，它能够反映社会中各个收入水平的人群数量分布的均衡程度 </a:t>
            </a:r>
          </a:p>
          <a:p>
            <a:pPr marL="0" indent="0">
              <a:lnSpc>
                <a:spcPct val="125000"/>
              </a:lnSpc>
              <a:buClr>
                <a:srgbClr val="2965AB"/>
              </a:buClr>
              <a:buSzPct val="50000"/>
              <a:buNone/>
            </a:pPr>
            <a:r>
              <a:rPr lang="zh-CN" altLang="en-US" sz="2000" dirty="0">
                <a:latin typeface="Microsoft YaHei Light" charset="-122"/>
                <a:ea typeface="Microsoft YaHei Light" charset="-122"/>
                <a:cs typeface="Microsoft YaHei Light" charset="-122"/>
              </a:rPr>
              <a:t>    节点 𝑡 的</a:t>
            </a:r>
            <a:r>
              <a:rPr lang="en-US" altLang="zh-CN" sz="2000" dirty="0" err="1">
                <a:latin typeface="Microsoft YaHei Light" charset="-122"/>
                <a:ea typeface="Microsoft YaHei Light" charset="-122"/>
                <a:cs typeface="Microsoft YaHei Light" charset="-122"/>
              </a:rPr>
              <a:t>Gini</a:t>
            </a:r>
            <a:r>
              <a:rPr lang="zh-CN" altLang="en-US" sz="2000" dirty="0">
                <a:latin typeface="Microsoft YaHei Light" charset="-122"/>
                <a:ea typeface="Microsoft YaHei Light" charset="-122"/>
                <a:cs typeface="Microsoft YaHei Light" charset="-122"/>
              </a:rPr>
              <a:t>指数</a:t>
            </a:r>
            <a:endParaRPr lang="en-US" altLang="zh-CN" sz="2000" dirty="0">
              <a:latin typeface="Microsoft YaHei Light" charset="-122"/>
              <a:ea typeface="Microsoft YaHei Light" charset="-122"/>
              <a:cs typeface="Microsoft YaHei Light" charset="-122"/>
            </a:endParaRPr>
          </a:p>
          <a:p>
            <a:pPr marL="0" indent="0">
              <a:lnSpc>
                <a:spcPct val="125000"/>
              </a:lnSpc>
              <a:buClr>
                <a:srgbClr val="2965AB"/>
              </a:buClr>
              <a:buSzPct val="50000"/>
              <a:buNone/>
            </a:pPr>
            <a:endParaRPr lang="zh-CN" altLang="en-US" sz="1800" dirty="0">
              <a:latin typeface="Microsoft YaHei Light" charset="-122"/>
              <a:ea typeface="Microsoft YaHei Light" charset="-122"/>
              <a:cs typeface="Microsoft YaHei Light" charset="-122"/>
            </a:endParaRPr>
          </a:p>
          <a:p>
            <a:pPr marL="0" indent="0">
              <a:lnSpc>
                <a:spcPct val="125000"/>
              </a:lnSpc>
              <a:buClr>
                <a:srgbClr val="2965AB"/>
              </a:buClr>
              <a:buSzPct val="50000"/>
              <a:buNone/>
            </a:pPr>
            <a:r>
              <a:rPr lang="zh-CN" altLang="en-US" sz="1800" dirty="0">
                <a:latin typeface="Microsoft YaHei Light" charset="-122"/>
                <a:ea typeface="Microsoft YaHei Light" charset="-122"/>
                <a:cs typeface="Microsoft YaHei Light" charset="-122"/>
              </a:rPr>
              <a:t>    其中，𝑝</a:t>
            </a:r>
            <a:r>
              <a:rPr lang="en-US" altLang="zh-CN" sz="1800" dirty="0">
                <a:latin typeface="Microsoft YaHei Light" charset="-122"/>
                <a:ea typeface="Microsoft YaHei Light" charset="-122"/>
                <a:cs typeface="Microsoft YaHei Light" charset="-122"/>
              </a:rPr>
              <a:t>(</a:t>
            </a:r>
            <a:r>
              <a:rPr lang="zh-CN" altLang="en-US" sz="1800" dirty="0">
                <a:latin typeface="Microsoft YaHei Light" charset="-122"/>
                <a:ea typeface="Microsoft YaHei Light" charset="-122"/>
                <a:cs typeface="Microsoft YaHei Light" charset="-122"/>
              </a:rPr>
              <a:t>𝑐</a:t>
            </a:r>
            <a:r>
              <a:rPr lang="en-US" altLang="zh-CN" sz="1800" dirty="0">
                <a:latin typeface="Microsoft YaHei Light" charset="-122"/>
                <a:ea typeface="Microsoft YaHei Light" charset="-122"/>
                <a:cs typeface="Microsoft YaHei Light" charset="-122"/>
              </a:rPr>
              <a:t>|</a:t>
            </a:r>
            <a:r>
              <a:rPr lang="zh-CN" altLang="en-US" sz="1800" dirty="0">
                <a:latin typeface="Microsoft YaHei Light" charset="-122"/>
                <a:ea typeface="Microsoft YaHei Light" charset="-122"/>
                <a:cs typeface="Microsoft YaHei Light" charset="-122"/>
              </a:rPr>
              <a:t>𝑡</a:t>
            </a:r>
            <a:r>
              <a:rPr lang="en-US" altLang="zh-CN" sz="1800" dirty="0">
                <a:latin typeface="Microsoft YaHei Light" charset="-122"/>
                <a:ea typeface="Microsoft YaHei Light" charset="-122"/>
                <a:cs typeface="Microsoft YaHei Light" charset="-122"/>
              </a:rPr>
              <a:t>)</a:t>
            </a:r>
            <a:r>
              <a:rPr lang="zh-CN" altLang="en-US" sz="1800" dirty="0">
                <a:latin typeface="Microsoft YaHei Light" charset="-122"/>
                <a:ea typeface="Microsoft YaHei Light" charset="-122"/>
                <a:cs typeface="Microsoft YaHei Light" charset="-122"/>
              </a:rPr>
              <a:t>是在节点 𝑡 中第 𝑐 类样本的相对频率，𝐶为类的个数</a:t>
            </a:r>
          </a:p>
          <a:p>
            <a:pPr>
              <a:lnSpc>
                <a:spcPct val="125000"/>
              </a:lnSpc>
              <a:buClr>
                <a:srgbClr val="2965AB"/>
              </a:buClr>
              <a:buSzPct val="50000"/>
              <a:buFont typeface="Wingdings" charset="2"/>
              <a:buChar char="l"/>
            </a:pPr>
            <a:r>
              <a:rPr lang="zh-CN" altLang="en-US" sz="1800" dirty="0">
                <a:latin typeface="Microsoft YaHei Light" charset="-122"/>
                <a:ea typeface="Microsoft YaHei Light" charset="-122"/>
                <a:cs typeface="Microsoft YaHei Light" charset="-122"/>
              </a:rPr>
              <a:t>当样本均匀分布在每一个类中， </a:t>
            </a:r>
            <a:r>
              <a:rPr lang="en-US" altLang="zh-CN" sz="1800" dirty="0" err="1">
                <a:latin typeface="Microsoft YaHei Light" charset="-122"/>
                <a:ea typeface="Microsoft YaHei Light" charset="-122"/>
                <a:cs typeface="Microsoft YaHei Light" charset="-122"/>
              </a:rPr>
              <a:t>Gini</a:t>
            </a:r>
            <a:r>
              <a:rPr lang="zh-CN" altLang="en-US" sz="1800" dirty="0">
                <a:latin typeface="Microsoft YaHei Light" charset="-122"/>
                <a:ea typeface="Microsoft YaHei Light" charset="-122"/>
                <a:cs typeface="Microsoft YaHei Light" charset="-122"/>
              </a:rPr>
              <a:t>指数为 </a:t>
            </a:r>
            <a:r>
              <a:rPr lang="en-US" altLang="zh-CN" sz="1800" dirty="0">
                <a:latin typeface="Microsoft YaHei Light" charset="-122"/>
                <a:ea typeface="Microsoft YaHei Light" charset="-122"/>
                <a:cs typeface="Microsoft YaHei Light" charset="-122"/>
              </a:rPr>
              <a:t>1−1/</a:t>
            </a:r>
            <a:r>
              <a:rPr lang="zh-CN" altLang="en-US" sz="1800" dirty="0">
                <a:latin typeface="Microsoft YaHei Light" charset="-122"/>
                <a:ea typeface="Microsoft YaHei Light" charset="-122"/>
                <a:cs typeface="Microsoft YaHei Light" charset="-122"/>
              </a:rPr>
              <a:t>𝐶</a:t>
            </a:r>
            <a:r>
              <a:rPr lang="en-US" altLang="zh-CN" sz="1800" dirty="0">
                <a:latin typeface="Microsoft YaHei Light" charset="-122"/>
                <a:ea typeface="Microsoft YaHei Light" charset="-122"/>
                <a:cs typeface="Microsoft YaHei Light" charset="-122"/>
              </a:rPr>
              <a:t>, </a:t>
            </a:r>
            <a:r>
              <a:rPr lang="zh-CN" altLang="en-US" sz="1800" dirty="0">
                <a:latin typeface="Microsoft YaHei Light" charset="-122"/>
                <a:ea typeface="Microsoft YaHei Light" charset="-122"/>
                <a:cs typeface="Microsoft YaHei Light" charset="-122"/>
              </a:rPr>
              <a:t>说明不纯度大</a:t>
            </a:r>
          </a:p>
          <a:p>
            <a:pPr>
              <a:lnSpc>
                <a:spcPct val="125000"/>
              </a:lnSpc>
              <a:buClr>
                <a:srgbClr val="2965AB"/>
              </a:buClr>
              <a:buSzPct val="50000"/>
              <a:buFont typeface="Wingdings" charset="2"/>
              <a:buChar char="l"/>
            </a:pPr>
            <a:r>
              <a:rPr lang="zh-CN" altLang="en-US" sz="1800" dirty="0">
                <a:latin typeface="Microsoft YaHei Light" charset="-122"/>
                <a:ea typeface="Microsoft YaHei Light" charset="-122"/>
                <a:cs typeface="Microsoft YaHei Light" charset="-122"/>
              </a:rPr>
              <a:t>当样本都分布在同一个类中， </a:t>
            </a:r>
            <a:r>
              <a:rPr lang="en-US" altLang="zh-CN" sz="1800" dirty="0" err="1">
                <a:latin typeface="Microsoft YaHei Light" charset="-122"/>
                <a:ea typeface="Microsoft YaHei Light" charset="-122"/>
                <a:cs typeface="Microsoft YaHei Light" charset="-122"/>
              </a:rPr>
              <a:t>Gini</a:t>
            </a:r>
            <a:r>
              <a:rPr lang="zh-CN" altLang="en-US" sz="1800" dirty="0">
                <a:latin typeface="Microsoft YaHei Light" charset="-122"/>
                <a:ea typeface="Microsoft YaHei Light" charset="-122"/>
                <a:cs typeface="Microsoft YaHei Light" charset="-122"/>
              </a:rPr>
              <a:t>指数为</a:t>
            </a:r>
            <a:r>
              <a:rPr lang="en-US" altLang="zh-CN" sz="1800" dirty="0">
                <a:latin typeface="Microsoft YaHei Light" charset="-122"/>
                <a:ea typeface="Microsoft YaHei Light" charset="-122"/>
                <a:cs typeface="Microsoft YaHei Light" charset="-122"/>
              </a:rPr>
              <a:t>0</a:t>
            </a:r>
            <a:r>
              <a:rPr lang="zh-CN" altLang="en-US" sz="1800" dirty="0">
                <a:latin typeface="Microsoft YaHei Light" charset="-122"/>
                <a:ea typeface="Microsoft YaHei Light" charset="-122"/>
                <a:cs typeface="Microsoft YaHei Light" charset="-122"/>
              </a:rPr>
              <a:t>，说明不纯度小</a:t>
            </a:r>
          </a:p>
        </p:txBody>
      </p:sp>
      <p:pic>
        <p:nvPicPr>
          <p:cNvPr id="2" name="图片 1"/>
          <p:cNvPicPr>
            <a:picLocks noChangeAspect="1"/>
          </p:cNvPicPr>
          <p:nvPr/>
        </p:nvPicPr>
        <p:blipFill>
          <a:blip r:embed="rId3" cstate="print"/>
          <a:stretch>
            <a:fillRect/>
          </a:stretch>
        </p:blipFill>
        <p:spPr>
          <a:xfrm>
            <a:off x="4067944" y="3003798"/>
            <a:ext cx="2523749" cy="648083"/>
          </a:xfrm>
          <a:prstGeom prst="rect">
            <a:avLst/>
          </a:prstGeom>
        </p:spPr>
      </p:pic>
      <p:sp>
        <p:nvSpPr>
          <p:cNvPr id="3" name="标题 1">
            <a:extLst>
              <a:ext uri="{FF2B5EF4-FFF2-40B4-BE49-F238E27FC236}">
                <a16:creationId xmlns:a16="http://schemas.microsoft.com/office/drawing/2014/main" xmlns="" id="{38F41B1D-63DA-7CB2-E598-C0CD77DC0860}"/>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420221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28192" y="771550"/>
            <a:ext cx="7415808" cy="4320480"/>
          </a:xfrm>
          <a:prstGeom prst="rect">
            <a:avLst/>
          </a:prstGeom>
        </p:spPr>
        <p:txBody>
          <a:bodyPr/>
          <a:lstStyle/>
          <a:p>
            <a:pPr lvl="1" algn="just">
              <a:lnSpc>
                <a:spcPct val="150000"/>
              </a:lnSpc>
            </a:pPr>
            <a:r>
              <a:rPr lang="zh-CN" altLang="zh-CN" sz="1800" dirty="0">
                <a:latin typeface="微软雅黑" pitchFamily="34" charset="-122"/>
                <a:ea typeface="微软雅黑" pitchFamily="34" charset="-122"/>
              </a:rPr>
              <a:t>学得模型后可以采用样本对其进行预测，过程称为</a:t>
            </a:r>
            <a:r>
              <a:rPr lang="zh-CN" altLang="zh-CN" sz="1800" b="1" dirty="0">
                <a:latin typeface="微软雅黑" pitchFamily="34" charset="-122"/>
                <a:ea typeface="微软雅黑" pitchFamily="34" charset="-122"/>
              </a:rPr>
              <a:t>测试</a:t>
            </a:r>
            <a:r>
              <a:rPr lang="en-US" altLang="zh-CN" sz="1800" dirty="0">
                <a:latin typeface="微软雅黑" pitchFamily="34" charset="-122"/>
                <a:ea typeface="微软雅黑" pitchFamily="34" charset="-122"/>
              </a:rPr>
              <a:t>(testing)</a:t>
            </a:r>
            <a:r>
              <a:rPr lang="zh-CN" altLang="zh-CN" sz="1800" dirty="0">
                <a:latin typeface="微软雅黑" pitchFamily="34" charset="-122"/>
                <a:ea typeface="微软雅黑" pitchFamily="34" charset="-122"/>
              </a:rPr>
              <a:t>，被预测的样本称为</a:t>
            </a:r>
            <a:r>
              <a:rPr lang="zh-CN" altLang="zh-CN" sz="1800" b="1" dirty="0">
                <a:latin typeface="微软雅黑" pitchFamily="34" charset="-122"/>
                <a:ea typeface="微软雅黑" pitchFamily="34" charset="-122"/>
              </a:rPr>
              <a:t>测试样本</a:t>
            </a:r>
            <a:r>
              <a:rPr lang="en-US" altLang="zh-CN" sz="1800" b="1" dirty="0">
                <a:latin typeface="微软雅黑" pitchFamily="34" charset="-122"/>
                <a:ea typeface="微软雅黑" pitchFamily="34" charset="-122"/>
              </a:rPr>
              <a:t>(</a:t>
            </a:r>
            <a:r>
              <a:rPr lang="en-US" altLang="zh-CN" sz="1800" dirty="0">
                <a:latin typeface="微软雅黑" pitchFamily="34" charset="-122"/>
                <a:ea typeface="微软雅黑" pitchFamily="34" charset="-122"/>
              </a:rPr>
              <a:t>testing sample)</a:t>
            </a:r>
            <a:r>
              <a:rPr lang="zh-CN" altLang="en-US" sz="1800" dirty="0">
                <a:latin typeface="微软雅黑" pitchFamily="34" charset="-122"/>
                <a:ea typeface="微软雅黑" pitchFamily="34" charset="-122"/>
              </a:rPr>
              <a:t> 。</a:t>
            </a:r>
            <a:endParaRPr lang="en-US" altLang="zh-CN" sz="1800" dirty="0">
              <a:latin typeface="微软雅黑" pitchFamily="34" charset="-122"/>
              <a:ea typeface="微软雅黑" pitchFamily="34" charset="-122"/>
            </a:endParaRPr>
          </a:p>
          <a:p>
            <a:pPr lvl="1" algn="just">
              <a:lnSpc>
                <a:spcPct val="150000"/>
              </a:lnSpc>
            </a:pPr>
            <a:r>
              <a:rPr lang="zh-CN" altLang="zh-CN" sz="1800" dirty="0">
                <a:latin typeface="微软雅黑" pitchFamily="34" charset="-122"/>
                <a:ea typeface="微软雅黑" pitchFamily="34" charset="-122"/>
              </a:rPr>
              <a:t>机器学习的目标是由训练集学得的模型可以适用于非训练集样本的预测</a:t>
            </a:r>
            <a:r>
              <a:rPr lang="zh-CN" altLang="en-US" sz="1800" dirty="0">
                <a:latin typeface="微软雅黑" pitchFamily="34" charset="-122"/>
                <a:ea typeface="微软雅黑" pitchFamily="34" charset="-122"/>
              </a:rPr>
              <a:t>，</a:t>
            </a:r>
            <a:r>
              <a:rPr lang="zh-CN" altLang="zh-CN" sz="1800" dirty="0">
                <a:latin typeface="微软雅黑" pitchFamily="34" charset="-122"/>
                <a:ea typeface="微软雅黑" pitchFamily="34" charset="-122"/>
              </a:rPr>
              <a:t>希望对于未出现在训练集中的数据采用预测模型也可以得到较好的预测效果。</a:t>
            </a:r>
            <a:endParaRPr lang="en-US" altLang="zh-CN" sz="1800" dirty="0">
              <a:latin typeface="微软雅黑" pitchFamily="34" charset="-122"/>
              <a:ea typeface="微软雅黑" pitchFamily="34" charset="-122"/>
            </a:endParaRPr>
          </a:p>
          <a:p>
            <a:pPr lvl="1" algn="just">
              <a:lnSpc>
                <a:spcPct val="150000"/>
              </a:lnSpc>
            </a:pPr>
            <a:r>
              <a:rPr lang="zh-CN" altLang="zh-CN" sz="1800" dirty="0">
                <a:latin typeface="微软雅黑" pitchFamily="34" charset="-122"/>
                <a:ea typeface="微软雅黑" pitchFamily="34" charset="-122"/>
              </a:rPr>
              <a:t>学得模型适用于新样本的能力称为</a:t>
            </a:r>
            <a:r>
              <a:rPr lang="zh-CN" altLang="zh-CN" sz="1800" b="1" dirty="0">
                <a:latin typeface="微软雅黑" pitchFamily="34" charset="-122"/>
                <a:ea typeface="微软雅黑" pitchFamily="34" charset="-122"/>
              </a:rPr>
              <a:t>泛化</a:t>
            </a:r>
            <a:r>
              <a:rPr lang="en-US" altLang="zh-CN" sz="1800" dirty="0">
                <a:latin typeface="微软雅黑" pitchFamily="34" charset="-122"/>
                <a:ea typeface="微软雅黑" pitchFamily="34" charset="-122"/>
              </a:rPr>
              <a:t>(generalization)</a:t>
            </a:r>
            <a:r>
              <a:rPr lang="zh-CN" altLang="zh-CN" sz="1800" dirty="0">
                <a:latin typeface="微软雅黑" pitchFamily="34" charset="-122"/>
                <a:ea typeface="微软雅黑" pitchFamily="34" charset="-122"/>
              </a:rPr>
              <a:t>。我们的模型设计虽然只是基于整个样本空间很少的部分进行预测，但是我们的目标是其在整个样本空间都有较好的预测能力，所以必须保证我们的模型拥有较强的泛化能力。</a:t>
            </a:r>
            <a:endParaRPr lang="en-US" altLang="zh-CN" sz="1800" dirty="0">
              <a:latin typeface="微软雅黑" pitchFamily="34" charset="-122"/>
              <a:ea typeface="微软雅黑" pitchFamily="34" charset="-122"/>
            </a:endParaRPr>
          </a:p>
        </p:txBody>
      </p:sp>
      <p:sp>
        <p:nvSpPr>
          <p:cNvPr id="2" name="标题 1">
            <a:extLst>
              <a:ext uri="{FF2B5EF4-FFF2-40B4-BE49-F238E27FC236}">
                <a16:creationId xmlns:a16="http://schemas.microsoft.com/office/drawing/2014/main" xmlns="" id="{D7F70FC0-A390-7A8F-118B-CC6D0290CA23}"/>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t>1. 2</a:t>
            </a:r>
            <a:r>
              <a:rPr lang="zh-CN" altLang="en-US" sz="2400" b="1" dirty="0"/>
              <a:t>  数据分析的任务  </a:t>
            </a:r>
            <a:r>
              <a:rPr lang="en-US" altLang="zh-CN" sz="2400" b="1" dirty="0"/>
              <a:t>——  </a:t>
            </a:r>
            <a:r>
              <a:rPr lang="zh-CN" altLang="en-US" sz="2400" b="1" dirty="0"/>
              <a:t>预测</a:t>
            </a:r>
          </a:p>
        </p:txBody>
      </p:sp>
    </p:spTree>
    <p:extLst>
      <p:ext uri="{BB962C8B-B14F-4D97-AF65-F5344CB8AC3E}">
        <p14:creationId xmlns:p14="http://schemas.microsoft.com/office/powerpoint/2010/main" val="21686713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2694" t="4742" r="48829" b="18770"/>
          <a:stretch/>
        </p:blipFill>
        <p:spPr>
          <a:xfrm>
            <a:off x="1790857" y="789196"/>
            <a:ext cx="4077287" cy="3726770"/>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4600" t="2751" r="4527" b="55070"/>
          <a:stretch/>
        </p:blipFill>
        <p:spPr>
          <a:xfrm>
            <a:off x="5661692" y="3214815"/>
            <a:ext cx="3505396" cy="1921674"/>
          </a:xfrm>
          <a:prstGeom prst="rect">
            <a:avLst/>
          </a:prstGeom>
        </p:spPr>
      </p:pic>
      <p:pic>
        <p:nvPicPr>
          <p:cNvPr id="8" name="图片 7"/>
          <p:cNvPicPr>
            <a:picLocks noChangeAspect="1"/>
          </p:cNvPicPr>
          <p:nvPr/>
        </p:nvPicPr>
        <p:blipFill rotWithShape="1">
          <a:blip r:embed="rId4" cstate="print">
            <a:extLst>
              <a:ext uri="{28A0092B-C50C-407E-A947-70E740481C1C}">
                <a14:useLocalDpi xmlns:a14="http://schemas.microsoft.com/office/drawing/2010/main" val="0"/>
              </a:ext>
            </a:extLst>
          </a:blip>
          <a:srcRect l="4600" t="64868" r="4527" b="2312"/>
          <a:stretch/>
        </p:blipFill>
        <p:spPr>
          <a:xfrm>
            <a:off x="5588947" y="822521"/>
            <a:ext cx="3528392" cy="1332148"/>
          </a:xfrm>
          <a:prstGeom prst="rect">
            <a:avLst/>
          </a:prstGeom>
        </p:spPr>
      </p:pic>
      <p:sp>
        <p:nvSpPr>
          <p:cNvPr id="4" name="文本占位符 1"/>
          <p:cNvSpPr txBox="1">
            <a:spLocks/>
          </p:cNvSpPr>
          <p:nvPr/>
        </p:nvSpPr>
        <p:spPr>
          <a:xfrm>
            <a:off x="2915816" y="789196"/>
            <a:ext cx="2088232" cy="436242"/>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kumimoji="1" lang="en-US" altLang="zh-CN" sz="1600" b="1" dirty="0" err="1">
                <a:latin typeface="微软雅黑" panose="020B0503020204020204" pitchFamily="34" charset="-122"/>
                <a:ea typeface="微软雅黑" panose="020B0503020204020204" pitchFamily="34" charset="-122"/>
              </a:rPr>
              <a:t>Gini</a:t>
            </a:r>
            <a:r>
              <a:rPr kumimoji="1" lang="zh-CN" altLang="en-US" sz="1600" b="1" dirty="0">
                <a:latin typeface="微软雅黑" panose="020B0503020204020204" pitchFamily="34" charset="-122"/>
                <a:ea typeface="微软雅黑" panose="020B0503020204020204" pitchFamily="34" charset="-122"/>
              </a:rPr>
              <a:t>指数（计算示例）</a:t>
            </a:r>
          </a:p>
        </p:txBody>
      </p:sp>
      <p:sp>
        <p:nvSpPr>
          <p:cNvPr id="2" name="标题 1">
            <a:extLst>
              <a:ext uri="{FF2B5EF4-FFF2-40B4-BE49-F238E27FC236}">
                <a16:creationId xmlns:a16="http://schemas.microsoft.com/office/drawing/2014/main" xmlns="" id="{88F587C5-C234-A606-BCD3-CF08D883EC4E}"/>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336122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a:spLocks/>
          </p:cNvSpPr>
          <p:nvPr/>
        </p:nvSpPr>
        <p:spPr>
          <a:xfrm>
            <a:off x="1835696" y="771550"/>
            <a:ext cx="3744415" cy="792088"/>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kumimoji="1" lang="zh-CN" altLang="en-US" sz="2000" b="1" dirty="0">
                <a:latin typeface="微软雅黑" panose="020B0503020204020204" pitchFamily="34" charset="-122"/>
                <a:ea typeface="微软雅黑" panose="020B0503020204020204" pitchFamily="34" charset="-122"/>
              </a:rPr>
              <a:t>其它度量指标</a:t>
            </a:r>
            <a:r>
              <a:rPr kumimoji="1" lang="en-US" altLang="zh-CN" sz="2000" b="1" dirty="0">
                <a:latin typeface="微软雅黑" panose="020B0503020204020204" pitchFamily="34" charset="-122"/>
                <a:ea typeface="微软雅黑" panose="020B0503020204020204" pitchFamily="34" charset="-122"/>
              </a:rPr>
              <a:t>——</a:t>
            </a:r>
            <a:r>
              <a:rPr kumimoji="1" lang="zh-CN" altLang="en-US" sz="2000" b="1" dirty="0">
                <a:latin typeface="微软雅黑" panose="020B0503020204020204" pitchFamily="34" charset="-122"/>
                <a:ea typeface="微软雅黑" panose="020B0503020204020204" pitchFamily="34" charset="-122"/>
              </a:rPr>
              <a:t>误分率</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1907704" y="1347614"/>
                <a:ext cx="7200800" cy="3168352"/>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665AB"/>
                  </a:buClr>
                  <a:buNone/>
                </a:pPr>
                <a:r>
                  <a:rPr lang="zh-CN" altLang="en-US" sz="2000" b="1" dirty="0">
                    <a:latin typeface="Microsoft YaHei Light" charset="-122"/>
                    <a:ea typeface="Microsoft YaHei Light" charset="-122"/>
                    <a:cs typeface="Microsoft YaHei Light" charset="-122"/>
                  </a:rPr>
                  <a:t>含义：</a:t>
                </a:r>
                <a:r>
                  <a:rPr lang="zh-CN" altLang="en-US" sz="2000" dirty="0">
                    <a:latin typeface="Microsoft YaHei Light" charset="-122"/>
                    <a:ea typeface="Microsoft YaHei Light" charset="-122"/>
                    <a:cs typeface="Microsoft YaHei Light" charset="-122"/>
                  </a:rPr>
                  <a:t>当按照多数类来预测当前节点样本的类别时，被错误 、</a:t>
                </a:r>
                <a:endParaRPr lang="en-US" altLang="zh-CN" sz="2000" dirty="0">
                  <a:latin typeface="Microsoft YaHei Light" charset="-122"/>
                  <a:ea typeface="Microsoft YaHei Light" charset="-122"/>
                  <a:cs typeface="Microsoft YaHei Light" charset="-122"/>
                </a:endParaRPr>
              </a:p>
              <a:p>
                <a:pPr marL="0" indent="0">
                  <a:lnSpc>
                    <a:spcPct val="150000"/>
                  </a:lnSpc>
                  <a:buClr>
                    <a:srgbClr val="2665AB"/>
                  </a:buClr>
                  <a:buNone/>
                </a:pPr>
                <a:r>
                  <a:rPr lang="en-US" altLang="zh-CN" sz="2000" dirty="0">
                    <a:latin typeface="Microsoft YaHei Light" charset="-122"/>
                    <a:ea typeface="Microsoft YaHei Light" charset="-122"/>
                    <a:cs typeface="Microsoft YaHei Light" charset="-122"/>
                  </a:rPr>
                  <a:t>              </a:t>
                </a:r>
                <a:r>
                  <a:rPr lang="zh-CN" altLang="en-US" sz="2000" dirty="0">
                    <a:latin typeface="Microsoft YaHei Light" charset="-122"/>
                    <a:ea typeface="Microsoft YaHei Light" charset="-122"/>
                    <a:cs typeface="Microsoft YaHei Light" charset="-122"/>
                  </a:rPr>
                  <a:t>分类的数据的比例 ，节点</a:t>
                </a:r>
                <a14:m>
                  <m:oMath xmlns:m="http://schemas.openxmlformats.org/officeDocument/2006/math">
                    <m:r>
                      <a:rPr lang="zh-CN" altLang="en-US" sz="2000" dirty="0">
                        <a:latin typeface="Cambria Math" charset="0"/>
                        <a:ea typeface="Microsoft YaHei Light" charset="-122"/>
                        <a:cs typeface="Microsoft YaHei Light" charset="-122"/>
                      </a:rPr>
                      <m:t> </m:t>
                    </m:r>
                    <m:r>
                      <m:rPr>
                        <m:sty m:val="p"/>
                      </m:rPr>
                      <a:rPr lang="en-US" altLang="zh-CN" sz="2000" dirty="0">
                        <a:latin typeface="Cambria Math" charset="0"/>
                        <a:ea typeface="Microsoft YaHei Light" charset="-122"/>
                        <a:cs typeface="Microsoft YaHei Light" charset="-122"/>
                      </a:rPr>
                      <m:t>t</m:t>
                    </m:r>
                    <m:r>
                      <a:rPr lang="zh-CN" altLang="en-US" sz="2000" dirty="0">
                        <a:latin typeface="Cambria Math" charset="0"/>
                        <a:ea typeface="Microsoft YaHei Light" charset="-122"/>
                        <a:cs typeface="Microsoft YaHei Light" charset="-122"/>
                      </a:rPr>
                      <m:t> </m:t>
                    </m:r>
                  </m:oMath>
                </a14:m>
                <a:r>
                  <a:rPr lang="zh-CN" altLang="en-US" sz="2000" dirty="0">
                    <a:latin typeface="Microsoft YaHei Light" charset="-122"/>
                    <a:ea typeface="Microsoft YaHei Light" charset="-122"/>
                    <a:cs typeface="Microsoft YaHei Light" charset="-122"/>
                  </a:rPr>
                  <a:t>的误分率为</a:t>
                </a:r>
                <a:endParaRPr lang="en-US" altLang="zh-CN" sz="2000" dirty="0">
                  <a:latin typeface="Microsoft YaHei Light" charset="-122"/>
                  <a:ea typeface="Microsoft YaHei Light" charset="-122"/>
                  <a:cs typeface="Microsoft YaHei Light" charset="-122"/>
                </a:endParaRPr>
              </a:p>
              <a:p>
                <a:pPr marL="0" indent="0">
                  <a:lnSpc>
                    <a:spcPct val="150000"/>
                  </a:lnSpc>
                  <a:buClr>
                    <a:srgbClr val="2665AB"/>
                  </a:buClr>
                  <a:buNone/>
                </a:pPr>
                <a:endParaRPr lang="zh-CN" altLang="en-US" sz="2000" dirty="0">
                  <a:latin typeface="Microsoft YaHei Light" charset="-122"/>
                  <a:ea typeface="Microsoft YaHei Light" charset="-122"/>
                  <a:cs typeface="Microsoft YaHei Light" charset="-122"/>
                </a:endParaRPr>
              </a:p>
              <a:p>
                <a:pPr>
                  <a:lnSpc>
                    <a:spcPct val="150000"/>
                  </a:lnSpc>
                  <a:buClr>
                    <a:srgbClr val="2665AB"/>
                  </a:buClr>
                  <a:buSzPct val="100000"/>
                  <a:buFont typeface="Wingdings" panose="05000000000000000000" pitchFamily="2" charset="2"/>
                  <a:buChar char="Ø"/>
                </a:pPr>
                <a:r>
                  <a:rPr lang="zh-CN" altLang="en-US" sz="1800" dirty="0">
                    <a:latin typeface="Microsoft YaHei Light" charset="-122"/>
                    <a:ea typeface="Microsoft YaHei Light" charset="-122"/>
                    <a:cs typeface="Microsoft YaHei Light" charset="-122"/>
                  </a:rPr>
                  <a:t>当样本均匀分布在每一个类中， 误分率为</a:t>
                </a:r>
                <a14:m>
                  <m:oMath xmlns:m="http://schemas.openxmlformats.org/officeDocument/2006/math">
                    <m:r>
                      <a:rPr lang="en-US" altLang="zh-CN" sz="1800">
                        <a:latin typeface="Cambria Math" charset="0"/>
                        <a:ea typeface="Microsoft YaHei Light" charset="-122"/>
                        <a:cs typeface="Microsoft YaHei Light" charset="-122"/>
                      </a:rPr>
                      <m:t>1−</m:t>
                    </m:r>
                    <m:f>
                      <m:fPr>
                        <m:ctrlPr>
                          <a:rPr lang="bg-BG" altLang="zh-CN" sz="1800" i="1">
                            <a:latin typeface="Cambria Math"/>
                            <a:ea typeface="Microsoft YaHei Light" charset="-122"/>
                            <a:cs typeface="Microsoft YaHei Light" charset="-122"/>
                          </a:rPr>
                        </m:ctrlPr>
                      </m:fPr>
                      <m:num>
                        <m:r>
                          <a:rPr lang="en-US" altLang="zh-CN" sz="1800">
                            <a:latin typeface="Cambria Math" charset="0"/>
                            <a:ea typeface="Microsoft YaHei Light" charset="-122"/>
                            <a:cs typeface="Microsoft YaHei Light" charset="-122"/>
                          </a:rPr>
                          <m:t>1</m:t>
                        </m:r>
                      </m:num>
                      <m:den>
                        <m:r>
                          <m:rPr>
                            <m:sty m:val="p"/>
                          </m:rPr>
                          <a:rPr lang="en-US" altLang="zh-CN" sz="1800">
                            <a:latin typeface="Cambria Math" charset="0"/>
                            <a:ea typeface="Microsoft YaHei Light" charset="-122"/>
                            <a:cs typeface="Microsoft YaHei Light" charset="-122"/>
                          </a:rPr>
                          <m:t>C</m:t>
                        </m:r>
                      </m:den>
                    </m:f>
                  </m:oMath>
                </a14:m>
                <a:r>
                  <a:rPr lang="zh-CN" altLang="en-US" sz="1800" dirty="0">
                    <a:latin typeface="Microsoft YaHei Light" charset="-122"/>
                    <a:ea typeface="Microsoft YaHei Light" charset="-122"/>
                    <a:cs typeface="Microsoft YaHei Light" charset="-122"/>
                  </a:rPr>
                  <a:t>，不纯度最大</a:t>
                </a:r>
              </a:p>
              <a:p>
                <a:pPr>
                  <a:lnSpc>
                    <a:spcPct val="150000"/>
                  </a:lnSpc>
                  <a:buClr>
                    <a:srgbClr val="2665AB"/>
                  </a:buClr>
                  <a:buSzPct val="100000"/>
                  <a:buFont typeface="Wingdings" panose="05000000000000000000" pitchFamily="2" charset="2"/>
                  <a:buChar char="Ø"/>
                </a:pPr>
                <a:r>
                  <a:rPr lang="zh-CN" altLang="en-US" sz="1800" dirty="0">
                    <a:latin typeface="Microsoft YaHei Light" charset="-122"/>
                    <a:ea typeface="Microsoft YaHei Light" charset="-122"/>
                    <a:cs typeface="Microsoft YaHei Light" charset="-122"/>
                  </a:rPr>
                  <a:t>当样本分布在同一个类中，误分率为</a:t>
                </a:r>
                <a:r>
                  <a:rPr lang="en-US" altLang="zh-CN" sz="1800" dirty="0">
                    <a:latin typeface="Microsoft YaHei Light" charset="-122"/>
                    <a:ea typeface="Microsoft YaHei Light" charset="-122"/>
                    <a:cs typeface="Microsoft YaHei Light" charset="-122"/>
                  </a:rPr>
                  <a:t>0</a:t>
                </a:r>
                <a:r>
                  <a:rPr lang="zh-CN" altLang="en-US" sz="1800" dirty="0">
                    <a:latin typeface="Microsoft YaHei Light" charset="-122"/>
                    <a:ea typeface="Microsoft YaHei Light" charset="-122"/>
                    <a:cs typeface="Microsoft YaHei Light" charset="-122"/>
                  </a:rPr>
                  <a:t>，不纯度最小</a:t>
                </a:r>
              </a:p>
            </p:txBody>
          </p:sp>
        </mc:Choice>
        <mc:Fallback xmlns="">
          <p:sp>
            <p:nvSpPr>
              <p:cNvPr id="5" name="Rectangle 3"/>
              <p:cNvSpPr txBox="1">
                <a:spLocks noRot="1" noChangeAspect="1" noMove="1" noResize="1" noEditPoints="1" noAdjustHandles="1" noChangeArrowheads="1" noChangeShapeType="1" noTextEdit="1"/>
              </p:cNvSpPr>
              <p:nvPr/>
            </p:nvSpPr>
            <p:spPr>
              <a:xfrm>
                <a:off x="1907704" y="1347614"/>
                <a:ext cx="7200800" cy="3168352"/>
              </a:xfrm>
              <a:prstGeom prst="rect">
                <a:avLst/>
              </a:prstGeom>
              <a:blipFill>
                <a:blip r:embed="rId3"/>
                <a:stretch>
                  <a:fillRect l="-1185"/>
                </a:stretch>
              </a:blipFill>
            </p:spPr>
            <p:txBody>
              <a:bodyPr/>
              <a:lstStyle/>
              <a:p>
                <a:r>
                  <a:rPr lang="zh-CN" altLang="en-US">
                    <a:noFill/>
                  </a:rPr>
                  <a:t> </a:t>
                </a:r>
              </a:p>
            </p:txBody>
          </p:sp>
        </mc:Fallback>
      </mc:AlternateContent>
      <p:pic>
        <p:nvPicPr>
          <p:cNvPr id="6" name="图片 5"/>
          <p:cNvPicPr>
            <a:picLocks noChangeAspect="1"/>
          </p:cNvPicPr>
          <p:nvPr/>
        </p:nvPicPr>
        <p:blipFill>
          <a:blip r:embed="rId4" cstate="print"/>
          <a:stretch>
            <a:fillRect/>
          </a:stretch>
        </p:blipFill>
        <p:spPr>
          <a:xfrm>
            <a:off x="2987824" y="2643758"/>
            <a:ext cx="5435207" cy="288032"/>
          </a:xfrm>
          <a:prstGeom prst="rect">
            <a:avLst/>
          </a:prstGeom>
        </p:spPr>
      </p:pic>
      <p:sp>
        <p:nvSpPr>
          <p:cNvPr id="2" name="标题 1">
            <a:extLst>
              <a:ext uri="{FF2B5EF4-FFF2-40B4-BE49-F238E27FC236}">
                <a16:creationId xmlns:a16="http://schemas.microsoft.com/office/drawing/2014/main" xmlns="" id="{4F3E15EB-4A42-D4CA-CCC3-DB3602B9D8B2}"/>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167152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2694" t="4742" r="48829" b="18770"/>
          <a:stretch/>
        </p:blipFill>
        <p:spPr>
          <a:xfrm>
            <a:off x="1742592" y="797971"/>
            <a:ext cx="4341576" cy="2644413"/>
          </a:xfrm>
          <a:prstGeom prst="rect">
            <a:avLst/>
          </a:prstGeom>
        </p:spPr>
      </p:pic>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8637" t="6236" r="9248" b="18698"/>
          <a:stretch/>
        </p:blipFill>
        <p:spPr>
          <a:xfrm>
            <a:off x="5364088" y="3219822"/>
            <a:ext cx="3672408" cy="1806142"/>
          </a:xfrm>
          <a:prstGeom prst="rect">
            <a:avLst/>
          </a:prstGeom>
        </p:spPr>
      </p:pic>
      <p:sp>
        <p:nvSpPr>
          <p:cNvPr id="4" name="文本占位符 1"/>
          <p:cNvSpPr txBox="1">
            <a:spLocks/>
          </p:cNvSpPr>
          <p:nvPr/>
        </p:nvSpPr>
        <p:spPr>
          <a:xfrm>
            <a:off x="2483768" y="797971"/>
            <a:ext cx="3419871" cy="576064"/>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1800" b="1" dirty="0">
                <a:latin typeface="微软雅黑" panose="020B0503020204020204" pitchFamily="34" charset="-122"/>
                <a:ea typeface="微软雅黑" panose="020B0503020204020204" pitchFamily="34" charset="-122"/>
              </a:rPr>
              <a:t>误分率（计算示例）</a:t>
            </a:r>
          </a:p>
        </p:txBody>
      </p:sp>
      <p:sp>
        <p:nvSpPr>
          <p:cNvPr id="2" name="标题 1">
            <a:extLst>
              <a:ext uri="{FF2B5EF4-FFF2-40B4-BE49-F238E27FC236}">
                <a16:creationId xmlns:a16="http://schemas.microsoft.com/office/drawing/2014/main" xmlns="" id="{43FBE0BC-7959-BCC0-291D-466C9F8C673A}"/>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321875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a:spLocks/>
          </p:cNvSpPr>
          <p:nvPr/>
        </p:nvSpPr>
        <p:spPr>
          <a:xfrm>
            <a:off x="1763688" y="773919"/>
            <a:ext cx="3960440" cy="576064"/>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kumimoji="1" lang="zh-CN" altLang="en-US" sz="2000" b="1" dirty="0">
                <a:latin typeface="微软雅黑" panose="020B0503020204020204" pitchFamily="34" charset="-122"/>
                <a:ea typeface="微软雅黑" panose="020B0503020204020204" pitchFamily="34" charset="-122"/>
              </a:rPr>
              <a:t>三种不纯度度量指标的对比</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1894357" y="1347614"/>
                <a:ext cx="7056784" cy="3456384"/>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665AB"/>
                  </a:buClr>
                  <a:buSzPct val="100000"/>
                  <a:buFont typeface="Wingdings" panose="05000000000000000000" pitchFamily="2" charset="2"/>
                  <a:buChar char="n"/>
                </a:pPr>
                <a:r>
                  <a:rPr lang="zh-CN" altLang="en-US" sz="2000" dirty="0">
                    <a:latin typeface="Microsoft YaHei Light" charset="-122"/>
                    <a:ea typeface="Microsoft YaHei Light" charset="-122"/>
                    <a:cs typeface="Microsoft YaHei Light" charset="-122"/>
                  </a:rPr>
                  <a:t> 对于二分类，如果</a:t>
                </a:r>
                <a14:m>
                  <m:oMath xmlns:m="http://schemas.openxmlformats.org/officeDocument/2006/math">
                    <m:r>
                      <a:rPr lang="zh-CN" altLang="en-US" sz="2000">
                        <a:latin typeface="Cambria Math" charset="0"/>
                        <a:ea typeface="Microsoft YaHei Light" charset="-122"/>
                        <a:cs typeface="Microsoft YaHei Light" charset="-122"/>
                      </a:rPr>
                      <m:t> </m:t>
                    </m:r>
                    <m:r>
                      <m:rPr>
                        <m:sty m:val="p"/>
                      </m:rPr>
                      <a:rPr lang="en-US" altLang="zh-CN" sz="2000">
                        <a:latin typeface="Cambria Math" charset="0"/>
                        <a:ea typeface="Microsoft YaHei Light" charset="-122"/>
                        <a:cs typeface="Microsoft YaHei Light" charset="-122"/>
                      </a:rPr>
                      <m:t>p</m:t>
                    </m:r>
                    <m:r>
                      <a:rPr lang="zh-CN" altLang="en-US" sz="2000">
                        <a:latin typeface="Cambria Math" charset="0"/>
                        <a:ea typeface="Microsoft YaHei Light" charset="-122"/>
                        <a:cs typeface="Microsoft YaHei Light" charset="-122"/>
                      </a:rPr>
                      <m:t> </m:t>
                    </m:r>
                  </m:oMath>
                </a14:m>
                <a:r>
                  <a:rPr lang="zh-CN" altLang="en-US" sz="2000" dirty="0">
                    <a:latin typeface="Microsoft YaHei Light" charset="-122"/>
                    <a:ea typeface="Microsoft YaHei Light" charset="-122"/>
                    <a:cs typeface="Microsoft YaHei Light" charset="-122"/>
                  </a:rPr>
                  <a:t>是正类样本的比例，则三种不纯度指标分别为</a:t>
                </a:r>
                <a:endParaRPr lang="en-US" altLang="zh-CN" sz="2000" dirty="0">
                  <a:latin typeface="Microsoft YaHei Light" charset="-122"/>
                  <a:ea typeface="Microsoft YaHei Light" charset="-122"/>
                  <a:cs typeface="Microsoft YaHei Light" charset="-122"/>
                </a:endParaRPr>
              </a:p>
              <a:p>
                <a:pPr lvl="1">
                  <a:lnSpc>
                    <a:spcPct val="100000"/>
                  </a:lnSpc>
                  <a:buClr>
                    <a:srgbClr val="2665AB"/>
                  </a:buClr>
                  <a:buSzPct val="100000"/>
                  <a:buFont typeface="Arial" charset="0"/>
                  <a:buChar char="•"/>
                </a:pPr>
                <a14:m>
                  <m:oMath xmlns:m="http://schemas.openxmlformats.org/officeDocument/2006/math">
                    <m:r>
                      <m:rPr>
                        <m:sty m:val="p"/>
                      </m:rPr>
                      <a:rPr lang="en-US" altLang="zh-CN" sz="2000" b="0" i="0" dirty="0">
                        <a:latin typeface="Cambria Math" charset="0"/>
                        <a:ea typeface="Microsoft YaHei Light" charset="-122"/>
                        <a:cs typeface="Microsoft YaHei Light" charset="-122"/>
                      </a:rPr>
                      <m:t>Gini</m:t>
                    </m:r>
                    <m:r>
                      <a:rPr lang="zh-CN" altLang="en-US" sz="2000" b="0" i="0">
                        <a:latin typeface="Cambria Math" charset="0"/>
                        <a:ea typeface="Microsoft YaHei Light" charset="-122"/>
                        <a:cs typeface="Microsoft YaHei Light" charset="-122"/>
                      </a:rPr>
                      <m:t>指数</m:t>
                    </m:r>
                  </m:oMath>
                </a14:m>
                <a:r>
                  <a:rPr lang="zh-CN" altLang="en-US" sz="2000" dirty="0">
                    <a:latin typeface="Microsoft YaHei Light" charset="-122"/>
                    <a:ea typeface="Microsoft YaHei Light" charset="-122"/>
                    <a:cs typeface="Microsoft YaHei Light" charset="-122"/>
                  </a:rPr>
                  <a:t>：</a:t>
                </a:r>
                <a14:m>
                  <m:oMath xmlns:m="http://schemas.openxmlformats.org/officeDocument/2006/math">
                    <m:r>
                      <a:rPr lang="en-US" altLang="zh-CN" sz="2000" b="0" i="0" dirty="0">
                        <a:latin typeface="Cambria Math" charset="0"/>
                        <a:ea typeface="Microsoft YaHei Light" charset="-122"/>
                        <a:cs typeface="Microsoft YaHei Light" charset="-122"/>
                      </a:rPr>
                      <m:t>2</m:t>
                    </m:r>
                    <m:r>
                      <m:rPr>
                        <m:sty m:val="p"/>
                      </m:rPr>
                      <a:rPr lang="en-US" altLang="zh-CN" sz="2000" b="0" i="0" dirty="0">
                        <a:latin typeface="Cambria Math" charset="0"/>
                        <a:ea typeface="Microsoft YaHei Light" charset="-122"/>
                        <a:cs typeface="Microsoft YaHei Light" charset="-122"/>
                      </a:rPr>
                      <m:t>p</m:t>
                    </m:r>
                    <m:r>
                      <a:rPr lang="en-US" altLang="zh-CN" sz="2000" b="0" i="0" dirty="0">
                        <a:latin typeface="Cambria Math" charset="0"/>
                        <a:ea typeface="Microsoft YaHei Light" charset="-122"/>
                        <a:cs typeface="Microsoft YaHei Light" charset="-122"/>
                      </a:rPr>
                      <m:t>(1−</m:t>
                    </m:r>
                    <m:r>
                      <m:rPr>
                        <m:sty m:val="p"/>
                      </m:rPr>
                      <a:rPr lang="en-US" altLang="zh-CN" sz="2000" b="0" i="0" dirty="0">
                        <a:latin typeface="Cambria Math" charset="0"/>
                        <a:ea typeface="Microsoft YaHei Light" charset="-122"/>
                        <a:cs typeface="Microsoft YaHei Light" charset="-122"/>
                      </a:rPr>
                      <m:t>p</m:t>
                    </m:r>
                    <m:r>
                      <a:rPr lang="en-US" altLang="zh-CN" sz="2000" b="0" i="0" dirty="0">
                        <a:latin typeface="Cambria Math" charset="0"/>
                        <a:ea typeface="Microsoft YaHei Light" charset="-122"/>
                        <a:cs typeface="Microsoft YaHei Light" charset="-122"/>
                      </a:rPr>
                      <m:t>)</m:t>
                    </m:r>
                  </m:oMath>
                </a14:m>
                <a:endParaRPr lang="en-US" altLang="zh-CN" sz="2000" dirty="0">
                  <a:latin typeface="Microsoft YaHei Light" charset="-122"/>
                  <a:ea typeface="Microsoft YaHei Light" charset="-122"/>
                  <a:cs typeface="Microsoft YaHei Light" charset="-122"/>
                </a:endParaRPr>
              </a:p>
              <a:p>
                <a:pPr lvl="1">
                  <a:lnSpc>
                    <a:spcPct val="100000"/>
                  </a:lnSpc>
                  <a:buClr>
                    <a:srgbClr val="2665AB"/>
                  </a:buClr>
                  <a:buSzPct val="100000"/>
                  <a:buFont typeface="Arial" charset="0"/>
                  <a:buChar char="•"/>
                </a:pPr>
                <a:r>
                  <a:rPr lang="zh-CN" altLang="en-US" sz="2000" dirty="0">
                    <a:latin typeface="Microsoft YaHei Light" charset="-122"/>
                    <a:ea typeface="Microsoft YaHei Light" charset="-122"/>
                    <a:cs typeface="Microsoft YaHei Light" charset="-122"/>
                  </a:rPr>
                  <a:t>信息熵：</a:t>
                </a:r>
                <a14:m>
                  <m:oMath xmlns:m="http://schemas.openxmlformats.org/officeDocument/2006/math">
                    <m:r>
                      <a:rPr lang="en-US" altLang="zh-CN" sz="2000" b="0" i="0">
                        <a:latin typeface="Cambria Math" charset="0"/>
                        <a:ea typeface="Microsoft YaHei Light" charset="-122"/>
                        <a:cs typeface="Microsoft YaHei Light" charset="-122"/>
                      </a:rPr>
                      <m:t>−</m:t>
                    </m:r>
                    <m:r>
                      <m:rPr>
                        <m:sty m:val="p"/>
                      </m:rPr>
                      <a:rPr lang="en-US" altLang="zh-CN" sz="2000" b="0" i="0">
                        <a:latin typeface="Cambria Math" charset="0"/>
                        <a:ea typeface="Microsoft YaHei Light" charset="-122"/>
                        <a:cs typeface="Microsoft YaHei Light" charset="-122"/>
                      </a:rPr>
                      <m:t>plo</m:t>
                    </m:r>
                    <m:sSub>
                      <m:sSubPr>
                        <m:ctrlPr>
                          <a:rPr lang="en-US" altLang="zh-CN" sz="2000" i="1">
                            <a:latin typeface="Cambria Math"/>
                            <a:ea typeface="Microsoft YaHei Light" charset="-122"/>
                            <a:cs typeface="Microsoft YaHei Light" charset="-122"/>
                          </a:rPr>
                        </m:ctrlPr>
                      </m:sSubPr>
                      <m:e>
                        <m:r>
                          <m:rPr>
                            <m:sty m:val="p"/>
                          </m:rPr>
                          <a:rPr lang="en-US" altLang="zh-CN" sz="2000" b="0" i="0">
                            <a:latin typeface="Cambria Math" charset="0"/>
                            <a:ea typeface="Microsoft YaHei Light" charset="-122"/>
                            <a:cs typeface="Microsoft YaHei Light" charset="-122"/>
                          </a:rPr>
                          <m:t>g</m:t>
                        </m:r>
                      </m:e>
                      <m:sub>
                        <m:r>
                          <a:rPr lang="en-US" altLang="zh-CN" sz="2000" b="0" i="0">
                            <a:latin typeface="Cambria Math" charset="0"/>
                            <a:ea typeface="Microsoft YaHei Light" charset="-122"/>
                            <a:cs typeface="Microsoft YaHei Light" charset="-122"/>
                          </a:rPr>
                          <m:t>2</m:t>
                        </m:r>
                      </m:sub>
                    </m:sSub>
                    <m:r>
                      <m:rPr>
                        <m:sty m:val="p"/>
                      </m:rPr>
                      <a:rPr lang="en-US" altLang="zh-CN" sz="2000" b="0" i="0">
                        <a:latin typeface="Cambria Math" charset="0"/>
                        <a:ea typeface="Microsoft YaHei Light" charset="-122"/>
                        <a:cs typeface="Microsoft YaHei Light" charset="-122"/>
                      </a:rPr>
                      <m:t>p</m:t>
                    </m:r>
                    <m:r>
                      <a:rPr lang="en-US" altLang="zh-CN" sz="2000" b="0" i="0">
                        <a:latin typeface="Cambria Math" charset="0"/>
                        <a:ea typeface="Microsoft YaHei Light" charset="-122"/>
                        <a:cs typeface="Microsoft YaHei Light" charset="-122"/>
                      </a:rPr>
                      <m:t>−</m:t>
                    </m:r>
                    <m:d>
                      <m:dPr>
                        <m:ctrlPr>
                          <a:rPr lang="en-US" altLang="zh-CN" sz="2000" i="1">
                            <a:latin typeface="Cambria Math"/>
                            <a:ea typeface="Microsoft YaHei Light" charset="-122"/>
                            <a:cs typeface="Microsoft YaHei Light" charset="-122"/>
                          </a:rPr>
                        </m:ctrlPr>
                      </m:dPr>
                      <m:e>
                        <m:r>
                          <a:rPr lang="en-US" altLang="zh-CN" sz="2000" b="0" i="0">
                            <a:latin typeface="Cambria Math" charset="0"/>
                            <a:ea typeface="Microsoft YaHei Light" charset="-122"/>
                            <a:cs typeface="Microsoft YaHei Light" charset="-122"/>
                          </a:rPr>
                          <m:t>1−</m:t>
                        </m:r>
                        <m:r>
                          <m:rPr>
                            <m:sty m:val="p"/>
                          </m:rPr>
                          <a:rPr lang="en-US" altLang="zh-CN" sz="2000" b="0" i="0">
                            <a:latin typeface="Cambria Math" charset="0"/>
                            <a:ea typeface="Microsoft YaHei Light" charset="-122"/>
                            <a:cs typeface="Microsoft YaHei Light" charset="-122"/>
                          </a:rPr>
                          <m:t>p</m:t>
                        </m:r>
                      </m:e>
                    </m:d>
                    <m:sSub>
                      <m:sSubPr>
                        <m:ctrlPr>
                          <a:rPr lang="en-US" altLang="zh-CN" sz="2000" i="1">
                            <a:latin typeface="Cambria Math"/>
                            <a:ea typeface="Microsoft YaHei Light" charset="-122"/>
                            <a:cs typeface="Microsoft YaHei Light" charset="-122"/>
                          </a:rPr>
                        </m:ctrlPr>
                      </m:sSubPr>
                      <m:e>
                        <m:r>
                          <m:rPr>
                            <m:sty m:val="p"/>
                          </m:rPr>
                          <a:rPr lang="en-US" altLang="zh-CN" sz="2000" b="0" i="0">
                            <a:latin typeface="Cambria Math" charset="0"/>
                            <a:ea typeface="Microsoft YaHei Light" charset="-122"/>
                            <a:cs typeface="Microsoft YaHei Light" charset="-122"/>
                          </a:rPr>
                          <m:t>log</m:t>
                        </m:r>
                      </m:e>
                      <m:sub>
                        <m:r>
                          <a:rPr lang="en-US" altLang="zh-CN" sz="2000" b="0" i="0">
                            <a:latin typeface="Cambria Math" charset="0"/>
                            <a:ea typeface="Microsoft YaHei Light" charset="-122"/>
                            <a:cs typeface="Microsoft YaHei Light" charset="-122"/>
                          </a:rPr>
                          <m:t>2</m:t>
                        </m:r>
                      </m:sub>
                    </m:sSub>
                    <m:r>
                      <a:rPr lang="en-US" altLang="zh-CN" sz="2000" b="0" i="0">
                        <a:latin typeface="Cambria Math" charset="0"/>
                        <a:ea typeface="Microsoft YaHei Light" charset="-122"/>
                        <a:cs typeface="Microsoft YaHei Light" charset="-122"/>
                      </a:rPr>
                      <m:t>(1−</m:t>
                    </m:r>
                    <m:r>
                      <m:rPr>
                        <m:sty m:val="p"/>
                      </m:rPr>
                      <a:rPr lang="en-US" altLang="zh-CN" sz="2000" b="0" i="0">
                        <a:latin typeface="Cambria Math" charset="0"/>
                        <a:ea typeface="Microsoft YaHei Light" charset="-122"/>
                        <a:cs typeface="Microsoft YaHei Light" charset="-122"/>
                      </a:rPr>
                      <m:t>p</m:t>
                    </m:r>
                    <m:r>
                      <a:rPr lang="en-US" altLang="zh-CN" sz="2000" b="0" i="0">
                        <a:latin typeface="Cambria Math" charset="0"/>
                        <a:ea typeface="Microsoft YaHei Light" charset="-122"/>
                        <a:cs typeface="Microsoft YaHei Light" charset="-122"/>
                      </a:rPr>
                      <m:t>)</m:t>
                    </m:r>
                  </m:oMath>
                </a14:m>
                <a:endParaRPr lang="zh-CN" altLang="en-US" sz="2000" dirty="0">
                  <a:latin typeface="Microsoft YaHei Light" charset="-122"/>
                  <a:ea typeface="Microsoft YaHei Light" charset="-122"/>
                  <a:cs typeface="Microsoft YaHei Light" charset="-122"/>
                </a:endParaRPr>
              </a:p>
              <a:p>
                <a:pPr lvl="1">
                  <a:lnSpc>
                    <a:spcPct val="100000"/>
                  </a:lnSpc>
                  <a:buClr>
                    <a:srgbClr val="2665AB"/>
                  </a:buClr>
                  <a:buSzPct val="100000"/>
                  <a:buFont typeface="Arial" charset="0"/>
                  <a:buChar char="•"/>
                </a:pPr>
                <a14:m>
                  <m:oMath xmlns:m="http://schemas.openxmlformats.org/officeDocument/2006/math">
                    <m:r>
                      <a:rPr lang="zh-CN" altLang="en-US" sz="2000" b="0" i="0" dirty="0">
                        <a:latin typeface="Cambria Math" charset="0"/>
                        <a:ea typeface="Microsoft YaHei Light" charset="-122"/>
                        <a:cs typeface="Microsoft YaHei Light" charset="-122"/>
                      </a:rPr>
                      <m:t>误分率：</m:t>
                    </m:r>
                    <m:r>
                      <a:rPr lang="en-US" altLang="zh-CN" sz="2000" b="0" i="0">
                        <a:latin typeface="Cambria Math" charset="0"/>
                        <a:ea typeface="Microsoft YaHei Light" charset="-122"/>
                        <a:cs typeface="Microsoft YaHei Light" charset="-122"/>
                      </a:rPr>
                      <m:t>1−</m:t>
                    </m:r>
                    <m:r>
                      <m:rPr>
                        <m:sty m:val="p"/>
                      </m:rPr>
                      <a:rPr lang="en-US" altLang="zh-CN" sz="2000" b="0" i="0">
                        <a:latin typeface="Cambria Math" charset="0"/>
                        <a:ea typeface="Microsoft YaHei Light" charset="-122"/>
                        <a:cs typeface="Microsoft YaHei Light" charset="-122"/>
                      </a:rPr>
                      <m:t>max</m:t>
                    </m:r>
                    <m:r>
                      <a:rPr lang="en-US" altLang="zh-CN" sz="2000" b="0" i="0">
                        <a:latin typeface="Cambria Math" charset="0"/>
                        <a:ea typeface="Microsoft YaHei Light" charset="-122"/>
                        <a:cs typeface="Microsoft YaHei Light" charset="-122"/>
                      </a:rPr>
                      <m:t>(</m:t>
                    </m:r>
                    <m:r>
                      <m:rPr>
                        <m:sty m:val="p"/>
                      </m:rPr>
                      <a:rPr lang="en-US" altLang="zh-CN" sz="2000" b="0" i="0">
                        <a:latin typeface="Cambria Math" charset="0"/>
                        <a:ea typeface="Microsoft YaHei Light" charset="-122"/>
                        <a:cs typeface="Microsoft YaHei Light" charset="-122"/>
                      </a:rPr>
                      <m:t>p</m:t>
                    </m:r>
                    <m:r>
                      <a:rPr lang="en-US" altLang="zh-CN" sz="2000" b="0" i="0">
                        <a:latin typeface="Cambria Math" charset="0"/>
                        <a:ea typeface="Microsoft YaHei Light" charset="-122"/>
                        <a:cs typeface="Microsoft YaHei Light" charset="-122"/>
                      </a:rPr>
                      <m:t>,1−</m:t>
                    </m:r>
                    <m:r>
                      <m:rPr>
                        <m:sty m:val="p"/>
                      </m:rPr>
                      <a:rPr lang="en-US" altLang="zh-CN" sz="2000" b="0" i="0">
                        <a:latin typeface="Cambria Math" charset="0"/>
                        <a:ea typeface="Microsoft YaHei Light" charset="-122"/>
                        <a:cs typeface="Microsoft YaHei Light" charset="-122"/>
                      </a:rPr>
                      <m:t>p</m:t>
                    </m:r>
                    <m:r>
                      <a:rPr lang="en-US" altLang="zh-CN" sz="2000" b="0" i="0">
                        <a:latin typeface="Cambria Math" charset="0"/>
                        <a:ea typeface="Microsoft YaHei Light" charset="-122"/>
                        <a:cs typeface="Microsoft YaHei Light" charset="-122"/>
                      </a:rPr>
                      <m:t>)</m:t>
                    </m:r>
                  </m:oMath>
                </a14:m>
                <a:r>
                  <a:rPr lang="zh-CN" altLang="en-US" sz="2000" dirty="0">
                    <a:latin typeface="Microsoft YaHei Light" charset="-122"/>
                    <a:ea typeface="Microsoft YaHei Light" charset="-122"/>
                    <a:cs typeface="Microsoft YaHei Light" charset="-122"/>
                  </a:rPr>
                  <a:t> </a:t>
                </a:r>
                <a:endParaRPr lang="en-US" altLang="zh-CN" sz="2000" dirty="0">
                  <a:latin typeface="Microsoft YaHei Light" charset="-122"/>
                  <a:ea typeface="Microsoft YaHei Light" charset="-122"/>
                  <a:cs typeface="Microsoft YaHei Light" charset="-122"/>
                </a:endParaRPr>
              </a:p>
              <a:p>
                <a:pPr>
                  <a:lnSpc>
                    <a:spcPct val="150000"/>
                  </a:lnSpc>
                  <a:buClr>
                    <a:srgbClr val="2665AB"/>
                  </a:buClr>
                  <a:buSzPct val="100000"/>
                  <a:buFont typeface="Wingdings" panose="05000000000000000000" pitchFamily="2" charset="2"/>
                  <a:buChar char="n"/>
                </a:pPr>
                <a:r>
                  <a:rPr lang="zh-CN" altLang="en-US" sz="2000" dirty="0">
                    <a:latin typeface="Microsoft YaHei Light" charset="-122"/>
                    <a:ea typeface="Microsoft YaHei Light" charset="-122"/>
                    <a:cs typeface="Microsoft YaHei Light" charset="-122"/>
                  </a:rPr>
                  <a:t>  信息熵最大，对不纯度的</a:t>
                </a:r>
                <a:endParaRPr lang="en-US" altLang="zh-CN" sz="2000" dirty="0">
                  <a:latin typeface="Microsoft YaHei Light" charset="-122"/>
                  <a:ea typeface="Microsoft YaHei Light" charset="-122"/>
                  <a:cs typeface="Microsoft YaHei Light" charset="-122"/>
                </a:endParaRPr>
              </a:p>
              <a:p>
                <a:pPr marL="0" indent="0">
                  <a:lnSpc>
                    <a:spcPct val="150000"/>
                  </a:lnSpc>
                  <a:buClr>
                    <a:srgbClr val="2665AB"/>
                  </a:buClr>
                  <a:buSzPct val="100000"/>
                  <a:buNone/>
                </a:pPr>
                <a:r>
                  <a:rPr lang="en-US" altLang="zh-CN" sz="2000" dirty="0">
                    <a:latin typeface="Microsoft YaHei Light" charset="-122"/>
                    <a:ea typeface="Microsoft YaHei Light" charset="-122"/>
                    <a:cs typeface="Microsoft YaHei Light" charset="-122"/>
                  </a:rPr>
                  <a:t>    </a:t>
                </a:r>
                <a:r>
                  <a:rPr lang="zh-CN" altLang="en-US" sz="2000" dirty="0">
                    <a:latin typeface="Microsoft YaHei Light" charset="-122"/>
                    <a:ea typeface="Microsoft YaHei Light" charset="-122"/>
                    <a:cs typeface="Microsoft YaHei Light" charset="-122"/>
                  </a:rPr>
                  <a:t>惩罚最强</a:t>
                </a:r>
              </a:p>
            </p:txBody>
          </p:sp>
        </mc:Choice>
        <mc:Fallback xmlns="">
          <p:sp>
            <p:nvSpPr>
              <p:cNvPr id="5" name="Rectangle 3"/>
              <p:cNvSpPr txBox="1">
                <a:spLocks noRot="1" noChangeAspect="1" noMove="1" noResize="1" noEditPoints="1" noAdjustHandles="1" noChangeArrowheads="1" noChangeShapeType="1" noTextEdit="1"/>
              </p:cNvSpPr>
              <p:nvPr/>
            </p:nvSpPr>
            <p:spPr>
              <a:xfrm>
                <a:off x="1894357" y="1347614"/>
                <a:ext cx="7056784" cy="3456384"/>
              </a:xfrm>
              <a:prstGeom prst="rect">
                <a:avLst/>
              </a:prstGeom>
              <a:blipFill>
                <a:blip r:embed="rId3"/>
                <a:stretch>
                  <a:fillRect l="-1124" r="-1296"/>
                </a:stretch>
              </a:blipFill>
            </p:spPr>
            <p:txBody>
              <a:bodyPr/>
              <a:lstStyle/>
              <a:p>
                <a:r>
                  <a:rPr lang="zh-CN" altLang="en-US">
                    <a:noFill/>
                  </a:rPr>
                  <a:t> </a:t>
                </a:r>
              </a:p>
            </p:txBody>
          </p:sp>
        </mc:Fallback>
      </mc:AlternateContent>
      <p:pic>
        <p:nvPicPr>
          <p:cNvPr id="6" name="图片 5"/>
          <p:cNvPicPr>
            <a:picLocks noChangeAspect="1"/>
          </p:cNvPicPr>
          <p:nvPr/>
        </p:nvPicPr>
        <p:blipFill>
          <a:blip r:embed="rId4" cstate="print"/>
          <a:stretch>
            <a:fillRect/>
          </a:stretch>
        </p:blipFill>
        <p:spPr>
          <a:xfrm>
            <a:off x="5919987" y="3194087"/>
            <a:ext cx="3031154" cy="1779662"/>
          </a:xfrm>
          <a:prstGeom prst="rect">
            <a:avLst/>
          </a:prstGeom>
        </p:spPr>
      </p:pic>
      <p:sp>
        <p:nvSpPr>
          <p:cNvPr id="2" name="标题 1">
            <a:extLst>
              <a:ext uri="{FF2B5EF4-FFF2-40B4-BE49-F238E27FC236}">
                <a16:creationId xmlns:a16="http://schemas.microsoft.com/office/drawing/2014/main" xmlns="" id="{C37A25DA-7248-12AB-1F9E-51F2374FAD89}"/>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113497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23728" y="969571"/>
            <a:ext cx="6264696" cy="1301318"/>
          </a:xfrm>
          <a:prstGeom prst="rect">
            <a:avLst/>
          </a:prstGeom>
          <a:noFill/>
        </p:spPr>
        <p:txBody>
          <a:bodyPr wrap="square" rtlCol="0">
            <a:spAutoFit/>
          </a:bodyPr>
          <a:lstStyle/>
          <a:p>
            <a:pPr>
              <a:lnSpc>
                <a:spcPct val="150000"/>
              </a:lnSpc>
            </a:pPr>
            <a:r>
              <a:rPr lang="zh-CN" altLang="en-US" sz="2800" b="1" dirty="0">
                <a:latin typeface="+mj-ea"/>
                <a:ea typeface="+mj-ea"/>
              </a:rPr>
              <a:t>思考：</a:t>
            </a:r>
            <a:endParaRPr lang="en-US" altLang="zh-CN" sz="2800" b="1" dirty="0">
              <a:latin typeface="+mj-ea"/>
              <a:ea typeface="+mj-ea"/>
            </a:endParaRPr>
          </a:p>
          <a:p>
            <a:pPr>
              <a:lnSpc>
                <a:spcPct val="150000"/>
              </a:lnSpc>
            </a:pPr>
            <a:r>
              <a:rPr lang="en-US" altLang="zh-CN" sz="2800" dirty="0"/>
              <a:t>           ID3 </a:t>
            </a:r>
            <a:r>
              <a:rPr lang="zh-CN" altLang="en-US" sz="2800" dirty="0"/>
              <a:t>算法存在什么问题？</a:t>
            </a:r>
            <a:endParaRPr lang="en-US" altLang="zh-CN" sz="2800" dirty="0"/>
          </a:p>
        </p:txBody>
      </p:sp>
      <p:sp>
        <p:nvSpPr>
          <p:cNvPr id="8" name="矩形 7"/>
          <p:cNvSpPr/>
          <p:nvPr/>
        </p:nvSpPr>
        <p:spPr>
          <a:xfrm>
            <a:off x="2627784" y="2751769"/>
            <a:ext cx="5832648" cy="1137491"/>
          </a:xfrm>
          <a:prstGeom prst="rect">
            <a:avLst/>
          </a:prstGeom>
        </p:spPr>
        <p:txBody>
          <a:bodyPr wrap="square">
            <a:spAutoFit/>
          </a:bodyPr>
          <a:lstStyle/>
          <a:p>
            <a:pPr marL="285750" indent="-285750">
              <a:lnSpc>
                <a:spcPct val="150000"/>
              </a:lnSpc>
              <a:buClr>
                <a:srgbClr val="2665AB"/>
              </a:buClr>
              <a:buSzPct val="100000"/>
              <a:buFont typeface="Wingdings" panose="05000000000000000000" pitchFamily="2" charset="2"/>
              <a:buChar char="Ø"/>
            </a:pPr>
            <a:r>
              <a:rPr lang="zh-CN" altLang="en-US" sz="2400" dirty="0">
                <a:latin typeface="KaiTi" panose="02010609060101010101" pitchFamily="49" charset="-122"/>
                <a:ea typeface="KaiTi" panose="02010609060101010101" pitchFamily="49" charset="-122"/>
                <a:cs typeface="Microsoft YaHei Light" charset="-122"/>
              </a:rPr>
              <a:t>倾向于分裂成很多的小节点（节点的样本数较小），容易造成过拟合 </a:t>
            </a:r>
          </a:p>
        </p:txBody>
      </p:sp>
      <p:sp>
        <p:nvSpPr>
          <p:cNvPr id="2" name="标题 1">
            <a:extLst>
              <a:ext uri="{FF2B5EF4-FFF2-40B4-BE49-F238E27FC236}">
                <a16:creationId xmlns:a16="http://schemas.microsoft.com/office/drawing/2014/main" xmlns="" id="{6978F901-AD1E-BE16-7302-529022106537}"/>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id3</a:t>
            </a:r>
            <a:r>
              <a:rPr lang="zh-CN" altLang="en-US" sz="2400" b="1" dirty="0">
                <a:latin typeface="+mj-ea"/>
              </a:rPr>
              <a:t>算法</a:t>
            </a:r>
          </a:p>
        </p:txBody>
      </p:sp>
    </p:spTree>
    <p:extLst>
      <p:ext uri="{BB962C8B-B14F-4D97-AF65-F5344CB8AC3E}">
        <p14:creationId xmlns:p14="http://schemas.microsoft.com/office/powerpoint/2010/main" val="161714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p:cNvSpPr txBox="1">
                <a:spLocks noChangeArrowheads="1"/>
              </p:cNvSpPr>
              <p:nvPr/>
            </p:nvSpPr>
            <p:spPr>
              <a:xfrm>
                <a:off x="1763688" y="915566"/>
                <a:ext cx="7272808" cy="3744416"/>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50000"/>
                  <a:buFont typeface="Wingdings" charset="2"/>
                  <a:buChar char="l"/>
                </a:pPr>
                <a:r>
                  <a:rPr lang="zh-CN" altLang="en-US" sz="2000" dirty="0">
                    <a:latin typeface="Microsoft YaHei Light" charset="-122"/>
                    <a:ea typeface="Microsoft YaHei Light" charset="-122"/>
                    <a:cs typeface="Microsoft YaHei Light" charset="-122"/>
                  </a:rPr>
                  <a:t>使用节点分裂的子结点的样本数信息，得到信息增益率</a:t>
                </a:r>
              </a:p>
              <a:p>
                <a:pPr>
                  <a:lnSpc>
                    <a:spcPct val="100000"/>
                  </a:lnSpc>
                  <a:buClr>
                    <a:srgbClr val="2965AB"/>
                  </a:buClr>
                  <a:buSzPct val="50000"/>
                  <a:buFont typeface="Wingdings" charset="2"/>
                  <a:buChar char="l"/>
                </a:pPr>
                <a:endParaRPr lang="en-US" altLang="zh-CN" sz="2000" dirty="0">
                  <a:latin typeface="Microsoft YaHei Light" charset="-122"/>
                  <a:ea typeface="Microsoft YaHei Light" charset="-122"/>
                  <a:cs typeface="Microsoft YaHei Light" charset="-122"/>
                </a:endParaRPr>
              </a:p>
              <a:p>
                <a:pPr>
                  <a:lnSpc>
                    <a:spcPct val="100000"/>
                  </a:lnSpc>
                  <a:buClr>
                    <a:srgbClr val="2965AB"/>
                  </a:buClr>
                  <a:buSzPct val="50000"/>
                  <a:buFont typeface="Wingdings" charset="2"/>
                  <a:buChar char="l"/>
                </a:pPr>
                <a:endParaRPr lang="en-US" altLang="zh-CN" sz="2000" dirty="0">
                  <a:latin typeface="Microsoft YaHei Light" charset="-122"/>
                  <a:ea typeface="Microsoft YaHei Light" charset="-122"/>
                  <a:cs typeface="Microsoft YaHei Light" charset="-122"/>
                </a:endParaRPr>
              </a:p>
              <a:p>
                <a:pPr marL="0" indent="0">
                  <a:lnSpc>
                    <a:spcPct val="100000"/>
                  </a:lnSpc>
                  <a:buClr>
                    <a:srgbClr val="2965AB"/>
                  </a:buClr>
                  <a:buSzPct val="50000"/>
                  <a:buNone/>
                </a:pPr>
                <a:endParaRPr lang="en-US" altLang="zh-CN" sz="2000" dirty="0">
                  <a:latin typeface="Microsoft YaHei Light" charset="-122"/>
                  <a:ea typeface="Microsoft YaHei Light" charset="-122"/>
                  <a:cs typeface="Microsoft YaHei Light" charset="-122"/>
                </a:endParaRPr>
              </a:p>
              <a:p>
                <a:pPr marL="0" indent="0">
                  <a:lnSpc>
                    <a:spcPct val="100000"/>
                  </a:lnSpc>
                  <a:buClr>
                    <a:srgbClr val="2965AB"/>
                  </a:buClr>
                  <a:buSzPct val="50000"/>
                  <a:buNone/>
                </a:pPr>
                <a:endParaRPr lang="en-US" altLang="zh-CN" sz="2000" dirty="0">
                  <a:latin typeface="Microsoft YaHei Light" charset="-122"/>
                  <a:ea typeface="Microsoft YaHei Light" charset="-122"/>
                  <a:cs typeface="Microsoft YaHei Light" charset="-122"/>
                </a:endParaRPr>
              </a:p>
              <a:p>
                <a:pPr marL="0" indent="0">
                  <a:lnSpc>
                    <a:spcPct val="150000"/>
                  </a:lnSpc>
                  <a:buClr>
                    <a:srgbClr val="2965AB"/>
                  </a:buClr>
                  <a:buSzPct val="50000"/>
                  <a:buNone/>
                </a:pPr>
                <a14:m>
                  <m:oMath xmlns:m="http://schemas.openxmlformats.org/officeDocument/2006/math">
                    <m:r>
                      <a:rPr lang="en-US" altLang="zh-CN" sz="1800" b="0" i="1" smtClean="0">
                        <a:latin typeface="Cambria Math"/>
                        <a:ea typeface="Microsoft YaHei Light" charset="-122"/>
                        <a:cs typeface="Microsoft YaHei Light" charset="-122"/>
                      </a:rPr>
                      <m:t>          </m:t>
                    </m:r>
                    <m:sSub>
                      <m:sSubPr>
                        <m:ctrlPr>
                          <a:rPr lang="en-US" altLang="zh-CN" sz="1800" i="1">
                            <a:latin typeface="Cambria Math"/>
                            <a:ea typeface="Microsoft YaHei Light" charset="-122"/>
                            <a:cs typeface="Microsoft YaHei Light" charset="-122"/>
                          </a:rPr>
                        </m:ctrlPr>
                      </m:sSubPr>
                      <m:e>
                        <m:r>
                          <m:rPr>
                            <m:sty m:val="p"/>
                          </m:rPr>
                          <a:rPr lang="en-US" altLang="zh-CN" sz="1800">
                            <a:latin typeface="Cambria Math" charset="0"/>
                            <a:ea typeface="Microsoft YaHei Light" charset="-122"/>
                            <a:cs typeface="Microsoft YaHei Light" charset="-122"/>
                          </a:rPr>
                          <m:t>n</m:t>
                        </m:r>
                      </m:e>
                      <m:sub>
                        <m:r>
                          <a:rPr lang="en-US" altLang="zh-CN" sz="1800" i="1">
                            <a:latin typeface="Cambria Math" charset="0"/>
                            <a:ea typeface="Microsoft YaHei Light" charset="-122"/>
                            <a:cs typeface="Microsoft YaHei Light" charset="-122"/>
                          </a:rPr>
                          <m:t>𝑖</m:t>
                        </m:r>
                      </m:sub>
                    </m:sSub>
                  </m:oMath>
                </a14:m>
                <a:r>
                  <a:rPr lang="zh-CN" altLang="en-US" sz="1800" dirty="0">
                    <a:latin typeface="Microsoft YaHei Light" charset="-122"/>
                    <a:ea typeface="Microsoft YaHei Light" charset="-122"/>
                    <a:cs typeface="Microsoft YaHei Light" charset="-122"/>
                  </a:rPr>
                  <a:t> 是子节点 𝑖 的样本数量，𝑛 是父节点</a:t>
                </a:r>
                <a:r>
                  <a:rPr lang="en-US" altLang="zh-CN" sz="1800" dirty="0">
                    <a:latin typeface="Microsoft YaHei Light" charset="-122"/>
                    <a:ea typeface="Microsoft YaHei Light" charset="-122"/>
                    <a:cs typeface="Microsoft YaHei Light" charset="-122"/>
                  </a:rPr>
                  <a:t>t</a:t>
                </a:r>
                <a:r>
                  <a:rPr lang="zh-CN" altLang="en-US" sz="1800" dirty="0">
                    <a:latin typeface="Microsoft YaHei Light" charset="-122"/>
                    <a:ea typeface="Microsoft YaHei Light" charset="-122"/>
                    <a:cs typeface="Microsoft YaHei Light" charset="-122"/>
                  </a:rPr>
                  <a:t>的样本数量</a:t>
                </a:r>
              </a:p>
              <a:p>
                <a:pPr>
                  <a:lnSpc>
                    <a:spcPct val="150000"/>
                  </a:lnSpc>
                  <a:buClr>
                    <a:srgbClr val="2965AB"/>
                  </a:buClr>
                  <a:buSzPct val="50000"/>
                  <a:buFont typeface="Wingdings" charset="2"/>
                  <a:buChar char="l"/>
                </a:pPr>
                <a:r>
                  <a:rPr lang="en-US" altLang="zh-CN" sz="1800" b="1" dirty="0">
                    <a:latin typeface="Microsoft YaHei Light" charset="-122"/>
                    <a:ea typeface="Microsoft YaHei Light" charset="-122"/>
                    <a:cs typeface="Microsoft YaHei Light" charset="-122"/>
                  </a:rPr>
                  <a:t>C</a:t>
                </a:r>
                <a:r>
                  <a:rPr lang="en-US" altLang="zh-CN" sz="1800" dirty="0">
                    <a:latin typeface="Microsoft YaHei Light" charset="-122"/>
                    <a:ea typeface="Microsoft YaHei Light" charset="-122"/>
                    <a:cs typeface="Microsoft YaHei Light" charset="-122"/>
                  </a:rPr>
                  <a:t>4.5</a:t>
                </a:r>
                <a:r>
                  <a:rPr lang="zh-CN" altLang="en-US" sz="1800" dirty="0">
                    <a:latin typeface="Microsoft YaHei Light" charset="-122"/>
                    <a:ea typeface="Microsoft YaHei Light" charset="-122"/>
                    <a:cs typeface="Microsoft YaHei Light" charset="-122"/>
                  </a:rPr>
                  <a:t>算法采用信息增益率，避免分裂成过多的子节点。</a:t>
                </a:r>
              </a:p>
            </p:txBody>
          </p:sp>
        </mc:Choice>
        <mc:Fallback xmlns="">
          <p:sp>
            <p:nvSpPr>
              <p:cNvPr id="5" name="Rectangle 3"/>
              <p:cNvSpPr txBox="1">
                <a:spLocks noRot="1" noChangeAspect="1" noMove="1" noResize="1" noEditPoints="1" noAdjustHandles="1" noChangeArrowheads="1" noChangeShapeType="1" noTextEdit="1"/>
              </p:cNvSpPr>
              <p:nvPr/>
            </p:nvSpPr>
            <p:spPr>
              <a:xfrm>
                <a:off x="1763688" y="915566"/>
                <a:ext cx="7272808" cy="3744416"/>
              </a:xfrm>
              <a:prstGeom prst="rect">
                <a:avLst/>
              </a:prstGeom>
              <a:blipFill>
                <a:blip r:embed="rId3"/>
                <a:stretch>
                  <a:fillRect t="-1140"/>
                </a:stretch>
              </a:blipFill>
            </p:spPr>
            <p:txBody>
              <a:bodyPr/>
              <a:lstStyle/>
              <a:p>
                <a:r>
                  <a:rPr lang="zh-CN" altLang="en-US">
                    <a:noFill/>
                  </a:rPr>
                  <a:t> </a:t>
                </a:r>
              </a:p>
            </p:txBody>
          </p:sp>
        </mc:Fallback>
      </mc:AlternateContent>
      <p:pic>
        <p:nvPicPr>
          <p:cNvPr id="6" name="图片 5"/>
          <p:cNvPicPr>
            <a:picLocks noChangeAspect="1"/>
          </p:cNvPicPr>
          <p:nvPr/>
        </p:nvPicPr>
        <p:blipFill>
          <a:blip r:embed="rId4" cstate="print"/>
          <a:stretch>
            <a:fillRect/>
          </a:stretch>
        </p:blipFill>
        <p:spPr>
          <a:xfrm>
            <a:off x="3705239" y="1667311"/>
            <a:ext cx="2860368" cy="685378"/>
          </a:xfrm>
          <a:prstGeom prst="rect">
            <a:avLst/>
          </a:prstGeom>
        </p:spPr>
      </p:pic>
      <p:pic>
        <p:nvPicPr>
          <p:cNvPr id="7" name="图片 6"/>
          <p:cNvPicPr>
            <a:picLocks noChangeAspect="1"/>
          </p:cNvPicPr>
          <p:nvPr/>
        </p:nvPicPr>
        <p:blipFill>
          <a:blip r:embed="rId5" cstate="print"/>
          <a:stretch>
            <a:fillRect/>
          </a:stretch>
        </p:blipFill>
        <p:spPr>
          <a:xfrm>
            <a:off x="3644978" y="2571749"/>
            <a:ext cx="2920629" cy="538757"/>
          </a:xfrm>
          <a:prstGeom prst="rect">
            <a:avLst/>
          </a:prstGeom>
        </p:spPr>
      </p:pic>
      <p:sp>
        <p:nvSpPr>
          <p:cNvPr id="2" name="标题 1">
            <a:extLst>
              <a:ext uri="{FF2B5EF4-FFF2-40B4-BE49-F238E27FC236}">
                <a16:creationId xmlns:a16="http://schemas.microsoft.com/office/drawing/2014/main" xmlns="" id="{334D1552-3362-8973-8F00-7691F59F0454}"/>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c4.5 </a:t>
            </a:r>
            <a:r>
              <a:rPr lang="zh-CN" altLang="en-US" sz="2400" b="1" dirty="0">
                <a:latin typeface="+mj-ea"/>
              </a:rPr>
              <a:t>算法</a:t>
            </a:r>
          </a:p>
        </p:txBody>
      </p:sp>
    </p:spTree>
    <p:extLst>
      <p:ext uri="{BB962C8B-B14F-4D97-AF65-F5344CB8AC3E}">
        <p14:creationId xmlns:p14="http://schemas.microsoft.com/office/powerpoint/2010/main" val="326109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p:cNvSpPr txBox="1">
                <a:spLocks noChangeArrowheads="1"/>
              </p:cNvSpPr>
              <p:nvPr/>
            </p:nvSpPr>
            <p:spPr>
              <a:xfrm>
                <a:off x="1763688" y="987574"/>
                <a:ext cx="7272808" cy="3888432"/>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50000"/>
                  <a:buFont typeface="Wingdings" charset="2"/>
                  <a:buChar char="l"/>
                </a:pPr>
                <a:r>
                  <a:rPr lang="zh-CN" altLang="en-US" sz="1800" dirty="0">
                    <a:solidFill>
                      <a:schemeClr val="tx1"/>
                    </a:solidFill>
                    <a:latin typeface="Microsoft YaHei Light" charset="-122"/>
                    <a:ea typeface="Microsoft YaHei Light" charset="-122"/>
                    <a:cs typeface="Microsoft YaHei Light" charset="-122"/>
                  </a:rPr>
                  <a:t>如果树分太细，会造成模型过于复杂和过度拟合。</a:t>
                </a:r>
              </a:p>
              <a:p>
                <a:pPr marL="0" indent="0">
                  <a:lnSpc>
                    <a:spcPct val="100000"/>
                  </a:lnSpc>
                  <a:buClr>
                    <a:srgbClr val="2965AB"/>
                  </a:buClr>
                  <a:buSzPct val="50000"/>
                  <a:buNone/>
                </a:pPr>
                <a:r>
                  <a:rPr lang="zh-CN" altLang="en-US" sz="1800" dirty="0">
                    <a:solidFill>
                      <a:schemeClr val="tx1"/>
                    </a:solidFill>
                    <a:latin typeface="Microsoft YaHei Light" charset="-122"/>
                    <a:ea typeface="Microsoft YaHei Light" charset="-122"/>
                    <a:cs typeface="Microsoft YaHei Light" charset="-122"/>
                  </a:rPr>
                  <a:t>    例如：如果每个树叶只包含一个样本，则训练误差为</a:t>
                </a:r>
                <a:r>
                  <a:rPr lang="en-US" altLang="zh-CN" sz="1800" dirty="0">
                    <a:solidFill>
                      <a:schemeClr val="tx1"/>
                    </a:solidFill>
                    <a:latin typeface="Microsoft YaHei Light" charset="-122"/>
                    <a:ea typeface="Microsoft YaHei Light" charset="-122"/>
                    <a:cs typeface="Microsoft YaHei Light" charset="-122"/>
                  </a:rPr>
                  <a:t>0</a:t>
                </a:r>
                <a:r>
                  <a:rPr lang="zh-CN" altLang="en-US" sz="1800" dirty="0">
                    <a:solidFill>
                      <a:schemeClr val="tx1"/>
                    </a:solidFill>
                    <a:latin typeface="Microsoft YaHei Light" charset="-122"/>
                    <a:ea typeface="Microsoft YaHei Light" charset="-122"/>
                    <a:cs typeface="Microsoft YaHei Light" charset="-122"/>
                  </a:rPr>
                  <a:t>，但显然很容 </a:t>
                </a:r>
                <a:endParaRPr lang="en-US" altLang="zh-CN" sz="1800" dirty="0">
                  <a:solidFill>
                    <a:schemeClr val="tx1"/>
                  </a:solidFill>
                  <a:latin typeface="Microsoft YaHei Light" charset="-122"/>
                  <a:ea typeface="Microsoft YaHei Light" charset="-122"/>
                  <a:cs typeface="Microsoft YaHei Light" charset="-122"/>
                </a:endParaRPr>
              </a:p>
              <a:p>
                <a:pPr marL="0" indent="0">
                  <a:lnSpc>
                    <a:spcPct val="100000"/>
                  </a:lnSpc>
                  <a:buClr>
                    <a:srgbClr val="2965AB"/>
                  </a:buClr>
                  <a:buSzPct val="50000"/>
                  <a:buNone/>
                </a:pPr>
                <a:r>
                  <a:rPr lang="en-US" altLang="zh-CN" sz="1800" dirty="0">
                    <a:latin typeface="Microsoft YaHei Light" charset="-122"/>
                    <a:ea typeface="Microsoft YaHei Light" charset="-122"/>
                    <a:cs typeface="Microsoft YaHei Light" charset="-122"/>
                  </a:rPr>
                  <a:t>    </a:t>
                </a:r>
                <a:r>
                  <a:rPr lang="zh-CN" altLang="en-US" sz="1800" dirty="0">
                    <a:solidFill>
                      <a:schemeClr val="tx1"/>
                    </a:solidFill>
                    <a:latin typeface="Microsoft YaHei Light" charset="-122"/>
                    <a:ea typeface="Microsoft YaHei Light" charset="-122"/>
                    <a:cs typeface="Microsoft YaHei Light" charset="-122"/>
                  </a:rPr>
                  <a:t>易造成过度拟合。</a:t>
                </a:r>
              </a:p>
              <a:p>
                <a:pPr>
                  <a:lnSpc>
                    <a:spcPct val="100000"/>
                  </a:lnSpc>
                  <a:buClr>
                    <a:srgbClr val="2965AB"/>
                  </a:buClr>
                  <a:buSzPct val="50000"/>
                  <a:buFont typeface="Wingdings" charset="2"/>
                  <a:buChar char="l"/>
                </a:pPr>
                <a:r>
                  <a:rPr lang="zh-CN" altLang="en-US" sz="1800" dirty="0">
                    <a:solidFill>
                      <a:schemeClr val="tx1"/>
                    </a:solidFill>
                    <a:latin typeface="Microsoft YaHei Light" charset="-122"/>
                    <a:ea typeface="Microsoft YaHei Light" charset="-122"/>
                    <a:cs typeface="Microsoft YaHei Light" charset="-122"/>
                  </a:rPr>
                  <a:t>事实上，如果只优化不纯度，那么只有达到上述情形时决策树的生成才会停止。剪枝通过极小化决策树整体损失函数</a:t>
                </a:r>
              </a:p>
              <a:p>
                <a:pPr>
                  <a:lnSpc>
                    <a:spcPct val="100000"/>
                  </a:lnSpc>
                  <a:buClr>
                    <a:srgbClr val="2965AB"/>
                  </a:buClr>
                  <a:buSzPct val="50000"/>
                  <a:buFont typeface="Wingdings" charset="2"/>
                  <a:buChar char="l"/>
                </a:pPr>
                <a:endParaRPr lang="en-US" altLang="zh-CN" sz="1800" dirty="0">
                  <a:solidFill>
                    <a:schemeClr val="tx1"/>
                  </a:solidFill>
                  <a:latin typeface="Microsoft YaHei Light" charset="-122"/>
                  <a:ea typeface="Microsoft YaHei Light" charset="-122"/>
                  <a:cs typeface="Microsoft YaHei Light" charset="-122"/>
                </a:endParaRPr>
              </a:p>
              <a:p>
                <a:pPr>
                  <a:lnSpc>
                    <a:spcPct val="100000"/>
                  </a:lnSpc>
                  <a:buClr>
                    <a:srgbClr val="2965AB"/>
                  </a:buClr>
                  <a:buSzPct val="50000"/>
                  <a:buFont typeface="Wingdings" charset="2"/>
                  <a:buChar char="l"/>
                </a:pPr>
                <a:endParaRPr lang="en-US" altLang="zh-CN" sz="1800" dirty="0">
                  <a:solidFill>
                    <a:schemeClr val="tx1"/>
                  </a:solidFill>
                  <a:latin typeface="Microsoft YaHei Light" charset="-122"/>
                  <a:ea typeface="Microsoft YaHei Light" charset="-122"/>
                  <a:cs typeface="Microsoft YaHei Light" charset="-122"/>
                </a:endParaRPr>
              </a:p>
              <a:p>
                <a:pPr marL="0" indent="0">
                  <a:lnSpc>
                    <a:spcPct val="100000"/>
                  </a:lnSpc>
                  <a:buClr>
                    <a:srgbClr val="2965AB"/>
                  </a:buClr>
                  <a:buSzPct val="50000"/>
                  <a:buNone/>
                </a:pPr>
                <a:r>
                  <a:rPr lang="zh-CN" altLang="en-US" sz="1800" dirty="0">
                    <a:solidFill>
                      <a:schemeClr val="tx1"/>
                    </a:solidFill>
                    <a:latin typeface="Microsoft YaHei Light" charset="-122"/>
                    <a:ea typeface="Microsoft YaHei Light" charset="-122"/>
                    <a:cs typeface="Microsoft YaHei Light" charset="-122"/>
                  </a:rPr>
                  <a:t>  树 𝑇 的包含 </a:t>
                </a:r>
                <a:r>
                  <a:rPr lang="en-US" altLang="zh-CN" sz="1800" dirty="0">
                    <a:solidFill>
                      <a:schemeClr val="tx1"/>
                    </a:solidFill>
                    <a:latin typeface="Microsoft YaHei Light" charset="-122"/>
                    <a:ea typeface="Microsoft YaHei Light" charset="-122"/>
                    <a:cs typeface="Microsoft YaHei Light" charset="-122"/>
                  </a:rPr>
                  <a:t>|</a:t>
                </a:r>
                <a:r>
                  <a:rPr lang="zh-CN" altLang="en-US" sz="1800" dirty="0">
                    <a:solidFill>
                      <a:schemeClr val="tx1"/>
                    </a:solidFill>
                    <a:latin typeface="Microsoft YaHei Light" charset="-122"/>
                    <a:ea typeface="Microsoft YaHei Light" charset="-122"/>
                    <a:cs typeface="Microsoft YaHei Light" charset="-122"/>
                  </a:rPr>
                  <a:t>𝑇</a:t>
                </a:r>
                <a:r>
                  <a:rPr lang="en-US" altLang="zh-CN" sz="1800" dirty="0">
                    <a:solidFill>
                      <a:schemeClr val="tx1"/>
                    </a:solidFill>
                    <a:latin typeface="Microsoft YaHei Light" charset="-122"/>
                    <a:ea typeface="Microsoft YaHei Light" charset="-122"/>
                    <a:cs typeface="Microsoft YaHei Light" charset="-122"/>
                  </a:rPr>
                  <a:t>|</a:t>
                </a:r>
                <a:r>
                  <a:rPr lang="zh-CN" altLang="en-US" sz="1800" dirty="0">
                    <a:solidFill>
                      <a:schemeClr val="tx1"/>
                    </a:solidFill>
                    <a:latin typeface="Microsoft YaHei Light" charset="-122"/>
                    <a:ea typeface="Microsoft YaHei Light" charset="-122"/>
                    <a:cs typeface="Microsoft YaHei Light" charset="-122"/>
                  </a:rPr>
                  <a:t>个叶节点，𝑡 是树的叶节点，该叶节点有</a:t>
                </a:r>
                <a14:m>
                  <m:oMath xmlns:m="http://schemas.openxmlformats.org/officeDocument/2006/math">
                    <m:sSub>
                      <m:sSubPr>
                        <m:ctrlPr>
                          <a:rPr lang="en-US" altLang="zh-CN" sz="1800" i="1">
                            <a:solidFill>
                              <a:schemeClr val="tx1"/>
                            </a:solidFill>
                            <a:latin typeface="Cambria Math"/>
                            <a:ea typeface="Microsoft YaHei Light" charset="-122"/>
                            <a:cs typeface="Microsoft YaHei Light" charset="-122"/>
                          </a:rPr>
                        </m:ctrlPr>
                      </m:sSubPr>
                      <m:e>
                        <m:r>
                          <a:rPr lang="zh-CN" altLang="en-US" sz="1800">
                            <a:solidFill>
                              <a:schemeClr val="tx1"/>
                            </a:solidFill>
                            <a:latin typeface="Cambria Math" charset="0"/>
                            <a:ea typeface="Microsoft YaHei Light" charset="-122"/>
                            <a:cs typeface="Microsoft YaHei Light" charset="-122"/>
                          </a:rPr>
                          <m:t> </m:t>
                        </m:r>
                        <m:r>
                          <m:rPr>
                            <m:sty m:val="p"/>
                          </m:rPr>
                          <a:rPr lang="en-US" altLang="zh-CN" sz="1800">
                            <a:solidFill>
                              <a:schemeClr val="tx1"/>
                            </a:solidFill>
                            <a:latin typeface="Cambria Math" charset="0"/>
                            <a:ea typeface="Microsoft YaHei Light" charset="-122"/>
                            <a:cs typeface="Microsoft YaHei Light" charset="-122"/>
                          </a:rPr>
                          <m:t>n</m:t>
                        </m:r>
                      </m:e>
                      <m:sub>
                        <m:r>
                          <m:rPr>
                            <m:sty m:val="p"/>
                          </m:rPr>
                          <a:rPr lang="en-US" altLang="zh-CN" sz="1800">
                            <a:solidFill>
                              <a:schemeClr val="tx1"/>
                            </a:solidFill>
                            <a:latin typeface="Cambria Math" charset="0"/>
                            <a:ea typeface="Microsoft YaHei Light" charset="-122"/>
                            <a:cs typeface="Microsoft YaHei Light" charset="-122"/>
                          </a:rPr>
                          <m:t>t</m:t>
                        </m:r>
                      </m:sub>
                    </m:sSub>
                  </m:oMath>
                </a14:m>
                <a:r>
                  <a:rPr lang="zh-CN" altLang="en-US" sz="1800" dirty="0">
                    <a:solidFill>
                      <a:schemeClr val="tx1"/>
                    </a:solidFill>
                    <a:latin typeface="Microsoft YaHei Light" charset="-122"/>
                    <a:ea typeface="Microsoft YaHei Light" charset="-122"/>
                    <a:cs typeface="Microsoft YaHei Light" charset="-122"/>
                  </a:rPr>
                  <a:t>个样本点</a:t>
                </a:r>
              </a:p>
              <a:p>
                <a:pPr>
                  <a:lnSpc>
                    <a:spcPct val="100000"/>
                  </a:lnSpc>
                  <a:buClr>
                    <a:srgbClr val="2965AB"/>
                  </a:buClr>
                  <a:buSzPct val="50000"/>
                  <a:buFont typeface="Wingdings" charset="2"/>
                  <a:buChar char="l"/>
                </a:pPr>
                <a:r>
                  <a:rPr lang="zh-CN" altLang="en-US" sz="1800" dirty="0">
                    <a:solidFill>
                      <a:schemeClr val="tx1"/>
                    </a:solidFill>
                    <a:latin typeface="Microsoft YaHei Light" charset="-122"/>
                    <a:ea typeface="Microsoft YaHei Light" charset="-122"/>
                    <a:cs typeface="Microsoft YaHei Light" charset="-122"/>
                  </a:rPr>
                  <a:t>这是一个正则化模型。式中第一项为模型拟合程度，第二项为模型复杂度。</a:t>
                </a:r>
              </a:p>
            </p:txBody>
          </p:sp>
        </mc:Choice>
        <mc:Fallback xmlns="">
          <p:sp>
            <p:nvSpPr>
              <p:cNvPr id="5" name="Rectangle 3"/>
              <p:cNvSpPr txBox="1">
                <a:spLocks noRot="1" noChangeAspect="1" noMove="1" noResize="1" noEditPoints="1" noAdjustHandles="1" noChangeArrowheads="1" noChangeShapeType="1" noTextEdit="1"/>
              </p:cNvSpPr>
              <p:nvPr/>
            </p:nvSpPr>
            <p:spPr>
              <a:xfrm>
                <a:off x="1763688" y="987574"/>
                <a:ext cx="7272808" cy="3888432"/>
              </a:xfrm>
              <a:prstGeom prst="rect">
                <a:avLst/>
              </a:prstGeom>
              <a:blipFill rotWithShape="1">
                <a:blip r:embed="rId3" cstate="print"/>
                <a:stretch>
                  <a:fillRect t="-1097" r="-671"/>
                </a:stretch>
              </a:blipFill>
            </p:spPr>
            <p:txBody>
              <a:bodyPr/>
              <a:lstStyle/>
              <a:p>
                <a:r>
                  <a:rPr lang="zh-CN" altLang="en-US">
                    <a:noFill/>
                  </a:rPr>
                  <a:t> </a:t>
                </a:r>
              </a:p>
            </p:txBody>
          </p:sp>
        </mc:Fallback>
      </mc:AlternateContent>
      <p:pic>
        <p:nvPicPr>
          <p:cNvPr id="6" name="图片 5"/>
          <p:cNvPicPr>
            <a:picLocks noChangeAspect="1"/>
          </p:cNvPicPr>
          <p:nvPr/>
        </p:nvPicPr>
        <p:blipFill>
          <a:blip r:embed="rId4" cstate="print"/>
          <a:stretch>
            <a:fillRect/>
          </a:stretch>
        </p:blipFill>
        <p:spPr>
          <a:xfrm>
            <a:off x="3581890" y="2830459"/>
            <a:ext cx="2646294" cy="605387"/>
          </a:xfrm>
          <a:prstGeom prst="rect">
            <a:avLst/>
          </a:prstGeom>
        </p:spPr>
      </p:pic>
      <p:sp>
        <p:nvSpPr>
          <p:cNvPr id="2" name="标题 1">
            <a:extLst>
              <a:ext uri="{FF2B5EF4-FFF2-40B4-BE49-F238E27FC236}">
                <a16:creationId xmlns:a16="http://schemas.microsoft.com/office/drawing/2014/main" xmlns="" id="{C4956ED3-BD37-552B-6422-A8519F07E406}"/>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r>
              <a:rPr lang="en-US" altLang="zh-CN" sz="2400" b="1" dirty="0">
                <a:latin typeface="+mj-ea"/>
              </a:rPr>
              <a:t>—— c4.5 </a:t>
            </a:r>
            <a:r>
              <a:rPr lang="zh-CN" altLang="en-US" sz="2400" b="1" dirty="0">
                <a:latin typeface="+mj-ea"/>
              </a:rPr>
              <a:t>算法</a:t>
            </a:r>
          </a:p>
        </p:txBody>
      </p:sp>
    </p:spTree>
    <p:extLst>
      <p:ext uri="{BB962C8B-B14F-4D97-AF65-F5344CB8AC3E}">
        <p14:creationId xmlns:p14="http://schemas.microsoft.com/office/powerpoint/2010/main" val="264817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79712" y="915566"/>
            <a:ext cx="6840760" cy="4104456"/>
          </a:xfrm>
          <a:prstGeom prst="rect">
            <a:avLst/>
          </a:prstGeom>
        </p:spPr>
        <p:txBody>
          <a:bodyPr/>
          <a:lstStyle/>
          <a:p>
            <a:pPr algn="just">
              <a:lnSpc>
                <a:spcPct val="150000"/>
              </a:lnSpc>
            </a:pPr>
            <a:r>
              <a:rPr lang="zh-CN" altLang="en-US" sz="1800" b="1" dirty="0">
                <a:latin typeface="+mj-ea"/>
                <a:ea typeface="+mj-ea"/>
              </a:rPr>
              <a:t>决策树剪枝</a:t>
            </a:r>
            <a:r>
              <a:rPr lang="en-US" altLang="zh-CN" sz="1800" dirty="0">
                <a:latin typeface="+mj-ea"/>
                <a:ea typeface="+mj-ea"/>
              </a:rPr>
              <a:t>: </a:t>
            </a:r>
            <a:r>
              <a:rPr lang="en-US" altLang="zh-CN" sz="1800" b="0" dirty="0">
                <a:latin typeface="+mj-ea"/>
                <a:ea typeface="+mj-ea"/>
              </a:rPr>
              <a:t>  </a:t>
            </a:r>
            <a:r>
              <a:rPr lang="zh-CN" altLang="en-US" sz="1800" b="0" dirty="0">
                <a:latin typeface="+mj-ea"/>
                <a:ea typeface="+mj-ea"/>
              </a:rPr>
              <a:t>减少过拟合，提高决策树的泛化能力</a:t>
            </a:r>
            <a:endParaRPr lang="en-US" altLang="zh-CN" sz="1800" b="0" dirty="0">
              <a:latin typeface="+mj-ea"/>
              <a:ea typeface="+mj-ea"/>
            </a:endParaRPr>
          </a:p>
          <a:p>
            <a:pPr lvl="2" algn="just">
              <a:lnSpc>
                <a:spcPct val="150000"/>
              </a:lnSpc>
            </a:pPr>
            <a:r>
              <a:rPr lang="zh-CN" altLang="en-US" sz="1800" dirty="0">
                <a:latin typeface="+mj-ea"/>
                <a:ea typeface="+mj-ea"/>
              </a:rPr>
              <a:t>把过于细分的叶结点（通常是数据量过少导致噪声数据的影响增加）去掉而回退到其父结点或更高的结点，使其父结点或更高的结点变为叶结点。</a:t>
            </a:r>
            <a:endParaRPr lang="en-US" altLang="zh-CN" sz="1800" dirty="0">
              <a:latin typeface="+mj-ea"/>
              <a:ea typeface="+mj-ea"/>
            </a:endParaRPr>
          </a:p>
          <a:p>
            <a:pPr lvl="1" algn="just">
              <a:lnSpc>
                <a:spcPct val="150000"/>
              </a:lnSpc>
            </a:pPr>
            <a:r>
              <a:rPr lang="zh-CN" altLang="zh-CN" sz="1800" b="1" dirty="0">
                <a:latin typeface="+mj-ea"/>
                <a:ea typeface="+mj-ea"/>
              </a:rPr>
              <a:t>预剪枝</a:t>
            </a:r>
            <a:r>
              <a:rPr lang="zh-CN" altLang="zh-CN" sz="1800" dirty="0">
                <a:latin typeface="+mj-ea"/>
                <a:ea typeface="+mj-ea"/>
              </a:rPr>
              <a:t>：</a:t>
            </a:r>
            <a:endParaRPr lang="en-US" altLang="zh-CN" sz="1800" dirty="0">
              <a:latin typeface="+mj-ea"/>
              <a:ea typeface="+mj-ea"/>
            </a:endParaRPr>
          </a:p>
          <a:p>
            <a:pPr lvl="2" algn="just">
              <a:lnSpc>
                <a:spcPct val="150000"/>
              </a:lnSpc>
            </a:pPr>
            <a:r>
              <a:rPr lang="zh-CN" altLang="zh-CN" sz="1800" dirty="0">
                <a:latin typeface="+mj-ea"/>
                <a:ea typeface="+mj-ea"/>
              </a:rPr>
              <a:t>在构造树的同时停止信息量较少，也就是信息增益或信息增益比较小的</a:t>
            </a:r>
            <a:r>
              <a:rPr lang="zh-CN" altLang="en-US" sz="1800" dirty="0">
                <a:latin typeface="+mj-ea"/>
                <a:ea typeface="+mj-ea"/>
              </a:rPr>
              <a:t>分枝。</a:t>
            </a:r>
            <a:endParaRPr lang="en-US" altLang="zh-CN" sz="1800" b="1" dirty="0">
              <a:latin typeface="+mj-ea"/>
              <a:ea typeface="+mj-ea"/>
            </a:endParaRPr>
          </a:p>
          <a:p>
            <a:pPr lvl="1" algn="just">
              <a:lnSpc>
                <a:spcPct val="150000"/>
              </a:lnSpc>
            </a:pPr>
            <a:r>
              <a:rPr lang="zh-CN" altLang="zh-CN" sz="1800" b="1" dirty="0">
                <a:latin typeface="+mj-ea"/>
                <a:ea typeface="+mj-ea"/>
              </a:rPr>
              <a:t>后剪枝</a:t>
            </a:r>
            <a:r>
              <a:rPr lang="zh-CN" altLang="zh-CN" sz="1800" dirty="0">
                <a:latin typeface="+mj-ea"/>
                <a:ea typeface="+mj-ea"/>
              </a:rPr>
              <a:t>：</a:t>
            </a:r>
            <a:endParaRPr lang="en-US" altLang="zh-CN" sz="1800" dirty="0">
              <a:latin typeface="+mj-ea"/>
              <a:ea typeface="+mj-ea"/>
            </a:endParaRPr>
          </a:p>
          <a:p>
            <a:pPr lvl="2" algn="just">
              <a:lnSpc>
                <a:spcPct val="150000"/>
              </a:lnSpc>
            </a:pPr>
            <a:r>
              <a:rPr lang="zh-CN" altLang="zh-CN" sz="1800" dirty="0">
                <a:latin typeface="+mj-ea"/>
                <a:ea typeface="+mj-ea"/>
              </a:rPr>
              <a:t>先生成树，再进行剪枝</a:t>
            </a:r>
            <a:r>
              <a:rPr lang="zh-CN" altLang="en-US" sz="1800" dirty="0">
                <a:latin typeface="+mj-ea"/>
                <a:ea typeface="+mj-ea"/>
              </a:rPr>
              <a:t>。</a:t>
            </a:r>
            <a:endParaRPr lang="en-US" altLang="zh-CN" sz="2000" b="1" dirty="0">
              <a:latin typeface="+mj-ea"/>
              <a:ea typeface="+mj-ea"/>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标题 1">
            <a:extLst>
              <a:ext uri="{FF2B5EF4-FFF2-40B4-BE49-F238E27FC236}">
                <a16:creationId xmlns:a16="http://schemas.microsoft.com/office/drawing/2014/main" xmlns="" id="{1CD3E671-D78E-BC11-FD6E-E9D0994B371A}"/>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p>
        </p:txBody>
      </p:sp>
    </p:spTree>
    <p:extLst>
      <p:ext uri="{BB962C8B-B14F-4D97-AF65-F5344CB8AC3E}">
        <p14:creationId xmlns:p14="http://schemas.microsoft.com/office/powerpoint/2010/main" val="9431245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07704" y="915566"/>
            <a:ext cx="6624736" cy="2880319"/>
          </a:xfrm>
          <a:prstGeom prst="rect">
            <a:avLst/>
          </a:prstGeom>
        </p:spPr>
        <p:txBody>
          <a:bodyPr/>
          <a:lstStyle/>
          <a:p>
            <a:pPr lvl="1">
              <a:lnSpc>
                <a:spcPct val="150000"/>
              </a:lnSpc>
            </a:pPr>
            <a:r>
              <a:rPr lang="zh-CN" altLang="en-US" sz="1800" b="1" dirty="0">
                <a:latin typeface="+mj-ea"/>
                <a:ea typeface="+mj-ea"/>
              </a:rPr>
              <a:t>两种剪枝策略对比</a:t>
            </a:r>
          </a:p>
          <a:p>
            <a:pPr lvl="2" algn="just">
              <a:lnSpc>
                <a:spcPct val="150000"/>
              </a:lnSpc>
            </a:pPr>
            <a:r>
              <a:rPr lang="zh-CN" altLang="en-US" sz="1800" dirty="0">
                <a:latin typeface="+mj-ea"/>
                <a:ea typeface="+mj-ea"/>
              </a:rPr>
              <a:t>后剪枝决策树通常比预剪枝决策树保留了更多的分支；</a:t>
            </a:r>
            <a:endParaRPr lang="en-US" altLang="zh-CN" sz="1800" dirty="0">
              <a:latin typeface="+mj-ea"/>
              <a:ea typeface="+mj-ea"/>
            </a:endParaRPr>
          </a:p>
          <a:p>
            <a:pPr lvl="2" algn="just">
              <a:lnSpc>
                <a:spcPct val="150000"/>
              </a:lnSpc>
            </a:pPr>
            <a:r>
              <a:rPr lang="zh-CN" altLang="en-US" sz="1800" dirty="0">
                <a:latin typeface="+mj-ea"/>
                <a:ea typeface="+mj-ea"/>
              </a:rPr>
              <a:t>后剪枝决策树的欠拟合风险很小，泛化性能往往优于预剪枝决策树；</a:t>
            </a:r>
            <a:endParaRPr lang="en-US" altLang="zh-CN" sz="1800" dirty="0">
              <a:latin typeface="+mj-ea"/>
              <a:ea typeface="+mj-ea"/>
            </a:endParaRPr>
          </a:p>
          <a:p>
            <a:pPr lvl="2" algn="just">
              <a:lnSpc>
                <a:spcPct val="150000"/>
              </a:lnSpc>
            </a:pPr>
            <a:r>
              <a:rPr lang="zh-CN" altLang="en-US" sz="1800" dirty="0">
                <a:latin typeface="+mj-ea"/>
                <a:ea typeface="+mj-ea"/>
              </a:rPr>
              <a:t>后剪枝决策树训练时间开销比未剪枝决策树和预剪枝决策树都要大的多。</a:t>
            </a:r>
            <a:endParaRPr lang="en-US" altLang="zh-CN" sz="1800" dirty="0">
              <a:latin typeface="+mj-ea"/>
              <a:ea typeface="+mj-ea"/>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标题 1">
            <a:extLst>
              <a:ext uri="{FF2B5EF4-FFF2-40B4-BE49-F238E27FC236}">
                <a16:creationId xmlns:a16="http://schemas.microsoft.com/office/drawing/2014/main" xmlns="" id="{67C9BC0F-8906-FC12-F9EA-4F23BF923EA6}"/>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p>
        </p:txBody>
      </p:sp>
    </p:spTree>
    <p:extLst>
      <p:ext uri="{BB962C8B-B14F-4D97-AF65-F5344CB8AC3E}">
        <p14:creationId xmlns:p14="http://schemas.microsoft.com/office/powerpoint/2010/main" val="40690591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p:cNvSpPr>
          <p:nvPr/>
        </p:nvSpPr>
        <p:spPr>
          <a:xfrm>
            <a:off x="1682154" y="0"/>
            <a:ext cx="7461845"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kumimoji="1" lang="zh-CN" altLang="en-US" sz="2600" b="1" dirty="0">
                <a:latin typeface="微软雅黑" panose="020B0503020204020204" pitchFamily="34" charset="-122"/>
                <a:ea typeface="微软雅黑" panose="020B0503020204020204" pitchFamily="34" charset="-122"/>
              </a:rPr>
              <a:t>案例实验</a:t>
            </a:r>
            <a:r>
              <a:rPr kumimoji="1" lang="en-US" altLang="zh-CN" sz="2600" dirty="0">
                <a:latin typeface="微软雅黑" panose="020B0503020204020204" pitchFamily="34" charset="-122"/>
                <a:ea typeface="微软雅黑" panose="020B0503020204020204" pitchFamily="34" charset="-122"/>
              </a:rPr>
              <a:t>——</a:t>
            </a:r>
            <a:r>
              <a:rPr kumimoji="1" lang="zh-CN" altLang="en-US" sz="2600" dirty="0">
                <a:latin typeface="微软雅黑" panose="020B0503020204020204" pitchFamily="34" charset="-122"/>
                <a:ea typeface="微软雅黑" panose="020B0503020204020204" pitchFamily="34" charset="-122"/>
              </a:rPr>
              <a:t>用决策树对个人信用进行风险评估</a:t>
            </a:r>
          </a:p>
        </p:txBody>
      </p:sp>
      <p:sp>
        <p:nvSpPr>
          <p:cNvPr id="3" name="TextBox 2"/>
          <p:cNvSpPr txBox="1"/>
          <p:nvPr/>
        </p:nvSpPr>
        <p:spPr>
          <a:xfrm>
            <a:off x="1763688" y="844713"/>
            <a:ext cx="7056784" cy="4247317"/>
          </a:xfrm>
          <a:prstGeom prst="rect">
            <a:avLst/>
          </a:prstGeom>
          <a:noFill/>
        </p:spPr>
        <p:txBody>
          <a:bodyPr wrap="square" rtlCol="0">
            <a:spAutoFit/>
          </a:bodyPr>
          <a:lstStyle/>
          <a:p>
            <a:pPr>
              <a:lnSpc>
                <a:spcPct val="150000"/>
              </a:lnSpc>
            </a:pPr>
            <a:r>
              <a:rPr lang="en-US" altLang="zh-CN" b="1" dirty="0"/>
              <a:t>1.  </a:t>
            </a:r>
            <a:r>
              <a:rPr lang="zh-CN" altLang="en-US" b="1" dirty="0"/>
              <a:t>德国信用数据集：</a:t>
            </a:r>
            <a:endParaRPr lang="en-US" altLang="zh-CN" b="1" dirty="0"/>
          </a:p>
          <a:p>
            <a:pPr>
              <a:lnSpc>
                <a:spcPct val="150000"/>
              </a:lnSpc>
            </a:pPr>
            <a:r>
              <a:rPr lang="en-US" altLang="zh-CN" dirty="0">
                <a:hlinkClick r:id="rId2"/>
              </a:rPr>
              <a:t>https://archive.ics.uci.edu/ml/datasets/South+German+Credit+%28UPDATE%29</a:t>
            </a:r>
            <a:r>
              <a:rPr lang="en-US" altLang="zh-CN" dirty="0"/>
              <a:t>  </a:t>
            </a:r>
            <a:r>
              <a:rPr lang="zh-CN" altLang="en-US" dirty="0"/>
              <a:t>（该数据集包含了</a:t>
            </a:r>
            <a:r>
              <a:rPr lang="en-US" altLang="zh-CN" dirty="0"/>
              <a:t>1000</a:t>
            </a:r>
            <a:r>
              <a:rPr lang="zh-CN" altLang="en-US" dirty="0"/>
              <a:t>个贷款信息，每一个贷款有</a:t>
            </a:r>
            <a:r>
              <a:rPr lang="en-US" altLang="zh-CN" dirty="0"/>
              <a:t>20</a:t>
            </a:r>
            <a:r>
              <a:rPr lang="zh-CN" altLang="en-US" dirty="0"/>
              <a:t>个自变量和一个类变量记录该笔贷款是否违约）</a:t>
            </a:r>
            <a:endParaRPr lang="en-US" altLang="zh-CN" dirty="0"/>
          </a:p>
          <a:p>
            <a:pPr>
              <a:lnSpc>
                <a:spcPct val="150000"/>
              </a:lnSpc>
            </a:pPr>
            <a:r>
              <a:rPr lang="en-US" altLang="zh-CN" b="1" dirty="0"/>
              <a:t>2. </a:t>
            </a:r>
            <a:r>
              <a:rPr lang="zh-CN" altLang="en-US" b="1" dirty="0"/>
              <a:t>任务：</a:t>
            </a:r>
            <a:endParaRPr lang="en-US" altLang="zh-CN" b="1" dirty="0"/>
          </a:p>
          <a:p>
            <a:pPr>
              <a:lnSpc>
                <a:spcPct val="150000"/>
              </a:lnSpc>
            </a:pPr>
            <a:r>
              <a:rPr lang="en-US" altLang="zh-CN" dirty="0"/>
              <a:t>    1</a:t>
            </a:r>
            <a:r>
              <a:rPr lang="zh-CN" altLang="en-US" dirty="0"/>
              <a:t>）数据探索及预处理；</a:t>
            </a:r>
            <a:endParaRPr lang="en-US" altLang="zh-CN" dirty="0"/>
          </a:p>
          <a:p>
            <a:pPr>
              <a:lnSpc>
                <a:spcPct val="150000"/>
              </a:lnSpc>
            </a:pPr>
            <a:r>
              <a:rPr lang="en-US" altLang="zh-CN" dirty="0"/>
              <a:t>    2</a:t>
            </a:r>
            <a:r>
              <a:rPr lang="zh-CN" altLang="en-US" dirty="0"/>
              <a:t>）划分训练集和测试集；</a:t>
            </a:r>
            <a:endParaRPr lang="en-US" altLang="zh-CN" dirty="0"/>
          </a:p>
          <a:p>
            <a:pPr>
              <a:lnSpc>
                <a:spcPct val="150000"/>
              </a:lnSpc>
            </a:pPr>
            <a:r>
              <a:rPr lang="en-US" altLang="zh-CN" dirty="0"/>
              <a:t>    3</a:t>
            </a:r>
            <a:r>
              <a:rPr lang="zh-CN" altLang="en-US" dirty="0"/>
              <a:t>）模型的训练；</a:t>
            </a:r>
            <a:endParaRPr lang="en-US" altLang="zh-CN" dirty="0"/>
          </a:p>
          <a:p>
            <a:pPr>
              <a:lnSpc>
                <a:spcPct val="150000"/>
              </a:lnSpc>
            </a:pPr>
            <a:r>
              <a:rPr lang="en-US" altLang="zh-CN" dirty="0"/>
              <a:t>    4</a:t>
            </a:r>
            <a:r>
              <a:rPr lang="zh-CN" altLang="en-US" dirty="0"/>
              <a:t>）模型性能的评估；</a:t>
            </a:r>
            <a:endParaRPr lang="en-US" altLang="zh-CN" dirty="0"/>
          </a:p>
          <a:p>
            <a:pPr>
              <a:lnSpc>
                <a:spcPct val="150000"/>
              </a:lnSpc>
            </a:pPr>
            <a:r>
              <a:rPr lang="en-US" altLang="zh-CN" dirty="0"/>
              <a:t>    5</a:t>
            </a:r>
            <a:r>
              <a:rPr lang="zh-CN" altLang="en-US" dirty="0"/>
              <a:t>）模型性能提升。</a:t>
            </a:r>
          </a:p>
        </p:txBody>
      </p:sp>
    </p:spTree>
    <p:extLst>
      <p:ext uri="{BB962C8B-B14F-4D97-AF65-F5344CB8AC3E}">
        <p14:creationId xmlns:p14="http://schemas.microsoft.com/office/powerpoint/2010/main" val="282732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57037" y="771550"/>
            <a:ext cx="7279459" cy="2448272"/>
          </a:xfrm>
          <a:prstGeom prst="rect">
            <a:avLst/>
          </a:prstGeom>
        </p:spPr>
        <p:txBody>
          <a:bodyPr/>
          <a:lstStyle/>
          <a:p>
            <a:pPr lvl="1" algn="just">
              <a:lnSpc>
                <a:spcPct val="150000"/>
              </a:lnSpc>
            </a:pPr>
            <a:r>
              <a:rPr lang="zh-CN" altLang="en-US" sz="2000" dirty="0">
                <a:latin typeface="微软雅黑" pitchFamily="34" charset="-122"/>
                <a:ea typeface="微软雅黑" pitchFamily="34" charset="-122"/>
              </a:rPr>
              <a:t>模型评估方法是对数据集</a:t>
            </a:r>
            <a:r>
              <a:rPr lang="en-US" altLang="zh-CN" sz="2000" dirty="0">
                <a:latin typeface="微软雅黑" pitchFamily="34" charset="-122"/>
                <a:ea typeface="微软雅黑" pitchFamily="34" charset="-122"/>
              </a:rPr>
              <a:t>D</a:t>
            </a:r>
            <a:r>
              <a:rPr lang="zh-CN" altLang="en-US" sz="2000" dirty="0">
                <a:latin typeface="微软雅黑" pitchFamily="34" charset="-122"/>
                <a:ea typeface="微软雅黑" pitchFamily="34" charset="-122"/>
              </a:rPr>
              <a:t>如何划分为</a:t>
            </a:r>
            <a:r>
              <a:rPr lang="zh-CN" altLang="en-US" sz="2000" b="1" dirty="0">
                <a:latin typeface="微软雅黑" pitchFamily="34" charset="-122"/>
                <a:ea typeface="微软雅黑" pitchFamily="34" charset="-122"/>
              </a:rPr>
              <a:t>训练集</a:t>
            </a:r>
            <a:r>
              <a:rPr lang="en-US" altLang="zh-CN" sz="2000" dirty="0">
                <a:latin typeface="微软雅黑" pitchFamily="34" charset="-122"/>
                <a:ea typeface="微软雅黑" pitchFamily="34" charset="-122"/>
              </a:rPr>
              <a:t>S</a:t>
            </a:r>
            <a:r>
              <a:rPr lang="zh-CN" altLang="en-US" sz="2000" dirty="0">
                <a:latin typeface="微软雅黑" pitchFamily="34" charset="-122"/>
                <a:ea typeface="微软雅黑" pitchFamily="34" charset="-122"/>
              </a:rPr>
              <a:t>和</a:t>
            </a:r>
            <a:r>
              <a:rPr lang="zh-CN" altLang="en-US" sz="2000" b="1" dirty="0">
                <a:latin typeface="微软雅黑" pitchFamily="34" charset="-122"/>
                <a:ea typeface="微软雅黑" pitchFamily="34" charset="-122"/>
              </a:rPr>
              <a:t>测试集</a:t>
            </a:r>
            <a:r>
              <a:rPr lang="en-US" altLang="zh-CN" sz="2000" dirty="0">
                <a:latin typeface="微软雅黑" pitchFamily="34" charset="-122"/>
                <a:ea typeface="微软雅黑" pitchFamily="34" charset="-122"/>
              </a:rPr>
              <a:t>T</a:t>
            </a:r>
            <a:r>
              <a:rPr lang="zh-CN" altLang="en-US" sz="2000" dirty="0">
                <a:latin typeface="微软雅黑" pitchFamily="34" charset="-122"/>
                <a:ea typeface="微软雅黑" pitchFamily="34" charset="-122"/>
              </a:rPr>
              <a:t>的方法。为了得到更加准确的测试结果，测试集应该尽可能与训练集互斥，即测试样本尽量不在训练集中出现，未在训练过程中使用。</a:t>
            </a:r>
          </a:p>
          <a:p>
            <a:pPr lvl="1" algn="just">
              <a:lnSpc>
                <a:spcPct val="150000"/>
              </a:lnSpc>
            </a:pPr>
            <a:r>
              <a:rPr lang="zh-CN" altLang="en-US" sz="2000" dirty="0">
                <a:latin typeface="微软雅黑" pitchFamily="34" charset="-122"/>
                <a:ea typeface="微软雅黑" pitchFamily="34" charset="-122"/>
              </a:rPr>
              <a:t>目前常见的做法有</a:t>
            </a:r>
            <a:r>
              <a:rPr lang="zh-CN" altLang="en-US" sz="2000" b="1" dirty="0">
                <a:latin typeface="微软雅黑" pitchFamily="34" charset="-122"/>
                <a:ea typeface="微软雅黑" pitchFamily="34" charset="-122"/>
              </a:rPr>
              <a:t>留出法</a:t>
            </a:r>
            <a:r>
              <a:rPr lang="zh-CN" altLang="en-US" sz="2000"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交叉验证法</a:t>
            </a:r>
            <a:r>
              <a:rPr lang="zh-CN" altLang="en-US" sz="2000" dirty="0">
                <a:latin typeface="微软雅黑" pitchFamily="34" charset="-122"/>
                <a:ea typeface="微软雅黑" pitchFamily="34" charset="-122"/>
              </a:rPr>
              <a:t>和</a:t>
            </a:r>
            <a:r>
              <a:rPr lang="zh-CN" altLang="en-US" sz="2000" b="1" dirty="0">
                <a:latin typeface="微软雅黑" pitchFamily="34" charset="-122"/>
                <a:ea typeface="微软雅黑" pitchFamily="34" charset="-122"/>
              </a:rPr>
              <a:t>自助法</a:t>
            </a:r>
            <a:r>
              <a:rPr lang="zh-CN" altLang="en-US" sz="2000"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7" y="3147814"/>
            <a:ext cx="4183115" cy="1923678"/>
          </a:xfrm>
          <a:prstGeom prst="rect">
            <a:avLst/>
          </a:prstGeom>
        </p:spPr>
      </p:pic>
      <p:sp>
        <p:nvSpPr>
          <p:cNvPr id="5"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1.3</a:t>
            </a:r>
            <a:r>
              <a:rPr lang="zh-CN" altLang="en-US" sz="2400" b="1" dirty="0">
                <a:latin typeface="+mj-ea"/>
              </a:rPr>
              <a:t>  模型评估方法</a:t>
            </a:r>
          </a:p>
        </p:txBody>
      </p:sp>
    </p:spTree>
    <p:extLst>
      <p:ext uri="{BB962C8B-B14F-4D97-AF65-F5344CB8AC3E}">
        <p14:creationId xmlns:p14="http://schemas.microsoft.com/office/powerpoint/2010/main" val="38693204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066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7" y="771550"/>
            <a:ext cx="4104457" cy="4299942"/>
          </a:xfrm>
          <a:prstGeom prst="rect">
            <a:avLst/>
          </a:prstGeom>
        </p:spPr>
        <p:txBody>
          <a:bodyPr/>
          <a:lstStyle/>
          <a:p>
            <a:pPr marL="0" lvl="1" indent="0">
              <a:lnSpc>
                <a:spcPct val="150000"/>
              </a:lnSpc>
              <a:buNone/>
            </a:pPr>
            <a:r>
              <a:rPr lang="en-US" altLang="zh-CN" sz="2000" b="1" dirty="0">
                <a:latin typeface="微软雅黑" pitchFamily="34" charset="-122"/>
                <a:ea typeface="微软雅黑" pitchFamily="34" charset="-122"/>
              </a:rPr>
              <a:t>K-</a:t>
            </a:r>
            <a:r>
              <a:rPr lang="zh-CN" altLang="en-US" sz="2000" b="1" dirty="0">
                <a:latin typeface="微软雅黑" pitchFamily="34" charset="-122"/>
                <a:ea typeface="微软雅黑" pitchFamily="34" charset="-122"/>
              </a:rPr>
              <a:t>近邻算法思想</a:t>
            </a:r>
            <a:endParaRPr lang="en-US" altLang="zh-CN" sz="2000" b="1"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将数据放入</a:t>
            </a:r>
            <a:r>
              <a:rPr lang="en-US" altLang="zh-CN" dirty="0">
                <a:latin typeface="微软雅黑" pitchFamily="34" charset="-122"/>
                <a:ea typeface="微软雅黑" pitchFamily="34" charset="-122"/>
              </a:rPr>
              <a:t>N</a:t>
            </a:r>
            <a:r>
              <a:rPr lang="zh-CN" altLang="en-US" dirty="0">
                <a:latin typeface="微软雅黑" pitchFamily="34" charset="-122"/>
                <a:ea typeface="微软雅黑" pitchFamily="34" charset="-122"/>
              </a:rPr>
              <a:t>维的向量空间，</a:t>
            </a:r>
            <a:r>
              <a:rPr lang="en-US" altLang="zh-CN" dirty="0">
                <a:latin typeface="微软雅黑" pitchFamily="34" charset="-122"/>
                <a:ea typeface="微软雅黑" pitchFamily="34" charset="-122"/>
              </a:rPr>
              <a:t>K-</a:t>
            </a:r>
            <a:r>
              <a:rPr lang="zh-CN" altLang="en-US" dirty="0">
                <a:latin typeface="微软雅黑" pitchFamily="34" charset="-122"/>
                <a:ea typeface="微软雅黑" pitchFamily="34" charset="-122"/>
              </a:rPr>
              <a:t>近邻认为</a:t>
            </a:r>
            <a:r>
              <a:rPr lang="zh-CN" altLang="zh-CN" dirty="0">
                <a:latin typeface="微软雅黑" pitchFamily="34" charset="-122"/>
                <a:ea typeface="微软雅黑" pitchFamily="34" charset="-122"/>
              </a:rPr>
              <a:t>相似的数据在</a:t>
            </a:r>
            <a:r>
              <a:rPr lang="en-US" altLang="zh-CN" dirty="0">
                <a:latin typeface="微软雅黑" pitchFamily="34" charset="-122"/>
                <a:ea typeface="微软雅黑" pitchFamily="34" charset="-122"/>
              </a:rPr>
              <a:t>n</a:t>
            </a:r>
            <a:r>
              <a:rPr lang="zh-CN" altLang="zh-CN" dirty="0">
                <a:latin typeface="微软雅黑" pitchFamily="34" charset="-122"/>
                <a:ea typeface="微软雅黑" pitchFamily="34" charset="-122"/>
              </a:rPr>
              <a:t>维空间里彼此在相邻的位置，携带着相邻的类标签</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lvl="2" algn="just">
              <a:lnSpc>
                <a:spcPct val="150000"/>
              </a:lnSpc>
            </a:pPr>
            <a:r>
              <a:rPr lang="en-US" altLang="zh-CN" dirty="0">
                <a:latin typeface="微软雅黑" pitchFamily="34" charset="-122"/>
                <a:ea typeface="微软雅黑" pitchFamily="34" charset="-122"/>
              </a:rPr>
              <a:t>K-</a:t>
            </a:r>
            <a:r>
              <a:rPr lang="zh-CN" altLang="zh-CN" dirty="0">
                <a:latin typeface="微软雅黑" pitchFamily="34" charset="-122"/>
                <a:ea typeface="微软雅黑" pitchFamily="34" charset="-122"/>
              </a:rPr>
              <a:t>近邻分类算法会将整个训练集的数据都保留下来，当对无标签数据进行分类预测时，它的所有属性值都会与训练集的已知信息进行对比，找出相似的已知数据</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找出最相似的</a:t>
            </a:r>
            <a:r>
              <a:rPr lang="en-US" altLang="zh-CN" dirty="0">
                <a:latin typeface="微软雅黑" pitchFamily="34" charset="-122"/>
                <a:ea typeface="微软雅黑" pitchFamily="34" charset="-122"/>
              </a:rPr>
              <a:t>K</a:t>
            </a:r>
            <a:r>
              <a:rPr lang="zh-CN" altLang="en-US" dirty="0">
                <a:latin typeface="微软雅黑" pitchFamily="34" charset="-122"/>
                <a:ea typeface="微软雅黑" pitchFamily="34" charset="-122"/>
              </a:rPr>
              <a:t>个数据，取出现次数最多的标签值作为样本的标签值</a:t>
            </a:r>
            <a:r>
              <a:rPr lang="en-US" altLang="zh-CN" dirty="0">
                <a:latin typeface="微软雅黑" pitchFamily="34" charset="-122"/>
                <a:ea typeface="微软雅黑" pitchFamily="34" charset="-122"/>
              </a:rPr>
              <a:t>.</a:t>
            </a: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占位符 1"/>
          <p:cNvSpPr txBox="1">
            <a:spLocks/>
          </p:cNvSpPr>
          <p:nvPr/>
        </p:nvSpPr>
        <p:spPr>
          <a:xfrm>
            <a:off x="1691678" y="15466"/>
            <a:ext cx="7386423" cy="756084"/>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0"/>
              </a:spcAft>
              <a:buNone/>
            </a:pPr>
            <a:r>
              <a:rPr kumimoji="1" lang="en-US" altLang="zh-CN" sz="2600" b="1" dirty="0">
                <a:latin typeface="微软雅黑" panose="020B0503020204020204" pitchFamily="34" charset="-122"/>
                <a:ea typeface="微软雅黑" panose="020B0503020204020204" pitchFamily="34" charset="-122"/>
              </a:rPr>
              <a:t>3.4</a:t>
            </a:r>
            <a:r>
              <a:rPr kumimoji="1" lang="zh-CN" altLang="en-US" sz="2600" b="1" dirty="0">
                <a:latin typeface="微软雅黑" panose="020B0503020204020204" pitchFamily="34" charset="-122"/>
                <a:ea typeface="微软雅黑" panose="020B0503020204020204" pitchFamily="34" charset="-122"/>
              </a:rPr>
              <a:t> </a:t>
            </a:r>
            <a:r>
              <a:rPr kumimoji="1" lang="en-US" altLang="zh-CN" sz="2600" b="1" dirty="0">
                <a:latin typeface="微软雅黑" panose="020B0503020204020204" pitchFamily="34" charset="-122"/>
                <a:ea typeface="微软雅黑" panose="020B0503020204020204" pitchFamily="34" charset="-122"/>
              </a:rPr>
              <a:t>K-</a:t>
            </a:r>
            <a:r>
              <a:rPr kumimoji="1" lang="zh-CN" altLang="en-US" sz="2600" b="1" dirty="0">
                <a:latin typeface="微软雅黑" panose="020B0503020204020204" pitchFamily="34" charset="-122"/>
                <a:ea typeface="微软雅黑" panose="020B0503020204020204" pitchFamily="34" charset="-122"/>
              </a:rPr>
              <a:t>近邻算法</a:t>
            </a:r>
          </a:p>
        </p:txBody>
      </p:sp>
      <p:pic>
        <p:nvPicPr>
          <p:cNvPr id="8" name="图片 7"/>
          <p:cNvPicPr>
            <a:picLocks noChangeAspect="1"/>
          </p:cNvPicPr>
          <p:nvPr/>
        </p:nvPicPr>
        <p:blipFill>
          <a:blip r:embed="rId3" cstate="print"/>
          <a:stretch>
            <a:fillRect/>
          </a:stretch>
        </p:blipFill>
        <p:spPr>
          <a:xfrm>
            <a:off x="5878348" y="987574"/>
            <a:ext cx="3024336" cy="2510229"/>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6218152" y="3651870"/>
                <a:ext cx="2684532" cy="1338828"/>
              </a:xfrm>
              <a:prstGeom prst="rect">
                <a:avLst/>
              </a:prstGeom>
            </p:spPr>
            <p:txBody>
              <a:bodyPr wrap="square">
                <a:spAutoFit/>
              </a:bodyPr>
              <a:lstStyle/>
              <a:p>
                <a:pPr algn="ctr">
                  <a:lnSpc>
                    <a:spcPct val="150000"/>
                  </a:lnSpc>
                </a:pPr>
                <a:r>
                  <a:rPr kumimoji="1" lang="en-US" altLang="zh-CN" dirty="0">
                    <a:latin typeface="微软雅黑" pitchFamily="34" charset="-122"/>
                    <a:ea typeface="微软雅黑" pitchFamily="34" charset="-122"/>
                    <a:cs typeface="Microsoft YaHei Light" charset="-122"/>
                  </a:rPr>
                  <a:t>@ </a:t>
                </a:r>
                <a:r>
                  <a:rPr kumimoji="1" lang="zh-CN" altLang="en-US" dirty="0">
                    <a:latin typeface="微软雅黑" pitchFamily="34" charset="-122"/>
                    <a:ea typeface="微软雅黑" pitchFamily="34" charset="-122"/>
                    <a:cs typeface="Microsoft YaHei Light" charset="-122"/>
                  </a:rPr>
                  <a:t>的</a:t>
                </a:r>
                <a:r>
                  <a:rPr kumimoji="1" lang="en-US" altLang="zh-CN" dirty="0">
                    <a:latin typeface="微软雅黑" pitchFamily="34" charset="-122"/>
                    <a:ea typeface="微软雅黑" pitchFamily="34" charset="-122"/>
                    <a:cs typeface="Microsoft YaHei Light" charset="-122"/>
                  </a:rPr>
                  <a:t>6</a:t>
                </a:r>
                <a:r>
                  <a:rPr kumimoji="1" lang="zh-CN" altLang="en-US" dirty="0">
                    <a:latin typeface="微软雅黑" pitchFamily="34" charset="-122"/>
                    <a:ea typeface="微软雅黑" pitchFamily="34" charset="-122"/>
                    <a:cs typeface="Microsoft YaHei Light" charset="-122"/>
                  </a:rPr>
                  <a:t>个邻居样本中，有</a:t>
                </a:r>
                <a:r>
                  <a:rPr kumimoji="1" lang="en-US" altLang="zh-CN" dirty="0">
                    <a:latin typeface="微软雅黑" pitchFamily="34" charset="-122"/>
                    <a:ea typeface="微软雅黑" pitchFamily="34" charset="-122"/>
                    <a:cs typeface="Microsoft YaHei Light" charset="-122"/>
                  </a:rPr>
                  <a:t>4</a:t>
                </a:r>
                <a:r>
                  <a:rPr kumimoji="1" lang="zh-CN" altLang="en-US" dirty="0">
                    <a:latin typeface="微软雅黑" pitchFamily="34" charset="-122"/>
                    <a:ea typeface="微软雅黑" pitchFamily="34" charset="-122"/>
                    <a:cs typeface="Microsoft YaHei Light" charset="-122"/>
                  </a:rPr>
                  <a:t>个正类，</a:t>
                </a:r>
                <a:r>
                  <a:rPr kumimoji="1" lang="en-US" altLang="zh-CN" dirty="0">
                    <a:latin typeface="微软雅黑" pitchFamily="34" charset="-122"/>
                    <a:ea typeface="微软雅黑" pitchFamily="34" charset="-122"/>
                    <a:cs typeface="Microsoft YaHei Light" charset="-122"/>
                  </a:rPr>
                  <a:t>2</a:t>
                </a:r>
                <a:r>
                  <a:rPr kumimoji="1" lang="zh-CN" altLang="en-US" dirty="0">
                    <a:latin typeface="微软雅黑" pitchFamily="34" charset="-122"/>
                    <a:ea typeface="微软雅黑" pitchFamily="34" charset="-122"/>
                    <a:cs typeface="Microsoft YaHei Light" charset="-122"/>
                  </a:rPr>
                  <a:t>个负类，因此</a:t>
                </a:r>
                <a14:m>
                  <m:oMath xmlns:m="http://schemas.openxmlformats.org/officeDocument/2006/math">
                    <m:r>
                      <a:rPr kumimoji="1" lang="en-US" altLang="zh-CN" dirty="0">
                        <a:latin typeface="Cambria Math" panose="02040503050406030204" pitchFamily="18" charset="0"/>
                        <a:ea typeface="+mj-ea"/>
                        <a:cs typeface="Microsoft YaHei Light" charset="-122"/>
                      </a:rPr>
                      <m:t>@</m:t>
                    </m:r>
                  </m:oMath>
                </a14:m>
                <a:r>
                  <a:rPr kumimoji="1" lang="zh-CN" altLang="en-US" dirty="0">
                    <a:latin typeface="微软雅黑" pitchFamily="34" charset="-122"/>
                    <a:ea typeface="微软雅黑" pitchFamily="34" charset="-122"/>
                    <a:cs typeface="Microsoft YaHei Light" charset="-122"/>
                  </a:rPr>
                  <a:t>的标签为正类</a:t>
                </a:r>
              </a:p>
            </p:txBody>
          </p:sp>
        </mc:Choice>
        <mc:Fallback xmlns="">
          <p:sp>
            <p:nvSpPr>
              <p:cNvPr id="5" name="矩形 4"/>
              <p:cNvSpPr>
                <a:spLocks noRot="1" noChangeAspect="1" noMove="1" noResize="1" noEditPoints="1" noAdjustHandles="1" noChangeArrowheads="1" noChangeShapeType="1" noTextEdit="1"/>
              </p:cNvSpPr>
              <p:nvPr/>
            </p:nvSpPr>
            <p:spPr>
              <a:xfrm>
                <a:off x="6218152" y="3651870"/>
                <a:ext cx="2684532" cy="1338828"/>
              </a:xfrm>
              <a:prstGeom prst="rect">
                <a:avLst/>
              </a:prstGeom>
              <a:blipFill rotWithShape="1">
                <a:blip r:embed="rId4"/>
                <a:stretch>
                  <a:fillRect l="-1818" r="-2045" b="-2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822862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a:spLocks/>
          </p:cNvSpPr>
          <p:nvPr/>
        </p:nvSpPr>
        <p:spPr>
          <a:xfrm>
            <a:off x="1691680" y="0"/>
            <a:ext cx="7452320"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600" dirty="0">
                <a:latin typeface="微软雅黑" panose="020B0503020204020204" pitchFamily="34" charset="-122"/>
                <a:ea typeface="微软雅黑" panose="020B0503020204020204" pitchFamily="34" charset="-122"/>
              </a:rPr>
              <a:t>K</a:t>
            </a:r>
            <a:r>
              <a:rPr kumimoji="1" lang="zh-CN" altLang="en-US" sz="2600" dirty="0">
                <a:latin typeface="微软雅黑" panose="020B0503020204020204" pitchFamily="34" charset="-122"/>
                <a:ea typeface="微软雅黑" panose="020B0503020204020204" pitchFamily="34" charset="-122"/>
              </a:rPr>
              <a:t>近邻的算法流程</a:t>
            </a:r>
          </a:p>
        </p:txBody>
      </p:sp>
      <p:sp>
        <p:nvSpPr>
          <p:cNvPr id="5" name="Rectangle 3"/>
          <p:cNvSpPr txBox="1">
            <a:spLocks noChangeArrowheads="1"/>
          </p:cNvSpPr>
          <p:nvPr/>
        </p:nvSpPr>
        <p:spPr>
          <a:xfrm>
            <a:off x="1835696" y="915566"/>
            <a:ext cx="7056784" cy="3960440"/>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charset="2"/>
              <a:buChar char="l"/>
            </a:pPr>
            <a:r>
              <a:rPr lang="zh-CN" altLang="en-US" sz="2000" b="1" dirty="0">
                <a:latin typeface="Microsoft YaHei" charset="-122"/>
                <a:ea typeface="Microsoft YaHei" charset="-122"/>
                <a:cs typeface="Microsoft YaHei" charset="-122"/>
              </a:rPr>
              <a:t>算法流程</a:t>
            </a:r>
          </a:p>
          <a:p>
            <a:pPr marL="457200" lvl="1" indent="0">
              <a:lnSpc>
                <a:spcPct val="150000"/>
              </a:lnSpc>
              <a:buClr>
                <a:srgbClr val="2965AB"/>
              </a:buClr>
              <a:buSzPct val="50000"/>
              <a:buNone/>
            </a:pPr>
            <a:r>
              <a:rPr lang="en-US" altLang="zh-CN" sz="2000" dirty="0">
                <a:latin typeface="+mj-ea"/>
                <a:ea typeface="+mj-ea"/>
                <a:cs typeface="Microsoft YaHei Light" charset="-122"/>
              </a:rPr>
              <a:t>1</a:t>
            </a:r>
            <a:r>
              <a:rPr lang="zh-CN" altLang="en-US" sz="2000" dirty="0">
                <a:latin typeface="+mj-ea"/>
                <a:ea typeface="+mj-ea"/>
                <a:cs typeface="Microsoft YaHei Light" charset="-122"/>
              </a:rPr>
              <a:t>）确定 𝑘 的大小和距离计算方法；</a:t>
            </a:r>
          </a:p>
          <a:p>
            <a:pPr marL="457200" lvl="1" indent="0">
              <a:lnSpc>
                <a:spcPct val="150000"/>
              </a:lnSpc>
              <a:buClr>
                <a:srgbClr val="2965AB"/>
              </a:buClr>
              <a:buSzPct val="50000"/>
              <a:buNone/>
            </a:pPr>
            <a:r>
              <a:rPr lang="en-US" altLang="zh-CN" sz="2000" dirty="0">
                <a:latin typeface="+mj-ea"/>
                <a:ea typeface="+mj-ea"/>
                <a:cs typeface="Microsoft YaHei Light" charset="-122"/>
              </a:rPr>
              <a:t>2</a:t>
            </a:r>
            <a:r>
              <a:rPr lang="zh-CN" altLang="en-US" sz="2000" dirty="0">
                <a:latin typeface="+mj-ea"/>
                <a:ea typeface="+mj-ea"/>
                <a:cs typeface="Microsoft YaHei Light" charset="-122"/>
              </a:rPr>
              <a:t>）</a:t>
            </a:r>
            <a:r>
              <a:rPr lang="zh-CN" altLang="en-US" sz="2000" dirty="0">
                <a:latin typeface="微软雅黑" pitchFamily="34" charset="-122"/>
                <a:ea typeface="微软雅黑" pitchFamily="34" charset="-122"/>
              </a:rPr>
              <a:t>遍历数据集，采用距离公式计算距离，获取前 </a:t>
            </a:r>
            <a:r>
              <a:rPr lang="zh-CN" altLang="en-US" sz="2000" dirty="0">
                <a:latin typeface="+mj-ea"/>
                <a:ea typeface="+mj-ea"/>
                <a:cs typeface="Microsoft YaHei Light" charset="-122"/>
              </a:rPr>
              <a:t>𝑘 </a:t>
            </a:r>
            <a:r>
              <a:rPr lang="zh-CN" altLang="en-US" sz="2000" dirty="0">
                <a:latin typeface="微软雅黑" pitchFamily="34" charset="-122"/>
                <a:ea typeface="微软雅黑" pitchFamily="34" charset="-122"/>
              </a:rPr>
              <a:t>个与</a:t>
            </a:r>
            <a:endParaRPr lang="en-US" altLang="zh-CN" sz="2000" dirty="0">
              <a:latin typeface="微软雅黑" pitchFamily="34" charset="-122"/>
              <a:ea typeface="微软雅黑" pitchFamily="34" charset="-122"/>
            </a:endParaRPr>
          </a:p>
          <a:p>
            <a:pPr marL="457200" lvl="1" indent="0">
              <a:lnSpc>
                <a:spcPct val="150000"/>
              </a:lnSpc>
              <a:buClr>
                <a:srgbClr val="2965AB"/>
              </a:buClr>
              <a:buSzPct val="50000"/>
              <a:buNone/>
            </a:pP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目标数据距离最小的样本；</a:t>
            </a:r>
            <a:endParaRPr lang="en-US" altLang="zh-CN" sz="2000" dirty="0">
              <a:latin typeface="微软雅黑" pitchFamily="34" charset="-122"/>
              <a:ea typeface="微软雅黑" pitchFamily="34" charset="-122"/>
            </a:endParaRPr>
          </a:p>
          <a:p>
            <a:pPr marL="457200" lvl="1" indent="0">
              <a:lnSpc>
                <a:spcPct val="150000"/>
              </a:lnSpc>
              <a:buClr>
                <a:srgbClr val="2965AB"/>
              </a:buClr>
              <a:buSzPct val="50000"/>
              <a:buNone/>
            </a:pPr>
            <a:r>
              <a:rPr lang="en-US" altLang="zh-CN" sz="2000" dirty="0">
                <a:latin typeface="+mj-ea"/>
                <a:ea typeface="+mj-ea"/>
                <a:cs typeface="Microsoft YaHei Light" charset="-122"/>
              </a:rPr>
              <a:t>3</a:t>
            </a:r>
            <a:r>
              <a:rPr lang="zh-CN" altLang="en-US" sz="2000" dirty="0">
                <a:latin typeface="+mj-ea"/>
                <a:ea typeface="+mj-ea"/>
                <a:cs typeface="Microsoft YaHei Light" charset="-122"/>
              </a:rPr>
              <a:t>）根据 𝑘 个最相似的训练样本的类别，通过投票的方式</a:t>
            </a:r>
            <a:endParaRPr lang="en-US" altLang="zh-CN" sz="2000" dirty="0">
              <a:latin typeface="+mj-ea"/>
              <a:ea typeface="+mj-ea"/>
              <a:cs typeface="Microsoft YaHei Light" charset="-122"/>
            </a:endParaRPr>
          </a:p>
          <a:p>
            <a:pPr marL="457200" lvl="1" indent="0">
              <a:lnSpc>
                <a:spcPct val="150000"/>
              </a:lnSpc>
              <a:buClr>
                <a:srgbClr val="2965AB"/>
              </a:buClr>
              <a:buSzPct val="50000"/>
              <a:buNone/>
            </a:pPr>
            <a:r>
              <a:rPr lang="en-US" altLang="zh-CN" sz="2000" dirty="0">
                <a:latin typeface="+mj-ea"/>
                <a:ea typeface="+mj-ea"/>
                <a:cs typeface="Microsoft YaHei Light" charset="-122"/>
              </a:rPr>
              <a:t>     </a:t>
            </a:r>
            <a:r>
              <a:rPr lang="zh-CN" altLang="en-US" sz="2000" dirty="0">
                <a:latin typeface="+mj-ea"/>
                <a:ea typeface="+mj-ea"/>
                <a:cs typeface="Microsoft YaHei Light" charset="-122"/>
              </a:rPr>
              <a:t>来确定测试样本的类别。</a:t>
            </a:r>
          </a:p>
        </p:txBody>
      </p:sp>
      <p:graphicFrame>
        <p:nvGraphicFramePr>
          <p:cNvPr id="8" name="表格 7"/>
          <p:cNvGraphicFramePr>
            <a:graphicFrameLocks noGrp="1"/>
          </p:cNvGraphicFramePr>
          <p:nvPr>
            <p:extLst>
              <p:ext uri="{D42A27DB-BD31-4B8C-83A1-F6EECF244321}">
                <p14:modId xmlns:p14="http://schemas.microsoft.com/office/powerpoint/2010/main" val="3042225588"/>
              </p:ext>
            </p:extLst>
          </p:nvPr>
        </p:nvGraphicFramePr>
        <p:xfrm>
          <a:off x="-1" y="771551"/>
          <a:ext cx="1691681" cy="1698628"/>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566588">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6588">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决策树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565452">
                <a:tc>
                  <a:txBody>
                    <a:bodyPr/>
                    <a:lstStyle/>
                    <a:p>
                      <a:pPr algn="ct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bl>
          </a:graphicData>
        </a:graphic>
      </p:graphicFrame>
      <p:grpSp>
        <p:nvGrpSpPr>
          <p:cNvPr id="9" name="组合 9"/>
          <p:cNvGrpSpPr>
            <a:grpSpLocks/>
          </p:cNvGrpSpPr>
          <p:nvPr/>
        </p:nvGrpSpPr>
        <p:grpSpPr bwMode="auto">
          <a:xfrm>
            <a:off x="-14060" y="1845871"/>
            <a:ext cx="1722439" cy="876977"/>
            <a:chOff x="0" y="0"/>
            <a:chExt cx="1710601" cy="788186"/>
          </a:xfrm>
        </p:grpSpPr>
        <p:sp>
          <p:nvSpPr>
            <p:cNvPr id="14"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rPr>
                <a:t>K</a:t>
              </a: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近邻</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5" name="等腰三角形 11"/>
            <p:cNvSpPr>
              <a:spLocks noChangeArrowheads="1"/>
            </p:cNvSpPr>
            <p:nvPr/>
          </p:nvSpPr>
          <p:spPr bwMode="auto">
            <a:xfrm rot="16200000">
              <a:off x="1571811" y="327313"/>
              <a:ext cx="144016" cy="13356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10209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4DA5F242-1C8A-72E1-705C-744D6893A658}"/>
              </a:ext>
            </a:extLst>
          </p:cNvPr>
          <p:cNvSpPr txBox="1">
            <a:spLocks/>
          </p:cNvSpPr>
          <p:nvPr/>
        </p:nvSpPr>
        <p:spPr>
          <a:xfrm>
            <a:off x="1691680" y="0"/>
            <a:ext cx="7452320"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600" dirty="0">
                <a:latin typeface="微软雅黑" panose="020B0503020204020204" pitchFamily="34" charset="-122"/>
                <a:ea typeface="微软雅黑" panose="020B0503020204020204" pitchFamily="34" charset="-122"/>
              </a:rPr>
              <a:t>K</a:t>
            </a:r>
            <a:r>
              <a:rPr kumimoji="1" lang="zh-CN" altLang="en-US" sz="2600" dirty="0">
                <a:latin typeface="微软雅黑" panose="020B0503020204020204" pitchFamily="34" charset="-122"/>
                <a:ea typeface="微软雅黑" panose="020B0503020204020204" pitchFamily="34" charset="-122"/>
              </a:rPr>
              <a:t>近邻的算法的核心任务</a:t>
            </a:r>
          </a:p>
        </p:txBody>
      </p:sp>
      <p:sp>
        <p:nvSpPr>
          <p:cNvPr id="3" name="Rectangle 3">
            <a:extLst>
              <a:ext uri="{FF2B5EF4-FFF2-40B4-BE49-F238E27FC236}">
                <a16:creationId xmlns:a16="http://schemas.microsoft.com/office/drawing/2014/main" xmlns="" id="{F3C4E231-4F3E-C4FF-6111-827672DF9867}"/>
              </a:ext>
            </a:extLst>
          </p:cNvPr>
          <p:cNvSpPr txBox="1">
            <a:spLocks noChangeArrowheads="1"/>
          </p:cNvSpPr>
          <p:nvPr/>
        </p:nvSpPr>
        <p:spPr>
          <a:xfrm>
            <a:off x="1835696" y="915566"/>
            <a:ext cx="6984776" cy="3528392"/>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zh-CN" altLang="en-US" sz="2000" b="1" dirty="0">
                <a:latin typeface="Microsoft YaHei" charset="-122"/>
                <a:ea typeface="Microsoft YaHei" charset="-122"/>
                <a:cs typeface="Microsoft YaHei" charset="-122"/>
              </a:rPr>
              <a:t>三个核心问题</a:t>
            </a:r>
          </a:p>
          <a:p>
            <a:pPr lvl="1">
              <a:lnSpc>
                <a:spcPct val="150000"/>
              </a:lnSpc>
              <a:buClr>
                <a:srgbClr val="2965AB"/>
              </a:buClr>
              <a:buSzPct val="50000"/>
              <a:buFont typeface="Wingdings" charset="2"/>
              <a:buChar char="l"/>
            </a:pPr>
            <a:r>
              <a:rPr lang="zh-CN" altLang="en-US" sz="2000" dirty="0">
                <a:latin typeface="Microsoft YaHei Light" charset="-122"/>
                <a:ea typeface="Microsoft YaHei Light" charset="-122"/>
                <a:cs typeface="Microsoft YaHei Light" charset="-122"/>
              </a:rPr>
              <a:t> 通过何种方法寻找测试样本的近邻，即如何计算样本之间的距离或相似度？</a:t>
            </a:r>
          </a:p>
          <a:p>
            <a:pPr lvl="1">
              <a:lnSpc>
                <a:spcPct val="150000"/>
              </a:lnSpc>
              <a:buClr>
                <a:srgbClr val="2965AB"/>
              </a:buClr>
              <a:buSzPct val="50000"/>
              <a:buFont typeface="Wingdings" charset="2"/>
              <a:buChar char="l"/>
            </a:pPr>
            <a:r>
              <a:rPr lang="zh-CN" altLang="en-US" sz="2000" dirty="0">
                <a:latin typeface="Microsoft YaHei Light" charset="-122"/>
                <a:ea typeface="Microsoft YaHei Light" charset="-122"/>
                <a:cs typeface="Microsoft YaHei Light" charset="-122"/>
              </a:rPr>
              <a:t> 如何选择𝑘大小才能达到最好的预测效果？</a:t>
            </a:r>
          </a:p>
          <a:p>
            <a:pPr lvl="1">
              <a:lnSpc>
                <a:spcPct val="150000"/>
              </a:lnSpc>
              <a:buClr>
                <a:srgbClr val="2965AB"/>
              </a:buClr>
              <a:buSzPct val="50000"/>
              <a:buFont typeface="Wingdings" charset="2"/>
              <a:buChar char="l"/>
            </a:pPr>
            <a:r>
              <a:rPr lang="zh-CN" altLang="en-US" sz="2000" dirty="0">
                <a:latin typeface="Microsoft YaHei Light" charset="-122"/>
                <a:ea typeface="Microsoft YaHei Light" charset="-122"/>
                <a:cs typeface="Microsoft YaHei Light" charset="-122"/>
              </a:rPr>
              <a:t> 当训练样本或维度很大时，如何快速预测（找出𝑘个近邻）？</a:t>
            </a:r>
          </a:p>
        </p:txBody>
      </p:sp>
    </p:spTree>
    <p:extLst>
      <p:ext uri="{BB962C8B-B14F-4D97-AF65-F5344CB8AC3E}">
        <p14:creationId xmlns:p14="http://schemas.microsoft.com/office/powerpoint/2010/main" val="21416311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a:spLocks/>
          </p:cNvSpPr>
          <p:nvPr/>
        </p:nvSpPr>
        <p:spPr>
          <a:xfrm>
            <a:off x="1691680" y="51470"/>
            <a:ext cx="7452320" cy="72008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dirty="0">
                <a:latin typeface="微软雅黑" panose="020B0503020204020204" pitchFamily="34" charset="-122"/>
                <a:ea typeface="微软雅黑" panose="020B0503020204020204" pitchFamily="34" charset="-122"/>
              </a:rPr>
              <a:t>距离度量</a:t>
            </a:r>
          </a:p>
        </p:txBody>
      </p:sp>
      <p:graphicFrame>
        <p:nvGraphicFramePr>
          <p:cNvPr id="3" name="表格 2"/>
          <p:cNvGraphicFramePr>
            <a:graphicFrameLocks noGrp="1"/>
          </p:cNvGraphicFramePr>
          <p:nvPr>
            <p:extLst>
              <p:ext uri="{D42A27DB-BD31-4B8C-83A1-F6EECF244321}">
                <p14:modId xmlns:p14="http://schemas.microsoft.com/office/powerpoint/2010/main" val="788395630"/>
              </p:ext>
            </p:extLst>
          </p:nvPr>
        </p:nvGraphicFramePr>
        <p:xfrm>
          <a:off x="-1" y="771551"/>
          <a:ext cx="1691681" cy="1698628"/>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566588">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6588">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决策树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565452">
                <a:tc>
                  <a:txBody>
                    <a:bodyPr/>
                    <a:lstStyle/>
                    <a:p>
                      <a:pPr algn="ct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bl>
          </a:graphicData>
        </a:graphic>
      </p:graphicFrame>
      <p:grpSp>
        <p:nvGrpSpPr>
          <p:cNvPr id="4" name="组合 9"/>
          <p:cNvGrpSpPr>
            <a:grpSpLocks/>
          </p:cNvGrpSpPr>
          <p:nvPr/>
        </p:nvGrpSpPr>
        <p:grpSpPr bwMode="auto">
          <a:xfrm>
            <a:off x="-6440" y="1845871"/>
            <a:ext cx="1722439" cy="876977"/>
            <a:chOff x="0" y="0"/>
            <a:chExt cx="1710601" cy="788186"/>
          </a:xfrm>
        </p:grpSpPr>
        <p:sp>
          <p:nvSpPr>
            <p:cNvPr id="5"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rPr>
                <a:t>K</a:t>
              </a: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近邻</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6" name="等腰三角形 11"/>
            <p:cNvSpPr>
              <a:spLocks noChangeArrowheads="1"/>
            </p:cNvSpPr>
            <p:nvPr/>
          </p:nvSpPr>
          <p:spPr bwMode="auto">
            <a:xfrm rot="16200000">
              <a:off x="1571811" y="327313"/>
              <a:ext cx="144016" cy="13356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mc:AlternateContent xmlns:mc="http://schemas.openxmlformats.org/markup-compatibility/2006" xmlns:a14="http://schemas.microsoft.com/office/drawing/2010/main">
        <mc:Choice Requires="a14">
          <p:sp>
            <p:nvSpPr>
              <p:cNvPr id="7" name="TextBox 6"/>
              <p:cNvSpPr txBox="1"/>
              <p:nvPr/>
            </p:nvSpPr>
            <p:spPr>
              <a:xfrm>
                <a:off x="2051720" y="950311"/>
                <a:ext cx="6768752" cy="3545073"/>
              </a:xfrm>
              <a:prstGeom prst="rect">
                <a:avLst/>
              </a:prstGeom>
              <a:noFill/>
            </p:spPr>
            <p:txBody>
              <a:bodyPr wrap="square" rtlCol="0">
                <a:spAutoFit/>
              </a:bodyPr>
              <a:lstStyle/>
              <a:p>
                <a:pPr>
                  <a:lnSpc>
                    <a:spcPct val="150000"/>
                  </a:lnSpc>
                </a:pPr>
                <a:r>
                  <a:rPr lang="zh-CN" altLang="en-US" sz="2000" b="1" dirty="0">
                    <a:latin typeface="+mj-ea"/>
                    <a:ea typeface="+mj-ea"/>
                  </a:rPr>
                  <a:t>距离函数的定义：</a:t>
                </a:r>
                <a:endParaRPr lang="en-US" altLang="zh-CN" sz="2000" b="1" dirty="0">
                  <a:latin typeface="+mj-ea"/>
                  <a:ea typeface="+mj-ea"/>
                </a:endParaRPr>
              </a:p>
              <a:p>
                <a:pPr marL="457200" indent="-457200">
                  <a:lnSpc>
                    <a:spcPct val="200000"/>
                  </a:lnSpc>
                  <a:buFont typeface="+mj-lt"/>
                  <a:buAutoNum type="arabicPeriod"/>
                </a:pPr>
                <a:r>
                  <a:rPr lang="zh-CN" altLang="en-US" sz="2000" b="1" dirty="0">
                    <a:latin typeface="+mj-ea"/>
                    <a:ea typeface="+mj-ea"/>
                  </a:rPr>
                  <a:t>非负性</a:t>
                </a:r>
                <a:endParaRPr lang="en-US" altLang="zh-CN" sz="2000" b="1" dirty="0">
                  <a:latin typeface="+mj-ea"/>
                  <a:ea typeface="+mj-ea"/>
                </a:endParaRPr>
              </a:p>
              <a:p>
                <a:pPr>
                  <a:lnSpc>
                    <a:spcPct val="200000"/>
                  </a:lnSpc>
                </a:pPr>
                <a:r>
                  <a:rPr lang="en-US" altLang="zh-CN" sz="2000" b="1" dirty="0">
                    <a:latin typeface="+mj-ea"/>
                    <a:ea typeface="+mj-ea"/>
                  </a:rPr>
                  <a:t>         </a:t>
                </a:r>
                <a14:m>
                  <m:oMath xmlns:m="http://schemas.openxmlformats.org/officeDocument/2006/math">
                    <m:r>
                      <a:rPr lang="en-US" altLang="zh-CN" sz="2000" b="1" i="1" smtClean="0">
                        <a:latin typeface="Cambria Math" panose="02040503050406030204" pitchFamily="18" charset="0"/>
                        <a:ea typeface="+mj-ea"/>
                      </a:rPr>
                      <m:t>𝒇</m:t>
                    </m:r>
                    <m:d>
                      <m:dPr>
                        <m:ctrlPr>
                          <a:rPr lang="en-US" altLang="zh-CN" sz="2000" b="1" i="1" smtClean="0">
                            <a:latin typeface="Cambria Math"/>
                            <a:ea typeface="+mj-ea"/>
                          </a:rPr>
                        </m:ctrlPr>
                      </m:dPr>
                      <m:e>
                        <m:r>
                          <a:rPr lang="en-US" altLang="zh-CN" sz="2000" b="1" i="1" smtClean="0">
                            <a:latin typeface="Cambria Math" panose="02040503050406030204" pitchFamily="18" charset="0"/>
                            <a:ea typeface="+mj-ea"/>
                          </a:rPr>
                          <m:t>𝑨</m:t>
                        </m:r>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𝑩</m:t>
                        </m:r>
                      </m:e>
                    </m:d>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𝟎</m:t>
                    </m:r>
                    <m:r>
                      <a:rPr lang="en-US" altLang="zh-CN" sz="2000" b="1" i="1" smtClean="0">
                        <a:latin typeface="Cambria Math" panose="02040503050406030204" pitchFamily="18" charset="0"/>
                        <a:ea typeface="+mj-ea"/>
                      </a:rPr>
                      <m:t>, </m:t>
                    </m:r>
                    <m:r>
                      <a:rPr lang="en-US" altLang="zh-CN" sz="2000" b="1" i="1" smtClean="0">
                        <a:latin typeface="Cambria Math" panose="02040503050406030204" pitchFamily="18" charset="0"/>
                        <a:ea typeface="+mj-ea"/>
                      </a:rPr>
                      <m:t>当且仅当</m:t>
                    </m:r>
                    <m:r>
                      <a:rPr lang="en-US" altLang="zh-CN" sz="2000" b="1" i="1" smtClean="0">
                        <a:latin typeface="Cambria Math" panose="02040503050406030204" pitchFamily="18" charset="0"/>
                        <a:ea typeface="+mj-ea"/>
                      </a:rPr>
                      <m:t>𝑨</m:t>
                    </m:r>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𝑩</m:t>
                    </m:r>
                    <m:r>
                      <a:rPr lang="zh-CN" altLang="en-US" sz="2000" b="1" i="1">
                        <a:latin typeface="Cambria Math" panose="02040503050406030204" pitchFamily="18" charset="0"/>
                        <a:ea typeface="+mj-ea"/>
                      </a:rPr>
                      <m:t>时</m:t>
                    </m:r>
                    <m:r>
                      <a:rPr lang="zh-CN" altLang="en-US" sz="2000" b="1" i="1" smtClean="0">
                        <a:latin typeface="Cambria Math" panose="02040503050406030204" pitchFamily="18" charset="0"/>
                        <a:ea typeface="+mj-ea"/>
                      </a:rPr>
                      <m:t>，</m:t>
                    </m:r>
                    <m:r>
                      <a:rPr lang="zh-CN" altLang="en-US" sz="2000" b="1" i="1">
                        <a:latin typeface="Cambria Math" panose="02040503050406030204" pitchFamily="18" charset="0"/>
                        <a:ea typeface="+mj-ea"/>
                      </a:rPr>
                      <m:t>等号成立</m:t>
                    </m:r>
                    <m:r>
                      <a:rPr lang="zh-CN" altLang="en-US" sz="2000" b="1" i="1" smtClean="0">
                        <a:latin typeface="Cambria Math" panose="02040503050406030204" pitchFamily="18" charset="0"/>
                        <a:ea typeface="+mj-ea"/>
                      </a:rPr>
                      <m:t>；</m:t>
                    </m:r>
                  </m:oMath>
                </a14:m>
                <a:endParaRPr lang="en-US" altLang="zh-CN" sz="2000" b="1" dirty="0">
                  <a:latin typeface="+mj-ea"/>
                  <a:ea typeface="+mj-ea"/>
                </a:endParaRPr>
              </a:p>
              <a:p>
                <a:pPr>
                  <a:lnSpc>
                    <a:spcPct val="200000"/>
                  </a:lnSpc>
                </a:pPr>
                <a:r>
                  <a:rPr lang="en-US" altLang="zh-CN" sz="2000" b="1" dirty="0">
                    <a:latin typeface="+mj-ea"/>
                    <a:ea typeface="+mj-ea"/>
                  </a:rPr>
                  <a:t>2.  </a:t>
                </a:r>
                <a:r>
                  <a:rPr lang="zh-CN" altLang="en-US" sz="2000" b="1" dirty="0">
                    <a:latin typeface="+mj-ea"/>
                    <a:ea typeface="+mj-ea"/>
                  </a:rPr>
                  <a:t>反身性</a:t>
                </a:r>
                <a14:m>
                  <m:oMath xmlns:m="http://schemas.openxmlformats.org/officeDocument/2006/math">
                    <m:r>
                      <a:rPr lang="zh-CN" altLang="en-US"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𝒇</m:t>
                    </m:r>
                    <m:d>
                      <m:dPr>
                        <m:ctrlPr>
                          <a:rPr lang="en-US" altLang="zh-CN" sz="2000" b="1" i="1" smtClean="0">
                            <a:latin typeface="Cambria Math"/>
                            <a:ea typeface="+mj-ea"/>
                          </a:rPr>
                        </m:ctrlPr>
                      </m:dPr>
                      <m:e>
                        <m:r>
                          <a:rPr lang="en-US" altLang="zh-CN" sz="2000" b="1" i="1" smtClean="0">
                            <a:latin typeface="Cambria Math" panose="02040503050406030204" pitchFamily="18" charset="0"/>
                            <a:ea typeface="+mj-ea"/>
                          </a:rPr>
                          <m:t>𝑨</m:t>
                        </m:r>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𝑩</m:t>
                        </m:r>
                      </m:e>
                    </m:d>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𝒇</m:t>
                    </m:r>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𝑩</m:t>
                    </m:r>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𝑨</m:t>
                    </m:r>
                    <m:r>
                      <a:rPr lang="en-US" altLang="zh-CN" sz="2000" b="1" i="1" smtClean="0">
                        <a:latin typeface="Cambria Math" panose="02040503050406030204" pitchFamily="18" charset="0"/>
                        <a:ea typeface="+mj-ea"/>
                      </a:rPr>
                      <m:t>)</m:t>
                    </m:r>
                  </m:oMath>
                </a14:m>
                <a:endParaRPr lang="en-US" altLang="zh-CN" sz="2000" b="1" dirty="0">
                  <a:latin typeface="+mj-ea"/>
                  <a:ea typeface="+mj-ea"/>
                </a:endParaRPr>
              </a:p>
              <a:p>
                <a:pPr>
                  <a:lnSpc>
                    <a:spcPct val="200000"/>
                  </a:lnSpc>
                </a:pPr>
                <a:r>
                  <a:rPr lang="en-US" altLang="zh-CN" sz="2000" b="1" dirty="0">
                    <a:latin typeface="+mj-ea"/>
                    <a:ea typeface="+mj-ea"/>
                  </a:rPr>
                  <a:t>3.   </a:t>
                </a:r>
                <a:r>
                  <a:rPr lang="zh-CN" altLang="en-US" sz="2000" b="1" dirty="0">
                    <a:latin typeface="+mj-ea"/>
                    <a:ea typeface="+mj-ea"/>
                  </a:rPr>
                  <a:t>三角不等式：</a:t>
                </a:r>
                <a:endParaRPr lang="en-US" altLang="zh-CN" sz="2000" b="1" dirty="0">
                  <a:latin typeface="+mj-ea"/>
                  <a:ea typeface="+mj-ea"/>
                </a:endParaRPr>
              </a:p>
              <a:p>
                <a:pPr>
                  <a:lnSpc>
                    <a:spcPct val="200000"/>
                  </a:lnSpc>
                </a:pPr>
                <a:r>
                  <a:rPr lang="en-US" altLang="zh-CN" sz="2000" b="1" dirty="0">
                    <a:latin typeface="+mj-ea"/>
                    <a:ea typeface="+mj-ea"/>
                  </a:rPr>
                  <a:t>         </a:t>
                </a:r>
                <a14:m>
                  <m:oMath xmlns:m="http://schemas.openxmlformats.org/officeDocument/2006/math">
                    <m:r>
                      <a:rPr lang="en-US" altLang="zh-CN" sz="2000" b="1" i="1" smtClean="0">
                        <a:latin typeface="Cambria Math" panose="02040503050406030204" pitchFamily="18" charset="0"/>
                        <a:ea typeface="+mj-ea"/>
                      </a:rPr>
                      <m:t>𝒇</m:t>
                    </m:r>
                    <m:d>
                      <m:dPr>
                        <m:ctrlPr>
                          <a:rPr lang="en-US" altLang="zh-CN" sz="2000" b="1" i="1" smtClean="0">
                            <a:latin typeface="Cambria Math"/>
                            <a:ea typeface="+mj-ea"/>
                          </a:rPr>
                        </m:ctrlPr>
                      </m:dPr>
                      <m:e>
                        <m:r>
                          <a:rPr lang="en-US" altLang="zh-CN" sz="2000" b="1" i="1" smtClean="0">
                            <a:latin typeface="Cambria Math" panose="02040503050406030204" pitchFamily="18" charset="0"/>
                            <a:ea typeface="+mj-ea"/>
                          </a:rPr>
                          <m:t>𝑨</m:t>
                        </m:r>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𝑩</m:t>
                        </m:r>
                      </m:e>
                    </m:d>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𝒇</m:t>
                    </m:r>
                    <m:d>
                      <m:dPr>
                        <m:ctrlPr>
                          <a:rPr lang="en-US" altLang="zh-CN" sz="2000" b="1" i="1" smtClean="0">
                            <a:latin typeface="Cambria Math"/>
                            <a:ea typeface="+mj-ea"/>
                          </a:rPr>
                        </m:ctrlPr>
                      </m:dPr>
                      <m:e>
                        <m:r>
                          <a:rPr lang="en-US" altLang="zh-CN" sz="2000" b="1" i="1" smtClean="0">
                            <a:latin typeface="Cambria Math" panose="02040503050406030204" pitchFamily="18" charset="0"/>
                            <a:ea typeface="+mj-ea"/>
                          </a:rPr>
                          <m:t>𝑨</m:t>
                        </m:r>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𝑪</m:t>
                        </m:r>
                      </m:e>
                    </m:d>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𝒇</m:t>
                    </m:r>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𝑩</m:t>
                    </m:r>
                    <m:r>
                      <a:rPr lang="en-US" altLang="zh-CN" sz="2000" b="1" i="1" smtClean="0">
                        <a:latin typeface="Cambria Math" panose="02040503050406030204" pitchFamily="18" charset="0"/>
                        <a:ea typeface="+mj-ea"/>
                      </a:rPr>
                      <m:t>,</m:t>
                    </m:r>
                    <m:r>
                      <a:rPr lang="en-US" altLang="zh-CN" sz="2000" b="1" i="1" smtClean="0">
                        <a:latin typeface="Cambria Math" panose="02040503050406030204" pitchFamily="18" charset="0"/>
                        <a:ea typeface="+mj-ea"/>
                      </a:rPr>
                      <m:t>𝑪</m:t>
                    </m:r>
                    <m:r>
                      <a:rPr lang="en-US" altLang="zh-CN" sz="2000" b="1" i="1" smtClean="0">
                        <a:latin typeface="Cambria Math" panose="02040503050406030204" pitchFamily="18" charset="0"/>
                        <a:ea typeface="+mj-ea"/>
                      </a:rPr>
                      <m:t>)</m:t>
                    </m:r>
                  </m:oMath>
                </a14:m>
                <a:endParaRPr lang="zh-CN" altLang="en-US" sz="2000" b="1" dirty="0">
                  <a:latin typeface="+mj-ea"/>
                  <a:ea typeface="+mj-ea"/>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2051720" y="950311"/>
                <a:ext cx="6768752" cy="3545073"/>
              </a:xfrm>
              <a:prstGeom prst="rect">
                <a:avLst/>
              </a:prstGeom>
              <a:blipFill>
                <a:blip r:embed="rId2"/>
                <a:stretch>
                  <a:fillRect l="-1171" b="-10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037948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a:spLocks/>
          </p:cNvSpPr>
          <p:nvPr/>
        </p:nvSpPr>
        <p:spPr>
          <a:xfrm>
            <a:off x="1691680" y="0"/>
            <a:ext cx="7452320"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b="1" dirty="0">
                <a:latin typeface="微软雅黑" panose="020B0503020204020204" pitchFamily="34" charset="-122"/>
                <a:ea typeface="微软雅黑" panose="020B0503020204020204" pitchFamily="34" charset="-122"/>
              </a:rPr>
              <a:t>距离度量</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1718752" y="2154051"/>
                <a:ext cx="7317744" cy="2751155"/>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2965AB"/>
                  </a:buClr>
                  <a:buSzPct val="50000"/>
                  <a:buNone/>
                </a:pPr>
                <a:r>
                  <a:rPr lang="zh-CN" altLang="en-US" sz="2400" b="1" dirty="0">
                    <a:latin typeface="Microsoft YaHei Light" charset="-122"/>
                    <a:ea typeface="Microsoft YaHei Light" charset="-122"/>
                    <a:cs typeface="Microsoft YaHei Light" charset="-122"/>
                  </a:rPr>
                  <a:t>常用的距离包括：</a:t>
                </a:r>
                <a:endParaRPr lang="zh-CN" altLang="en-US" sz="2400" b="1" dirty="0">
                  <a:solidFill>
                    <a:srgbClr val="2665AB"/>
                  </a:solidFill>
                  <a:latin typeface="微软雅黑" panose="020B0503020204020204" pitchFamily="34" charset="-122"/>
                  <a:ea typeface="微软雅黑" panose="020B0503020204020204" pitchFamily="34" charset="-122"/>
                </a:endParaRPr>
              </a:p>
              <a:p>
                <a:pPr lvl="1">
                  <a:lnSpc>
                    <a:spcPct val="200000"/>
                  </a:lnSpc>
                  <a:buClr>
                    <a:srgbClr val="2965AB"/>
                  </a:buClr>
                  <a:buSzPct val="50000"/>
                  <a:buFont typeface="Wingdings" charset="2"/>
                  <a:buChar char="l"/>
                </a:pPr>
                <a:r>
                  <a:rPr lang="zh-CN" altLang="en-US" sz="2000" dirty="0">
                    <a:solidFill>
                      <a:srgbClr val="2665AB"/>
                    </a:solidFill>
                    <a:latin typeface="微软雅黑" panose="020B0503020204020204" pitchFamily="34" charset="-122"/>
                    <a:ea typeface="微软雅黑" panose="020B0503020204020204" pitchFamily="34" charset="-122"/>
                  </a:rPr>
                  <a:t>曼哈顿距离</a:t>
                </a:r>
                <a:r>
                  <a:rPr lang="en-US" altLang="zh-CN" sz="1600" dirty="0">
                    <a:solidFill>
                      <a:srgbClr val="2665AB"/>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1600" b="0" i="1" smtClean="0">
                        <a:solidFill>
                          <a:srgbClr val="2665AB"/>
                        </a:solidFill>
                        <a:latin typeface="Cambria Math"/>
                        <a:ea typeface="微软雅黑" panose="020B0503020204020204" pitchFamily="34" charset="-122"/>
                      </a:rPr>
                      <m:t>𝑝</m:t>
                    </m:r>
                    <m:r>
                      <a:rPr lang="en-US" altLang="zh-CN" sz="1600" b="0" i="1" smtClean="0">
                        <a:solidFill>
                          <a:srgbClr val="2665AB"/>
                        </a:solidFill>
                        <a:latin typeface="Cambria Math"/>
                        <a:ea typeface="微软雅黑" panose="020B0503020204020204" pitchFamily="34" charset="-122"/>
                      </a:rPr>
                      <m:t>=1</m:t>
                    </m:r>
                  </m:oMath>
                </a14:m>
                <a:r>
                  <a:rPr lang="en-US" altLang="zh-CN" sz="1600" dirty="0">
                    <a:solidFill>
                      <a:srgbClr val="2665AB"/>
                    </a:solidFill>
                    <a:latin typeface="微软雅黑" panose="020B0503020204020204" pitchFamily="34" charset="-122"/>
                    <a:ea typeface="微软雅黑" panose="020B0503020204020204" pitchFamily="34" charset="-122"/>
                  </a:rPr>
                  <a:t>)</a:t>
                </a:r>
                <a:endParaRPr lang="zh-CN" altLang="en-US" sz="1600" dirty="0">
                  <a:solidFill>
                    <a:srgbClr val="2665AB"/>
                  </a:solidFill>
                  <a:latin typeface="微软雅黑" panose="020B0503020204020204" pitchFamily="34" charset="-122"/>
                  <a:ea typeface="微软雅黑" panose="020B0503020204020204" pitchFamily="34" charset="-122"/>
                </a:endParaRPr>
              </a:p>
              <a:p>
                <a:pPr lvl="1">
                  <a:lnSpc>
                    <a:spcPct val="200000"/>
                  </a:lnSpc>
                  <a:buClr>
                    <a:srgbClr val="2965AB"/>
                  </a:buClr>
                  <a:buSzPct val="50000"/>
                  <a:buFont typeface="Wingdings" charset="2"/>
                  <a:buChar char="l"/>
                </a:pPr>
                <a:r>
                  <a:rPr lang="zh-CN" altLang="en-US" sz="2000" dirty="0">
                    <a:solidFill>
                      <a:srgbClr val="2665AB"/>
                    </a:solidFill>
                    <a:latin typeface="微软雅黑" panose="020B0503020204020204" pitchFamily="34" charset="-122"/>
                    <a:ea typeface="微软雅黑" panose="020B0503020204020204" pitchFamily="34" charset="-122"/>
                  </a:rPr>
                  <a:t>欧式距离</a:t>
                </a:r>
                <a:r>
                  <a:rPr lang="en-US" altLang="zh-CN" sz="1600" dirty="0">
                    <a:solidFill>
                      <a:srgbClr val="2665AB"/>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1600" i="1">
                        <a:solidFill>
                          <a:srgbClr val="2665AB"/>
                        </a:solidFill>
                        <a:latin typeface="Cambria Math"/>
                        <a:ea typeface="微软雅黑" panose="020B0503020204020204" pitchFamily="34" charset="-122"/>
                      </a:rPr>
                      <m:t>𝑝</m:t>
                    </m:r>
                    <m:r>
                      <a:rPr lang="en-US" altLang="zh-CN" sz="1600" i="1">
                        <a:solidFill>
                          <a:srgbClr val="2665AB"/>
                        </a:solidFill>
                        <a:latin typeface="Cambria Math"/>
                        <a:ea typeface="微软雅黑" panose="020B0503020204020204" pitchFamily="34" charset="-122"/>
                      </a:rPr>
                      <m:t>=2</m:t>
                    </m:r>
                  </m:oMath>
                </a14:m>
                <a:r>
                  <a:rPr lang="en-US" altLang="zh-CN" sz="1600" dirty="0">
                    <a:solidFill>
                      <a:srgbClr val="2665AB"/>
                    </a:solidFill>
                    <a:latin typeface="微软雅黑" panose="020B0503020204020204" pitchFamily="34" charset="-122"/>
                    <a:ea typeface="微软雅黑" panose="020B0503020204020204" pitchFamily="34" charset="-122"/>
                  </a:rPr>
                  <a:t>)</a:t>
                </a:r>
                <a:endParaRPr lang="zh-CN" altLang="en-US" sz="1600" dirty="0">
                  <a:solidFill>
                    <a:srgbClr val="2665AB"/>
                  </a:solidFill>
                  <a:latin typeface="微软雅黑" panose="020B0503020204020204" pitchFamily="34" charset="-122"/>
                  <a:ea typeface="微软雅黑" panose="020B0503020204020204" pitchFamily="34" charset="-122"/>
                </a:endParaRPr>
              </a:p>
              <a:p>
                <a:pPr lvl="1">
                  <a:lnSpc>
                    <a:spcPct val="200000"/>
                  </a:lnSpc>
                  <a:buClr>
                    <a:srgbClr val="2965AB"/>
                  </a:buClr>
                  <a:buSzPct val="50000"/>
                  <a:buFont typeface="Wingdings" charset="2"/>
                  <a:buChar char="l"/>
                </a:pPr>
                <a:r>
                  <a:rPr lang="zh-CN" altLang="en-US" sz="2000" dirty="0">
                    <a:solidFill>
                      <a:srgbClr val="2665AB"/>
                    </a:solidFill>
                    <a:latin typeface="微软雅黑" panose="020B0503020204020204" pitchFamily="34" charset="-122"/>
                    <a:ea typeface="微软雅黑" panose="020B0503020204020204" pitchFamily="34" charset="-122"/>
                  </a:rPr>
                  <a:t>切比雪夫距离</a:t>
                </a:r>
                <a:r>
                  <a:rPr lang="en-US" altLang="zh-CN" sz="2000" dirty="0">
                    <a:solidFill>
                      <a:srgbClr val="2665AB"/>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000" i="1">
                        <a:solidFill>
                          <a:srgbClr val="2665AB"/>
                        </a:solidFill>
                        <a:latin typeface="Cambria Math"/>
                        <a:ea typeface="微软雅黑" panose="020B0503020204020204" pitchFamily="34" charset="-122"/>
                      </a:rPr>
                      <m:t>𝑝</m:t>
                    </m:r>
                    <m:r>
                      <a:rPr lang="en-US" altLang="zh-CN" sz="2000" i="1">
                        <a:solidFill>
                          <a:srgbClr val="2665AB"/>
                        </a:solidFill>
                        <a:latin typeface="Cambria Math"/>
                        <a:ea typeface="微软雅黑" panose="020B0503020204020204" pitchFamily="34" charset="-122"/>
                      </a:rPr>
                      <m:t>=+∞</m:t>
                    </m:r>
                  </m:oMath>
                </a14:m>
                <a:r>
                  <a:rPr lang="en-US" altLang="zh-CN" sz="2000" dirty="0">
                    <a:solidFill>
                      <a:srgbClr val="2665AB"/>
                    </a:solidFill>
                    <a:latin typeface="微软雅黑" panose="020B0503020204020204" pitchFamily="34" charset="-122"/>
                    <a:ea typeface="微软雅黑" panose="020B0503020204020204" pitchFamily="34" charset="-122"/>
                  </a:rPr>
                  <a:t>)</a:t>
                </a:r>
                <a:endParaRPr lang="zh-CN" altLang="en-US" sz="2000" dirty="0">
                  <a:solidFill>
                    <a:srgbClr val="2665AB"/>
                  </a:solidFill>
                  <a:latin typeface="微软雅黑" panose="020B0503020204020204" pitchFamily="34" charset="-122"/>
                  <a:ea typeface="微软雅黑" panose="020B0503020204020204" pitchFamily="34" charset="-122"/>
                </a:endParaRPr>
              </a:p>
              <a:p>
                <a:pPr lvl="1">
                  <a:lnSpc>
                    <a:spcPct val="200000"/>
                  </a:lnSpc>
                  <a:buClr>
                    <a:srgbClr val="2965AB"/>
                  </a:buClr>
                  <a:buSzPct val="50000"/>
                  <a:buFont typeface="Wingdings" charset="2"/>
                  <a:buChar char="l"/>
                </a:pPr>
                <a:endParaRPr lang="zh-CN" altLang="en-US" sz="2000" dirty="0">
                  <a:solidFill>
                    <a:srgbClr val="2665AB"/>
                  </a:solidFill>
                  <a:latin typeface="微软雅黑" panose="020B0503020204020204" pitchFamily="34" charset="-122"/>
                  <a:ea typeface="微软雅黑" panose="020B0503020204020204" pitchFamily="34" charset="-122"/>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1718752" y="2154051"/>
                <a:ext cx="7317744" cy="2751155"/>
              </a:xfrm>
              <a:prstGeom prst="rect">
                <a:avLst/>
              </a:prstGeom>
              <a:blipFill rotWithShape="1">
                <a:blip r:embed="rId3"/>
                <a:stretch>
                  <a:fillRect l="-1583" t="-2212"/>
                </a:stretch>
              </a:blipFill>
            </p:spPr>
            <p:txBody>
              <a:bodyPr/>
              <a:lstStyle/>
              <a:p>
                <a:r>
                  <a:rPr lang="zh-CN" altLang="en-US">
                    <a:noFill/>
                  </a:rPr>
                  <a:t> </a:t>
                </a:r>
              </a:p>
            </p:txBody>
          </p:sp>
        </mc:Fallback>
      </mc:AlternateContent>
      <p:sp>
        <p:nvSpPr>
          <p:cNvPr id="6" name="Rectangle 140"/>
          <p:cNvSpPr/>
          <p:nvPr/>
        </p:nvSpPr>
        <p:spPr>
          <a:xfrm>
            <a:off x="5112060" y="4273606"/>
            <a:ext cx="140684" cy="346249"/>
          </a:xfrm>
          <a:prstGeom prst="rect">
            <a:avLst/>
          </a:prstGeom>
        </p:spPr>
        <p:txBody>
          <a:bodyPr wrap="square" lIns="68580" tIns="34290" rIns="68580" bIns="34290">
            <a:spAutoFit/>
          </a:bodyPr>
          <a:lstStyle/>
          <a:p>
            <a:endParaRPr lang="zh-CN" altLang="en-US" dirty="0"/>
          </a:p>
        </p:txBody>
      </p:sp>
      <p:sp>
        <p:nvSpPr>
          <p:cNvPr id="7" name="Rectangle 141"/>
          <p:cNvSpPr/>
          <p:nvPr/>
        </p:nvSpPr>
        <p:spPr>
          <a:xfrm>
            <a:off x="4940523" y="4349684"/>
            <a:ext cx="140684" cy="346249"/>
          </a:xfrm>
          <a:prstGeom prst="rect">
            <a:avLst/>
          </a:prstGeom>
        </p:spPr>
        <p:txBody>
          <a:bodyPr wrap="square" lIns="68580" tIns="34290" rIns="68580" bIns="34290">
            <a:spAutoFit/>
          </a:bodyPr>
          <a:lstStyle/>
          <a:p>
            <a:endParaRPr lang="zh-CN" altLang="en-US" dirty="0"/>
          </a:p>
        </p:txBody>
      </p:sp>
      <p:sp>
        <p:nvSpPr>
          <p:cNvPr id="8" name="Rectangle 142"/>
          <p:cNvSpPr/>
          <p:nvPr/>
        </p:nvSpPr>
        <p:spPr>
          <a:xfrm>
            <a:off x="4939609" y="4349347"/>
            <a:ext cx="140684" cy="346249"/>
          </a:xfrm>
          <a:prstGeom prst="rect">
            <a:avLst/>
          </a:prstGeom>
        </p:spPr>
        <p:txBody>
          <a:bodyPr wrap="square" lIns="68580" tIns="34290" rIns="68580" bIns="34290">
            <a:spAutoFit/>
          </a:bodyPr>
          <a:lstStyle/>
          <a:p>
            <a:endParaRPr lang="zh-CN" altLang="en-US" dirty="0"/>
          </a:p>
        </p:txBody>
      </p:sp>
      <p:sp>
        <p:nvSpPr>
          <p:cNvPr id="9" name="Rectangle 144"/>
          <p:cNvSpPr/>
          <p:nvPr/>
        </p:nvSpPr>
        <p:spPr>
          <a:xfrm>
            <a:off x="4419924" y="4365121"/>
            <a:ext cx="140684" cy="346249"/>
          </a:xfrm>
          <a:prstGeom prst="rect">
            <a:avLst/>
          </a:prstGeom>
        </p:spPr>
        <p:txBody>
          <a:bodyPr wrap="square" lIns="68580" tIns="34290" rIns="68580" bIns="34290">
            <a:spAutoFit/>
          </a:bodyPr>
          <a:lstStyle/>
          <a:p>
            <a:endParaRPr lang="zh-CN" altLang="en-US" dirty="0"/>
          </a:p>
        </p:txBody>
      </p:sp>
      <p:sp>
        <p:nvSpPr>
          <p:cNvPr id="10" name="Rectangle 145"/>
          <p:cNvSpPr/>
          <p:nvPr/>
        </p:nvSpPr>
        <p:spPr>
          <a:xfrm>
            <a:off x="5598876" y="4365121"/>
            <a:ext cx="140684" cy="346249"/>
          </a:xfrm>
          <a:prstGeom prst="rect">
            <a:avLst/>
          </a:prstGeom>
        </p:spPr>
        <p:txBody>
          <a:bodyPr wrap="square" lIns="68580" tIns="34290" rIns="68580" bIns="34290">
            <a:spAutoFit/>
          </a:bodyPr>
          <a:lstStyle/>
          <a:p>
            <a:endParaRPr lang="zh-CN" altLang="en-US" dirty="0"/>
          </a:p>
        </p:txBody>
      </p:sp>
      <p:sp>
        <p:nvSpPr>
          <p:cNvPr id="11" name="Rectangle 146"/>
          <p:cNvSpPr/>
          <p:nvPr/>
        </p:nvSpPr>
        <p:spPr>
          <a:xfrm>
            <a:off x="5602940" y="4558957"/>
            <a:ext cx="140684" cy="346249"/>
          </a:xfrm>
          <a:prstGeom prst="rect">
            <a:avLst/>
          </a:prstGeom>
        </p:spPr>
        <p:txBody>
          <a:bodyPr wrap="square" lIns="68580" tIns="34290" rIns="68580" bIns="34290">
            <a:spAutoFit/>
          </a:bodyPr>
          <a:lstStyle/>
          <a:p>
            <a:endParaRPr lang="zh-CN" altLang="en-US" dirty="0"/>
          </a:p>
        </p:txBody>
      </p:sp>
      <p:sp>
        <p:nvSpPr>
          <p:cNvPr id="12" name="Rectangle 147"/>
          <p:cNvSpPr/>
          <p:nvPr/>
        </p:nvSpPr>
        <p:spPr>
          <a:xfrm>
            <a:off x="5554730" y="4558957"/>
            <a:ext cx="140684" cy="346249"/>
          </a:xfrm>
          <a:prstGeom prst="rect">
            <a:avLst/>
          </a:prstGeom>
        </p:spPr>
        <p:txBody>
          <a:bodyPr wrap="square" lIns="68580" tIns="34290" rIns="68580" bIns="34290">
            <a:spAutoFit/>
          </a:bodyPr>
          <a:lstStyle/>
          <a:p>
            <a:endParaRPr lang="zh-CN" altLang="en-US" dirty="0"/>
          </a:p>
        </p:txBody>
      </p:sp>
      <p:sp>
        <p:nvSpPr>
          <p:cNvPr id="13" name="Rectangle 148"/>
          <p:cNvSpPr/>
          <p:nvPr/>
        </p:nvSpPr>
        <p:spPr>
          <a:xfrm>
            <a:off x="5195593" y="4443781"/>
            <a:ext cx="140684" cy="346249"/>
          </a:xfrm>
          <a:prstGeom prst="rect">
            <a:avLst/>
          </a:prstGeom>
        </p:spPr>
        <p:txBody>
          <a:bodyPr wrap="square" lIns="68580" tIns="34290" rIns="68580" bIns="34290">
            <a:spAutoFit/>
          </a:bodyPr>
          <a:lstStyle/>
          <a:p>
            <a:endParaRPr lang="zh-CN" altLang="en-US" dirty="0"/>
          </a:p>
        </p:txBody>
      </p:sp>
      <p:sp>
        <p:nvSpPr>
          <p:cNvPr id="14" name="Rectangle 149"/>
          <p:cNvSpPr/>
          <p:nvPr/>
        </p:nvSpPr>
        <p:spPr>
          <a:xfrm>
            <a:off x="5069982" y="4477420"/>
            <a:ext cx="140684" cy="346249"/>
          </a:xfrm>
          <a:prstGeom prst="rect">
            <a:avLst/>
          </a:prstGeom>
        </p:spPr>
        <p:txBody>
          <a:bodyPr wrap="square" lIns="68580" tIns="34290" rIns="68580" bIns="34290">
            <a:spAutoFit/>
          </a:bodyPr>
          <a:lstStyle/>
          <a:p>
            <a:endParaRPr lang="zh-CN" altLang="en-US" dirty="0"/>
          </a:p>
        </p:txBody>
      </p:sp>
      <p:sp>
        <p:nvSpPr>
          <p:cNvPr id="15" name="Rectangle 1"/>
          <p:cNvSpPr/>
          <p:nvPr/>
        </p:nvSpPr>
        <p:spPr>
          <a:xfrm>
            <a:off x="5536949" y="4437985"/>
            <a:ext cx="138564" cy="346249"/>
          </a:xfrm>
          <a:prstGeom prst="rect">
            <a:avLst/>
          </a:prstGeom>
        </p:spPr>
        <p:txBody>
          <a:bodyPr wrap="none" lIns="68580" tIns="34290" rIns="68580" bIns="34290">
            <a:spAutoFit/>
          </a:bodyPr>
          <a:lstStyle/>
          <a:p>
            <a:endParaRPr lang="zh-CN" altLang="en-US" dirty="0"/>
          </a:p>
        </p:txBody>
      </p:sp>
      <p:sp>
        <p:nvSpPr>
          <p:cNvPr id="16" name="Rectangle 2"/>
          <p:cNvSpPr/>
          <p:nvPr/>
        </p:nvSpPr>
        <p:spPr>
          <a:xfrm>
            <a:off x="3726504" y="4415022"/>
            <a:ext cx="138564" cy="346249"/>
          </a:xfrm>
          <a:prstGeom prst="rect">
            <a:avLst/>
          </a:prstGeom>
        </p:spPr>
        <p:txBody>
          <a:bodyPr wrap="none" lIns="68580" tIns="34290" rIns="68580" bIns="34290">
            <a:spAutoFit/>
          </a:bodyPr>
          <a:lstStyle/>
          <a:p>
            <a:endParaRPr lang="zh-CN" altLang="en-US" dirty="0"/>
          </a:p>
        </p:txBody>
      </p:sp>
      <p:sp>
        <p:nvSpPr>
          <p:cNvPr id="17" name="Rectangle 3"/>
          <p:cNvSpPr/>
          <p:nvPr/>
        </p:nvSpPr>
        <p:spPr>
          <a:xfrm>
            <a:off x="4352420" y="4258272"/>
            <a:ext cx="138564" cy="346249"/>
          </a:xfrm>
          <a:prstGeom prst="rect">
            <a:avLst/>
          </a:prstGeom>
        </p:spPr>
        <p:txBody>
          <a:bodyPr wrap="none" lIns="68580" tIns="34290" rIns="68580" bIns="34290">
            <a:spAutoFit/>
          </a:bodyPr>
          <a:lstStyle/>
          <a:p>
            <a:endParaRPr lang="zh-CN" altLang="en-US" dirty="0"/>
          </a:p>
        </p:txBody>
      </p:sp>
      <p:pic>
        <p:nvPicPr>
          <p:cNvPr id="18" name="图片 17"/>
          <p:cNvPicPr>
            <a:picLocks noChangeAspect="1"/>
          </p:cNvPicPr>
          <p:nvPr/>
        </p:nvPicPr>
        <p:blipFill>
          <a:blip r:embed="rId4" cstate="print"/>
          <a:stretch>
            <a:fillRect/>
          </a:stretch>
        </p:blipFill>
        <p:spPr>
          <a:xfrm>
            <a:off x="4617580" y="3219822"/>
            <a:ext cx="2611946" cy="835352"/>
          </a:xfrm>
          <a:prstGeom prst="rect">
            <a:avLst/>
          </a:prstGeom>
        </p:spPr>
      </p:pic>
      <p:pic>
        <p:nvPicPr>
          <p:cNvPr id="19" name="图片 18"/>
          <p:cNvPicPr>
            <a:picLocks noChangeAspect="1"/>
          </p:cNvPicPr>
          <p:nvPr/>
        </p:nvPicPr>
        <p:blipFill>
          <a:blip r:embed="rId5" cstate="print"/>
          <a:stretch>
            <a:fillRect/>
          </a:stretch>
        </p:blipFill>
        <p:spPr>
          <a:xfrm>
            <a:off x="4579669" y="2601525"/>
            <a:ext cx="2687768" cy="717156"/>
          </a:xfrm>
          <a:prstGeom prst="rect">
            <a:avLst/>
          </a:prstGeom>
        </p:spPr>
      </p:pic>
      <p:graphicFrame>
        <p:nvGraphicFramePr>
          <p:cNvPr id="24" name="表格 23"/>
          <p:cNvGraphicFramePr>
            <a:graphicFrameLocks noGrp="1"/>
          </p:cNvGraphicFramePr>
          <p:nvPr>
            <p:extLst>
              <p:ext uri="{D42A27DB-BD31-4B8C-83A1-F6EECF244321}">
                <p14:modId xmlns:p14="http://schemas.microsoft.com/office/powerpoint/2010/main" val="1055120068"/>
              </p:ext>
            </p:extLst>
          </p:nvPr>
        </p:nvGraphicFramePr>
        <p:xfrm>
          <a:off x="-1" y="771551"/>
          <a:ext cx="1691681" cy="1698628"/>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566588">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6588">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决策树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565452">
                <a:tc>
                  <a:txBody>
                    <a:bodyPr/>
                    <a:lstStyle/>
                    <a:p>
                      <a:pPr algn="ct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bl>
          </a:graphicData>
        </a:graphic>
      </p:graphicFrame>
      <p:grpSp>
        <p:nvGrpSpPr>
          <p:cNvPr id="25" name="组合 9"/>
          <p:cNvGrpSpPr>
            <a:grpSpLocks/>
          </p:cNvGrpSpPr>
          <p:nvPr/>
        </p:nvGrpSpPr>
        <p:grpSpPr bwMode="auto">
          <a:xfrm>
            <a:off x="-14060" y="1845871"/>
            <a:ext cx="1722439" cy="876977"/>
            <a:chOff x="0" y="0"/>
            <a:chExt cx="1710601" cy="788186"/>
          </a:xfrm>
        </p:grpSpPr>
        <p:sp>
          <p:nvSpPr>
            <p:cNvPr id="26"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rPr>
                <a:t>K</a:t>
              </a: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近邻</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27" name="等腰三角形 11"/>
            <p:cNvSpPr>
              <a:spLocks noChangeArrowheads="1"/>
            </p:cNvSpPr>
            <p:nvPr/>
          </p:nvSpPr>
          <p:spPr bwMode="auto">
            <a:xfrm rot="16200000">
              <a:off x="1571811" y="327313"/>
              <a:ext cx="144016" cy="13356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2" name="TextBox 1"/>
          <p:cNvSpPr txBox="1"/>
          <p:nvPr/>
        </p:nvSpPr>
        <p:spPr>
          <a:xfrm>
            <a:off x="1729800" y="891480"/>
            <a:ext cx="4152530" cy="461665"/>
          </a:xfrm>
          <a:prstGeom prst="rect">
            <a:avLst/>
          </a:prstGeom>
          <a:noFill/>
        </p:spPr>
        <p:txBody>
          <a:bodyPr wrap="square" rtlCol="0">
            <a:spAutoFit/>
          </a:bodyPr>
          <a:lstStyle/>
          <a:p>
            <a:r>
              <a:rPr lang="zh-CN" altLang="en-US" sz="2400" dirty="0">
                <a:latin typeface="+mj-ea"/>
                <a:ea typeface="+mj-ea"/>
              </a:rPr>
              <a:t>明可夫斯基距离</a:t>
            </a:r>
            <a:r>
              <a:rPr lang="zh-CN" altLang="en-US" dirty="0">
                <a:latin typeface="+mj-ea"/>
                <a:ea typeface="+mj-ea"/>
              </a:rPr>
              <a:t>：</a:t>
            </a:r>
          </a:p>
        </p:txBody>
      </p:sp>
      <mc:AlternateContent xmlns:mc="http://schemas.openxmlformats.org/markup-compatibility/2006" xmlns:a14="http://schemas.microsoft.com/office/drawing/2010/main">
        <mc:Choice Requires="a14">
          <p:sp>
            <p:nvSpPr>
              <p:cNvPr id="3" name="TextBox 2"/>
              <p:cNvSpPr txBox="1"/>
              <p:nvPr/>
            </p:nvSpPr>
            <p:spPr>
              <a:xfrm>
                <a:off x="4019014" y="1349325"/>
                <a:ext cx="3809078" cy="787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𝑑</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1</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2</m:t>
                              </m:r>
                            </m:sub>
                          </m:sSub>
                        </m:e>
                      </m:d>
                      <m:r>
                        <a:rPr lang="en-US" altLang="zh-CN" b="0" i="1" smtClean="0">
                          <a:latin typeface="Cambria Math"/>
                        </a:rPr>
                        <m:t>=</m:t>
                      </m:r>
                      <m:sSup>
                        <m:sSupPr>
                          <m:ctrlPr>
                            <a:rPr lang="en-US" altLang="zh-CN" b="0" i="1" smtClean="0">
                              <a:latin typeface="Cambria Math"/>
                            </a:rPr>
                          </m:ctrlPr>
                        </m:sSupPr>
                        <m:e>
                          <m:d>
                            <m:dPr>
                              <m:ctrlPr>
                                <a:rPr lang="en-US" altLang="zh-CN" b="0" i="1" smtClean="0">
                                  <a:latin typeface="Cambria Math"/>
                                </a:rPr>
                              </m:ctrlPr>
                            </m:dPr>
                            <m:e>
                              <m:nary>
                                <m:naryPr>
                                  <m:chr m:val="∑"/>
                                  <m:limLoc m:val="subSup"/>
                                  <m:ctrlPr>
                                    <a:rPr lang="en-US" altLang="zh-CN" b="0" i="1" smtClean="0">
                                      <a:latin typeface="Cambria Math"/>
                                    </a:rPr>
                                  </m:ctrlPr>
                                </m:naryPr>
                                <m:sub>
                                  <m:r>
                                    <m:rPr>
                                      <m:brk m:alnAt="25"/>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r>
                                    <a:rPr lang="en-US" altLang="zh-CN" b="0" i="1" smtClean="0">
                                      <a:latin typeface="Cambria Math"/>
                                    </a:rPr>
                                    <m:t>|</m:t>
                                  </m:r>
                                  <m:sSup>
                                    <m:sSupPr>
                                      <m:ctrlPr>
                                        <a:rPr lang="en-US" altLang="zh-CN" b="0" i="1" smtClean="0">
                                          <a:latin typeface="Cambria Math"/>
                                        </a:rPr>
                                      </m:ctrlPr>
                                    </m:sSupPr>
                                    <m:e>
                                      <m:sSub>
                                        <m:sSubPr>
                                          <m:ctrlPr>
                                            <a:rPr lang="en-US" altLang="zh-CN" i="1">
                                              <a:latin typeface="Cambria Math"/>
                                            </a:rPr>
                                          </m:ctrlPr>
                                        </m:sSubPr>
                                        <m:e>
                                          <m:r>
                                            <a:rPr lang="en-US" altLang="zh-CN" i="1">
                                              <a:latin typeface="Cambria Math"/>
                                            </a:rPr>
                                            <m:t>𝑥</m:t>
                                          </m:r>
                                        </m:e>
                                        <m:sub>
                                          <m:r>
                                            <a:rPr lang="en-US" altLang="zh-CN" i="1">
                                              <a:latin typeface="Cambria Math"/>
                                            </a:rPr>
                                            <m:t>1</m:t>
                                          </m:r>
                                          <m:r>
                                            <a:rPr lang="en-US" altLang="zh-CN" i="1">
                                              <a:latin typeface="Cambria Math"/>
                                            </a:rPr>
                                            <m:t>𝑖</m:t>
                                          </m:r>
                                        </m:sub>
                                      </m:sSub>
                                      <m:r>
                                        <a:rPr lang="en-US" altLang="zh-CN" i="1">
                                          <a:latin typeface="Cambria Math"/>
                                        </a:rPr>
                                        <m:t>−</m:t>
                                      </m:r>
                                      <m:sSub>
                                        <m:sSubPr>
                                          <m:ctrlPr>
                                            <a:rPr lang="en-US" altLang="zh-CN" i="1">
                                              <a:latin typeface="Cambria Math"/>
                                            </a:rPr>
                                          </m:ctrlPr>
                                        </m:sSubPr>
                                        <m:e>
                                          <m:r>
                                            <a:rPr lang="en-US" altLang="zh-CN" i="1">
                                              <a:latin typeface="Cambria Math"/>
                                            </a:rPr>
                                            <m:t>𝑥</m:t>
                                          </m:r>
                                        </m:e>
                                        <m:sub>
                                          <m:r>
                                            <a:rPr lang="en-US" altLang="zh-CN" i="1">
                                              <a:latin typeface="Cambria Math"/>
                                            </a:rPr>
                                            <m:t>2</m:t>
                                          </m:r>
                                          <m:r>
                                            <a:rPr lang="en-US" altLang="zh-CN" i="1">
                                              <a:latin typeface="Cambria Math"/>
                                            </a:rPr>
                                            <m:t>𝑖</m:t>
                                          </m:r>
                                        </m:sub>
                                      </m:sSub>
                                      <m:r>
                                        <a:rPr lang="en-US" altLang="zh-CN" b="0" i="1" smtClean="0">
                                          <a:latin typeface="Cambria Math"/>
                                        </a:rPr>
                                        <m:t>|</m:t>
                                      </m:r>
                                    </m:e>
                                    <m:sup>
                                      <m:r>
                                        <a:rPr lang="en-US" altLang="zh-CN" b="0" i="1" smtClean="0">
                                          <a:latin typeface="Cambria Math"/>
                                        </a:rPr>
                                        <m:t>𝑝</m:t>
                                      </m:r>
                                    </m:sup>
                                  </m:sSup>
                                </m:e>
                              </m:nary>
                            </m:e>
                          </m:d>
                        </m:e>
                        <m:sup>
                          <m:f>
                            <m:fPr>
                              <m:type m:val="lin"/>
                              <m:ctrlPr>
                                <a:rPr lang="en-US" altLang="zh-CN" b="0" i="1" smtClean="0">
                                  <a:latin typeface="Cambria Math"/>
                                </a:rPr>
                              </m:ctrlPr>
                            </m:fPr>
                            <m:num>
                              <m:r>
                                <a:rPr lang="en-US" altLang="zh-CN" b="0" i="1" smtClean="0">
                                  <a:latin typeface="Cambria Math"/>
                                </a:rPr>
                                <m:t>1</m:t>
                              </m:r>
                            </m:num>
                            <m:den>
                              <m:r>
                                <a:rPr lang="en-US" altLang="zh-CN" b="0" i="1" smtClean="0">
                                  <a:latin typeface="Cambria Math"/>
                                </a:rPr>
                                <m:t>𝑝</m:t>
                              </m:r>
                            </m:den>
                          </m:f>
                        </m:sup>
                      </m:sSup>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019014" y="1349325"/>
                <a:ext cx="3809078" cy="787331"/>
              </a:xfrm>
              <a:prstGeom prst="rect">
                <a:avLst/>
              </a:prstGeom>
              <a:blipFill rotWithShape="1">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026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xmlns="" id="{0D46E038-F8CF-8EA2-ED0E-70230A9C86E0}"/>
              </a:ext>
            </a:extLst>
          </p:cNvPr>
          <p:cNvGraphicFramePr>
            <a:graphicFrameLocks noGrp="1"/>
          </p:cNvGraphicFramePr>
          <p:nvPr/>
        </p:nvGraphicFramePr>
        <p:xfrm>
          <a:off x="-1" y="771551"/>
          <a:ext cx="1691681" cy="1698628"/>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566588">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6588">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决策树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565452">
                <a:tc>
                  <a:txBody>
                    <a:bodyPr/>
                    <a:lstStyle/>
                    <a:p>
                      <a:pPr algn="ct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bl>
          </a:graphicData>
        </a:graphic>
      </p:graphicFrame>
      <p:grpSp>
        <p:nvGrpSpPr>
          <p:cNvPr id="3" name="组合 9">
            <a:extLst>
              <a:ext uri="{FF2B5EF4-FFF2-40B4-BE49-F238E27FC236}">
                <a16:creationId xmlns:a16="http://schemas.microsoft.com/office/drawing/2014/main" xmlns="" id="{34E701BA-0F9A-C479-D9A7-5F4D5DBFFDAA}"/>
              </a:ext>
            </a:extLst>
          </p:cNvPr>
          <p:cNvGrpSpPr>
            <a:grpSpLocks/>
          </p:cNvGrpSpPr>
          <p:nvPr/>
        </p:nvGrpSpPr>
        <p:grpSpPr bwMode="auto">
          <a:xfrm>
            <a:off x="-14060" y="1845871"/>
            <a:ext cx="1722439" cy="876977"/>
            <a:chOff x="0" y="0"/>
            <a:chExt cx="1710601" cy="788186"/>
          </a:xfrm>
        </p:grpSpPr>
        <p:sp>
          <p:nvSpPr>
            <p:cNvPr id="4" name="矩形 10">
              <a:extLst>
                <a:ext uri="{FF2B5EF4-FFF2-40B4-BE49-F238E27FC236}">
                  <a16:creationId xmlns:a16="http://schemas.microsoft.com/office/drawing/2014/main" xmlns="" id="{2E33674A-D596-D53E-EB0B-FD259DE07BCE}"/>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rPr>
                <a:t>K</a:t>
              </a: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近邻</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5" name="等腰三角形 11">
              <a:extLst>
                <a:ext uri="{FF2B5EF4-FFF2-40B4-BE49-F238E27FC236}">
                  <a16:creationId xmlns:a16="http://schemas.microsoft.com/office/drawing/2014/main" xmlns="" id="{80E744AE-1B23-A37D-96A4-EEB25F46357A}"/>
                </a:ext>
              </a:extLst>
            </p:cNvPr>
            <p:cNvSpPr>
              <a:spLocks noChangeArrowheads="1"/>
            </p:cNvSpPr>
            <p:nvPr/>
          </p:nvSpPr>
          <p:spPr bwMode="auto">
            <a:xfrm rot="16200000">
              <a:off x="1571811" y="327313"/>
              <a:ext cx="144016" cy="13356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7" name="文本框 6">
            <a:extLst>
              <a:ext uri="{FF2B5EF4-FFF2-40B4-BE49-F238E27FC236}">
                <a16:creationId xmlns:a16="http://schemas.microsoft.com/office/drawing/2014/main" xmlns="" id="{126BFD85-790C-C37A-C185-1ADF7FF0F5BE}"/>
              </a:ext>
            </a:extLst>
          </p:cNvPr>
          <p:cNvSpPr txBox="1"/>
          <p:nvPr/>
        </p:nvSpPr>
        <p:spPr>
          <a:xfrm>
            <a:off x="1689327" y="51470"/>
            <a:ext cx="7419177" cy="719556"/>
          </a:xfrm>
          <a:prstGeom prst="rect">
            <a:avLst/>
          </a:prstGeom>
          <a:noFill/>
        </p:spPr>
        <p:txBody>
          <a:bodyPr wrap="square">
            <a:spAutoFit/>
          </a:bodyPr>
          <a:lstStyle/>
          <a:p>
            <a:pPr algn="ctr">
              <a:lnSpc>
                <a:spcPct val="200000"/>
              </a:lnSpc>
            </a:pPr>
            <a:r>
              <a:rPr lang="zh-CN" altLang="en-US" sz="2400" dirty="0">
                <a:latin typeface="+mj-ea"/>
                <a:ea typeface="+mj-ea"/>
              </a:rPr>
              <a:t>切比雪夫距离</a:t>
            </a:r>
          </a:p>
        </p:txBody>
      </p:sp>
      <p:pic>
        <p:nvPicPr>
          <p:cNvPr id="8" name="图片 7">
            <a:extLst>
              <a:ext uri="{FF2B5EF4-FFF2-40B4-BE49-F238E27FC236}">
                <a16:creationId xmlns:a16="http://schemas.microsoft.com/office/drawing/2014/main" xmlns="" id="{20B46631-3715-FD34-8C3F-F98CDDB21F16}"/>
              </a:ext>
            </a:extLst>
          </p:cNvPr>
          <p:cNvPicPr>
            <a:picLocks noChangeAspect="1"/>
          </p:cNvPicPr>
          <p:nvPr/>
        </p:nvPicPr>
        <p:blipFill>
          <a:blip r:embed="rId2"/>
          <a:stretch>
            <a:fillRect/>
          </a:stretch>
        </p:blipFill>
        <p:spPr>
          <a:xfrm>
            <a:off x="1732786" y="1491630"/>
            <a:ext cx="3410699" cy="2958828"/>
          </a:xfrm>
          <a:prstGeom prst="rect">
            <a:avLst/>
          </a:prstGeom>
        </p:spPr>
      </p:pic>
      <p:sp>
        <p:nvSpPr>
          <p:cNvPr id="9" name="文本框 8">
            <a:extLst>
              <a:ext uri="{FF2B5EF4-FFF2-40B4-BE49-F238E27FC236}">
                <a16:creationId xmlns:a16="http://schemas.microsoft.com/office/drawing/2014/main" xmlns="" id="{2722B51B-1A0E-7F8D-9BD1-95C233186DDC}"/>
              </a:ext>
            </a:extLst>
          </p:cNvPr>
          <p:cNvSpPr txBox="1"/>
          <p:nvPr/>
        </p:nvSpPr>
        <p:spPr>
          <a:xfrm>
            <a:off x="5220073" y="987574"/>
            <a:ext cx="3554714" cy="3367397"/>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mj-ea"/>
                <a:ea typeface="+mj-ea"/>
              </a:rPr>
              <a:t>国王走一步能够移动到相邻的</a:t>
            </a:r>
            <a:r>
              <a:rPr lang="en-US" altLang="zh-CN" dirty="0">
                <a:latin typeface="+mj-ea"/>
                <a:ea typeface="+mj-ea"/>
              </a:rPr>
              <a:t>8</a:t>
            </a:r>
            <a:r>
              <a:rPr lang="zh-CN" altLang="en-US" dirty="0">
                <a:latin typeface="+mj-ea"/>
                <a:ea typeface="+mj-ea"/>
              </a:rPr>
              <a:t>个方格中的任意一个。那么国王从格子</a:t>
            </a:r>
            <a:r>
              <a:rPr lang="en-US" altLang="zh-CN" dirty="0">
                <a:latin typeface="+mj-ea"/>
                <a:ea typeface="+mj-ea"/>
              </a:rPr>
              <a:t>(x1,y1)</a:t>
            </a:r>
            <a:r>
              <a:rPr lang="zh-CN" altLang="en-US" dirty="0">
                <a:latin typeface="+mj-ea"/>
                <a:ea typeface="+mj-ea"/>
              </a:rPr>
              <a:t>走到格子</a:t>
            </a:r>
            <a:r>
              <a:rPr lang="en-US" altLang="zh-CN" dirty="0">
                <a:latin typeface="+mj-ea"/>
                <a:ea typeface="+mj-ea"/>
              </a:rPr>
              <a:t>(x2,y2)</a:t>
            </a:r>
            <a:r>
              <a:rPr lang="zh-CN" altLang="en-US" dirty="0">
                <a:latin typeface="+mj-ea"/>
                <a:ea typeface="+mj-ea"/>
              </a:rPr>
              <a:t>最少需要多少步？最少步数总是</a:t>
            </a:r>
            <a:r>
              <a:rPr lang="en-US" altLang="zh-CN" dirty="0">
                <a:latin typeface="+mj-ea"/>
                <a:ea typeface="+mj-ea"/>
              </a:rPr>
              <a:t>max(| x2-x1| , |y2-y1| ) </a:t>
            </a:r>
            <a:r>
              <a:rPr lang="zh-CN" altLang="en-US" dirty="0">
                <a:latin typeface="+mj-ea"/>
                <a:ea typeface="+mj-ea"/>
              </a:rPr>
              <a:t>步。有一种类似的一种距离度量方法叫切比雪夫距离</a:t>
            </a:r>
            <a:r>
              <a:rPr lang="en-US" altLang="zh-CN" dirty="0">
                <a:latin typeface="+mj-ea"/>
                <a:ea typeface="+mj-ea"/>
              </a:rPr>
              <a:t>(L∞</a:t>
            </a:r>
            <a:r>
              <a:rPr lang="zh-CN" altLang="en-US" dirty="0">
                <a:latin typeface="+mj-ea"/>
                <a:ea typeface="+mj-ea"/>
              </a:rPr>
              <a:t>范数</a:t>
            </a:r>
            <a:r>
              <a:rPr lang="en-US" altLang="zh-CN" dirty="0">
                <a:latin typeface="+mj-ea"/>
                <a:ea typeface="+mj-ea"/>
              </a:rPr>
              <a:t>)</a:t>
            </a:r>
            <a:r>
              <a:rPr lang="zh-CN" altLang="en-US" dirty="0">
                <a:latin typeface="+mj-ea"/>
                <a:ea typeface="+mj-ea"/>
              </a:rPr>
              <a:t>。</a:t>
            </a:r>
            <a:endParaRPr lang="en-US" altLang="zh-CN" dirty="0">
              <a:latin typeface="+mj-ea"/>
              <a:ea typeface="+mj-ea"/>
            </a:endParaRPr>
          </a:p>
        </p:txBody>
      </p:sp>
    </p:spTree>
    <p:extLst>
      <p:ext uri="{BB962C8B-B14F-4D97-AF65-F5344CB8AC3E}">
        <p14:creationId xmlns:p14="http://schemas.microsoft.com/office/powerpoint/2010/main" val="38222398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xmlns="" id="{2064C880-48B5-E761-4ECD-58804C59D559}"/>
              </a:ext>
            </a:extLst>
          </p:cNvPr>
          <p:cNvGraphicFramePr>
            <a:graphicFrameLocks noGrp="1"/>
          </p:cNvGraphicFramePr>
          <p:nvPr/>
        </p:nvGraphicFramePr>
        <p:xfrm>
          <a:off x="-1" y="771551"/>
          <a:ext cx="1691681" cy="1698628"/>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566588">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6588">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决策树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565452">
                <a:tc>
                  <a:txBody>
                    <a:bodyPr/>
                    <a:lstStyle/>
                    <a:p>
                      <a:pPr algn="ct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bl>
          </a:graphicData>
        </a:graphic>
      </p:graphicFrame>
      <p:grpSp>
        <p:nvGrpSpPr>
          <p:cNvPr id="3" name="组合 9">
            <a:extLst>
              <a:ext uri="{FF2B5EF4-FFF2-40B4-BE49-F238E27FC236}">
                <a16:creationId xmlns:a16="http://schemas.microsoft.com/office/drawing/2014/main" xmlns="" id="{1752506A-2331-CC0C-542A-10EA75C21BF8}"/>
              </a:ext>
            </a:extLst>
          </p:cNvPr>
          <p:cNvGrpSpPr>
            <a:grpSpLocks/>
          </p:cNvGrpSpPr>
          <p:nvPr/>
        </p:nvGrpSpPr>
        <p:grpSpPr bwMode="auto">
          <a:xfrm>
            <a:off x="-14060" y="1845871"/>
            <a:ext cx="1722439" cy="876977"/>
            <a:chOff x="0" y="0"/>
            <a:chExt cx="1710601" cy="788186"/>
          </a:xfrm>
        </p:grpSpPr>
        <p:sp>
          <p:nvSpPr>
            <p:cNvPr id="4" name="矩形 10">
              <a:extLst>
                <a:ext uri="{FF2B5EF4-FFF2-40B4-BE49-F238E27FC236}">
                  <a16:creationId xmlns:a16="http://schemas.microsoft.com/office/drawing/2014/main" xmlns="" id="{283AB58D-180B-A1DB-9A13-C5B52961E2A2}"/>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rPr>
                <a:t>K</a:t>
              </a: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近邻</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5" name="等腰三角形 11">
              <a:extLst>
                <a:ext uri="{FF2B5EF4-FFF2-40B4-BE49-F238E27FC236}">
                  <a16:creationId xmlns:a16="http://schemas.microsoft.com/office/drawing/2014/main" xmlns="" id="{903AECAA-B8AF-1858-39A0-65B0DEB8B4F0}"/>
                </a:ext>
              </a:extLst>
            </p:cNvPr>
            <p:cNvSpPr>
              <a:spLocks noChangeArrowheads="1"/>
            </p:cNvSpPr>
            <p:nvPr/>
          </p:nvSpPr>
          <p:spPr bwMode="auto">
            <a:xfrm rot="16200000">
              <a:off x="1571811" y="327313"/>
              <a:ext cx="144016" cy="13356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pic>
        <p:nvPicPr>
          <p:cNvPr id="6" name="图片 5">
            <a:extLst>
              <a:ext uri="{FF2B5EF4-FFF2-40B4-BE49-F238E27FC236}">
                <a16:creationId xmlns:a16="http://schemas.microsoft.com/office/drawing/2014/main" xmlns="" id="{7FDB8E2B-43CC-6029-BD2A-E911C709FF97}"/>
              </a:ext>
            </a:extLst>
          </p:cNvPr>
          <p:cNvPicPr>
            <a:picLocks noChangeAspect="1"/>
          </p:cNvPicPr>
          <p:nvPr/>
        </p:nvPicPr>
        <p:blipFill>
          <a:blip r:embed="rId2"/>
          <a:stretch>
            <a:fillRect/>
          </a:stretch>
        </p:blipFill>
        <p:spPr>
          <a:xfrm>
            <a:off x="1779489" y="1493805"/>
            <a:ext cx="1990789" cy="1952748"/>
          </a:xfrm>
          <a:prstGeom prst="rect">
            <a:avLst/>
          </a:prstGeom>
        </p:spPr>
      </p:pic>
      <p:sp>
        <p:nvSpPr>
          <p:cNvPr id="7" name="文本框 6">
            <a:extLst>
              <a:ext uri="{FF2B5EF4-FFF2-40B4-BE49-F238E27FC236}">
                <a16:creationId xmlns:a16="http://schemas.microsoft.com/office/drawing/2014/main" xmlns="" id="{E32F23CD-54A4-E258-A921-40C817E1E9F1}"/>
              </a:ext>
            </a:extLst>
          </p:cNvPr>
          <p:cNvSpPr txBox="1"/>
          <p:nvPr/>
        </p:nvSpPr>
        <p:spPr>
          <a:xfrm>
            <a:off x="1689327" y="123002"/>
            <a:ext cx="7454673" cy="523220"/>
          </a:xfrm>
          <a:prstGeom prst="rect">
            <a:avLst/>
          </a:prstGeom>
          <a:noFill/>
        </p:spPr>
        <p:txBody>
          <a:bodyPr wrap="square">
            <a:spAutoFit/>
          </a:bodyPr>
          <a:lstStyle/>
          <a:p>
            <a:pPr algn="ctr"/>
            <a:r>
              <a:rPr lang="zh-CN" altLang="en-US" sz="2800" dirty="0">
                <a:latin typeface="微软雅黑" panose="020B0503020204020204" pitchFamily="34" charset="-122"/>
                <a:ea typeface="微软雅黑" panose="020B0503020204020204" pitchFamily="34" charset="-122"/>
              </a:rPr>
              <a:t>曼哈顿街区距离</a:t>
            </a:r>
            <a:r>
              <a:rPr lang="en-US" altLang="zh-CN" sz="2800" dirty="0">
                <a:latin typeface="+mj-ea"/>
                <a:ea typeface="+mj-ea"/>
              </a:rPr>
              <a:t>(Jaccard Distance) </a:t>
            </a:r>
            <a:endParaRPr lang="zh-CN" altLang="en-US" sz="28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8A578BFA-C131-853B-7778-14FA25014700}"/>
              </a:ext>
            </a:extLst>
          </p:cNvPr>
          <p:cNvSpPr txBox="1"/>
          <p:nvPr/>
        </p:nvSpPr>
        <p:spPr>
          <a:xfrm>
            <a:off x="3923928" y="801092"/>
            <a:ext cx="4680520" cy="4193520"/>
          </a:xfrm>
          <a:prstGeom prst="rect">
            <a:avLst/>
          </a:prstGeom>
          <a:noFill/>
        </p:spPr>
        <p:txBody>
          <a:bodyPr wrap="square">
            <a:spAutoFit/>
          </a:bodyPr>
          <a:lstStyle/>
          <a:p>
            <a:pPr>
              <a:lnSpc>
                <a:spcPct val="150000"/>
              </a:lnSpc>
            </a:pPr>
            <a:r>
              <a:rPr lang="zh-CN" altLang="en-US" dirty="0"/>
              <a:t>出租车几何或曼哈顿距离（</a:t>
            </a:r>
            <a:r>
              <a:rPr lang="en-US" altLang="zh-CN" dirty="0"/>
              <a:t>Manhattan Distance</a:t>
            </a:r>
            <a:r>
              <a:rPr lang="zh-CN" altLang="en-US" dirty="0"/>
              <a:t>）是由十九世纪的赫尔曼</a:t>
            </a:r>
            <a:r>
              <a:rPr lang="en-US" altLang="zh-CN" dirty="0"/>
              <a:t>·</a:t>
            </a:r>
            <a:r>
              <a:rPr lang="zh-CN" altLang="en-US" dirty="0"/>
              <a:t>闵可夫斯基所创词汇 ，是种使用在几何度量空间的几何学用语，用以标明两个点在标准坐标系上的绝对轴距总和。想象在曼哈顿要从一个十字路口开车到另外一个十字路口，驾驶距离是两点间的直线距离吗？显然不是，除非你能穿越大楼。实际驾驶距离就是这个“曼哈顿距离”</a:t>
            </a:r>
            <a:r>
              <a:rPr lang="en-US" altLang="zh-CN" dirty="0"/>
              <a:t>(L1</a:t>
            </a:r>
            <a:r>
              <a:rPr lang="zh-CN" altLang="en-US" dirty="0"/>
              <a:t>范数</a:t>
            </a:r>
            <a:r>
              <a:rPr lang="en-US" altLang="zh-CN" dirty="0"/>
              <a:t>)</a:t>
            </a:r>
            <a:r>
              <a:rPr lang="zh-CN" altLang="en-US" dirty="0"/>
              <a:t>。而这也是曼哈顿距离名称的来源，曼哈顿距离也称为城市街区距离</a:t>
            </a:r>
          </a:p>
        </p:txBody>
      </p:sp>
    </p:spTree>
    <p:extLst>
      <p:ext uri="{BB962C8B-B14F-4D97-AF65-F5344CB8AC3E}">
        <p14:creationId xmlns:p14="http://schemas.microsoft.com/office/powerpoint/2010/main" val="239216947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xmlns="" id="{7F236BB3-2118-18A8-03DC-232DA2DA0452}"/>
              </a:ext>
            </a:extLst>
          </p:cNvPr>
          <p:cNvSpPr txBox="1">
            <a:spLocks/>
          </p:cNvSpPr>
          <p:nvPr/>
        </p:nvSpPr>
        <p:spPr>
          <a:xfrm>
            <a:off x="1691680" y="51470"/>
            <a:ext cx="7452320" cy="72008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dirty="0">
                <a:latin typeface="微软雅黑" panose="020B0503020204020204" pitchFamily="34" charset="-122"/>
                <a:ea typeface="微软雅黑" panose="020B0503020204020204" pitchFamily="34" charset="-122"/>
              </a:rPr>
              <a:t>余弦距离</a:t>
            </a:r>
          </a:p>
        </p:txBody>
      </p:sp>
      <p:sp>
        <p:nvSpPr>
          <p:cNvPr id="3" name="文本框 2">
            <a:extLst>
              <a:ext uri="{FF2B5EF4-FFF2-40B4-BE49-F238E27FC236}">
                <a16:creationId xmlns:a16="http://schemas.microsoft.com/office/drawing/2014/main" xmlns="" id="{7DA21058-CEE2-0827-907A-6726DC2574B7}"/>
              </a:ext>
            </a:extLst>
          </p:cNvPr>
          <p:cNvSpPr txBox="1"/>
          <p:nvPr/>
        </p:nvSpPr>
        <p:spPr>
          <a:xfrm>
            <a:off x="1889448" y="915566"/>
            <a:ext cx="7056784" cy="874407"/>
          </a:xfrm>
          <a:prstGeom prst="rect">
            <a:avLst/>
          </a:prstGeom>
          <a:noFill/>
        </p:spPr>
        <p:txBody>
          <a:bodyPr wrap="square">
            <a:spAutoFit/>
          </a:bodyPr>
          <a:lstStyle/>
          <a:p>
            <a:pPr marL="285750" indent="-285750">
              <a:lnSpc>
                <a:spcPct val="150000"/>
              </a:lnSpc>
              <a:buFont typeface="Wingdings" pitchFamily="2" charset="2"/>
              <a:buChar char="l"/>
            </a:pPr>
            <a:r>
              <a:rPr lang="zh-CN" altLang="en-US" dirty="0">
                <a:latin typeface="+mj-ea"/>
                <a:ea typeface="+mj-ea"/>
              </a:rPr>
              <a:t>几何中夹角余弦可用来衡量两个向量方向的差异，机器学习中借用这一概念来衡量样本向量之间的差异</a:t>
            </a:r>
            <a:r>
              <a:rPr lang="en-US" altLang="zh-CN" dirty="0">
                <a:latin typeface="+mj-ea"/>
                <a:ea typeface="+mj-ea"/>
              </a:rPr>
              <a:t>.</a:t>
            </a:r>
            <a:endParaRPr lang="zh-CN" altLang="en-US" dirty="0">
              <a:latin typeface="+mj-ea"/>
              <a:ea typeface="+mj-ea"/>
            </a:endParaRPr>
          </a:p>
        </p:txBody>
      </p:sp>
      <p:pic>
        <p:nvPicPr>
          <p:cNvPr id="4" name="图片 3">
            <a:extLst>
              <a:ext uri="{FF2B5EF4-FFF2-40B4-BE49-F238E27FC236}">
                <a16:creationId xmlns:a16="http://schemas.microsoft.com/office/drawing/2014/main" xmlns="" id="{EABFB771-03FB-E248-F38C-60EB4D13D439}"/>
              </a:ext>
            </a:extLst>
          </p:cNvPr>
          <p:cNvPicPr>
            <a:picLocks noChangeAspect="1"/>
          </p:cNvPicPr>
          <p:nvPr/>
        </p:nvPicPr>
        <p:blipFill>
          <a:blip r:embed="rId2"/>
          <a:stretch>
            <a:fillRect/>
          </a:stretch>
        </p:blipFill>
        <p:spPr>
          <a:xfrm>
            <a:off x="1873817" y="1995686"/>
            <a:ext cx="3326452" cy="2826289"/>
          </a:xfrm>
          <a:prstGeom prst="rect">
            <a:avLst/>
          </a:prstGeom>
        </p:spPr>
      </p:pic>
      <p:graphicFrame>
        <p:nvGraphicFramePr>
          <p:cNvPr id="5" name="表格 4">
            <a:extLst>
              <a:ext uri="{FF2B5EF4-FFF2-40B4-BE49-F238E27FC236}">
                <a16:creationId xmlns:a16="http://schemas.microsoft.com/office/drawing/2014/main" xmlns="" id="{A91A432A-06D6-F173-3CC7-9727BD89CDF5}"/>
              </a:ext>
            </a:extLst>
          </p:cNvPr>
          <p:cNvGraphicFramePr>
            <a:graphicFrameLocks noGrp="1"/>
          </p:cNvGraphicFramePr>
          <p:nvPr/>
        </p:nvGraphicFramePr>
        <p:xfrm>
          <a:off x="-1" y="771551"/>
          <a:ext cx="1691681" cy="1698628"/>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566588">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6588">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决策树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565452">
                <a:tc>
                  <a:txBody>
                    <a:bodyPr/>
                    <a:lstStyle/>
                    <a:p>
                      <a:pPr algn="ct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bl>
          </a:graphicData>
        </a:graphic>
      </p:graphicFrame>
      <p:grpSp>
        <p:nvGrpSpPr>
          <p:cNvPr id="6" name="组合 9">
            <a:extLst>
              <a:ext uri="{FF2B5EF4-FFF2-40B4-BE49-F238E27FC236}">
                <a16:creationId xmlns:a16="http://schemas.microsoft.com/office/drawing/2014/main" xmlns="" id="{AA8F1BE8-4A29-9A3A-1C8D-5AC12304D457}"/>
              </a:ext>
            </a:extLst>
          </p:cNvPr>
          <p:cNvGrpSpPr>
            <a:grpSpLocks/>
          </p:cNvGrpSpPr>
          <p:nvPr/>
        </p:nvGrpSpPr>
        <p:grpSpPr bwMode="auto">
          <a:xfrm>
            <a:off x="-14060" y="1845871"/>
            <a:ext cx="1722439" cy="876977"/>
            <a:chOff x="0" y="0"/>
            <a:chExt cx="1710601" cy="788186"/>
          </a:xfrm>
        </p:grpSpPr>
        <p:sp>
          <p:nvSpPr>
            <p:cNvPr id="7" name="矩形 10">
              <a:extLst>
                <a:ext uri="{FF2B5EF4-FFF2-40B4-BE49-F238E27FC236}">
                  <a16:creationId xmlns:a16="http://schemas.microsoft.com/office/drawing/2014/main" xmlns="" id="{BA3559A1-A3B5-6ED6-E21A-8974AFA495AB}"/>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rPr>
                <a:t>K</a:t>
              </a: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近邻</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8" name="等腰三角形 11">
              <a:extLst>
                <a:ext uri="{FF2B5EF4-FFF2-40B4-BE49-F238E27FC236}">
                  <a16:creationId xmlns:a16="http://schemas.microsoft.com/office/drawing/2014/main" xmlns="" id="{8B378D37-7AD6-F8EC-3E8D-D176D5927645}"/>
                </a:ext>
              </a:extLst>
            </p:cNvPr>
            <p:cNvSpPr>
              <a:spLocks noChangeArrowheads="1"/>
            </p:cNvSpPr>
            <p:nvPr/>
          </p:nvSpPr>
          <p:spPr bwMode="auto">
            <a:xfrm rot="16200000">
              <a:off x="1571811" y="327313"/>
              <a:ext cx="144016" cy="13356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pic>
        <p:nvPicPr>
          <p:cNvPr id="9" name="图片 8"/>
          <p:cNvPicPr>
            <a:picLocks noChangeAspect="1"/>
          </p:cNvPicPr>
          <p:nvPr/>
        </p:nvPicPr>
        <p:blipFill>
          <a:blip r:embed="rId3" cstate="print"/>
          <a:stretch>
            <a:fillRect/>
          </a:stretch>
        </p:blipFill>
        <p:spPr>
          <a:xfrm>
            <a:off x="5417840" y="2722848"/>
            <a:ext cx="3158482" cy="844348"/>
          </a:xfrm>
          <a:prstGeom prst="rect">
            <a:avLst/>
          </a:prstGeom>
        </p:spPr>
      </p:pic>
    </p:spTree>
    <p:extLst>
      <p:ext uri="{BB962C8B-B14F-4D97-AF65-F5344CB8AC3E}">
        <p14:creationId xmlns:p14="http://schemas.microsoft.com/office/powerpoint/2010/main" val="17901631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xmlns="" id="{159D6E16-DC0F-3C6C-4421-C11C39065424}"/>
              </a:ext>
            </a:extLst>
          </p:cNvPr>
          <p:cNvGraphicFramePr>
            <a:graphicFrameLocks noGrp="1"/>
          </p:cNvGraphicFramePr>
          <p:nvPr/>
        </p:nvGraphicFramePr>
        <p:xfrm>
          <a:off x="-1" y="771551"/>
          <a:ext cx="1691681" cy="1698628"/>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566588">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6588">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决策树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565452">
                <a:tc>
                  <a:txBody>
                    <a:bodyPr/>
                    <a:lstStyle/>
                    <a:p>
                      <a:pPr algn="ct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bl>
          </a:graphicData>
        </a:graphic>
      </p:graphicFrame>
      <p:grpSp>
        <p:nvGrpSpPr>
          <p:cNvPr id="3" name="组合 9">
            <a:extLst>
              <a:ext uri="{FF2B5EF4-FFF2-40B4-BE49-F238E27FC236}">
                <a16:creationId xmlns:a16="http://schemas.microsoft.com/office/drawing/2014/main" xmlns="" id="{7B43E20D-7857-5B39-4CEF-61E98070CCBC}"/>
              </a:ext>
            </a:extLst>
          </p:cNvPr>
          <p:cNvGrpSpPr>
            <a:grpSpLocks/>
          </p:cNvGrpSpPr>
          <p:nvPr/>
        </p:nvGrpSpPr>
        <p:grpSpPr bwMode="auto">
          <a:xfrm>
            <a:off x="-14060" y="1845871"/>
            <a:ext cx="1722439" cy="876977"/>
            <a:chOff x="0" y="0"/>
            <a:chExt cx="1710601" cy="788186"/>
          </a:xfrm>
        </p:grpSpPr>
        <p:sp>
          <p:nvSpPr>
            <p:cNvPr id="4" name="矩形 10">
              <a:extLst>
                <a:ext uri="{FF2B5EF4-FFF2-40B4-BE49-F238E27FC236}">
                  <a16:creationId xmlns:a16="http://schemas.microsoft.com/office/drawing/2014/main" xmlns="" id="{C401D29F-59E5-0A3C-0B8A-144C0B7C9E86}"/>
                </a:ext>
              </a:extLst>
            </p:cNvPr>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rPr>
                <a:t>K</a:t>
              </a: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近邻</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5" name="等腰三角形 11">
              <a:extLst>
                <a:ext uri="{FF2B5EF4-FFF2-40B4-BE49-F238E27FC236}">
                  <a16:creationId xmlns:a16="http://schemas.microsoft.com/office/drawing/2014/main" xmlns="" id="{60015CD9-A5C8-B69B-1930-B1E19386B57F}"/>
                </a:ext>
              </a:extLst>
            </p:cNvPr>
            <p:cNvSpPr>
              <a:spLocks noChangeArrowheads="1"/>
            </p:cNvSpPr>
            <p:nvPr/>
          </p:nvSpPr>
          <p:spPr bwMode="auto">
            <a:xfrm rot="16200000">
              <a:off x="1571811" y="327313"/>
              <a:ext cx="144016" cy="13356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7" name="文本框 6">
            <a:extLst>
              <a:ext uri="{FF2B5EF4-FFF2-40B4-BE49-F238E27FC236}">
                <a16:creationId xmlns:a16="http://schemas.microsoft.com/office/drawing/2014/main" xmlns="" id="{036D21BC-A070-31C9-5533-74A82C4C711B}"/>
              </a:ext>
            </a:extLst>
          </p:cNvPr>
          <p:cNvSpPr txBox="1"/>
          <p:nvPr/>
        </p:nvSpPr>
        <p:spPr>
          <a:xfrm>
            <a:off x="1689327" y="123002"/>
            <a:ext cx="7454673" cy="461665"/>
          </a:xfrm>
          <a:prstGeom prst="rect">
            <a:avLst/>
          </a:prstGeom>
          <a:noFill/>
        </p:spPr>
        <p:txBody>
          <a:bodyPr wrap="square">
            <a:spAutoFit/>
          </a:bodyPr>
          <a:lstStyle/>
          <a:p>
            <a:pPr algn="ctr"/>
            <a:r>
              <a:rPr lang="zh-CN" altLang="en-US" sz="2400" dirty="0">
                <a:latin typeface="微软雅黑" panose="020B0503020204020204" pitchFamily="34" charset="-122"/>
                <a:ea typeface="微软雅黑" panose="020B0503020204020204" pitchFamily="34" charset="-122"/>
              </a:rPr>
              <a:t>杰卡德距离</a:t>
            </a:r>
            <a:r>
              <a:rPr lang="en-US" altLang="zh-CN" sz="2400" dirty="0">
                <a:latin typeface="+mj-ea"/>
                <a:ea typeface="+mj-ea"/>
              </a:rPr>
              <a:t>(Jaccard Distance) </a:t>
            </a:r>
            <a:endParaRPr lang="zh-CN" altLang="en-US" sz="24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D26D93CA-9687-7F5D-0655-8C68DFECFE34}"/>
              </a:ext>
            </a:extLst>
          </p:cNvPr>
          <p:cNvSpPr txBox="1"/>
          <p:nvPr/>
        </p:nvSpPr>
        <p:spPr>
          <a:xfrm>
            <a:off x="1703386" y="771551"/>
            <a:ext cx="7405118" cy="1156855"/>
          </a:xfrm>
          <a:prstGeom prst="rect">
            <a:avLst/>
          </a:prstGeom>
          <a:noFill/>
        </p:spPr>
        <p:txBody>
          <a:bodyPr wrap="square">
            <a:spAutoFit/>
          </a:bodyPr>
          <a:lstStyle/>
          <a:p>
            <a:pPr marL="285750" indent="-285750" algn="just">
              <a:lnSpc>
                <a:spcPct val="150000"/>
              </a:lnSpc>
              <a:buFont typeface="Wingdings" panose="05000000000000000000" pitchFamily="2" charset="2"/>
              <a:buChar char="l"/>
            </a:pPr>
            <a:r>
              <a:rPr lang="zh-CN" altLang="en-US" sz="1600" dirty="0">
                <a:latin typeface="+mj-ea"/>
                <a:ea typeface="+mj-ea"/>
              </a:rPr>
              <a:t>用来衡量两个集合差异性的一种指标，它是杰卡德相似系数的补集，被定义为</a:t>
            </a:r>
            <a:r>
              <a:rPr lang="en-US" altLang="zh-CN" sz="1600" dirty="0">
                <a:latin typeface="+mj-ea"/>
                <a:ea typeface="+mj-ea"/>
              </a:rPr>
              <a:t>1</a:t>
            </a:r>
            <a:r>
              <a:rPr lang="zh-CN" altLang="en-US" sz="1600" dirty="0">
                <a:latin typeface="+mj-ea"/>
                <a:ea typeface="+mj-ea"/>
              </a:rPr>
              <a:t>减去</a:t>
            </a:r>
            <a:r>
              <a:rPr lang="en-US" altLang="zh-CN" sz="1600" dirty="0">
                <a:latin typeface="+mj-ea"/>
                <a:ea typeface="+mj-ea"/>
              </a:rPr>
              <a:t>Jaccard</a:t>
            </a:r>
            <a:r>
              <a:rPr lang="zh-CN" altLang="en-US" sz="1600" dirty="0">
                <a:latin typeface="+mj-ea"/>
                <a:ea typeface="+mj-ea"/>
              </a:rPr>
              <a:t>相似系数。而杰卡德相似系数</a:t>
            </a:r>
            <a:r>
              <a:rPr lang="en-US" altLang="zh-CN" sz="1600" dirty="0">
                <a:latin typeface="+mj-ea"/>
                <a:ea typeface="+mj-ea"/>
              </a:rPr>
              <a:t>(Jaccard similarity coefficient)</a:t>
            </a:r>
            <a:r>
              <a:rPr lang="zh-CN" altLang="en-US" sz="1600" dirty="0">
                <a:latin typeface="+mj-ea"/>
                <a:ea typeface="+mj-ea"/>
              </a:rPr>
              <a:t>，也称杰卡德指数</a:t>
            </a:r>
            <a:r>
              <a:rPr lang="en-US" altLang="zh-CN" sz="1600" dirty="0">
                <a:latin typeface="+mj-ea"/>
                <a:ea typeface="+mj-ea"/>
              </a:rPr>
              <a:t>(Jaccard Index)</a:t>
            </a:r>
            <a:r>
              <a:rPr lang="zh-CN" altLang="en-US" sz="1600" dirty="0">
                <a:latin typeface="+mj-ea"/>
                <a:ea typeface="+mj-ea"/>
              </a:rPr>
              <a:t>，是用来衡量两个集合相似度的一种指标。</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103A4399-4969-A8F6-3CC9-1738153FA1F3}"/>
                  </a:ext>
                </a:extLst>
              </p:cNvPr>
              <p:cNvSpPr txBox="1"/>
              <p:nvPr/>
            </p:nvSpPr>
            <p:spPr>
              <a:xfrm>
                <a:off x="1816262" y="2040018"/>
                <a:ext cx="7220233" cy="2932534"/>
              </a:xfrm>
              <a:prstGeom prst="rect">
                <a:avLst/>
              </a:prstGeom>
              <a:noFill/>
            </p:spPr>
            <p:txBody>
              <a:bodyPr wrap="square">
                <a:spAutoFit/>
              </a:bodyPr>
              <a:lstStyle/>
              <a:p>
                <a:pPr>
                  <a:lnSpc>
                    <a:spcPct val="150000"/>
                  </a:lnSpc>
                </a:pPr>
                <a:r>
                  <a:rPr lang="zh-CN" altLang="en-US" sz="1600" b="1" dirty="0">
                    <a:latin typeface="+mj-ea"/>
                    <a:ea typeface="+mj-ea"/>
                  </a:rPr>
                  <a:t>     例： </a:t>
                </a:r>
                <a:r>
                  <a:rPr lang="en-US" altLang="zh-CN" sz="1600" dirty="0">
                    <a:latin typeface="+mj-ea"/>
                    <a:ea typeface="+mj-ea"/>
                  </a:rPr>
                  <a:t>A(0111),</a:t>
                </a:r>
                <a:r>
                  <a:rPr lang="zh-CN" altLang="en-US" sz="1600" dirty="0">
                    <a:latin typeface="+mj-ea"/>
                    <a:ea typeface="+mj-ea"/>
                  </a:rPr>
                  <a:t>  </a:t>
                </a:r>
                <a:r>
                  <a:rPr lang="en-US" altLang="zh-CN" sz="1600" dirty="0">
                    <a:latin typeface="+mj-ea"/>
                    <a:ea typeface="+mj-ea"/>
                  </a:rPr>
                  <a:t>B(1011)</a:t>
                </a:r>
                <a:r>
                  <a:rPr lang="zh-CN" altLang="en-US" sz="1600" dirty="0">
                    <a:latin typeface="+mj-ea"/>
                    <a:ea typeface="+mj-ea"/>
                  </a:rPr>
                  <a:t>。</a:t>
                </a:r>
                <a:endParaRPr lang="en-US" altLang="zh-CN" sz="1600" dirty="0">
                  <a:latin typeface="+mj-ea"/>
                  <a:ea typeface="+mj-ea"/>
                </a:endParaRPr>
              </a:p>
              <a:p>
                <a:pPr>
                  <a:lnSpc>
                    <a:spcPct val="150000"/>
                  </a:lnSpc>
                </a:pPr>
                <a:r>
                  <a:rPr lang="en-US" altLang="zh-CN" sz="1600" dirty="0">
                    <a:latin typeface="+mj-ea"/>
                    <a:ea typeface="+mj-ea"/>
                  </a:rPr>
                  <a:t>         p</a:t>
                </a:r>
                <a:r>
                  <a:rPr lang="zh-CN" altLang="en-US" sz="1600" dirty="0">
                    <a:latin typeface="+mj-ea"/>
                    <a:ea typeface="+mj-ea"/>
                  </a:rPr>
                  <a:t>：样本</a:t>
                </a:r>
                <a:r>
                  <a:rPr lang="en-US" altLang="zh-CN" sz="1600" dirty="0">
                    <a:latin typeface="+mj-ea"/>
                    <a:ea typeface="+mj-ea"/>
                  </a:rPr>
                  <a:t>A</a:t>
                </a:r>
                <a:r>
                  <a:rPr lang="zh-CN" altLang="en-US" sz="1600" dirty="0">
                    <a:latin typeface="+mj-ea"/>
                    <a:ea typeface="+mj-ea"/>
                  </a:rPr>
                  <a:t>与</a:t>
                </a:r>
                <a:r>
                  <a:rPr lang="en-US" altLang="zh-CN" sz="1600" dirty="0">
                    <a:latin typeface="+mj-ea"/>
                    <a:ea typeface="+mj-ea"/>
                  </a:rPr>
                  <a:t>B</a:t>
                </a:r>
                <a:r>
                  <a:rPr lang="zh-CN" altLang="en-US" sz="1600" dirty="0">
                    <a:latin typeface="+mj-ea"/>
                    <a:ea typeface="+mj-ea"/>
                  </a:rPr>
                  <a:t>都是</a:t>
                </a:r>
                <a:r>
                  <a:rPr lang="en-US" altLang="zh-CN" sz="1600" dirty="0">
                    <a:latin typeface="+mj-ea"/>
                    <a:ea typeface="+mj-ea"/>
                  </a:rPr>
                  <a:t>1</a:t>
                </a:r>
                <a:r>
                  <a:rPr lang="zh-CN" altLang="en-US" sz="1600" dirty="0">
                    <a:latin typeface="+mj-ea"/>
                    <a:ea typeface="+mj-ea"/>
                  </a:rPr>
                  <a:t>的维度的个数</a:t>
                </a:r>
              </a:p>
              <a:p>
                <a:pPr>
                  <a:lnSpc>
                    <a:spcPct val="150000"/>
                  </a:lnSpc>
                </a:pPr>
                <a:r>
                  <a:rPr lang="en-US" altLang="zh-CN" sz="1600" dirty="0">
                    <a:latin typeface="+mj-ea"/>
                    <a:ea typeface="+mj-ea"/>
                  </a:rPr>
                  <a:t>         q</a:t>
                </a:r>
                <a:r>
                  <a:rPr lang="zh-CN" altLang="en-US" sz="1600" dirty="0">
                    <a:latin typeface="+mj-ea"/>
                    <a:ea typeface="+mj-ea"/>
                  </a:rPr>
                  <a:t>：样本</a:t>
                </a:r>
                <a:r>
                  <a:rPr lang="en-US" altLang="zh-CN" sz="1600" dirty="0">
                    <a:latin typeface="+mj-ea"/>
                    <a:ea typeface="+mj-ea"/>
                  </a:rPr>
                  <a:t>A</a:t>
                </a:r>
                <a:r>
                  <a:rPr lang="zh-CN" altLang="en-US" sz="1600" dirty="0">
                    <a:latin typeface="+mj-ea"/>
                    <a:ea typeface="+mj-ea"/>
                  </a:rPr>
                  <a:t>是</a:t>
                </a:r>
                <a:r>
                  <a:rPr lang="en-US" altLang="zh-CN" sz="1600" dirty="0">
                    <a:latin typeface="+mj-ea"/>
                    <a:ea typeface="+mj-ea"/>
                  </a:rPr>
                  <a:t>1</a:t>
                </a:r>
                <a:r>
                  <a:rPr lang="zh-CN" altLang="en-US" sz="1600" dirty="0">
                    <a:latin typeface="+mj-ea"/>
                    <a:ea typeface="+mj-ea"/>
                  </a:rPr>
                  <a:t>，样本</a:t>
                </a:r>
                <a:r>
                  <a:rPr lang="en-US" altLang="zh-CN" sz="1600" dirty="0">
                    <a:latin typeface="+mj-ea"/>
                    <a:ea typeface="+mj-ea"/>
                  </a:rPr>
                  <a:t>B</a:t>
                </a:r>
                <a:r>
                  <a:rPr lang="zh-CN" altLang="en-US" sz="1600" dirty="0">
                    <a:latin typeface="+mj-ea"/>
                    <a:ea typeface="+mj-ea"/>
                  </a:rPr>
                  <a:t>是</a:t>
                </a:r>
                <a:r>
                  <a:rPr lang="en-US" altLang="zh-CN" sz="1600" dirty="0">
                    <a:latin typeface="+mj-ea"/>
                    <a:ea typeface="+mj-ea"/>
                  </a:rPr>
                  <a:t>0</a:t>
                </a:r>
                <a:r>
                  <a:rPr lang="zh-CN" altLang="en-US" sz="1600" dirty="0">
                    <a:latin typeface="+mj-ea"/>
                    <a:ea typeface="+mj-ea"/>
                  </a:rPr>
                  <a:t>的维度的个数</a:t>
                </a:r>
              </a:p>
              <a:p>
                <a:pPr>
                  <a:lnSpc>
                    <a:spcPct val="150000"/>
                  </a:lnSpc>
                </a:pPr>
                <a:r>
                  <a:rPr lang="en-US" altLang="zh-CN" sz="1600" dirty="0">
                    <a:latin typeface="+mj-ea"/>
                    <a:ea typeface="+mj-ea"/>
                  </a:rPr>
                  <a:t>          r</a:t>
                </a:r>
                <a:r>
                  <a:rPr lang="zh-CN" altLang="en-US" sz="1600" dirty="0">
                    <a:latin typeface="+mj-ea"/>
                    <a:ea typeface="+mj-ea"/>
                  </a:rPr>
                  <a:t>：样本</a:t>
                </a:r>
                <a:r>
                  <a:rPr lang="en-US" altLang="zh-CN" sz="1600" dirty="0">
                    <a:latin typeface="+mj-ea"/>
                    <a:ea typeface="+mj-ea"/>
                  </a:rPr>
                  <a:t>A</a:t>
                </a:r>
                <a:r>
                  <a:rPr lang="zh-CN" altLang="en-US" sz="1600" dirty="0">
                    <a:latin typeface="+mj-ea"/>
                    <a:ea typeface="+mj-ea"/>
                  </a:rPr>
                  <a:t>是</a:t>
                </a:r>
                <a:r>
                  <a:rPr lang="en-US" altLang="zh-CN" sz="1600" dirty="0">
                    <a:latin typeface="+mj-ea"/>
                    <a:ea typeface="+mj-ea"/>
                  </a:rPr>
                  <a:t>0</a:t>
                </a:r>
                <a:r>
                  <a:rPr lang="zh-CN" altLang="en-US" sz="1600" dirty="0">
                    <a:latin typeface="+mj-ea"/>
                    <a:ea typeface="+mj-ea"/>
                  </a:rPr>
                  <a:t>，样本</a:t>
                </a:r>
                <a:r>
                  <a:rPr lang="en-US" altLang="zh-CN" sz="1600" dirty="0">
                    <a:latin typeface="+mj-ea"/>
                    <a:ea typeface="+mj-ea"/>
                  </a:rPr>
                  <a:t>B</a:t>
                </a:r>
                <a:r>
                  <a:rPr lang="zh-CN" altLang="en-US" sz="1600" dirty="0">
                    <a:latin typeface="+mj-ea"/>
                    <a:ea typeface="+mj-ea"/>
                  </a:rPr>
                  <a:t>是</a:t>
                </a:r>
                <a:r>
                  <a:rPr lang="en-US" altLang="zh-CN" sz="1600" dirty="0">
                    <a:latin typeface="+mj-ea"/>
                    <a:ea typeface="+mj-ea"/>
                  </a:rPr>
                  <a:t>1</a:t>
                </a:r>
                <a:r>
                  <a:rPr lang="zh-CN" altLang="en-US" sz="1600" dirty="0">
                    <a:latin typeface="+mj-ea"/>
                    <a:ea typeface="+mj-ea"/>
                  </a:rPr>
                  <a:t>的维度的个数</a:t>
                </a:r>
              </a:p>
              <a:p>
                <a:pPr>
                  <a:lnSpc>
                    <a:spcPct val="150000"/>
                  </a:lnSpc>
                </a:pPr>
                <a:r>
                  <a:rPr lang="en-US" altLang="zh-CN" sz="1600" dirty="0">
                    <a:latin typeface="+mj-ea"/>
                    <a:ea typeface="+mj-ea"/>
                  </a:rPr>
                  <a:t>          s</a:t>
                </a:r>
                <a:r>
                  <a:rPr lang="zh-CN" altLang="en-US" sz="1600" dirty="0">
                    <a:latin typeface="+mj-ea"/>
                    <a:ea typeface="+mj-ea"/>
                  </a:rPr>
                  <a:t>：样本</a:t>
                </a:r>
                <a:r>
                  <a:rPr lang="en-US" altLang="zh-CN" sz="1600" dirty="0">
                    <a:latin typeface="+mj-ea"/>
                    <a:ea typeface="+mj-ea"/>
                  </a:rPr>
                  <a:t>A</a:t>
                </a:r>
                <a:r>
                  <a:rPr lang="zh-CN" altLang="en-US" sz="1600" dirty="0">
                    <a:latin typeface="+mj-ea"/>
                    <a:ea typeface="+mj-ea"/>
                  </a:rPr>
                  <a:t>与</a:t>
                </a:r>
                <a:r>
                  <a:rPr lang="en-US" altLang="zh-CN" sz="1600" dirty="0">
                    <a:latin typeface="+mj-ea"/>
                    <a:ea typeface="+mj-ea"/>
                  </a:rPr>
                  <a:t>B</a:t>
                </a:r>
                <a:r>
                  <a:rPr lang="zh-CN" altLang="en-US" sz="1600" dirty="0">
                    <a:latin typeface="+mj-ea"/>
                    <a:ea typeface="+mj-ea"/>
                  </a:rPr>
                  <a:t>都是</a:t>
                </a:r>
                <a:r>
                  <a:rPr lang="en-US" altLang="zh-CN" sz="1600" dirty="0">
                    <a:latin typeface="+mj-ea"/>
                    <a:ea typeface="+mj-ea"/>
                  </a:rPr>
                  <a:t>0</a:t>
                </a:r>
                <a:r>
                  <a:rPr lang="zh-CN" altLang="en-US" sz="1600" dirty="0">
                    <a:latin typeface="+mj-ea"/>
                    <a:ea typeface="+mj-ea"/>
                  </a:rPr>
                  <a:t>的维度的个数</a:t>
                </a:r>
              </a:p>
              <a:p>
                <a:pPr>
                  <a:lnSpc>
                    <a:spcPct val="150000"/>
                  </a:lnSpc>
                </a:pPr>
                <a:r>
                  <a:rPr lang="zh-CN" altLang="en-US" sz="1600" dirty="0">
                    <a:latin typeface="+mj-ea"/>
                    <a:ea typeface="+mj-ea"/>
                  </a:rPr>
                  <a:t>  那么样本</a:t>
                </a:r>
                <a:r>
                  <a:rPr lang="en-US" altLang="zh-CN" sz="1600" dirty="0">
                    <a:latin typeface="+mj-ea"/>
                    <a:ea typeface="+mj-ea"/>
                  </a:rPr>
                  <a:t>A</a:t>
                </a:r>
                <a:r>
                  <a:rPr lang="zh-CN" altLang="en-US" sz="1600" dirty="0">
                    <a:latin typeface="+mj-ea"/>
                    <a:ea typeface="+mj-ea"/>
                  </a:rPr>
                  <a:t>与</a:t>
                </a:r>
                <a:r>
                  <a:rPr lang="en-US" altLang="zh-CN" sz="1600" dirty="0">
                    <a:latin typeface="+mj-ea"/>
                    <a:ea typeface="+mj-ea"/>
                  </a:rPr>
                  <a:t>B</a:t>
                </a:r>
                <a:r>
                  <a:rPr lang="zh-CN" altLang="en-US" sz="1600" dirty="0">
                    <a:latin typeface="+mj-ea"/>
                    <a:ea typeface="+mj-ea"/>
                  </a:rPr>
                  <a:t>的杰卡德相似系数可以表示为：</a:t>
                </a:r>
                <a:r>
                  <a:rPr lang="en-US" altLang="zh-CN" sz="1600" dirty="0">
                    <a:latin typeface="+mj-ea"/>
                    <a:ea typeface="+mj-ea"/>
                  </a:rPr>
                  <a:t>J </a:t>
                </a:r>
                <a14:m>
                  <m:oMath xmlns:m="http://schemas.openxmlformats.org/officeDocument/2006/math">
                    <m:r>
                      <a:rPr lang="en-US" altLang="zh-CN" sz="2000" b="0" i="1" smtClean="0">
                        <a:latin typeface="Cambria Math" panose="02040503050406030204" pitchFamily="18" charset="0"/>
                        <a:ea typeface="+mj-ea"/>
                      </a:rPr>
                      <m:t>=</m:t>
                    </m:r>
                    <m:f>
                      <m:fPr>
                        <m:ctrlPr>
                          <a:rPr lang="en-US" altLang="zh-CN" sz="2000" b="0" i="1" smtClean="0">
                            <a:latin typeface="Cambria Math"/>
                            <a:ea typeface="+mj-ea"/>
                          </a:rPr>
                        </m:ctrlPr>
                      </m:fPr>
                      <m:num>
                        <m:r>
                          <a:rPr lang="en-US" altLang="zh-CN" sz="2000" b="0" i="1" smtClean="0">
                            <a:latin typeface="Cambria Math" panose="02040503050406030204" pitchFamily="18" charset="0"/>
                            <a:ea typeface="+mj-ea"/>
                          </a:rPr>
                          <m:t>𝑝</m:t>
                        </m:r>
                      </m:num>
                      <m:den>
                        <m:r>
                          <a:rPr lang="en-US" altLang="zh-CN" sz="2000" b="0" i="1" smtClean="0">
                            <a:latin typeface="Cambria Math" panose="02040503050406030204" pitchFamily="18" charset="0"/>
                            <a:ea typeface="+mj-ea"/>
                          </a:rPr>
                          <m:t>𝑝</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𝑞</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𝑟</m:t>
                        </m:r>
                      </m:den>
                    </m:f>
                  </m:oMath>
                </a14:m>
                <a:endParaRPr lang="zh-CN" altLang="en-US" sz="1600" dirty="0">
                  <a:latin typeface="+mj-ea"/>
                  <a:ea typeface="+mj-ea"/>
                </a:endParaRPr>
              </a:p>
              <a:p>
                <a:pPr>
                  <a:lnSpc>
                    <a:spcPct val="150000"/>
                  </a:lnSpc>
                </a:pPr>
                <a:r>
                  <a:rPr lang="zh-CN" altLang="en-US" sz="1600" dirty="0">
                    <a:latin typeface="+mj-ea"/>
                    <a:ea typeface="+mj-ea"/>
                  </a:rPr>
                  <a:t>这里</a:t>
                </a:r>
                <a:r>
                  <a:rPr lang="en-US" altLang="zh-CN" sz="1600" dirty="0" err="1">
                    <a:latin typeface="+mj-ea"/>
                    <a:ea typeface="+mj-ea"/>
                  </a:rPr>
                  <a:t>p+q+r</a:t>
                </a:r>
                <a:r>
                  <a:rPr lang="zh-CN" altLang="en-US" sz="1600" dirty="0">
                    <a:latin typeface="+mj-ea"/>
                    <a:ea typeface="+mj-ea"/>
                  </a:rPr>
                  <a:t>可理解为</a:t>
                </a:r>
                <a:r>
                  <a:rPr lang="en-US" altLang="zh-CN" sz="1600" dirty="0">
                    <a:latin typeface="+mj-ea"/>
                    <a:ea typeface="+mj-ea"/>
                  </a:rPr>
                  <a:t>A</a:t>
                </a:r>
                <a:r>
                  <a:rPr lang="zh-CN" altLang="en-US" sz="1600" dirty="0">
                    <a:latin typeface="+mj-ea"/>
                    <a:ea typeface="+mj-ea"/>
                  </a:rPr>
                  <a:t>与</a:t>
                </a:r>
                <a:r>
                  <a:rPr lang="en-US" altLang="zh-CN" sz="1600" dirty="0">
                    <a:latin typeface="+mj-ea"/>
                    <a:ea typeface="+mj-ea"/>
                  </a:rPr>
                  <a:t>B</a:t>
                </a:r>
                <a:r>
                  <a:rPr lang="zh-CN" altLang="en-US" sz="1600" dirty="0">
                    <a:latin typeface="+mj-ea"/>
                    <a:ea typeface="+mj-ea"/>
                  </a:rPr>
                  <a:t>的并集的元素个数，而</a:t>
                </a:r>
                <a:r>
                  <a:rPr lang="en-US" altLang="zh-CN" sz="1600" dirty="0">
                    <a:latin typeface="+mj-ea"/>
                    <a:ea typeface="+mj-ea"/>
                  </a:rPr>
                  <a:t>p</a:t>
                </a:r>
                <a:r>
                  <a:rPr lang="zh-CN" altLang="en-US" sz="1600" dirty="0">
                    <a:latin typeface="+mj-ea"/>
                    <a:ea typeface="+mj-ea"/>
                  </a:rPr>
                  <a:t>是</a:t>
                </a:r>
                <a:r>
                  <a:rPr lang="en-US" altLang="zh-CN" sz="1600" dirty="0">
                    <a:latin typeface="+mj-ea"/>
                    <a:ea typeface="+mj-ea"/>
                  </a:rPr>
                  <a:t>A</a:t>
                </a:r>
                <a:r>
                  <a:rPr lang="zh-CN" altLang="en-US" sz="1600" dirty="0">
                    <a:latin typeface="+mj-ea"/>
                    <a:ea typeface="+mj-ea"/>
                  </a:rPr>
                  <a:t>与</a:t>
                </a:r>
                <a:r>
                  <a:rPr lang="en-US" altLang="zh-CN" sz="1600" dirty="0">
                    <a:latin typeface="+mj-ea"/>
                    <a:ea typeface="+mj-ea"/>
                  </a:rPr>
                  <a:t>B</a:t>
                </a:r>
                <a:r>
                  <a:rPr lang="zh-CN" altLang="en-US" sz="1600" dirty="0">
                    <a:latin typeface="+mj-ea"/>
                    <a:ea typeface="+mj-ea"/>
                  </a:rPr>
                  <a:t>的交集的元素个数。</a:t>
                </a:r>
              </a:p>
            </p:txBody>
          </p:sp>
        </mc:Choice>
        <mc:Fallback xmlns="">
          <p:sp>
            <p:nvSpPr>
              <p:cNvPr id="10" name="文本框 9">
                <a:extLst>
                  <a:ext uri="{FF2B5EF4-FFF2-40B4-BE49-F238E27FC236}">
                    <a16:creationId xmlns:a16="http://schemas.microsoft.com/office/drawing/2014/main" id="{103A4399-4969-A8F6-3CC9-1738153FA1F3}"/>
                  </a:ext>
                </a:extLst>
              </p:cNvPr>
              <p:cNvSpPr txBox="1">
                <a:spLocks noRot="1" noChangeAspect="1" noMove="1" noResize="1" noEditPoints="1" noAdjustHandles="1" noChangeArrowheads="1" noChangeShapeType="1" noTextEdit="1"/>
              </p:cNvSpPr>
              <p:nvPr/>
            </p:nvSpPr>
            <p:spPr>
              <a:xfrm>
                <a:off x="1816262" y="2040018"/>
                <a:ext cx="7220233" cy="2932534"/>
              </a:xfrm>
              <a:prstGeom prst="rect">
                <a:avLst/>
              </a:prstGeom>
              <a:blipFill>
                <a:blip r:embed="rId2"/>
                <a:stretch>
                  <a:fillRect l="-507" b="-16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3336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79712" y="1419622"/>
            <a:ext cx="7056784" cy="2160240"/>
          </a:xfrm>
          <a:prstGeom prst="rect">
            <a:avLst/>
          </a:prstGeom>
        </p:spPr>
        <p:txBody>
          <a:bodyPr/>
          <a:lstStyle/>
          <a:p>
            <a:pPr marL="0" lvl="1" indent="0" algn="just">
              <a:lnSpc>
                <a:spcPct val="150000"/>
              </a:lnSpc>
              <a:buNone/>
            </a:pPr>
            <a:r>
              <a:rPr lang="zh-CN" altLang="en-US" sz="1800" dirty="0">
                <a:latin typeface="微软雅黑" pitchFamily="34" charset="-122"/>
                <a:ea typeface="微软雅黑" pitchFamily="34" charset="-122"/>
              </a:rPr>
              <a:t>     将数据集</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划分为两个互斥的集合，其中一个集合作为</a:t>
            </a:r>
            <a:r>
              <a:rPr lang="zh-CN" altLang="en-US" sz="1800" b="1" dirty="0">
                <a:latin typeface="微软雅黑" pitchFamily="34" charset="-122"/>
                <a:ea typeface="微软雅黑" pitchFamily="34" charset="-122"/>
              </a:rPr>
              <a:t>训练集</a:t>
            </a:r>
            <a:r>
              <a:rPr lang="en-US" altLang="zh-CN" sz="1800" dirty="0">
                <a:latin typeface="微软雅黑" pitchFamily="34" charset="-122"/>
                <a:ea typeface="微软雅黑" pitchFamily="34" charset="-122"/>
              </a:rPr>
              <a:t>S</a:t>
            </a:r>
            <a:r>
              <a:rPr lang="zh-CN" altLang="en-US" sz="1800" dirty="0">
                <a:latin typeface="微软雅黑" pitchFamily="34" charset="-122"/>
                <a:ea typeface="微软雅黑" pitchFamily="34" charset="-122"/>
              </a:rPr>
              <a:t>，另一个作为</a:t>
            </a:r>
            <a:r>
              <a:rPr lang="zh-CN" altLang="en-US" sz="1800" b="1" dirty="0">
                <a:latin typeface="微软雅黑" pitchFamily="34" charset="-122"/>
                <a:ea typeface="微软雅黑" pitchFamily="34" charset="-122"/>
              </a:rPr>
              <a:t>测试集 </a:t>
            </a:r>
            <a:r>
              <a:rPr lang="en-US" altLang="zh-CN" sz="1800" dirty="0">
                <a:latin typeface="微软雅黑" pitchFamily="34" charset="-122"/>
                <a:ea typeface="微软雅黑" pitchFamily="34" charset="-122"/>
              </a:rPr>
              <a:t>T</a:t>
            </a:r>
            <a:r>
              <a:rPr lang="zh-CN" altLang="en-US" sz="1800" dirty="0">
                <a:latin typeface="微软雅黑" pitchFamily="34" charset="-122"/>
                <a:ea typeface="微软雅黑" pitchFamily="34" charset="-122"/>
              </a:rPr>
              <a:t>。在</a:t>
            </a:r>
            <a:r>
              <a:rPr lang="en-US" altLang="zh-CN" sz="1800" dirty="0">
                <a:latin typeface="微软雅黑" pitchFamily="34" charset="-122"/>
                <a:ea typeface="微软雅黑" pitchFamily="34" charset="-122"/>
              </a:rPr>
              <a:t>S</a:t>
            </a:r>
            <a:r>
              <a:rPr lang="zh-CN" altLang="en-US" sz="1800" dirty="0">
                <a:latin typeface="微软雅黑" pitchFamily="34" charset="-122"/>
                <a:ea typeface="微软雅黑" pitchFamily="34" charset="-122"/>
              </a:rPr>
              <a:t>上训练出模型后，用 </a:t>
            </a:r>
            <a:r>
              <a:rPr lang="en-US" altLang="zh-CN" sz="1800" dirty="0">
                <a:latin typeface="微软雅黑" pitchFamily="34" charset="-122"/>
                <a:ea typeface="微软雅黑" pitchFamily="34" charset="-122"/>
              </a:rPr>
              <a:t>T</a:t>
            </a:r>
            <a:r>
              <a:rPr lang="zh-CN" altLang="en-US" sz="1800" dirty="0">
                <a:latin typeface="微软雅黑" pitchFamily="34" charset="-122"/>
                <a:ea typeface="微软雅黑" pitchFamily="34" charset="-122"/>
              </a:rPr>
              <a:t>来评估其测试误差，作为对泛化误差的估计。训练集和测试集的划分要尽可能保持</a:t>
            </a:r>
            <a:r>
              <a:rPr lang="zh-CN" altLang="en-US" sz="1800" b="1" dirty="0">
                <a:latin typeface="微软雅黑" pitchFamily="34" charset="-122"/>
                <a:ea typeface="微软雅黑" pitchFamily="34" charset="-122"/>
              </a:rPr>
              <a:t>数据分布的一致性</a:t>
            </a:r>
            <a:r>
              <a:rPr lang="zh-CN" altLang="en-US" sz="1800" dirty="0">
                <a:latin typeface="微软雅黑" pitchFamily="34" charset="-122"/>
                <a:ea typeface="微软雅黑" pitchFamily="34" charset="-122"/>
              </a:rPr>
              <a:t>，避免因数据划分过程引入额外的偏差而对最终结果产生影响。</a:t>
            </a:r>
            <a:endParaRPr lang="en-US" altLang="zh-CN" sz="1800" dirty="0">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xmlns="" id="{B6FD6277-3082-4CD6-7B66-807387DB5DA8}"/>
              </a:ext>
            </a:extLst>
          </p:cNvPr>
          <p:cNvSpPr txBox="1"/>
          <p:nvPr/>
        </p:nvSpPr>
        <p:spPr>
          <a:xfrm>
            <a:off x="1979712" y="843558"/>
            <a:ext cx="2808312" cy="499624"/>
          </a:xfrm>
          <a:prstGeom prst="rect">
            <a:avLst/>
          </a:prstGeom>
          <a:noFill/>
        </p:spPr>
        <p:txBody>
          <a:bodyPr wrap="square" lIns="0" rIns="0">
            <a:spAutoFit/>
          </a:bodyPr>
          <a:lstStyle/>
          <a:p>
            <a:pPr>
              <a:lnSpc>
                <a:spcPct val="150000"/>
              </a:lnSpc>
              <a:spcBef>
                <a:spcPts val="1200"/>
              </a:spcBef>
            </a:pPr>
            <a:r>
              <a:rPr lang="zh-CN" altLang="en-US" sz="2000" b="1" dirty="0">
                <a:latin typeface="微软雅黑" pitchFamily="34" charset="-122"/>
                <a:ea typeface="微软雅黑" pitchFamily="34" charset="-122"/>
              </a:rPr>
              <a:t>留出法</a:t>
            </a:r>
            <a:r>
              <a:rPr lang="zh-CN" altLang="en-US" sz="2000"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hold-out</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p:txBody>
      </p:sp>
      <p:sp>
        <p:nvSpPr>
          <p:cNvPr id="7" name="标题 1">
            <a:extLst>
              <a:ext uri="{FF2B5EF4-FFF2-40B4-BE49-F238E27FC236}">
                <a16:creationId xmlns:a16="http://schemas.microsoft.com/office/drawing/2014/main" xmlns="" id="{AE57E961-B218-3ABF-473D-63A7F02A1E2E}"/>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1.3</a:t>
            </a:r>
            <a:r>
              <a:rPr lang="zh-CN" altLang="en-US" sz="2400" b="1" dirty="0">
                <a:latin typeface="+mj-ea"/>
              </a:rPr>
              <a:t>  模型评估方法</a:t>
            </a:r>
          </a:p>
        </p:txBody>
      </p:sp>
    </p:spTree>
    <p:extLst>
      <p:ext uri="{BB962C8B-B14F-4D97-AF65-F5344CB8AC3E}">
        <p14:creationId xmlns:p14="http://schemas.microsoft.com/office/powerpoint/2010/main" val="5172337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a:spLocks/>
          </p:cNvSpPr>
          <p:nvPr/>
        </p:nvSpPr>
        <p:spPr>
          <a:xfrm>
            <a:off x="1708378" y="7690"/>
            <a:ext cx="7435621" cy="76386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dirty="0">
                <a:latin typeface="微软雅黑" panose="020B0503020204020204" pitchFamily="34" charset="-122"/>
                <a:ea typeface="微软雅黑" panose="020B0503020204020204" pitchFamily="34" charset="-122"/>
              </a:rPr>
              <a:t>𝑘 值的选择</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5784754" y="915566"/>
                <a:ext cx="3323750" cy="1080120"/>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tx1"/>
                  </a:buClr>
                  <a:buSzPct val="100000"/>
                  <a:buFont typeface="Arial" charset="0"/>
                  <a:buChar char="•"/>
                </a:pPr>
                <a:r>
                  <a:rPr lang="zh-CN" altLang="en-US" sz="2000" dirty="0">
                    <a:latin typeface="Microsoft YaHei Light" charset="-122"/>
                    <a:ea typeface="Microsoft YaHei Light" charset="-122"/>
                    <a:cs typeface="Microsoft YaHei Light" charset="-122"/>
                  </a:rPr>
                  <a:t>当</a:t>
                </a:r>
                <a14:m>
                  <m:oMath xmlns:m="http://schemas.openxmlformats.org/officeDocument/2006/math">
                    <m:r>
                      <m:rPr>
                        <m:sty m:val="p"/>
                      </m:rPr>
                      <a:rPr lang="en-US" altLang="zh-CN" sz="2000" dirty="0">
                        <a:latin typeface="Cambria Math" charset="0"/>
                        <a:ea typeface="Microsoft YaHei Light" charset="-122"/>
                        <a:cs typeface="Microsoft YaHei Light" charset="-122"/>
                      </a:rPr>
                      <m:t>k</m:t>
                    </m:r>
                    <m:r>
                      <a:rPr lang="en-US" altLang="zh-CN" sz="2000" dirty="0">
                        <a:latin typeface="Cambria Math" charset="0"/>
                        <a:ea typeface="Microsoft YaHei Light" charset="-122"/>
                        <a:cs typeface="Microsoft YaHei Light" charset="-122"/>
                      </a:rPr>
                      <m:t>=3</m:t>
                    </m:r>
                  </m:oMath>
                </a14:m>
                <a:r>
                  <a:rPr lang="zh-CN" altLang="en-US" sz="2000" dirty="0">
                    <a:latin typeface="Microsoft YaHei Light" charset="-122"/>
                    <a:ea typeface="Microsoft YaHei Light" charset="-122"/>
                    <a:cs typeface="Microsoft YaHei Light" charset="-122"/>
                  </a:rPr>
                  <a:t>和</a:t>
                </a:r>
                <a14:m>
                  <m:oMath xmlns:m="http://schemas.openxmlformats.org/officeDocument/2006/math">
                    <m:r>
                      <m:rPr>
                        <m:sty m:val="p"/>
                      </m:rPr>
                      <a:rPr lang="en-US" altLang="zh-CN" sz="2000" dirty="0">
                        <a:latin typeface="Cambria Math" charset="0"/>
                        <a:ea typeface="Microsoft YaHei Light" charset="-122"/>
                        <a:cs typeface="Microsoft YaHei Light" charset="-122"/>
                      </a:rPr>
                      <m:t>k</m:t>
                    </m:r>
                    <m:r>
                      <a:rPr lang="en-US" altLang="zh-CN" sz="2000" dirty="0">
                        <a:latin typeface="Cambria Math" charset="0"/>
                        <a:ea typeface="Microsoft YaHei Light" charset="-122"/>
                        <a:cs typeface="Microsoft YaHei Light" charset="-122"/>
                      </a:rPr>
                      <m:t>=6</m:t>
                    </m:r>
                  </m:oMath>
                </a14:m>
                <a:r>
                  <a:rPr lang="zh-CN" altLang="en-US" sz="2000" dirty="0">
                    <a:latin typeface="Microsoft YaHei Light" charset="-122"/>
                    <a:ea typeface="Microsoft YaHei Light" charset="-122"/>
                    <a:cs typeface="Microsoft YaHei Light" charset="-122"/>
                  </a:rPr>
                  <a:t>时，样本</a:t>
                </a:r>
                <a14:m>
                  <m:oMath xmlns:m="http://schemas.openxmlformats.org/officeDocument/2006/math">
                    <m:r>
                      <a:rPr lang="en-US" altLang="zh-CN" sz="2000" i="1" dirty="0" smtClean="0">
                        <a:latin typeface="Cambria Math" charset="0"/>
                        <a:ea typeface="Microsoft YaHei Light" charset="-122"/>
                        <a:cs typeface="Microsoft YaHei Light" charset="-122"/>
                      </a:rPr>
                      <m:t>𝑏</m:t>
                    </m:r>
                  </m:oMath>
                </a14:m>
                <a:r>
                  <a:rPr lang="zh-CN" altLang="en-US" sz="2000" dirty="0">
                    <a:latin typeface="Microsoft YaHei Light" charset="-122"/>
                    <a:ea typeface="Microsoft YaHei Light" charset="-122"/>
                    <a:cs typeface="Microsoft YaHei Light" charset="-122"/>
                  </a:rPr>
                  <a:t>会被分到不同的类中。</a:t>
                </a:r>
                <a:endParaRPr lang="en-US" altLang="zh-CN" sz="2000" dirty="0">
                  <a:latin typeface="微软雅黑 Light" charset="0"/>
                  <a:ea typeface="微软雅黑 Light" charset="0"/>
                  <a:cs typeface="微软雅黑 Light" charset="0"/>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5784754" y="915566"/>
                <a:ext cx="3323750" cy="1080120"/>
              </a:xfrm>
              <a:prstGeom prst="rect">
                <a:avLst/>
              </a:prstGeom>
              <a:blipFill rotWithShape="1">
                <a:blip r:embed="rId3"/>
                <a:stretch>
                  <a:fillRect l="-2202"/>
                </a:stretch>
              </a:blipFill>
            </p:spPr>
            <p:txBody>
              <a:bodyPr/>
              <a:lstStyle/>
              <a:p>
                <a:r>
                  <a:rPr lang="zh-CN" altLang="en-US">
                    <a:noFill/>
                  </a:rPr>
                  <a:t> </a:t>
                </a:r>
              </a:p>
            </p:txBody>
          </p:sp>
        </mc:Fallback>
      </mc:AlternateContent>
      <p:pic>
        <p:nvPicPr>
          <p:cNvPr id="7" name="图片 6"/>
          <p:cNvPicPr>
            <a:picLocks noChangeAspect="1"/>
          </p:cNvPicPr>
          <p:nvPr/>
        </p:nvPicPr>
        <p:blipFill>
          <a:blip r:embed="rId4" cstate="print"/>
          <a:stretch>
            <a:fillRect/>
          </a:stretch>
        </p:blipFill>
        <p:spPr>
          <a:xfrm>
            <a:off x="1835696" y="853403"/>
            <a:ext cx="3698890" cy="1872208"/>
          </a:xfrm>
          <a:prstGeom prst="rect">
            <a:avLst/>
          </a:prstGeom>
        </p:spPr>
      </p:pic>
      <p:cxnSp>
        <p:nvCxnSpPr>
          <p:cNvPr id="3" name="直接箭头连接符 2"/>
          <p:cNvCxnSpPr/>
          <p:nvPr/>
        </p:nvCxnSpPr>
        <p:spPr>
          <a:xfrm>
            <a:off x="4067944" y="4659982"/>
            <a:ext cx="36004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283968" y="3111711"/>
            <a:ext cx="0" cy="18363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4292336" y="3714698"/>
            <a:ext cx="2352675" cy="943177"/>
          </a:xfrm>
          <a:custGeom>
            <a:avLst/>
            <a:gdLst>
              <a:gd name="connsiteX0" fmla="*/ 0 w 2352675"/>
              <a:gd name="connsiteY0" fmla="*/ 943177 h 943177"/>
              <a:gd name="connsiteX1" fmla="*/ 342900 w 2352675"/>
              <a:gd name="connsiteY1" fmla="*/ 476452 h 943177"/>
              <a:gd name="connsiteX2" fmla="*/ 809625 w 2352675"/>
              <a:gd name="connsiteY2" fmla="*/ 202 h 943177"/>
              <a:gd name="connsiteX3" fmla="*/ 1657350 w 2352675"/>
              <a:gd name="connsiteY3" fmla="*/ 533602 h 943177"/>
              <a:gd name="connsiteX4" fmla="*/ 1885950 w 2352675"/>
              <a:gd name="connsiteY4" fmla="*/ 724102 h 943177"/>
              <a:gd name="connsiteX5" fmla="*/ 2352675 w 2352675"/>
              <a:gd name="connsiteY5" fmla="*/ 866977 h 94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675" h="943177">
                <a:moveTo>
                  <a:pt x="0" y="943177"/>
                </a:moveTo>
                <a:cubicBezTo>
                  <a:pt x="103981" y="788395"/>
                  <a:pt x="207963" y="633614"/>
                  <a:pt x="342900" y="476452"/>
                </a:cubicBezTo>
                <a:cubicBezTo>
                  <a:pt x="477837" y="319290"/>
                  <a:pt x="590550" y="-9323"/>
                  <a:pt x="809625" y="202"/>
                </a:cubicBezTo>
                <a:cubicBezTo>
                  <a:pt x="1028700" y="9727"/>
                  <a:pt x="1477963" y="412952"/>
                  <a:pt x="1657350" y="533602"/>
                </a:cubicBezTo>
                <a:cubicBezTo>
                  <a:pt x="1836737" y="654252"/>
                  <a:pt x="1770063" y="668539"/>
                  <a:pt x="1885950" y="724102"/>
                </a:cubicBezTo>
                <a:cubicBezTo>
                  <a:pt x="2001838" y="779664"/>
                  <a:pt x="2177256" y="823320"/>
                  <a:pt x="2352675" y="866977"/>
                </a:cubicBezTo>
              </a:path>
            </a:pathLst>
          </a:cu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TextBox 12"/>
          <p:cNvSpPr txBox="1"/>
          <p:nvPr/>
        </p:nvSpPr>
        <p:spPr>
          <a:xfrm flipH="1">
            <a:off x="7164288" y="4659982"/>
            <a:ext cx="216024" cy="369332"/>
          </a:xfrm>
          <a:prstGeom prst="rect">
            <a:avLst/>
          </a:prstGeom>
          <a:noFill/>
        </p:spPr>
        <p:txBody>
          <a:bodyPr wrap="square" rtlCol="0">
            <a:spAutoFit/>
          </a:bodyPr>
          <a:lstStyle/>
          <a:p>
            <a:r>
              <a:rPr lang="en-US" altLang="zh-CN" dirty="0"/>
              <a:t>k</a:t>
            </a:r>
            <a:endParaRPr lang="zh-CN" altLang="en-US" dirty="0"/>
          </a:p>
        </p:txBody>
      </p:sp>
      <p:graphicFrame>
        <p:nvGraphicFramePr>
          <p:cNvPr id="14" name="表格 13"/>
          <p:cNvGraphicFramePr>
            <a:graphicFrameLocks noGrp="1"/>
          </p:cNvGraphicFramePr>
          <p:nvPr>
            <p:extLst>
              <p:ext uri="{D42A27DB-BD31-4B8C-83A1-F6EECF244321}">
                <p14:modId xmlns:p14="http://schemas.microsoft.com/office/powerpoint/2010/main" val="3931153818"/>
              </p:ext>
            </p:extLst>
          </p:nvPr>
        </p:nvGraphicFramePr>
        <p:xfrm>
          <a:off x="-1" y="771551"/>
          <a:ext cx="1691681" cy="1698628"/>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566588">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6588">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决策树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565452">
                <a:tc>
                  <a:txBody>
                    <a:bodyPr/>
                    <a:lstStyle/>
                    <a:p>
                      <a:pPr algn="ct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bl>
          </a:graphicData>
        </a:graphic>
      </p:graphicFrame>
      <p:grpSp>
        <p:nvGrpSpPr>
          <p:cNvPr id="15" name="组合 9"/>
          <p:cNvGrpSpPr>
            <a:grpSpLocks/>
          </p:cNvGrpSpPr>
          <p:nvPr/>
        </p:nvGrpSpPr>
        <p:grpSpPr bwMode="auto">
          <a:xfrm>
            <a:off x="-14060" y="1845871"/>
            <a:ext cx="1722439" cy="876977"/>
            <a:chOff x="0" y="0"/>
            <a:chExt cx="1710601" cy="788186"/>
          </a:xfrm>
        </p:grpSpPr>
        <p:sp>
          <p:nvSpPr>
            <p:cNvPr id="16"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rPr>
                <a:t>K</a:t>
              </a: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近邻</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7" name="等腰三角形 11"/>
            <p:cNvSpPr>
              <a:spLocks noChangeArrowheads="1"/>
            </p:cNvSpPr>
            <p:nvPr/>
          </p:nvSpPr>
          <p:spPr bwMode="auto">
            <a:xfrm rot="16200000">
              <a:off x="1571811" y="327313"/>
              <a:ext cx="144016" cy="13356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90587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a:spLocks/>
          </p:cNvSpPr>
          <p:nvPr/>
        </p:nvSpPr>
        <p:spPr>
          <a:xfrm>
            <a:off x="1691679" y="0"/>
            <a:ext cx="7444723"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600" dirty="0">
                <a:latin typeface="微软雅黑" panose="020B0503020204020204" pitchFamily="34" charset="-122"/>
                <a:ea typeface="微软雅黑" panose="020B0503020204020204" pitchFamily="34" charset="-122"/>
              </a:rPr>
              <a:t>算法性能</a:t>
            </a:r>
          </a:p>
        </p:txBody>
      </p:sp>
      <p:sp>
        <p:nvSpPr>
          <p:cNvPr id="5" name="Rectangle 3"/>
          <p:cNvSpPr txBox="1">
            <a:spLocks noChangeArrowheads="1"/>
          </p:cNvSpPr>
          <p:nvPr/>
        </p:nvSpPr>
        <p:spPr>
          <a:xfrm>
            <a:off x="1811288" y="915566"/>
            <a:ext cx="3600400" cy="3978442"/>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charset="2"/>
              <a:buChar char="l"/>
            </a:pPr>
            <a:r>
              <a:rPr lang="en-US" altLang="zh-CN" sz="1600" dirty="0">
                <a:latin typeface="+mj-ea"/>
                <a:ea typeface="+mj-ea"/>
                <a:cs typeface="Microsoft YaHei Light" charset="-122"/>
              </a:rPr>
              <a:t>K</a:t>
            </a:r>
            <a:r>
              <a:rPr lang="zh-CN" altLang="en-US" sz="1600" dirty="0">
                <a:latin typeface="+mj-ea"/>
                <a:ea typeface="+mj-ea"/>
                <a:cs typeface="Microsoft YaHei Light" charset="-122"/>
              </a:rPr>
              <a:t>近邻算法最常用的数据结构为 </a:t>
            </a:r>
            <a:r>
              <a:rPr lang="en-US" altLang="zh-CN" sz="1600" dirty="0">
                <a:latin typeface="+mj-ea"/>
                <a:ea typeface="+mj-ea"/>
                <a:cs typeface="Microsoft YaHei Light" charset="-122"/>
              </a:rPr>
              <a:t>k-d</a:t>
            </a:r>
            <a:r>
              <a:rPr lang="zh-CN" altLang="en-US" sz="1600" dirty="0">
                <a:latin typeface="+mj-ea"/>
                <a:ea typeface="+mj-ea"/>
                <a:cs typeface="Microsoft YaHei Light" charset="-122"/>
              </a:rPr>
              <a:t>树，它是二叉搜索树在多维空间上的扩展</a:t>
            </a:r>
          </a:p>
          <a:p>
            <a:pPr>
              <a:lnSpc>
                <a:spcPct val="150000"/>
              </a:lnSpc>
              <a:buClr>
                <a:srgbClr val="2965AB"/>
              </a:buClr>
              <a:buSzPct val="50000"/>
              <a:buFont typeface="Wingdings" charset="2"/>
              <a:buChar char="l"/>
            </a:pPr>
            <a:r>
              <a:rPr lang="zh-CN" altLang="en-US" sz="1600" dirty="0">
                <a:latin typeface="+mj-ea"/>
                <a:ea typeface="+mj-ea"/>
                <a:cs typeface="Microsoft YaHei Light" charset="-122"/>
              </a:rPr>
              <a:t>当落在某一个节点的超立方体中的样本数少于给定阈值时，节点便不再进一步分裂</a:t>
            </a:r>
          </a:p>
          <a:p>
            <a:pPr>
              <a:lnSpc>
                <a:spcPct val="150000"/>
              </a:lnSpc>
              <a:buClr>
                <a:srgbClr val="2965AB"/>
              </a:buClr>
              <a:buSzPct val="50000"/>
              <a:buFont typeface="Wingdings" charset="2"/>
              <a:buChar char="l"/>
            </a:pPr>
            <a:r>
              <a:rPr lang="zh-CN" altLang="en-US" sz="1600" dirty="0">
                <a:latin typeface="+mj-ea"/>
                <a:ea typeface="+mj-ea"/>
                <a:cs typeface="Microsoft YaHei Light" charset="-122"/>
              </a:rPr>
              <a:t> 在</a:t>
            </a:r>
            <a:r>
              <a:rPr lang="en-US" altLang="zh-CN" sz="1600" dirty="0">
                <a:latin typeface="+mj-ea"/>
                <a:ea typeface="+mj-ea"/>
                <a:cs typeface="Microsoft YaHei Light" charset="-122"/>
              </a:rPr>
              <a:t>K</a:t>
            </a:r>
            <a:r>
              <a:rPr lang="zh-CN" altLang="en-US" sz="1600" dirty="0">
                <a:latin typeface="+mj-ea"/>
                <a:ea typeface="+mj-ea"/>
                <a:cs typeface="Microsoft YaHei Light" charset="-122"/>
              </a:rPr>
              <a:t>近邻算法中，</a:t>
            </a:r>
            <a:r>
              <a:rPr lang="en-US" altLang="zh-CN" sz="1600" dirty="0">
                <a:latin typeface="+mj-ea"/>
                <a:ea typeface="+mj-ea"/>
                <a:cs typeface="Microsoft YaHei Light" charset="-122"/>
              </a:rPr>
              <a:t>k-d</a:t>
            </a:r>
            <a:r>
              <a:rPr lang="zh-CN" altLang="en-US" sz="1600" dirty="0">
                <a:latin typeface="+mj-ea"/>
                <a:ea typeface="+mj-ea"/>
                <a:cs typeface="Microsoft YaHei Light" charset="-122"/>
              </a:rPr>
              <a:t>树的作用是对训练数据集构建索引，从而在预测时，能够快速找到与测试样本近似的样本</a:t>
            </a:r>
          </a:p>
        </p:txBody>
      </p:sp>
      <p:pic>
        <p:nvPicPr>
          <p:cNvPr id="6" name="图片 5"/>
          <p:cNvPicPr>
            <a:picLocks noChangeAspect="1"/>
          </p:cNvPicPr>
          <p:nvPr/>
        </p:nvPicPr>
        <p:blipFill rotWithShape="1">
          <a:blip r:embed="rId3" cstate="print"/>
          <a:srcRect l="62470"/>
          <a:stretch/>
        </p:blipFill>
        <p:spPr>
          <a:xfrm>
            <a:off x="5652120" y="2859781"/>
            <a:ext cx="3484282" cy="2283719"/>
          </a:xfrm>
          <a:prstGeom prst="rect">
            <a:avLst/>
          </a:prstGeom>
        </p:spPr>
      </p:pic>
      <p:pic>
        <p:nvPicPr>
          <p:cNvPr id="7" name="图片 6"/>
          <p:cNvPicPr>
            <a:picLocks noChangeAspect="1"/>
          </p:cNvPicPr>
          <p:nvPr/>
        </p:nvPicPr>
        <p:blipFill rotWithShape="1">
          <a:blip r:embed="rId3" cstate="print"/>
          <a:srcRect r="41117"/>
          <a:stretch/>
        </p:blipFill>
        <p:spPr>
          <a:xfrm>
            <a:off x="5652120" y="843558"/>
            <a:ext cx="3484282" cy="2275922"/>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3314504317"/>
              </p:ext>
            </p:extLst>
          </p:nvPr>
        </p:nvGraphicFramePr>
        <p:xfrm>
          <a:off x="-1" y="771551"/>
          <a:ext cx="1691681" cy="1698628"/>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566588">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6588">
                <a:tc>
                  <a:txBody>
                    <a:bodyPr/>
                    <a:lstStyle/>
                    <a:p>
                      <a:pPr algn="ct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决策树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565452">
                <a:tc>
                  <a:txBody>
                    <a:bodyPr/>
                    <a:lstStyle/>
                    <a:p>
                      <a:pPr algn="ct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bl>
          </a:graphicData>
        </a:graphic>
      </p:graphicFrame>
      <p:grpSp>
        <p:nvGrpSpPr>
          <p:cNvPr id="11" name="组合 9"/>
          <p:cNvGrpSpPr>
            <a:grpSpLocks/>
          </p:cNvGrpSpPr>
          <p:nvPr/>
        </p:nvGrpSpPr>
        <p:grpSpPr bwMode="auto">
          <a:xfrm>
            <a:off x="-14060" y="1845871"/>
            <a:ext cx="1722439" cy="876977"/>
            <a:chOff x="0" y="0"/>
            <a:chExt cx="1710601" cy="788186"/>
          </a:xfrm>
        </p:grpSpPr>
        <p:sp>
          <p:nvSpPr>
            <p:cNvPr id="12"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rPr>
                <a:t>K</a:t>
              </a:r>
              <a:r>
                <a:rPr lang="zh-CN" altLang="en-US" sz="2400" b="1" dirty="0">
                  <a:solidFill>
                    <a:schemeClr val="bg1"/>
                  </a:solidFill>
                  <a:latin typeface="黑体" panose="02010609060101010101" pitchFamily="49" charset="-122"/>
                  <a:ea typeface="黑体" panose="02010609060101010101" pitchFamily="49" charset="-122"/>
                  <a:sym typeface="Times New Roman" pitchFamily="18" charset="0"/>
                </a:rPr>
                <a:t>近邻</a:t>
              </a:r>
              <a:endParaRPr lang="en-US" altLang="zh-CN" sz="2400" b="1" dirty="0">
                <a:solidFill>
                  <a:schemeClr val="bg1"/>
                </a:solidFill>
                <a:latin typeface="黑体" panose="02010609060101010101" pitchFamily="49" charset="-122"/>
                <a:ea typeface="黑体" panose="02010609060101010101" pitchFamily="49" charset="-122"/>
                <a:sym typeface="Times New Roman" pitchFamily="18" charset="0"/>
              </a:endParaRPr>
            </a:p>
          </p:txBody>
        </p:sp>
        <p:sp>
          <p:nvSpPr>
            <p:cNvPr id="13" name="等腰三角形 11"/>
            <p:cNvSpPr>
              <a:spLocks noChangeArrowheads="1"/>
            </p:cNvSpPr>
            <p:nvPr/>
          </p:nvSpPr>
          <p:spPr bwMode="auto">
            <a:xfrm rot="16200000">
              <a:off x="1571811" y="327313"/>
              <a:ext cx="144016" cy="13356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414541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07268"/>
            <a:ext cx="7272808" cy="3996730"/>
          </a:xfrm>
          <a:prstGeom prst="rect">
            <a:avLst/>
          </a:prstGeom>
        </p:spPr>
        <p:txBody>
          <a:bodyPr/>
          <a:lstStyle/>
          <a:p>
            <a:pPr lvl="1" algn="just">
              <a:lnSpc>
                <a:spcPct val="150000"/>
              </a:lnSpc>
            </a:pPr>
            <a:r>
              <a:rPr lang="zh-CN" altLang="en-US" sz="1800" b="1" dirty="0">
                <a:latin typeface="微软雅黑" pitchFamily="34" charset="-122"/>
                <a:ea typeface="微软雅黑" pitchFamily="34" charset="-122"/>
              </a:rPr>
              <a:t>优点：</a:t>
            </a:r>
            <a:endParaRPr lang="en-US" altLang="zh-CN" sz="1800" b="1"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简单，易于理解，易于实现，无需估计参数，无需训练；</a:t>
            </a:r>
            <a:endParaRPr lang="en-US" altLang="zh-CN" sz="1800"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特别适合于多分类问题</a:t>
            </a:r>
            <a:r>
              <a:rPr lang="en-US" altLang="zh-CN" sz="1800" dirty="0">
                <a:latin typeface="微软雅黑" pitchFamily="34" charset="-122"/>
                <a:ea typeface="微软雅黑" pitchFamily="34" charset="-122"/>
              </a:rPr>
              <a:t>(multi-modal,</a:t>
            </a:r>
            <a:r>
              <a:rPr lang="zh-CN" altLang="en-US" sz="1800" dirty="0">
                <a:latin typeface="微软雅黑" pitchFamily="34" charset="-122"/>
                <a:ea typeface="微软雅黑" pitchFamily="34" charset="-122"/>
              </a:rPr>
              <a:t>对象具有多个类别标签</a:t>
            </a:r>
            <a:r>
              <a:rPr lang="en-US" altLang="zh-CN" sz="1800" dirty="0">
                <a:latin typeface="微软雅黑" pitchFamily="34" charset="-122"/>
                <a:ea typeface="微软雅黑" pitchFamily="34" charset="-122"/>
              </a:rPr>
              <a:t>) </a:t>
            </a:r>
          </a:p>
          <a:p>
            <a:pPr lvl="1" algn="just">
              <a:lnSpc>
                <a:spcPct val="150000"/>
              </a:lnSpc>
            </a:pPr>
            <a:r>
              <a:rPr lang="zh-CN" altLang="en-US" sz="1800" b="1" dirty="0">
                <a:latin typeface="微软雅黑" pitchFamily="34" charset="-122"/>
                <a:ea typeface="微软雅黑" pitchFamily="34" charset="-122"/>
              </a:rPr>
              <a:t>缺点</a:t>
            </a:r>
            <a:r>
              <a:rPr lang="zh-CN" altLang="zh-CN"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当样本不平衡时，样本容量较小的类域采用这种算法比较容易产生误分；</a:t>
            </a:r>
            <a:endParaRPr lang="en-US" altLang="zh-CN" sz="1800"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该方法的另一个不足之处是计算量较大，因为对每一个待分类的文本都要计算它到全体已知样本的距离；</a:t>
            </a:r>
            <a:endParaRPr lang="en-US" altLang="zh-CN" sz="1800"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可理解性差，无法给出像决策树那样的规则。</a:t>
            </a:r>
            <a:endParaRPr lang="en-US" altLang="zh-CN" sz="18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占位符 1"/>
          <p:cNvSpPr txBox="1">
            <a:spLocks/>
          </p:cNvSpPr>
          <p:nvPr/>
        </p:nvSpPr>
        <p:spPr>
          <a:xfrm>
            <a:off x="1691679" y="0"/>
            <a:ext cx="7444723"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600" dirty="0">
                <a:latin typeface="微软雅黑" panose="020B0503020204020204" pitchFamily="34" charset="-122"/>
                <a:ea typeface="微软雅黑" panose="020B0503020204020204" pitchFamily="34" charset="-122"/>
              </a:rPr>
              <a:t>算法优缺点分析</a:t>
            </a:r>
          </a:p>
        </p:txBody>
      </p:sp>
    </p:spTree>
    <p:extLst>
      <p:ext uri="{BB962C8B-B14F-4D97-AF65-F5344CB8AC3E}">
        <p14:creationId xmlns:p14="http://schemas.microsoft.com/office/powerpoint/2010/main" val="8641294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380312" cy="4299942"/>
          </a:xfrm>
          <a:prstGeom prst="rect">
            <a:avLst/>
          </a:prstGeom>
        </p:spPr>
        <p:txBody>
          <a:bodyPr/>
          <a:lstStyle/>
          <a:p>
            <a:pPr lvl="1" algn="just">
              <a:lnSpc>
                <a:spcPct val="150000"/>
              </a:lnSpc>
            </a:pPr>
            <a:r>
              <a:rPr lang="zh-CN" altLang="en-US" sz="1800" dirty="0">
                <a:latin typeface="微软雅黑" pitchFamily="34" charset="-122"/>
                <a:ea typeface="微软雅黑" pitchFamily="34" charset="-122"/>
              </a:rPr>
              <a:t>下面采用</a:t>
            </a:r>
            <a:r>
              <a:rPr lang="en-US" altLang="zh-CN" sz="1800" dirty="0" err="1">
                <a:latin typeface="微软雅黑" pitchFamily="34" charset="-122"/>
                <a:ea typeface="微软雅黑" pitchFamily="34" charset="-122"/>
              </a:rPr>
              <a:t>Sklearn</a:t>
            </a:r>
            <a:r>
              <a:rPr lang="zh-CN" altLang="en-US" sz="1800" dirty="0">
                <a:latin typeface="微软雅黑" pitchFamily="34" charset="-122"/>
                <a:ea typeface="微软雅黑" pitchFamily="34" charset="-122"/>
              </a:rPr>
              <a:t>为鸢尾花数据集构建</a:t>
            </a:r>
            <a:r>
              <a:rPr lang="en-US" altLang="zh-CN" sz="1800" dirty="0">
                <a:latin typeface="微软雅黑" pitchFamily="34" charset="-122"/>
                <a:ea typeface="微软雅黑" pitchFamily="34" charset="-122"/>
              </a:rPr>
              <a:t>K-</a:t>
            </a:r>
            <a:r>
              <a:rPr lang="zh-CN" altLang="en-US" sz="1800" dirty="0">
                <a:latin typeface="微软雅黑" pitchFamily="34" charset="-122"/>
                <a:ea typeface="微软雅黑" pitchFamily="34" charset="-122"/>
              </a:rPr>
              <a:t>近邻模型，</a:t>
            </a:r>
            <a:r>
              <a:rPr lang="en-US" altLang="zh-CN" sz="1800" dirty="0" err="1">
                <a:latin typeface="微软雅黑" pitchFamily="34" charset="-122"/>
                <a:ea typeface="微软雅黑" pitchFamily="34" charset="-122"/>
              </a:rPr>
              <a:t>Sklearn</a:t>
            </a:r>
            <a:r>
              <a:rPr lang="zh-CN" altLang="en-US" sz="1800" dirty="0">
                <a:latin typeface="微软雅黑" pitchFamily="34" charset="-122"/>
                <a:ea typeface="微软雅黑" pitchFamily="34" charset="-122"/>
              </a:rPr>
              <a:t>库的</a:t>
            </a:r>
            <a:r>
              <a:rPr lang="en-US" altLang="zh-CN" sz="1800" dirty="0">
                <a:latin typeface="微软雅黑" pitchFamily="34" charset="-122"/>
                <a:ea typeface="微软雅黑" pitchFamily="34" charset="-122"/>
              </a:rPr>
              <a:t>neighbors</a:t>
            </a:r>
            <a:r>
              <a:rPr lang="zh-CN" altLang="en-US" sz="1800" dirty="0">
                <a:latin typeface="微软雅黑" pitchFamily="34" charset="-122"/>
                <a:ea typeface="微软雅黑" pitchFamily="34" charset="-122"/>
              </a:rPr>
              <a:t>模块中拥有</a:t>
            </a:r>
            <a:r>
              <a:rPr lang="en-US" altLang="zh-CN" sz="1800" dirty="0">
                <a:latin typeface="微软雅黑" pitchFamily="34" charset="-122"/>
                <a:ea typeface="微软雅黑" pitchFamily="34" charset="-122"/>
              </a:rPr>
              <a:t>K-</a:t>
            </a:r>
            <a:r>
              <a:rPr lang="zh-CN" altLang="en-US" sz="1800" dirty="0">
                <a:latin typeface="微软雅黑" pitchFamily="34" charset="-122"/>
                <a:ea typeface="微软雅黑" pitchFamily="34" charset="-122"/>
              </a:rPr>
              <a:t>近邻模型（</a:t>
            </a: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KNeighborsClassifier</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），只需要将数据集导入然后放入模型进行训练。</a:t>
            </a:r>
          </a:p>
          <a:p>
            <a:pPr lvl="2" algn="just">
              <a:lnSpc>
                <a:spcPct val="150000"/>
              </a:lnSpc>
            </a:pPr>
            <a:r>
              <a:rPr lang="zh-CN" altLang="en-US" sz="1800" dirty="0">
                <a:latin typeface="微软雅黑" pitchFamily="34" charset="-122"/>
                <a:ea typeface="微软雅黑" pitchFamily="34" charset="-122"/>
              </a:rPr>
              <a:t>获取鸢尾花数据集：</a:t>
            </a:r>
            <a:r>
              <a:rPr lang="en-US" altLang="zh-CN" sz="1800" dirty="0" err="1">
                <a:latin typeface="微软雅黑" pitchFamily="34" charset="-122"/>
                <a:ea typeface="微软雅黑" pitchFamily="34" charset="-122"/>
              </a:rPr>
              <a:t>Sklearn</a:t>
            </a:r>
            <a:r>
              <a:rPr lang="zh-CN" altLang="en-US" sz="1800" dirty="0">
                <a:latin typeface="微软雅黑" pitchFamily="34" charset="-122"/>
                <a:ea typeface="微软雅黑" pitchFamily="34" charset="-122"/>
              </a:rPr>
              <a:t>库的</a:t>
            </a:r>
            <a:r>
              <a:rPr lang="en-US" altLang="zh-CN" sz="1800" dirty="0">
                <a:latin typeface="微软雅黑" pitchFamily="34" charset="-122"/>
                <a:ea typeface="微软雅黑" pitchFamily="34" charset="-122"/>
              </a:rPr>
              <a:t>datasets</a:t>
            </a:r>
            <a:r>
              <a:rPr lang="zh-CN" altLang="en-US" sz="1800" dirty="0">
                <a:latin typeface="微软雅黑" pitchFamily="34" charset="-122"/>
                <a:ea typeface="微软雅黑" pitchFamily="34" charset="-122"/>
              </a:rPr>
              <a:t>包含有</a:t>
            </a:r>
            <a:r>
              <a:rPr lang="en-US" altLang="zh-CN" sz="1800" dirty="0">
                <a:latin typeface="微软雅黑" pitchFamily="34" charset="-122"/>
                <a:ea typeface="微软雅黑" pitchFamily="34" charset="-122"/>
              </a:rPr>
              <a:t>iris</a:t>
            </a:r>
            <a:r>
              <a:rPr lang="zh-CN" altLang="en-US" sz="1800" dirty="0">
                <a:latin typeface="微软雅黑" pitchFamily="34" charset="-122"/>
                <a:ea typeface="微软雅黑" pitchFamily="34" charset="-122"/>
              </a:rPr>
              <a:t>数据集，直接导入即可；</a:t>
            </a:r>
          </a:p>
          <a:p>
            <a:pPr lvl="2" algn="just">
              <a:lnSpc>
                <a:spcPct val="150000"/>
              </a:lnSpc>
            </a:pPr>
            <a:r>
              <a:rPr lang="zh-CN" altLang="en-US" sz="1800" dirty="0">
                <a:latin typeface="微软雅黑" pitchFamily="34" charset="-122"/>
                <a:ea typeface="微软雅黑" pitchFamily="34" charset="-122"/>
              </a:rPr>
              <a:t>构建</a:t>
            </a:r>
            <a:r>
              <a:rPr lang="en-US" altLang="zh-CN" sz="1800" dirty="0">
                <a:latin typeface="微软雅黑" pitchFamily="34" charset="-122"/>
                <a:ea typeface="微软雅黑" pitchFamily="34" charset="-122"/>
              </a:rPr>
              <a:t>K-</a:t>
            </a:r>
            <a:r>
              <a:rPr lang="zh-CN" altLang="en-US" sz="1800" dirty="0">
                <a:latin typeface="微软雅黑" pitchFamily="34" charset="-122"/>
                <a:ea typeface="微软雅黑" pitchFamily="34" charset="-122"/>
              </a:rPr>
              <a:t>近邻模型：导入</a:t>
            </a:r>
            <a:r>
              <a:rPr lang="en-US" altLang="zh-CN" sz="1800" dirty="0">
                <a:latin typeface="微软雅黑" pitchFamily="34" charset="-122"/>
                <a:ea typeface="微软雅黑" pitchFamily="34" charset="-122"/>
              </a:rPr>
              <a:t>neighbors </a:t>
            </a:r>
            <a:r>
              <a:rPr lang="zh-CN" altLang="en-US" sz="1800" dirty="0">
                <a:latin typeface="微软雅黑" pitchFamily="34" charset="-122"/>
                <a:ea typeface="微软雅黑" pitchFamily="34" charset="-122"/>
              </a:rPr>
              <a:t>，选择</a:t>
            </a:r>
            <a:r>
              <a:rPr lang="en-US" altLang="zh-CN" sz="1800" dirty="0" err="1">
                <a:latin typeface="微软雅黑" pitchFamily="34" charset="-122"/>
                <a:ea typeface="微软雅黑" pitchFamily="34" charset="-122"/>
              </a:rPr>
              <a:t>Kneighbors</a:t>
            </a:r>
            <a:r>
              <a:rPr lang="en-US" altLang="zh-CN" sz="1800" dirty="0">
                <a:latin typeface="微软雅黑" pitchFamily="34" charset="-122"/>
                <a:ea typeface="微软雅黑" pitchFamily="34" charset="-122"/>
              </a:rPr>
              <a:t> Classifier</a:t>
            </a:r>
            <a:r>
              <a:rPr lang="zh-CN" altLang="en-US" sz="1800" dirty="0">
                <a:latin typeface="微软雅黑" pitchFamily="34" charset="-122"/>
                <a:ea typeface="微软雅黑" pitchFamily="34" charset="-122"/>
              </a:rPr>
              <a:t>模型，采用</a:t>
            </a:r>
            <a:r>
              <a:rPr lang="en-US" altLang="zh-CN" sz="1800" dirty="0" err="1">
                <a:latin typeface="微软雅黑" pitchFamily="34" charset="-122"/>
                <a:ea typeface="微软雅黑" pitchFamily="34" charset="-122"/>
              </a:rPr>
              <a:t>train_test_split</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方法划分数据集为训练集与测试集，</a:t>
            </a:r>
            <a:r>
              <a:rPr lang="en-US" altLang="zh-CN" sz="1800" dirty="0">
                <a:latin typeface="微软雅黑" pitchFamily="34" charset="-122"/>
                <a:ea typeface="微软雅黑" pitchFamily="34" charset="-122"/>
              </a:rPr>
              <a:t>fit</a:t>
            </a:r>
            <a:r>
              <a:rPr lang="zh-CN" altLang="en-US" sz="1800" dirty="0">
                <a:latin typeface="微软雅黑" pitchFamily="34" charset="-122"/>
                <a:ea typeface="微软雅黑" pitchFamily="34" charset="-122"/>
              </a:rPr>
              <a:t>方法对训练集进行训练，</a:t>
            </a:r>
            <a:r>
              <a:rPr lang="en-US" altLang="zh-CN" sz="1800" dirty="0">
                <a:latin typeface="微软雅黑" pitchFamily="34" charset="-122"/>
                <a:ea typeface="微软雅黑" pitchFamily="34" charset="-122"/>
              </a:rPr>
              <a:t>predict</a:t>
            </a:r>
            <a:r>
              <a:rPr lang="zh-CN" altLang="en-US" sz="1800" dirty="0">
                <a:latin typeface="微软雅黑" pitchFamily="34" charset="-122"/>
                <a:ea typeface="微软雅黑" pitchFamily="34" charset="-122"/>
              </a:rPr>
              <a:t>方法返回预测结果；</a:t>
            </a:r>
          </a:p>
          <a:p>
            <a:pPr lvl="2" algn="just">
              <a:lnSpc>
                <a:spcPct val="150000"/>
              </a:lnSpc>
            </a:pPr>
            <a:r>
              <a:rPr lang="zh-CN" altLang="en-US" sz="1800" dirty="0">
                <a:latin typeface="微软雅黑" pitchFamily="34" charset="-122"/>
                <a:ea typeface="微软雅黑" pitchFamily="34" charset="-122"/>
              </a:rPr>
              <a:t>计算模型的预测准确率：计算模型在训练集和测试集的识别准确率</a:t>
            </a:r>
          </a:p>
          <a:p>
            <a:pPr lvl="1" algn="just">
              <a:lnSpc>
                <a:spcPct val="150000"/>
              </a:lnSpc>
            </a:pPr>
            <a:endParaRPr lang="en-US" altLang="zh-CN" sz="1800" dirty="0">
              <a:latin typeface="微软雅黑" pitchFamily="34" charset="-122"/>
              <a:ea typeface="微软雅黑" pitchFamily="34" charset="-122"/>
            </a:endParaRPr>
          </a:p>
          <a:p>
            <a:pPr lvl="1" algn="just">
              <a:lnSpc>
                <a:spcPct val="150000"/>
              </a:lnSpc>
            </a:pPr>
            <a:endParaRPr kumimoji="1" lang="en-US" altLang="zh-CN" sz="1800" dirty="0">
              <a:latin typeface="微软雅黑" pitchFamily="34" charset="-122"/>
              <a:ea typeface="微软雅黑" pitchFamily="34" charset="-122"/>
            </a:endParaRPr>
          </a:p>
          <a:p>
            <a:pPr lvl="1" algn="just">
              <a:lnSpc>
                <a:spcPct val="150000"/>
              </a:lnSpc>
            </a:pPr>
            <a:endParaRPr kumimoji="1" lang="en-US" altLang="zh-CN" sz="1800" dirty="0">
              <a:latin typeface="微软雅黑" pitchFamily="34" charset="-122"/>
              <a:ea typeface="微软雅黑" pitchFamily="34" charset="-122"/>
            </a:endParaRPr>
          </a:p>
          <a:p>
            <a:pPr lvl="1" algn="just">
              <a:lnSpc>
                <a:spcPct val="150000"/>
              </a:lnSpc>
            </a:pPr>
            <a:endParaRPr kumimoji="1" lang="en-US" altLang="zh-CN" sz="1800" dirty="0">
              <a:latin typeface="微软雅黑" pitchFamily="34" charset="-122"/>
              <a:ea typeface="微软雅黑" pitchFamily="34" charset="-122"/>
            </a:endParaRPr>
          </a:p>
        </p:txBody>
      </p:sp>
      <p:sp>
        <p:nvSpPr>
          <p:cNvPr id="5" name="文本占位符 1"/>
          <p:cNvSpPr txBox="1">
            <a:spLocks/>
          </p:cNvSpPr>
          <p:nvPr/>
        </p:nvSpPr>
        <p:spPr>
          <a:xfrm>
            <a:off x="1691679" y="0"/>
            <a:ext cx="7444723"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案例实验</a:t>
            </a:r>
          </a:p>
        </p:txBody>
      </p:sp>
    </p:spTree>
    <p:extLst>
      <p:ext uri="{BB962C8B-B14F-4D97-AF65-F5344CB8AC3E}">
        <p14:creationId xmlns:p14="http://schemas.microsoft.com/office/powerpoint/2010/main" val="29132378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42924" y="915566"/>
            <a:ext cx="1364744" cy="461527"/>
          </a:xfrm>
          <a:prstGeom prst="rect">
            <a:avLst/>
          </a:prstGeom>
        </p:spPr>
        <p:txBody>
          <a:bodyPr/>
          <a:lstStyle/>
          <a:p>
            <a:pPr lvl="1"/>
            <a:r>
              <a:rPr lang="zh-CN" altLang="en-US" dirty="0">
                <a:latin typeface="微软雅黑" pitchFamily="34" charset="-122"/>
                <a:ea typeface="微软雅黑" pitchFamily="34" charset="-122"/>
              </a:rPr>
              <a:t>物以类聚</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descr="C:\Users\97373\Downloads\sigmoid(3).e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3726" y="1203598"/>
            <a:ext cx="3356542" cy="2448272"/>
          </a:xfrm>
          <a:prstGeom prst="rect">
            <a:avLst/>
          </a:prstGeom>
          <a:noFill/>
          <a:ln>
            <a:noFill/>
          </a:ln>
        </p:spPr>
      </p:pic>
      <p:sp>
        <p:nvSpPr>
          <p:cNvPr id="10" name="Rectangle 1"/>
          <p:cNvSpPr>
            <a:spLocks noChangeArrowheads="1"/>
          </p:cNvSpPr>
          <p:nvPr/>
        </p:nvSpPr>
        <p:spPr bwMode="auto">
          <a:xfrm>
            <a:off x="2412558" y="3653760"/>
            <a:ext cx="221887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algn="ctr">
              <a:lnSpc>
                <a:spcPct val="100000"/>
              </a:lnSpc>
            </a:pPr>
            <a:r>
              <a:rPr lang="en-US" altLang="zh-CN" sz="1400" b="0" dirty="0"/>
              <a:t>Iris</a:t>
            </a:r>
            <a:r>
              <a:rPr lang="zh-CN" altLang="zh-CN" sz="1400" b="0" dirty="0"/>
              <a:t>花瓣长度与宽度散点图</a:t>
            </a:r>
            <a:endParaRPr kumimoji="0" lang="zh-CN" altLang="en-US" b="0" i="0" u="none" strike="noStrike" cap="none" normalizeH="0" baseline="0" dirty="0">
              <a:ln>
                <a:noFill/>
              </a:ln>
              <a:solidFill>
                <a:srgbClr val="002060"/>
              </a:solidFill>
              <a:effectLst/>
              <a:latin typeface="Arial" panose="020B0604020202020204" pitchFamily="34" charset="0"/>
            </a:endParaRPr>
          </a:p>
        </p:txBody>
      </p:sp>
      <p:sp>
        <p:nvSpPr>
          <p:cNvPr id="11" name="内容占位符 3">
            <a:extLst>
              <a:ext uri="{FF2B5EF4-FFF2-40B4-BE49-F238E27FC236}">
                <a16:creationId xmlns:a16="http://schemas.microsoft.com/office/drawing/2014/main" xmlns="" id="{D16EE22A-41EB-4A36-AA08-58721624DA42}"/>
              </a:ext>
            </a:extLst>
          </p:cNvPr>
          <p:cNvSpPr txBox="1">
            <a:spLocks/>
          </p:cNvSpPr>
          <p:nvPr/>
        </p:nvSpPr>
        <p:spPr bwMode="auto">
          <a:xfrm>
            <a:off x="5076056" y="915566"/>
            <a:ext cx="3816424"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eaLnBrk="0" fontAlgn="base" hangingPunct="0">
              <a:lnSpc>
                <a:spcPct val="120000"/>
              </a:lnSpc>
              <a:spcBef>
                <a:spcPct val="50000"/>
              </a:spcBef>
              <a:spcAft>
                <a:spcPts val="200"/>
              </a:spcAft>
              <a:buClr>
                <a:schemeClr val="bg2"/>
              </a:buClr>
              <a:buSzPct val="80000"/>
              <a:buFont typeface="Wingdings" panose="05000000000000000000" pitchFamily="2" charset="2"/>
              <a:buChar char="l"/>
              <a:defRPr sz="2400" baseline="0">
                <a:solidFill>
                  <a:schemeClr val="tx1"/>
                </a:solidFill>
                <a:latin typeface="+mn-lt"/>
                <a:ea typeface="+mn-ea"/>
                <a:cs typeface="+mn-cs"/>
              </a:defRPr>
            </a:lvl1pPr>
            <a:lvl2pPr marL="820738" indent="-342900" algn="l" rtl="0" eaLnBrk="0" fontAlgn="base" hangingPunct="0">
              <a:lnSpc>
                <a:spcPct val="120000"/>
              </a:lnSpc>
              <a:spcBef>
                <a:spcPct val="50000"/>
              </a:spcBef>
              <a:spcAft>
                <a:spcPts val="200"/>
              </a:spcAft>
              <a:buClr>
                <a:schemeClr val="bg2"/>
              </a:buClr>
              <a:buSzPct val="70000"/>
              <a:buFont typeface="Wingdings" panose="05000000000000000000" pitchFamily="2" charset="2"/>
              <a:buChar char="¢"/>
              <a:defRPr sz="2200" baseline="0">
                <a:solidFill>
                  <a:schemeClr val="tx1"/>
                </a:solidFill>
                <a:latin typeface="+mn-lt"/>
              </a:defRPr>
            </a:lvl2pPr>
            <a:lvl3pPr marL="1198562" indent="-342900" algn="l" rtl="0" eaLnBrk="0" fontAlgn="base" hangingPunct="0">
              <a:lnSpc>
                <a:spcPct val="120000"/>
              </a:lnSpc>
              <a:spcBef>
                <a:spcPct val="50000"/>
              </a:spcBef>
              <a:spcAft>
                <a:spcPts val="200"/>
              </a:spcAft>
              <a:buClr>
                <a:schemeClr val="bg2"/>
              </a:buClr>
              <a:buSzPct val="60000"/>
              <a:buFont typeface="Wingdings" panose="05000000000000000000" pitchFamily="2" charset="2"/>
              <a:buChar char="p"/>
              <a:defRPr sz="1800">
                <a:solidFill>
                  <a:schemeClr val="tx1"/>
                </a:solidFill>
                <a:latin typeface="+mn-lt"/>
              </a:defRPr>
            </a:lvl3pPr>
            <a:lvl4pPr marL="1314450" indent="0" algn="l" rtl="0" eaLnBrk="0" fontAlgn="base" hangingPunct="0">
              <a:lnSpc>
                <a:spcPct val="120000"/>
              </a:lnSpc>
              <a:spcBef>
                <a:spcPct val="20000"/>
              </a:spcBef>
              <a:spcAft>
                <a:spcPts val="200"/>
              </a:spcAft>
              <a:buClr>
                <a:schemeClr val="bg2"/>
              </a:buClr>
              <a:buFont typeface="Arial" panose="020B0604020202020204" pitchFamily="34" charset="0"/>
              <a:buNone/>
              <a:defRPr>
                <a:solidFill>
                  <a:schemeClr val="tx1"/>
                </a:solidFill>
                <a:latin typeface="+mn-lt"/>
              </a:defRPr>
            </a:lvl4pPr>
            <a:lvl5pPr marL="1962150" indent="-228600" algn="l" rtl="0" eaLnBrk="0" fontAlgn="base" hangingPunct="0">
              <a:lnSpc>
                <a:spcPct val="120000"/>
              </a:lnSpc>
              <a:spcBef>
                <a:spcPct val="20000"/>
              </a:spcBef>
              <a:spcAft>
                <a:spcPts val="200"/>
              </a:spcAft>
              <a:buChar char="»"/>
              <a:defRPr sz="2200">
                <a:solidFill>
                  <a:schemeClr val="tx1"/>
                </a:solidFill>
                <a:latin typeface="+mn-lt"/>
              </a:defRPr>
            </a:lvl5pPr>
            <a:lvl6pPr marL="2419350" indent="-228600" algn="l" rtl="0" eaLnBrk="0" fontAlgn="base" hangingPunct="0">
              <a:spcBef>
                <a:spcPct val="20000"/>
              </a:spcBef>
              <a:spcAft>
                <a:spcPct val="0"/>
              </a:spcAft>
              <a:buChar char="»"/>
              <a:defRPr sz="2200">
                <a:solidFill>
                  <a:schemeClr val="tx1"/>
                </a:solidFill>
                <a:latin typeface="+mn-lt"/>
              </a:defRPr>
            </a:lvl6pPr>
            <a:lvl7pPr marL="2876550" indent="-228600" algn="l" rtl="0" eaLnBrk="0" fontAlgn="base" hangingPunct="0">
              <a:spcBef>
                <a:spcPct val="20000"/>
              </a:spcBef>
              <a:spcAft>
                <a:spcPct val="0"/>
              </a:spcAft>
              <a:buChar char="»"/>
              <a:defRPr sz="2200">
                <a:solidFill>
                  <a:schemeClr val="tx1"/>
                </a:solidFill>
                <a:latin typeface="+mn-lt"/>
              </a:defRPr>
            </a:lvl7pPr>
            <a:lvl8pPr marL="3333750" indent="-228600" algn="l" rtl="0" eaLnBrk="0" fontAlgn="base" hangingPunct="0">
              <a:spcBef>
                <a:spcPct val="20000"/>
              </a:spcBef>
              <a:spcAft>
                <a:spcPct val="0"/>
              </a:spcAft>
              <a:buChar char="»"/>
              <a:defRPr sz="2200">
                <a:solidFill>
                  <a:schemeClr val="tx1"/>
                </a:solidFill>
                <a:latin typeface="+mn-lt"/>
              </a:defRPr>
            </a:lvl8pPr>
            <a:lvl9pPr marL="3790950" indent="-228600" algn="l" rtl="0" eaLnBrk="0" fontAlgn="base" hangingPunct="0">
              <a:spcBef>
                <a:spcPct val="20000"/>
              </a:spcBef>
              <a:spcAft>
                <a:spcPct val="0"/>
              </a:spcAft>
              <a:buChar char="»"/>
              <a:defRPr sz="2200">
                <a:solidFill>
                  <a:schemeClr val="tx1"/>
                </a:solidFill>
                <a:latin typeface="+mn-lt"/>
              </a:defRPr>
            </a:lvl9pPr>
          </a:lstStyle>
          <a:p>
            <a:pPr marL="0" indent="0" algn="just">
              <a:buNone/>
            </a:pPr>
            <a:r>
              <a:rPr lang="en-US" altLang="zh-CN" sz="1800" b="0" dirty="0">
                <a:latin typeface="微软雅黑" pitchFamily="34" charset="-122"/>
                <a:ea typeface="微软雅黑" pitchFamily="34" charset="-122"/>
              </a:rPr>
              <a:t>      </a:t>
            </a:r>
            <a:r>
              <a:rPr lang="zh-CN" altLang="zh-CN" sz="1800" b="0" dirty="0">
                <a:latin typeface="微软雅黑" pitchFamily="34" charset="-122"/>
                <a:ea typeface="微软雅黑" pitchFamily="34" charset="-122"/>
              </a:rPr>
              <a:t>绘制</a:t>
            </a:r>
            <a:r>
              <a:rPr lang="en-US" altLang="zh-CN" sz="1800" dirty="0">
                <a:latin typeface="微软雅黑" pitchFamily="34" charset="-122"/>
                <a:ea typeface="微软雅黑" pitchFamily="34" charset="-122"/>
              </a:rPr>
              <a:t>Iris</a:t>
            </a:r>
            <a:r>
              <a:rPr lang="zh-CN" altLang="zh-CN" sz="1800" dirty="0">
                <a:latin typeface="微软雅黑" pitchFamily="34" charset="-122"/>
                <a:ea typeface="微软雅黑" pitchFamily="34" charset="-122"/>
              </a:rPr>
              <a:t>花瓣长度与宽度散点图</a:t>
            </a:r>
            <a:r>
              <a:rPr lang="zh-CN" altLang="zh-CN" sz="1800" b="0" dirty="0">
                <a:latin typeface="微软雅黑" pitchFamily="34" charset="-122"/>
                <a:ea typeface="微软雅黑" pitchFamily="34" charset="-122"/>
              </a:rPr>
              <a:t>绘制，三种不同的颜色代表三种不同品种的鸢尾花。由图中我们不难发现如果我们设置的测试点的坐标为（</a:t>
            </a:r>
            <a:r>
              <a:rPr lang="en-US" altLang="zh-CN" sz="1800" b="0" dirty="0">
                <a:latin typeface="微软雅黑" pitchFamily="34" charset="-122"/>
                <a:ea typeface="微软雅黑" pitchFamily="34" charset="-122"/>
              </a:rPr>
              <a:t>1.5,0.4</a:t>
            </a:r>
            <a:r>
              <a:rPr lang="zh-CN" altLang="zh-CN" sz="1800" b="0" dirty="0">
                <a:latin typeface="微软雅黑" pitchFamily="34" charset="-122"/>
                <a:ea typeface="微软雅黑" pitchFamily="34" charset="-122"/>
              </a:rPr>
              <a:t>），那么其很大可能属于</a:t>
            </a:r>
            <a:r>
              <a:rPr lang="en-US" altLang="zh-CN" sz="1800" b="0" dirty="0" err="1">
                <a:latin typeface="微软雅黑" pitchFamily="34" charset="-122"/>
                <a:ea typeface="微软雅黑" pitchFamily="34" charset="-122"/>
              </a:rPr>
              <a:t>setosa</a:t>
            </a:r>
            <a:r>
              <a:rPr lang="zh-CN" altLang="zh-CN" sz="1800" b="0" dirty="0">
                <a:latin typeface="微软雅黑" pitchFamily="34" charset="-122"/>
                <a:ea typeface="微软雅黑" pitchFamily="34" charset="-122"/>
              </a:rPr>
              <a:t>品种的鸢尾花，因为它紧挨着所有的</a:t>
            </a:r>
            <a:r>
              <a:rPr lang="en-US" altLang="zh-CN" sz="1800" b="0" dirty="0" err="1">
                <a:latin typeface="微软雅黑" pitchFamily="34" charset="-122"/>
                <a:ea typeface="微软雅黑" pitchFamily="34" charset="-122"/>
              </a:rPr>
              <a:t>setosa</a:t>
            </a:r>
            <a:r>
              <a:rPr lang="zh-CN" altLang="zh-CN" sz="1800" b="0" dirty="0">
                <a:latin typeface="微软雅黑" pitchFamily="34" charset="-122"/>
                <a:ea typeface="微软雅黑" pitchFamily="34" charset="-122"/>
              </a:rPr>
              <a:t>数据点。类似的如果我们拥有一个花瓣长为</a:t>
            </a:r>
            <a:r>
              <a:rPr lang="en-US" altLang="zh-CN" sz="1800" b="0" dirty="0">
                <a:latin typeface="微软雅黑" pitchFamily="34" charset="-122"/>
                <a:ea typeface="微软雅黑" pitchFamily="34" charset="-122"/>
              </a:rPr>
              <a:t>7cm</a:t>
            </a:r>
            <a:r>
              <a:rPr lang="zh-CN" altLang="zh-CN" sz="1800" b="0" dirty="0">
                <a:latin typeface="微软雅黑" pitchFamily="34" charset="-122"/>
                <a:ea typeface="微软雅黑" pitchFamily="34" charset="-122"/>
              </a:rPr>
              <a:t>，宽为</a:t>
            </a:r>
            <a:r>
              <a:rPr lang="en-US" altLang="zh-CN" sz="1800" b="0" dirty="0">
                <a:latin typeface="微软雅黑" pitchFamily="34" charset="-122"/>
                <a:ea typeface="微软雅黑" pitchFamily="34" charset="-122"/>
              </a:rPr>
              <a:t>2.5cm</a:t>
            </a:r>
            <a:r>
              <a:rPr lang="zh-CN" altLang="zh-CN" sz="1800" b="0" dirty="0">
                <a:latin typeface="微软雅黑" pitchFamily="34" charset="-122"/>
                <a:ea typeface="微软雅黑" pitchFamily="34" charset="-122"/>
              </a:rPr>
              <a:t>的鸢尾花，我们很容易判断其可能属于</a:t>
            </a:r>
            <a:r>
              <a:rPr lang="en-US" altLang="zh-CN" sz="1800" b="0" dirty="0" err="1">
                <a:latin typeface="微软雅黑" pitchFamily="34" charset="-122"/>
                <a:ea typeface="微软雅黑" pitchFamily="34" charset="-122"/>
              </a:rPr>
              <a:t>vitginica</a:t>
            </a:r>
            <a:r>
              <a:rPr lang="zh-CN" altLang="zh-CN" sz="1800" b="0" dirty="0">
                <a:latin typeface="微软雅黑" pitchFamily="34" charset="-122"/>
                <a:ea typeface="微软雅黑" pitchFamily="34" charset="-122"/>
              </a:rPr>
              <a:t>类鸢尾花</a:t>
            </a:r>
            <a:r>
              <a:rPr lang="zh-CN" altLang="en-US" sz="1800" b="0" dirty="0">
                <a:latin typeface="微软雅黑" pitchFamily="34" charset="-122"/>
                <a:ea typeface="微软雅黑" pitchFamily="34" charset="-122"/>
              </a:rPr>
              <a:t>。</a:t>
            </a:r>
            <a:endParaRPr lang="en-US" altLang="zh-CN" sz="1400" b="1" kern="0" dirty="0">
              <a:latin typeface="微软雅黑" pitchFamily="34" charset="-122"/>
              <a:ea typeface="微软雅黑" pitchFamily="34" charset="-122"/>
            </a:endParaRPr>
          </a:p>
        </p:txBody>
      </p:sp>
      <p:sp>
        <p:nvSpPr>
          <p:cNvPr id="12" name="文本占位符 1"/>
          <p:cNvSpPr txBox="1">
            <a:spLocks/>
          </p:cNvSpPr>
          <p:nvPr/>
        </p:nvSpPr>
        <p:spPr>
          <a:xfrm>
            <a:off x="1691678" y="15466"/>
            <a:ext cx="7416826" cy="756084"/>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spcAft>
                <a:spcPts val="0"/>
              </a:spcAft>
              <a:buNone/>
            </a:pPr>
            <a:r>
              <a:rPr kumimoji="1" lang="en-US" altLang="zh-CN" sz="2600" b="1" dirty="0">
                <a:latin typeface="微软雅黑" panose="020B0503020204020204" pitchFamily="34" charset="-122"/>
                <a:ea typeface="微软雅黑" panose="020B0503020204020204" pitchFamily="34" charset="-122"/>
              </a:rPr>
              <a:t>3.4</a:t>
            </a:r>
            <a:r>
              <a:rPr kumimoji="1" lang="zh-CN" altLang="en-US" sz="2600" b="1" dirty="0">
                <a:latin typeface="微软雅黑" panose="020B0503020204020204" pitchFamily="34" charset="-122"/>
                <a:ea typeface="微软雅黑" panose="020B0503020204020204" pitchFamily="34" charset="-122"/>
              </a:rPr>
              <a:t> </a:t>
            </a:r>
            <a:r>
              <a:rPr kumimoji="1" lang="en-US" altLang="zh-CN" sz="2600" b="1" dirty="0">
                <a:latin typeface="微软雅黑" panose="020B0503020204020204" pitchFamily="34" charset="-122"/>
                <a:ea typeface="微软雅黑" panose="020B0503020204020204" pitchFamily="34" charset="-122"/>
              </a:rPr>
              <a:t>K-</a:t>
            </a:r>
            <a:r>
              <a:rPr kumimoji="1" lang="zh-CN" altLang="en-US" sz="2600" b="1" dirty="0">
                <a:latin typeface="微软雅黑" panose="020B0503020204020204" pitchFamily="34" charset="-122"/>
                <a:ea typeface="微软雅黑" panose="020B0503020204020204" pitchFamily="34" charset="-122"/>
              </a:rPr>
              <a:t>近邻算法</a:t>
            </a:r>
          </a:p>
        </p:txBody>
      </p:sp>
    </p:spTree>
    <p:extLst>
      <p:ext uri="{BB962C8B-B14F-4D97-AF65-F5344CB8AC3E}">
        <p14:creationId xmlns:p14="http://schemas.microsoft.com/office/powerpoint/2010/main" val="36510491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内容占位符 8"/>
          <p:cNvGraphicFramePr>
            <a:graphicFrameLocks noGrp="1"/>
          </p:cNvGraphicFramePr>
          <p:nvPr>
            <p:ph idx="4294967295"/>
            <p:extLst>
              <p:ext uri="{D42A27DB-BD31-4B8C-83A1-F6EECF244321}">
                <p14:modId xmlns:p14="http://schemas.microsoft.com/office/powerpoint/2010/main" val="3178954686"/>
              </p:ext>
            </p:extLst>
          </p:nvPr>
        </p:nvGraphicFramePr>
        <p:xfrm>
          <a:off x="1763689" y="1146056"/>
          <a:ext cx="7200799" cy="2761406"/>
        </p:xfrm>
        <a:graphic>
          <a:graphicData uri="http://schemas.openxmlformats.org/drawingml/2006/table">
            <a:tbl>
              <a:tblPr firstRow="1" firstCol="1" bandRow="1">
                <a:tableStyleId>{5C22544A-7EE6-4342-B048-85BDC9FD1C3A}</a:tableStyleId>
              </a:tblPr>
              <a:tblGrid>
                <a:gridCol w="7200799">
                  <a:extLst>
                    <a:ext uri="{9D8B030D-6E8A-4147-A177-3AD203B41FA5}">
                      <a16:colId xmlns:a16="http://schemas.microsoft.com/office/drawing/2014/main" xmlns="" val="20000"/>
                    </a:ext>
                  </a:extLst>
                </a:gridCol>
              </a:tblGrid>
              <a:tr h="246888">
                <a:tc>
                  <a:txBody>
                    <a:bodyPr/>
                    <a:lstStyle/>
                    <a:p>
                      <a:pPr algn="ctr">
                        <a:lnSpc>
                          <a:spcPct val="120000"/>
                        </a:lnSpc>
                        <a:spcAft>
                          <a:spcPts val="0"/>
                        </a:spcAft>
                      </a:pPr>
                      <a:r>
                        <a:rPr lang="zh-CN" altLang="zh-CN" sz="1400" b="1" kern="1200" dirty="0">
                          <a:solidFill>
                            <a:srgbClr val="002060"/>
                          </a:solidFill>
                          <a:effectLst/>
                          <a:latin typeface="+mn-lt"/>
                          <a:ea typeface="+mn-ea"/>
                          <a:cs typeface="+mn-cs"/>
                        </a:rPr>
                        <a:t>程序</a:t>
                      </a:r>
                      <a:r>
                        <a:rPr lang="en-US" altLang="zh-CN" sz="1400" b="1" kern="1200" dirty="0">
                          <a:solidFill>
                            <a:srgbClr val="002060"/>
                          </a:solidFill>
                          <a:effectLst/>
                          <a:latin typeface="+mn-lt"/>
                          <a:ea typeface="+mn-ea"/>
                          <a:cs typeface="+mn-cs"/>
                        </a:rPr>
                        <a:t>   KNN</a:t>
                      </a:r>
                      <a:r>
                        <a:rPr lang="zh-CN" altLang="zh-CN" sz="1400" b="1" kern="1200" dirty="0">
                          <a:solidFill>
                            <a:srgbClr val="002060"/>
                          </a:solidFill>
                          <a:effectLst/>
                          <a:latin typeface="+mn-lt"/>
                          <a:ea typeface="+mn-ea"/>
                          <a:cs typeface="+mn-cs"/>
                        </a:rPr>
                        <a:t>分类模型</a:t>
                      </a:r>
                      <a:endParaRPr lang="zh-CN" sz="11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2505374">
                <a:tc>
                  <a:txBody>
                    <a:bodyPr/>
                    <a:lstStyle/>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sklearn.datasets</a:t>
                      </a:r>
                      <a:r>
                        <a:rPr lang="en-US" altLang="zh-CN" sz="1400" b="1" kern="1200" dirty="0">
                          <a:solidFill>
                            <a:srgbClr val="002060"/>
                          </a:solidFill>
                          <a:effectLst/>
                          <a:latin typeface="+mn-lt"/>
                          <a:ea typeface="+mn-ea"/>
                          <a:cs typeface="+mn-cs"/>
                        </a:rPr>
                        <a:t> import </a:t>
                      </a:r>
                      <a:r>
                        <a:rPr lang="en-US" altLang="zh-CN" sz="1400" b="1" kern="1200" dirty="0" err="1">
                          <a:solidFill>
                            <a:srgbClr val="002060"/>
                          </a:solidFill>
                          <a:effectLst/>
                          <a:latin typeface="+mn-lt"/>
                          <a:ea typeface="+mn-ea"/>
                          <a:cs typeface="+mn-cs"/>
                        </a:rPr>
                        <a:t>load_iris</a:t>
                      </a:r>
                      <a:endParaRPr lang="en-US"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a:t>
                      </a:r>
                      <a:r>
                        <a:rPr lang="en-US" altLang="zh-CN" sz="1400" b="1" kern="1200" dirty="0">
                          <a:solidFill>
                            <a:srgbClr val="002060"/>
                          </a:solidFill>
                          <a:effectLst/>
                          <a:latin typeface="+mn-lt"/>
                          <a:ea typeface="+mn-ea"/>
                          <a:cs typeface="+mn-cs"/>
                        </a:rPr>
                        <a:t> import neighbors</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sklearn.model_selection</a:t>
                      </a:r>
                      <a:r>
                        <a:rPr lang="en-US" altLang="zh-CN" sz="1400" b="1" kern="1200" dirty="0">
                          <a:solidFill>
                            <a:srgbClr val="002060"/>
                          </a:solidFill>
                          <a:effectLst/>
                          <a:latin typeface="+mn-lt"/>
                          <a:ea typeface="+mn-ea"/>
                          <a:cs typeface="+mn-cs"/>
                        </a:rPr>
                        <a:t> import </a:t>
                      </a:r>
                      <a:r>
                        <a:rPr lang="en-US" altLang="zh-CN" sz="1400" b="1" kern="1200" dirty="0" err="1">
                          <a:solidFill>
                            <a:srgbClr val="002060"/>
                          </a:solidFill>
                          <a:effectLst/>
                          <a:latin typeface="+mn-lt"/>
                          <a:ea typeface="+mn-ea"/>
                          <a:cs typeface="+mn-cs"/>
                        </a:rPr>
                        <a:t>train_test_split</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KNN = </a:t>
                      </a:r>
                      <a:r>
                        <a:rPr lang="en-US" altLang="zh-CN" sz="1400" b="1" kern="1200" dirty="0" err="1">
                          <a:solidFill>
                            <a:srgbClr val="002060"/>
                          </a:solidFill>
                          <a:effectLst/>
                          <a:latin typeface="+mn-lt"/>
                          <a:ea typeface="+mn-ea"/>
                          <a:cs typeface="+mn-cs"/>
                        </a:rPr>
                        <a:t>neighbors.KNeighborsClassifier</a:t>
                      </a:r>
                      <a:r>
                        <a:rPr lang="en-US" altLang="zh-CN" sz="1400" b="1" kern="1200" dirty="0">
                          <a:solidFill>
                            <a:srgbClr val="002060"/>
                          </a:solidFill>
                          <a:effectLst/>
                          <a:latin typeface="+mn-lt"/>
                          <a:ea typeface="+mn-ea"/>
                          <a:cs typeface="+mn-cs"/>
                        </a:rPr>
                        <a:t>(</a:t>
                      </a:r>
                      <a:r>
                        <a:rPr lang="en-US" altLang="zh-CN" sz="1400" b="1" kern="1200" dirty="0" err="1">
                          <a:solidFill>
                            <a:srgbClr val="002060"/>
                          </a:solidFill>
                          <a:effectLst/>
                          <a:latin typeface="+mn-lt"/>
                          <a:ea typeface="+mn-ea"/>
                          <a:cs typeface="+mn-cs"/>
                        </a:rPr>
                        <a:t>n_neighbors</a:t>
                      </a:r>
                      <a:r>
                        <a:rPr lang="en-US" altLang="zh-CN" sz="1400" b="1" kern="1200" dirty="0">
                          <a:solidFill>
                            <a:srgbClr val="002060"/>
                          </a:solidFill>
                          <a:effectLst/>
                          <a:latin typeface="+mn-lt"/>
                          <a:ea typeface="+mn-ea"/>
                          <a:cs typeface="+mn-cs"/>
                        </a:rPr>
                        <a:t> = 5) </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X = </a:t>
                      </a:r>
                      <a:r>
                        <a:rPr lang="en-US" altLang="zh-CN" sz="1400" b="1" kern="1200" dirty="0" err="1">
                          <a:solidFill>
                            <a:srgbClr val="002060"/>
                          </a:solidFill>
                          <a:effectLst/>
                          <a:latin typeface="+mn-lt"/>
                          <a:ea typeface="+mn-ea"/>
                          <a:cs typeface="+mn-cs"/>
                        </a:rPr>
                        <a:t>load_iris</a:t>
                      </a:r>
                      <a:r>
                        <a:rPr lang="en-US" altLang="zh-CN" sz="1400" b="1" kern="1200" dirty="0">
                          <a:solidFill>
                            <a:srgbClr val="002060"/>
                          </a:solidFill>
                          <a:effectLst/>
                          <a:latin typeface="+mn-lt"/>
                          <a:ea typeface="+mn-ea"/>
                          <a:cs typeface="+mn-cs"/>
                        </a:rPr>
                        <a:t>().data</a:t>
                      </a:r>
                    </a:p>
                    <a:p>
                      <a:r>
                        <a:rPr lang="en-US" altLang="zh-CN" sz="1400" b="1" kern="1200" dirty="0">
                          <a:solidFill>
                            <a:srgbClr val="002060"/>
                          </a:solidFill>
                          <a:effectLst/>
                          <a:latin typeface="+mn-lt"/>
                          <a:ea typeface="+mn-ea"/>
                          <a:cs typeface="+mn-cs"/>
                        </a:rPr>
                        <a:t>Y = </a:t>
                      </a:r>
                      <a:r>
                        <a:rPr lang="en-US" altLang="zh-CN" sz="1400" b="1" kern="1200" dirty="0" err="1">
                          <a:solidFill>
                            <a:srgbClr val="002060"/>
                          </a:solidFill>
                          <a:effectLst/>
                          <a:latin typeface="+mn-lt"/>
                          <a:ea typeface="+mn-ea"/>
                          <a:cs typeface="+mn-cs"/>
                        </a:rPr>
                        <a:t>load_iris</a:t>
                      </a:r>
                      <a:r>
                        <a:rPr lang="en-US" altLang="zh-CN" sz="1400" b="1" kern="1200" dirty="0">
                          <a:solidFill>
                            <a:srgbClr val="002060"/>
                          </a:solidFill>
                          <a:effectLst/>
                          <a:latin typeface="+mn-lt"/>
                          <a:ea typeface="+mn-ea"/>
                          <a:cs typeface="+mn-cs"/>
                        </a:rPr>
                        <a:t>().target</a:t>
                      </a:r>
                    </a:p>
                    <a:p>
                      <a:r>
                        <a:rPr lang="en-US" altLang="zh-CN" sz="1400" b="1" kern="1200" dirty="0" err="1">
                          <a:solidFill>
                            <a:srgbClr val="002060"/>
                          </a:solidFill>
                          <a:effectLst/>
                          <a:latin typeface="+mn-lt"/>
                          <a:ea typeface="+mn-ea"/>
                          <a:cs typeface="+mn-cs"/>
                        </a:rPr>
                        <a:t>x_train</a:t>
                      </a:r>
                      <a:r>
                        <a:rPr lang="en-US" altLang="zh-CN" sz="1400" b="1" kern="1200" dirty="0">
                          <a:solidFill>
                            <a:srgbClr val="002060"/>
                          </a:solidFill>
                          <a:effectLst/>
                          <a:latin typeface="+mn-lt"/>
                          <a:ea typeface="+mn-ea"/>
                          <a:cs typeface="+mn-cs"/>
                        </a:rPr>
                        <a:t>, </a:t>
                      </a:r>
                      <a:r>
                        <a:rPr lang="en-US" altLang="zh-CN" sz="1400" b="1" kern="1200" dirty="0" err="1">
                          <a:solidFill>
                            <a:srgbClr val="002060"/>
                          </a:solidFill>
                          <a:effectLst/>
                          <a:latin typeface="+mn-lt"/>
                          <a:ea typeface="+mn-ea"/>
                          <a:cs typeface="+mn-cs"/>
                        </a:rPr>
                        <a:t>x_test</a:t>
                      </a:r>
                      <a:r>
                        <a:rPr lang="en-US" altLang="zh-CN" sz="1400" b="1" kern="1200" dirty="0">
                          <a:solidFill>
                            <a:srgbClr val="002060"/>
                          </a:solidFill>
                          <a:effectLst/>
                          <a:latin typeface="+mn-lt"/>
                          <a:ea typeface="+mn-ea"/>
                          <a:cs typeface="+mn-cs"/>
                        </a:rPr>
                        <a:t>, </a:t>
                      </a:r>
                      <a:r>
                        <a:rPr lang="en-US" altLang="zh-CN" sz="1400" b="1" kern="1200" dirty="0" err="1">
                          <a:solidFill>
                            <a:srgbClr val="002060"/>
                          </a:solidFill>
                          <a:effectLst/>
                          <a:latin typeface="+mn-lt"/>
                          <a:ea typeface="+mn-ea"/>
                          <a:cs typeface="+mn-cs"/>
                        </a:rPr>
                        <a:t>y_train</a:t>
                      </a:r>
                      <a:r>
                        <a:rPr lang="en-US" altLang="zh-CN" sz="1400" b="1" kern="1200" dirty="0">
                          <a:solidFill>
                            <a:srgbClr val="002060"/>
                          </a:solidFill>
                          <a:effectLst/>
                          <a:latin typeface="+mn-lt"/>
                          <a:ea typeface="+mn-ea"/>
                          <a:cs typeface="+mn-cs"/>
                        </a:rPr>
                        <a:t>, </a:t>
                      </a:r>
                      <a:r>
                        <a:rPr lang="en-US" altLang="zh-CN" sz="1400" b="1" kern="1200" dirty="0" err="1">
                          <a:solidFill>
                            <a:srgbClr val="002060"/>
                          </a:solidFill>
                          <a:effectLst/>
                          <a:latin typeface="+mn-lt"/>
                          <a:ea typeface="+mn-ea"/>
                          <a:cs typeface="+mn-cs"/>
                        </a:rPr>
                        <a:t>y_test</a:t>
                      </a:r>
                      <a:r>
                        <a:rPr lang="en-US" altLang="zh-CN" sz="1400" b="1" kern="1200" dirty="0">
                          <a:solidFill>
                            <a:srgbClr val="002060"/>
                          </a:solidFill>
                          <a:effectLst/>
                          <a:latin typeface="+mn-lt"/>
                          <a:ea typeface="+mn-ea"/>
                          <a:cs typeface="+mn-cs"/>
                        </a:rPr>
                        <a:t> = </a:t>
                      </a:r>
                      <a:r>
                        <a:rPr lang="en-US" altLang="zh-CN" sz="1400" b="1" kern="1200" dirty="0" err="1">
                          <a:solidFill>
                            <a:srgbClr val="002060"/>
                          </a:solidFill>
                          <a:effectLst/>
                          <a:latin typeface="+mn-lt"/>
                          <a:ea typeface="+mn-ea"/>
                          <a:cs typeface="+mn-cs"/>
                        </a:rPr>
                        <a:t>train_test_split</a:t>
                      </a:r>
                      <a:r>
                        <a:rPr lang="en-US" altLang="zh-CN" sz="1400" b="1" kern="1200" dirty="0">
                          <a:solidFill>
                            <a:srgbClr val="002060"/>
                          </a:solidFill>
                          <a:effectLst/>
                          <a:latin typeface="+mn-lt"/>
                          <a:ea typeface="+mn-ea"/>
                          <a:cs typeface="+mn-cs"/>
                        </a:rPr>
                        <a:t>(X,Y, </a:t>
                      </a:r>
                      <a:r>
                        <a:rPr lang="en-US" altLang="zh-CN" sz="1400" b="1" kern="1200" dirty="0" err="1">
                          <a:solidFill>
                            <a:srgbClr val="002060"/>
                          </a:solidFill>
                          <a:effectLst/>
                          <a:latin typeface="+mn-lt"/>
                          <a:ea typeface="+mn-ea"/>
                          <a:cs typeface="+mn-cs"/>
                        </a:rPr>
                        <a:t>test_size</a:t>
                      </a:r>
                      <a:r>
                        <a:rPr lang="en-US" altLang="zh-CN" sz="1400" b="1" kern="1200" dirty="0">
                          <a:solidFill>
                            <a:srgbClr val="002060"/>
                          </a:solidFill>
                          <a:effectLst/>
                          <a:latin typeface="+mn-lt"/>
                          <a:ea typeface="+mn-ea"/>
                          <a:cs typeface="+mn-cs"/>
                        </a:rPr>
                        <a:t> = 0.3, </a:t>
                      </a:r>
                      <a:r>
                        <a:rPr lang="en-US" altLang="zh-CN" sz="1400" b="1" kern="1200" dirty="0" err="1">
                          <a:solidFill>
                            <a:srgbClr val="002060"/>
                          </a:solidFill>
                          <a:effectLst/>
                          <a:latin typeface="+mn-lt"/>
                          <a:ea typeface="+mn-ea"/>
                          <a:cs typeface="+mn-cs"/>
                        </a:rPr>
                        <a:t>random_state</a:t>
                      </a:r>
                      <a:r>
                        <a:rPr lang="en-US" altLang="zh-CN" sz="1400" b="1" kern="1200" dirty="0">
                          <a:solidFill>
                            <a:srgbClr val="002060"/>
                          </a:solidFill>
                          <a:effectLst/>
                          <a:latin typeface="+mn-lt"/>
                          <a:ea typeface="+mn-ea"/>
                          <a:cs typeface="+mn-cs"/>
                        </a:rPr>
                        <a:t> = 0)</a:t>
                      </a:r>
                      <a:endParaRPr lang="zh-CN" altLang="zh-CN" sz="1400" b="1" kern="1200" dirty="0">
                        <a:solidFill>
                          <a:srgbClr val="002060"/>
                        </a:solidFill>
                        <a:effectLst/>
                        <a:latin typeface="+mn-lt"/>
                        <a:ea typeface="+mn-ea"/>
                        <a:cs typeface="+mn-cs"/>
                      </a:endParaRPr>
                    </a:p>
                    <a:p>
                      <a:r>
                        <a:rPr lang="en-US" altLang="zh-CN" sz="1400" b="1" kern="1200" dirty="0" err="1">
                          <a:solidFill>
                            <a:srgbClr val="002060"/>
                          </a:solidFill>
                          <a:effectLst/>
                          <a:latin typeface="+mn-lt"/>
                          <a:ea typeface="+mn-ea"/>
                          <a:cs typeface="+mn-cs"/>
                        </a:rPr>
                        <a:t>KNN.fit</a:t>
                      </a:r>
                      <a:r>
                        <a:rPr lang="en-US" altLang="zh-CN" sz="1400" b="1" kern="1200" dirty="0">
                          <a:solidFill>
                            <a:srgbClr val="002060"/>
                          </a:solidFill>
                          <a:effectLst/>
                          <a:latin typeface="+mn-lt"/>
                          <a:ea typeface="+mn-ea"/>
                          <a:cs typeface="+mn-cs"/>
                        </a:rPr>
                        <a:t>(</a:t>
                      </a:r>
                      <a:r>
                        <a:rPr lang="en-US" altLang="zh-CN" sz="1400" b="1" kern="1200" dirty="0" err="1">
                          <a:solidFill>
                            <a:srgbClr val="002060"/>
                          </a:solidFill>
                          <a:effectLst/>
                          <a:latin typeface="+mn-lt"/>
                          <a:ea typeface="+mn-ea"/>
                          <a:cs typeface="+mn-cs"/>
                        </a:rPr>
                        <a:t>x_train,y_train</a:t>
                      </a:r>
                      <a:r>
                        <a:rPr lang="en-US" altLang="zh-CN" sz="1400" b="1" kern="1200" dirty="0">
                          <a:solidFill>
                            <a:srgbClr val="002060"/>
                          </a:solidFill>
                          <a:effectLst/>
                          <a:latin typeface="+mn-lt"/>
                          <a:ea typeface="+mn-ea"/>
                          <a:cs typeface="+mn-cs"/>
                        </a:rPr>
                        <a:t>)</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print("KNN</a:t>
                      </a:r>
                      <a:r>
                        <a:rPr lang="zh-CN" altLang="zh-CN" sz="1400" b="1" kern="1200" dirty="0">
                          <a:solidFill>
                            <a:srgbClr val="002060"/>
                          </a:solidFill>
                          <a:effectLst/>
                          <a:latin typeface="+mn-lt"/>
                          <a:ea typeface="+mn-ea"/>
                          <a:cs typeface="+mn-cs"/>
                        </a:rPr>
                        <a:t>模型训练集的准确率：</a:t>
                      </a:r>
                      <a:r>
                        <a:rPr lang="en-US" altLang="zh-CN" sz="1400" b="1" kern="1200" dirty="0">
                          <a:solidFill>
                            <a:srgbClr val="002060"/>
                          </a:solidFill>
                          <a:effectLst/>
                          <a:latin typeface="+mn-lt"/>
                          <a:ea typeface="+mn-ea"/>
                          <a:cs typeface="+mn-cs"/>
                        </a:rPr>
                        <a:t>%.3f" %</a:t>
                      </a:r>
                      <a:r>
                        <a:rPr lang="en-US" altLang="zh-CN" sz="1400" b="1" kern="1200" dirty="0" err="1">
                          <a:solidFill>
                            <a:srgbClr val="002060"/>
                          </a:solidFill>
                          <a:effectLst/>
                          <a:latin typeface="+mn-lt"/>
                          <a:ea typeface="+mn-ea"/>
                          <a:cs typeface="+mn-cs"/>
                        </a:rPr>
                        <a:t>KNN.score</a:t>
                      </a:r>
                      <a:r>
                        <a:rPr lang="en-US" altLang="zh-CN" sz="1400" b="1" kern="1200" dirty="0">
                          <a:solidFill>
                            <a:srgbClr val="002060"/>
                          </a:solidFill>
                          <a:effectLst/>
                          <a:latin typeface="+mn-lt"/>
                          <a:ea typeface="+mn-ea"/>
                          <a:cs typeface="+mn-cs"/>
                        </a:rPr>
                        <a:t>(</a:t>
                      </a:r>
                      <a:r>
                        <a:rPr lang="en-US" altLang="zh-CN" sz="1400" b="1" kern="1200" dirty="0" err="1">
                          <a:solidFill>
                            <a:srgbClr val="002060"/>
                          </a:solidFill>
                          <a:effectLst/>
                          <a:latin typeface="+mn-lt"/>
                          <a:ea typeface="+mn-ea"/>
                          <a:cs typeface="+mn-cs"/>
                        </a:rPr>
                        <a:t>x_train</a:t>
                      </a:r>
                      <a:r>
                        <a:rPr lang="en-US" altLang="zh-CN" sz="1400" b="1" kern="1200" dirty="0">
                          <a:solidFill>
                            <a:srgbClr val="002060"/>
                          </a:solidFill>
                          <a:effectLst/>
                          <a:latin typeface="+mn-lt"/>
                          <a:ea typeface="+mn-ea"/>
                          <a:cs typeface="+mn-cs"/>
                        </a:rPr>
                        <a:t>, </a:t>
                      </a:r>
                      <a:r>
                        <a:rPr lang="en-US" altLang="zh-CN" sz="1400" b="1" kern="1200" dirty="0" err="1">
                          <a:solidFill>
                            <a:srgbClr val="002060"/>
                          </a:solidFill>
                          <a:effectLst/>
                          <a:latin typeface="+mn-lt"/>
                          <a:ea typeface="+mn-ea"/>
                          <a:cs typeface="+mn-cs"/>
                        </a:rPr>
                        <a:t>y_train</a:t>
                      </a:r>
                      <a:r>
                        <a:rPr lang="en-US" altLang="zh-CN" sz="1400" b="1" kern="1200" dirty="0">
                          <a:solidFill>
                            <a:srgbClr val="002060"/>
                          </a:solidFill>
                          <a:effectLst/>
                          <a:latin typeface="+mn-lt"/>
                          <a:ea typeface="+mn-ea"/>
                          <a:cs typeface="+mn-cs"/>
                        </a:rPr>
                        <a:t>))</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print("KNN</a:t>
                      </a:r>
                      <a:r>
                        <a:rPr lang="zh-CN" altLang="zh-CN" sz="1400" b="1" kern="1200" dirty="0">
                          <a:solidFill>
                            <a:srgbClr val="002060"/>
                          </a:solidFill>
                          <a:effectLst/>
                          <a:latin typeface="+mn-lt"/>
                          <a:ea typeface="+mn-ea"/>
                          <a:cs typeface="+mn-cs"/>
                        </a:rPr>
                        <a:t>模型测试集的准确率：</a:t>
                      </a:r>
                      <a:r>
                        <a:rPr lang="en-US" altLang="zh-CN" sz="1400" b="1" kern="1200" dirty="0">
                          <a:solidFill>
                            <a:srgbClr val="002060"/>
                          </a:solidFill>
                          <a:effectLst/>
                          <a:latin typeface="+mn-lt"/>
                          <a:ea typeface="+mn-ea"/>
                          <a:cs typeface="+mn-cs"/>
                        </a:rPr>
                        <a:t>%.3f" %</a:t>
                      </a:r>
                      <a:r>
                        <a:rPr lang="en-US" altLang="zh-CN" sz="1400" b="1" kern="1200" dirty="0" err="1">
                          <a:solidFill>
                            <a:srgbClr val="002060"/>
                          </a:solidFill>
                          <a:effectLst/>
                          <a:latin typeface="+mn-lt"/>
                          <a:ea typeface="+mn-ea"/>
                          <a:cs typeface="+mn-cs"/>
                        </a:rPr>
                        <a:t>KNN.score</a:t>
                      </a:r>
                      <a:r>
                        <a:rPr lang="en-US" altLang="zh-CN" sz="1400" b="1" kern="1200" dirty="0">
                          <a:solidFill>
                            <a:srgbClr val="002060"/>
                          </a:solidFill>
                          <a:effectLst/>
                          <a:latin typeface="+mn-lt"/>
                          <a:ea typeface="+mn-ea"/>
                          <a:cs typeface="+mn-cs"/>
                        </a:rPr>
                        <a:t>(</a:t>
                      </a:r>
                      <a:r>
                        <a:rPr lang="en-US" altLang="zh-CN" sz="1400" b="1" kern="1200" dirty="0" err="1">
                          <a:solidFill>
                            <a:srgbClr val="002060"/>
                          </a:solidFill>
                          <a:effectLst/>
                          <a:latin typeface="+mn-lt"/>
                          <a:ea typeface="+mn-ea"/>
                          <a:cs typeface="+mn-cs"/>
                        </a:rPr>
                        <a:t>x_test</a:t>
                      </a:r>
                      <a:r>
                        <a:rPr lang="en-US" altLang="zh-CN" sz="1400" b="1" kern="1200" dirty="0">
                          <a:solidFill>
                            <a:srgbClr val="002060"/>
                          </a:solidFill>
                          <a:effectLst/>
                          <a:latin typeface="+mn-lt"/>
                          <a:ea typeface="+mn-ea"/>
                          <a:cs typeface="+mn-cs"/>
                        </a:rPr>
                        <a:t>, </a:t>
                      </a:r>
                      <a:r>
                        <a:rPr lang="en-US" altLang="zh-CN" sz="1400" b="1" kern="1200" dirty="0" err="1">
                          <a:solidFill>
                            <a:srgbClr val="002060"/>
                          </a:solidFill>
                          <a:effectLst/>
                          <a:latin typeface="+mn-lt"/>
                          <a:ea typeface="+mn-ea"/>
                          <a:cs typeface="+mn-cs"/>
                        </a:rPr>
                        <a:t>y_test</a:t>
                      </a:r>
                      <a:r>
                        <a:rPr lang="en-US" altLang="zh-CN" sz="1400" b="1" kern="1200" dirty="0">
                          <a:solidFill>
                            <a:srgbClr val="002060"/>
                          </a:solidFill>
                          <a:effectLst/>
                          <a:latin typeface="+mn-lt"/>
                          <a:ea typeface="+mn-ea"/>
                          <a:cs typeface="+mn-cs"/>
                        </a:rPr>
                        <a:t>))</a:t>
                      </a:r>
                      <a:endParaRPr lang="zh-CN" altLang="zh-CN" sz="1400" b="1" kern="1200" dirty="0">
                        <a:solidFill>
                          <a:srgbClr val="002060"/>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内容占位符 8"/>
          <p:cNvGraphicFramePr>
            <a:graphicFrameLocks/>
          </p:cNvGraphicFramePr>
          <p:nvPr>
            <p:extLst>
              <p:ext uri="{D42A27DB-BD31-4B8C-83A1-F6EECF244321}">
                <p14:modId xmlns:p14="http://schemas.microsoft.com/office/powerpoint/2010/main" val="2054137348"/>
              </p:ext>
            </p:extLst>
          </p:nvPr>
        </p:nvGraphicFramePr>
        <p:xfrm>
          <a:off x="1763689" y="3594328"/>
          <a:ext cx="7344815" cy="633606"/>
        </p:xfrm>
        <a:graphic>
          <a:graphicData uri="http://schemas.openxmlformats.org/drawingml/2006/table">
            <a:tbl>
              <a:tblPr firstRow="1" firstCol="1" bandRow="1">
                <a:tableStyleId>{5C22544A-7EE6-4342-B048-85BDC9FD1C3A}</a:tableStyleId>
              </a:tblPr>
              <a:tblGrid>
                <a:gridCol w="7344815">
                  <a:extLst>
                    <a:ext uri="{9D8B030D-6E8A-4147-A177-3AD203B41FA5}">
                      <a16:colId xmlns:a16="http://schemas.microsoft.com/office/drawing/2014/main" xmlns="" val="20000"/>
                    </a:ext>
                  </a:extLst>
                </a:gridCol>
              </a:tblGrid>
              <a:tr h="201558">
                <a:tc>
                  <a:txBody>
                    <a:bodyPr/>
                    <a:lstStyle/>
                    <a:p>
                      <a:pPr algn="ctr">
                        <a:lnSpc>
                          <a:spcPct val="120000"/>
                        </a:lnSpc>
                        <a:spcAft>
                          <a:spcPts val="0"/>
                        </a:spcAft>
                      </a:pPr>
                      <a:r>
                        <a:rPr lang="zh-CN" altLang="en-US" sz="1100" kern="100" dirty="0">
                          <a:effectLst/>
                          <a:latin typeface="Times New Roman" panose="02020603050405020304" pitchFamily="18" charset="0"/>
                          <a:ea typeface="宋体" panose="02010600030101010101" pitchFamily="2" charset="-122"/>
                          <a:cs typeface="Times New Roman" panose="02020603050405020304" pitchFamily="18" charset="0"/>
                        </a:rPr>
                        <a:t>运行及结果</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432048">
                <a:tc>
                  <a:txBody>
                    <a:bodyPr/>
                    <a:lstStyle/>
                    <a:p>
                      <a:r>
                        <a:rPr lang="en-US" altLang="zh-CN" sz="1400" b="1" kern="1200" dirty="0">
                          <a:solidFill>
                            <a:srgbClr val="002060"/>
                          </a:solidFill>
                          <a:effectLst/>
                          <a:latin typeface="+mn-lt"/>
                          <a:ea typeface="+mn-ea"/>
                          <a:cs typeface="+mn-cs"/>
                        </a:rPr>
                        <a:t>KNN</a:t>
                      </a:r>
                      <a:r>
                        <a:rPr lang="zh-CN" altLang="zh-CN" sz="1400" b="1" kern="1200" dirty="0">
                          <a:solidFill>
                            <a:srgbClr val="002060"/>
                          </a:solidFill>
                          <a:effectLst/>
                          <a:latin typeface="+mn-lt"/>
                          <a:ea typeface="+mn-ea"/>
                          <a:cs typeface="+mn-cs"/>
                        </a:rPr>
                        <a:t>模型训练集的准确率：</a:t>
                      </a:r>
                      <a:r>
                        <a:rPr lang="en-US" altLang="zh-CN" sz="1400" b="1" kern="1200" dirty="0">
                          <a:solidFill>
                            <a:srgbClr val="002060"/>
                          </a:solidFill>
                          <a:effectLst/>
                          <a:latin typeface="+mn-lt"/>
                          <a:ea typeface="+mn-ea"/>
                          <a:cs typeface="+mn-cs"/>
                        </a:rPr>
                        <a:t>0.962</a:t>
                      </a:r>
                    </a:p>
                    <a:p>
                      <a:r>
                        <a:rPr lang="en-US" altLang="zh-CN" sz="1400" b="1" kern="1200" dirty="0">
                          <a:solidFill>
                            <a:srgbClr val="002060"/>
                          </a:solidFill>
                          <a:effectLst/>
                          <a:latin typeface="+mn-lt"/>
                          <a:ea typeface="+mn-ea"/>
                          <a:cs typeface="+mn-cs"/>
                        </a:rPr>
                        <a:t>KNN</a:t>
                      </a:r>
                      <a:r>
                        <a:rPr lang="zh-CN" altLang="zh-CN" sz="1400" b="1" kern="1200" dirty="0">
                          <a:solidFill>
                            <a:srgbClr val="002060"/>
                          </a:solidFill>
                          <a:effectLst/>
                          <a:latin typeface="+mn-lt"/>
                          <a:ea typeface="+mn-ea"/>
                          <a:cs typeface="+mn-cs"/>
                        </a:rPr>
                        <a:t>模型测试集的准确率：</a:t>
                      </a:r>
                      <a:r>
                        <a:rPr lang="en-US" altLang="zh-CN" sz="1400" b="1" kern="1200" dirty="0">
                          <a:solidFill>
                            <a:srgbClr val="002060"/>
                          </a:solidFill>
                          <a:effectLst/>
                          <a:latin typeface="+mn-lt"/>
                          <a:ea typeface="+mn-ea"/>
                          <a:cs typeface="+mn-cs"/>
                        </a:rPr>
                        <a:t>0.978</a:t>
                      </a:r>
                      <a:endParaRPr lang="zh-CN" altLang="zh-CN" sz="1400" b="1" kern="1200" dirty="0">
                        <a:solidFill>
                          <a:srgbClr val="002060"/>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8" name="文本占位符 1"/>
          <p:cNvSpPr txBox="1">
            <a:spLocks/>
          </p:cNvSpPr>
          <p:nvPr/>
        </p:nvSpPr>
        <p:spPr>
          <a:xfrm>
            <a:off x="1691679" y="0"/>
            <a:ext cx="7444723"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案例实验</a:t>
            </a:r>
          </a:p>
        </p:txBody>
      </p:sp>
    </p:spTree>
    <p:extLst>
      <p:ext uri="{BB962C8B-B14F-4D97-AF65-F5344CB8AC3E}">
        <p14:creationId xmlns:p14="http://schemas.microsoft.com/office/powerpoint/2010/main" val="15109528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B876C33-1908-8D23-4322-EEA565646CFC}"/>
              </a:ext>
            </a:extLst>
          </p:cNvPr>
          <p:cNvSpPr txBox="1">
            <a:spLocks/>
          </p:cNvSpPr>
          <p:nvPr/>
        </p:nvSpPr>
        <p:spPr>
          <a:xfrm>
            <a:off x="1691680" y="1995686"/>
            <a:ext cx="7452320"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en-US" altLang="zh-CN" b="1" dirty="0">
                <a:latin typeface="+mj-ea"/>
                <a:sym typeface="+mn-ea"/>
              </a:rPr>
              <a:t>3.5 </a:t>
            </a:r>
            <a:r>
              <a:rPr lang="zh-CN" altLang="en-US" b="1" dirty="0">
                <a:latin typeface="+mj-ea"/>
                <a:sym typeface="+mn-ea"/>
              </a:rPr>
              <a:t> 朴素贝叶斯分类算法</a:t>
            </a:r>
            <a:endParaRPr lang="en-US" altLang="zh-CN" b="1" dirty="0">
              <a:latin typeface="+mj-ea"/>
              <a:sym typeface="+mn-ea"/>
            </a:endParaRPr>
          </a:p>
        </p:txBody>
      </p:sp>
    </p:spTree>
    <p:extLst>
      <p:ext uri="{BB962C8B-B14F-4D97-AF65-F5344CB8AC3E}">
        <p14:creationId xmlns:p14="http://schemas.microsoft.com/office/powerpoint/2010/main" val="33486863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272808" cy="3384376"/>
          </a:xfrm>
          <a:prstGeom prst="rect">
            <a:avLst/>
          </a:prstGeom>
        </p:spPr>
        <p:txBody>
          <a:bodyPr/>
          <a:lstStyle/>
          <a:p>
            <a:pPr>
              <a:lnSpc>
                <a:spcPct val="150000"/>
              </a:lnSpc>
            </a:pPr>
            <a:r>
              <a:rPr lang="zh-CN" altLang="en-US" sz="2000" b="1" dirty="0">
                <a:latin typeface="微软雅黑" pitchFamily="34" charset="-122"/>
                <a:ea typeface="微软雅黑" pitchFamily="34" charset="-122"/>
              </a:rPr>
              <a:t>朴素贝叶斯</a:t>
            </a:r>
            <a:endParaRPr lang="en-US" altLang="zh-CN" sz="2000" b="1" dirty="0">
              <a:latin typeface="微软雅黑" pitchFamily="34" charset="-122"/>
              <a:ea typeface="微软雅黑" pitchFamily="34" charset="-122"/>
            </a:endParaRPr>
          </a:p>
          <a:p>
            <a:pPr lvl="1" algn="just">
              <a:lnSpc>
                <a:spcPct val="150000"/>
              </a:lnSpc>
            </a:pPr>
            <a:r>
              <a:rPr lang="zh-CN" altLang="zh-CN" sz="2000" dirty="0">
                <a:latin typeface="微软雅黑" pitchFamily="34" charset="-122"/>
                <a:ea typeface="微软雅黑" pitchFamily="34" charset="-122"/>
              </a:rPr>
              <a:t>朴素贝叶斯</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Naive Bayes</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NB</a:t>
            </a:r>
            <a:r>
              <a:rPr lang="zh-CN" altLang="en-US" sz="2000" dirty="0">
                <a:latin typeface="微软雅黑" pitchFamily="34" charset="-122"/>
                <a:ea typeface="微软雅黑" pitchFamily="34" charset="-122"/>
              </a:rPr>
              <a:t>）</a:t>
            </a:r>
            <a:r>
              <a:rPr lang="zh-CN" altLang="zh-CN" sz="2000" dirty="0">
                <a:latin typeface="微软雅黑" pitchFamily="34" charset="-122"/>
                <a:ea typeface="微软雅黑" pitchFamily="34" charset="-122"/>
              </a:rPr>
              <a:t>是一种常见的概率二分类和多分类的分类器，对于给定的特征向量，</a:t>
            </a:r>
            <a:r>
              <a:rPr lang="zh-CN" altLang="en-US" sz="2000" dirty="0">
                <a:latin typeface="微软雅黑" pitchFamily="34" charset="-122"/>
                <a:ea typeface="微软雅黑" pitchFamily="34" charset="-122"/>
              </a:rPr>
              <a:t>它</a:t>
            </a:r>
            <a:r>
              <a:rPr lang="zh-CN" altLang="zh-CN" sz="2000" dirty="0">
                <a:latin typeface="微软雅黑" pitchFamily="34" charset="-122"/>
                <a:ea typeface="微软雅黑" pitchFamily="34" charset="-122"/>
              </a:rPr>
              <a:t>用贝叶斯规则预测每类的概率。</a:t>
            </a:r>
            <a:endParaRPr lang="en-US" altLang="zh-CN" sz="2000" dirty="0">
              <a:latin typeface="微软雅黑" pitchFamily="34" charset="-122"/>
              <a:ea typeface="微软雅黑" pitchFamily="34" charset="-122"/>
            </a:endParaRPr>
          </a:p>
          <a:p>
            <a:pPr lvl="1" algn="just">
              <a:lnSpc>
                <a:spcPct val="150000"/>
              </a:lnSpc>
            </a:pPr>
            <a:r>
              <a:rPr lang="zh-CN" altLang="zh-CN" sz="2000" dirty="0">
                <a:latin typeface="微软雅黑" pitchFamily="34" charset="-122"/>
                <a:ea typeface="微软雅黑" pitchFamily="34" charset="-122"/>
              </a:rPr>
              <a:t>当数据非常大，特征很多且具有一致的先验概率（各个类别的发生概率）时，该方法非常有效</a:t>
            </a:r>
            <a:r>
              <a:rPr lang="zh-CN" altLang="en-US" sz="2000" dirty="0">
                <a:latin typeface="微软雅黑" pitchFamily="34" charset="-122"/>
                <a:ea typeface="微软雅黑" pitchFamily="34" charset="-122"/>
              </a:rPr>
              <a:t>。</a:t>
            </a:r>
          </a:p>
          <a:p>
            <a:pPr lvl="1">
              <a:lnSpc>
                <a:spcPct val="150000"/>
              </a:lnSpc>
            </a:pPr>
            <a:r>
              <a:rPr lang="zh-CN" altLang="zh-CN" sz="2000" dirty="0">
                <a:latin typeface="微软雅黑" pitchFamily="34" charset="-122"/>
                <a:ea typeface="微软雅黑" pitchFamily="34" charset="-122"/>
              </a:rPr>
              <a:t>适用于文本分类，垃圾邮件过滤，病人分类等方面。</a:t>
            </a:r>
            <a:endParaRPr lang="en-US" altLang="zh-CN" sz="20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1"/>
          <p:cNvSpPr txBox="1">
            <a:spLocks/>
          </p:cNvSpPr>
          <p:nvPr/>
        </p:nvSpPr>
        <p:spPr>
          <a:xfrm>
            <a:off x="1763688" y="0"/>
            <a:ext cx="7380312"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lang="en-US" altLang="zh-CN" sz="2600" b="1" dirty="0">
                <a:latin typeface="+mj-ea"/>
                <a:sym typeface="+mn-ea"/>
              </a:rPr>
              <a:t>3.5</a:t>
            </a:r>
            <a:r>
              <a:rPr lang="zh-CN" altLang="en-US" sz="2600" b="1" dirty="0">
                <a:latin typeface="+mj-ea"/>
                <a:sym typeface="+mn-ea"/>
              </a:rPr>
              <a:t> 朴素贝叶斯分类算法</a:t>
            </a:r>
            <a:endParaRPr lang="en-US" altLang="zh-CN" sz="2600" b="1" dirty="0">
              <a:latin typeface="+mj-ea"/>
              <a:sym typeface="+mn-ea"/>
            </a:endParaRPr>
          </a:p>
        </p:txBody>
      </p:sp>
    </p:spTree>
    <p:extLst>
      <p:ext uri="{BB962C8B-B14F-4D97-AF65-F5344CB8AC3E}">
        <p14:creationId xmlns:p14="http://schemas.microsoft.com/office/powerpoint/2010/main" val="14265084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867729" y="885062"/>
            <a:ext cx="3528392" cy="400110"/>
          </a:xfrm>
          <a:prstGeom prst="rect">
            <a:avLst/>
          </a:prstGeom>
        </p:spPr>
        <p:txBody>
          <a:bodyPr wrap="square">
            <a:spAutoFit/>
          </a:bodyPr>
          <a:lstStyle/>
          <a:p>
            <a:pPr>
              <a:buFont typeface="Wingdings" pitchFamily="2" charset="2"/>
              <a:buChar char="Ø"/>
            </a:pPr>
            <a:r>
              <a:rPr lang="zh-CN" altLang="zh-CN" sz="2000" b="1" dirty="0">
                <a:latin typeface="微软雅黑 Light" panose="020B0502040204020203" pitchFamily="34" charset="-122"/>
                <a:ea typeface="微软雅黑 Light" panose="020B0502040204020203" pitchFamily="34" charset="-122"/>
              </a:rPr>
              <a:t>银行贷款客户风险预测为例</a:t>
            </a:r>
            <a:r>
              <a:rPr lang="zh-CN" altLang="en-US" sz="2000" b="1" dirty="0">
                <a:latin typeface="微软雅黑 Light" panose="020B0502040204020203" pitchFamily="34" charset="-122"/>
                <a:ea typeface="微软雅黑 Light" panose="020B0502040204020203" pitchFamily="34" charset="-122"/>
              </a:rPr>
              <a:t>：</a:t>
            </a:r>
          </a:p>
        </p:txBody>
      </p:sp>
      <p:graphicFrame>
        <p:nvGraphicFramePr>
          <p:cNvPr id="10" name="表格 9"/>
          <p:cNvGraphicFramePr>
            <a:graphicFrameLocks noGrp="1"/>
          </p:cNvGraphicFramePr>
          <p:nvPr>
            <p:extLst>
              <p:ext uri="{D42A27DB-BD31-4B8C-83A1-F6EECF244321}">
                <p14:modId xmlns:p14="http://schemas.microsoft.com/office/powerpoint/2010/main" val="4252580771"/>
              </p:ext>
            </p:extLst>
          </p:nvPr>
        </p:nvGraphicFramePr>
        <p:xfrm>
          <a:off x="4355976" y="4288502"/>
          <a:ext cx="4680520" cy="731520"/>
        </p:xfrm>
        <a:graphic>
          <a:graphicData uri="http://schemas.openxmlformats.org/drawingml/2006/table">
            <a:tbl>
              <a:tblPr>
                <a:tableStyleId>{0505E3EF-67EA-436B-97B2-0124C06EBD24}</a:tableStyleId>
              </a:tblPr>
              <a:tblGrid>
                <a:gridCol w="648072">
                  <a:extLst>
                    <a:ext uri="{9D8B030D-6E8A-4147-A177-3AD203B41FA5}">
                      <a16:colId xmlns:a16="http://schemas.microsoft.com/office/drawing/2014/main" xmlns="" val="20000"/>
                    </a:ext>
                  </a:extLst>
                </a:gridCol>
                <a:gridCol w="720080">
                  <a:extLst>
                    <a:ext uri="{9D8B030D-6E8A-4147-A177-3AD203B41FA5}">
                      <a16:colId xmlns:a16="http://schemas.microsoft.com/office/drawing/2014/main" xmlns="" val="20001"/>
                    </a:ext>
                  </a:extLst>
                </a:gridCol>
                <a:gridCol w="1008112">
                  <a:extLst>
                    <a:ext uri="{9D8B030D-6E8A-4147-A177-3AD203B41FA5}">
                      <a16:colId xmlns:a16="http://schemas.microsoft.com/office/drawing/2014/main" xmlns="" val="20002"/>
                    </a:ext>
                  </a:extLst>
                </a:gridCol>
                <a:gridCol w="1080120">
                  <a:extLst>
                    <a:ext uri="{9D8B030D-6E8A-4147-A177-3AD203B41FA5}">
                      <a16:colId xmlns:a16="http://schemas.microsoft.com/office/drawing/2014/main" xmlns="" val="20003"/>
                    </a:ext>
                  </a:extLst>
                </a:gridCol>
                <a:gridCol w="1224136">
                  <a:extLst>
                    <a:ext uri="{9D8B030D-6E8A-4147-A177-3AD203B41FA5}">
                      <a16:colId xmlns:a16="http://schemas.microsoft.com/office/drawing/2014/main" xmlns="" val="20004"/>
                    </a:ext>
                  </a:extLst>
                </a:gridCol>
              </a:tblGrid>
              <a:tr h="277250">
                <a:tc>
                  <a:txBody>
                    <a:bodyPr/>
                    <a:lstStyle/>
                    <a:p>
                      <a:pPr algn="just">
                        <a:lnSpc>
                          <a:spcPct val="150000"/>
                        </a:lnSpc>
                        <a:spcAft>
                          <a:spcPts val="0"/>
                        </a:spcAft>
                      </a:pPr>
                      <a:r>
                        <a:rPr lang="zh-CN" sz="1600" kern="0" dirty="0"/>
                        <a:t>性别</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a:t>收入</a:t>
                      </a:r>
                      <a:endParaRPr lang="zh-CN" sz="18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t>教育程度</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t>婚姻状态</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a:t>是否违约</a:t>
                      </a:r>
                      <a:endParaRPr lang="zh-CN" sz="1800" b="1" kern="100">
                        <a:solidFill>
                          <a:srgbClr val="7B7B7B"/>
                        </a:solidFill>
                        <a:latin typeface="+mj-ea"/>
                        <a:ea typeface="+mj-ea"/>
                        <a:cs typeface="Times New Roman"/>
                      </a:endParaRPr>
                    </a:p>
                  </a:txBody>
                  <a:tcPr marL="68580" marR="68580" marT="0" marB="0"/>
                </a:tc>
                <a:extLst>
                  <a:ext uri="{0D108BD9-81ED-4DB2-BD59-A6C34878D82A}">
                    <a16:rowId xmlns:a16="http://schemas.microsoft.com/office/drawing/2014/main" xmlns="" val="10000"/>
                  </a:ext>
                </a:extLst>
              </a:tr>
              <a:tr h="298814">
                <a:tc>
                  <a:txBody>
                    <a:bodyPr/>
                    <a:lstStyle/>
                    <a:p>
                      <a:pPr algn="just">
                        <a:lnSpc>
                          <a:spcPct val="150000"/>
                        </a:lnSpc>
                        <a:spcAft>
                          <a:spcPts val="0"/>
                        </a:spcAft>
                      </a:pPr>
                      <a:r>
                        <a:rPr lang="zh-CN" sz="1600" kern="0"/>
                        <a:t>男</a:t>
                      </a:r>
                      <a:endParaRPr lang="zh-CN" sz="18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a:t>中</a:t>
                      </a:r>
                      <a:endParaRPr lang="zh-CN" sz="18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en-US" altLang="zh-CN" sz="1600" kern="0" dirty="0"/>
                        <a:t>  </a:t>
                      </a:r>
                      <a:r>
                        <a:rPr lang="zh-CN" sz="1600" kern="0" dirty="0"/>
                        <a:t>本科</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en-US" altLang="zh-CN" sz="1600" kern="0" dirty="0"/>
                        <a:t>  </a:t>
                      </a:r>
                      <a:r>
                        <a:rPr lang="zh-CN" sz="1600" kern="0" dirty="0"/>
                        <a:t>未婚</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en-US" altLang="zh-CN" sz="1600" kern="0" dirty="0"/>
                        <a:t>       </a:t>
                      </a:r>
                      <a:r>
                        <a:rPr lang="zh-CN" sz="1600" kern="0" dirty="0"/>
                        <a:t>？</a:t>
                      </a:r>
                      <a:endParaRPr lang="zh-CN" sz="1800" b="1" kern="100" dirty="0">
                        <a:solidFill>
                          <a:srgbClr val="7B7B7B"/>
                        </a:solidFill>
                        <a:latin typeface="+mj-ea"/>
                        <a:ea typeface="+mj-ea"/>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
        <p:nvSpPr>
          <p:cNvPr id="11" name="圆角右箭头 10"/>
          <p:cNvSpPr/>
          <p:nvPr/>
        </p:nvSpPr>
        <p:spPr>
          <a:xfrm rot="5400000">
            <a:off x="7409423" y="2782054"/>
            <a:ext cx="877882" cy="1800200"/>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lumMod val="75000"/>
                </a:schemeClr>
              </a:solidFill>
            </a:endParaRPr>
          </a:p>
        </p:txBody>
      </p:sp>
      <p:sp>
        <p:nvSpPr>
          <p:cNvPr id="9" name="TextBox 8"/>
          <p:cNvSpPr txBox="1"/>
          <p:nvPr/>
        </p:nvSpPr>
        <p:spPr>
          <a:xfrm>
            <a:off x="6876256" y="2429475"/>
            <a:ext cx="1728192" cy="646331"/>
          </a:xfrm>
          <a:prstGeom prst="rect">
            <a:avLst/>
          </a:prstGeom>
          <a:noFill/>
        </p:spPr>
        <p:txBody>
          <a:bodyPr wrap="square" rtlCol="0">
            <a:spAutoFit/>
          </a:bodyPr>
          <a:lstStyle/>
          <a:p>
            <a:r>
              <a:rPr lang="zh-CN" altLang="en-US" b="1" dirty="0">
                <a:solidFill>
                  <a:srgbClr val="C00000"/>
                </a:solidFill>
              </a:rPr>
              <a:t>构造模型对未标签数据分类</a:t>
            </a:r>
          </a:p>
        </p:txBody>
      </p:sp>
      <p:graphicFrame>
        <p:nvGraphicFramePr>
          <p:cNvPr id="12" name="表格 11"/>
          <p:cNvGraphicFramePr>
            <a:graphicFrameLocks noGrp="1"/>
          </p:cNvGraphicFramePr>
          <p:nvPr>
            <p:extLst>
              <p:ext uri="{D42A27DB-BD31-4B8C-83A1-F6EECF244321}">
                <p14:modId xmlns:p14="http://schemas.microsoft.com/office/powerpoint/2010/main" val="3489978600"/>
              </p:ext>
            </p:extLst>
          </p:nvPr>
        </p:nvGraphicFramePr>
        <p:xfrm>
          <a:off x="2051719" y="1285172"/>
          <a:ext cx="4824537" cy="2582723"/>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262963">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收入</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婚姻状态</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solidFill>
                            <a:schemeClr val="tx1"/>
                          </a:solidFill>
                          <a:effectLst/>
                          <a:latin typeface="黑体" pitchFamily="49" charset="-122"/>
                          <a:ea typeface="黑体" pitchFamily="49" charset="-122"/>
                        </a:rPr>
                        <a:t>是否违约</a:t>
                      </a:r>
                      <a:endParaRPr lang="zh-CN" sz="2000" kern="100" dirty="0">
                        <a:solidFill>
                          <a:schemeClr val="tx1"/>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31976">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未</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N</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31976">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本科</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31976">
                <a:tc>
                  <a:txBody>
                    <a:bodyPr/>
                    <a:lstStyle/>
                    <a:p>
                      <a:pPr algn="ctr">
                        <a:spcAft>
                          <a:spcPts val="0"/>
                        </a:spcAft>
                      </a:pPr>
                      <a:r>
                        <a:rPr lang="en-US" sz="1400" kern="0">
                          <a:effectLst/>
                          <a:latin typeface="黑体" pitchFamily="49" charset="-122"/>
                          <a:ea typeface="黑体" pitchFamily="49" charset="-122"/>
                        </a:rPr>
                        <a:t>3</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N</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31976">
                <a:tc>
                  <a:txBody>
                    <a:bodyPr/>
                    <a:lstStyle/>
                    <a:p>
                      <a:pPr algn="ctr">
                        <a:spcAft>
                          <a:spcPts val="0"/>
                        </a:spcAft>
                      </a:pPr>
                      <a:r>
                        <a:rPr lang="en-US" sz="1400" kern="0">
                          <a:effectLst/>
                          <a:latin typeface="黑体" pitchFamily="49" charset="-122"/>
                          <a:ea typeface="黑体" pitchFamily="49" charset="-122"/>
                        </a:rPr>
                        <a:t>4</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N</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31976">
                <a:tc>
                  <a:txBody>
                    <a:bodyPr/>
                    <a:lstStyle/>
                    <a:p>
                      <a:pPr algn="ctr">
                        <a:spcAft>
                          <a:spcPts val="0"/>
                        </a:spcAft>
                      </a:pPr>
                      <a:r>
                        <a:rPr lang="en-US" sz="1400" kern="0">
                          <a:effectLst/>
                          <a:latin typeface="黑体" pitchFamily="49" charset="-122"/>
                          <a:ea typeface="黑体" pitchFamily="49" charset="-122"/>
                        </a:rPr>
                        <a:t>5</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N</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31976">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本科</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r h="231976">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7"/>
                  </a:ext>
                </a:extLst>
              </a:tr>
              <a:tr h="231976">
                <a:tc>
                  <a:txBody>
                    <a:bodyPr/>
                    <a:lstStyle/>
                    <a:p>
                      <a:pPr algn="ctr">
                        <a:spcAft>
                          <a:spcPts val="0"/>
                        </a:spcAft>
                      </a:pPr>
                      <a:r>
                        <a:rPr lang="en-US" sz="1400" kern="0">
                          <a:effectLst/>
                          <a:latin typeface="黑体" pitchFamily="49" charset="-122"/>
                          <a:ea typeface="黑体" pitchFamily="49" charset="-122"/>
                        </a:rPr>
                        <a:t>8</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8"/>
                  </a:ext>
                </a:extLst>
              </a:tr>
              <a:tr h="231976">
                <a:tc>
                  <a:txBody>
                    <a:bodyPr/>
                    <a:lstStyle/>
                    <a:p>
                      <a:pPr algn="ctr">
                        <a:spcAft>
                          <a:spcPts val="0"/>
                        </a:spcAft>
                      </a:pPr>
                      <a:r>
                        <a:rPr lang="en-US" sz="1400" kern="0">
                          <a:effectLst/>
                          <a:latin typeface="黑体" pitchFamily="49" charset="-122"/>
                          <a:ea typeface="黑体" pitchFamily="49" charset="-122"/>
                        </a:rPr>
                        <a:t>9</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9"/>
                  </a:ext>
                </a:extLst>
              </a:tr>
              <a:tr h="231976">
                <a:tc>
                  <a:txBody>
                    <a:bodyPr/>
                    <a:lstStyle/>
                    <a:p>
                      <a:pPr algn="ctr">
                        <a:spcAft>
                          <a:spcPts val="0"/>
                        </a:spcAft>
                      </a:pPr>
                      <a:r>
                        <a:rPr lang="en-US" sz="1400" kern="0">
                          <a:effectLst/>
                          <a:latin typeface="黑体" pitchFamily="49" charset="-122"/>
                          <a:ea typeface="黑体" pitchFamily="49" charset="-122"/>
                        </a:rPr>
                        <a:t>10</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高中</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10"/>
                  </a:ext>
                </a:extLst>
              </a:tr>
            </a:tbl>
          </a:graphicData>
        </a:graphic>
      </p:graphicFrame>
      <p:sp>
        <p:nvSpPr>
          <p:cNvPr id="13"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sz="2400" dirty="0">
                <a:sym typeface="+mn-ea"/>
              </a:rPr>
              <a:t>算法引例</a:t>
            </a:r>
            <a:endParaRPr lang="en-US" altLang="zh-CN" sz="2400" dirty="0">
              <a:sym typeface="+mn-ea"/>
            </a:endParaRPr>
          </a:p>
        </p:txBody>
      </p:sp>
    </p:spTree>
    <p:extLst>
      <p:ext uri="{BB962C8B-B14F-4D97-AF65-F5344CB8AC3E}">
        <p14:creationId xmlns:p14="http://schemas.microsoft.com/office/powerpoint/2010/main" val="368589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sz="2400" dirty="0">
                <a:sym typeface="+mn-ea"/>
              </a:rPr>
              <a:t>算法引例</a:t>
            </a:r>
            <a:endParaRPr lang="en-US" altLang="zh-CN" sz="2400" dirty="0">
              <a:sym typeface="+mn-ea"/>
            </a:endParaRPr>
          </a:p>
        </p:txBody>
      </p:sp>
      <p:sp>
        <p:nvSpPr>
          <p:cNvPr id="7" name="矩形 6"/>
          <p:cNvSpPr/>
          <p:nvPr/>
        </p:nvSpPr>
        <p:spPr>
          <a:xfrm>
            <a:off x="1831725" y="805250"/>
            <a:ext cx="7128792" cy="1422954"/>
          </a:xfrm>
          <a:prstGeom prst="rect">
            <a:avLst/>
          </a:prstGeom>
        </p:spPr>
        <p:txBody>
          <a:bodyPr wrap="square">
            <a:spAutoFit/>
          </a:bodyPr>
          <a:lstStyle/>
          <a:p>
            <a:pPr marL="285750" indent="-285750">
              <a:lnSpc>
                <a:spcPct val="150000"/>
              </a:lnSpc>
              <a:buFont typeface="Wingdings" pitchFamily="2" charset="2"/>
              <a:buChar char="Ø"/>
            </a:pPr>
            <a:r>
              <a:rPr lang="zh-CN" altLang="zh-CN" sz="2000" dirty="0">
                <a:latin typeface="+mj-ea"/>
                <a:ea typeface="+mj-ea"/>
              </a:rPr>
              <a:t>朴素贝叶斯分类算法是根据训练集，推导出一个</a:t>
            </a:r>
            <a:r>
              <a:rPr lang="zh-CN" altLang="zh-CN" sz="2000" b="1" dirty="0">
                <a:latin typeface="+mj-ea"/>
                <a:ea typeface="+mj-ea"/>
              </a:rPr>
              <a:t>概率公式</a:t>
            </a:r>
            <a:r>
              <a:rPr lang="zh-CN" altLang="zh-CN" sz="2000" dirty="0">
                <a:latin typeface="+mj-ea"/>
                <a:ea typeface="+mj-ea"/>
              </a:rPr>
              <a:t>，然后计算在新客户的违约概率，根据客户违约概率的大小，确定将该客户归为违约类还是归为守信类</a:t>
            </a:r>
            <a:endParaRPr lang="en-US" altLang="zh-CN" sz="2000" dirty="0">
              <a:latin typeface="+mj-ea"/>
              <a:ea typeface="+mj-ea"/>
            </a:endParaRPr>
          </a:p>
        </p:txBody>
      </p:sp>
      <p:graphicFrame>
        <p:nvGraphicFramePr>
          <p:cNvPr id="8" name="表格 7"/>
          <p:cNvGraphicFramePr>
            <a:graphicFrameLocks noGrp="1"/>
          </p:cNvGraphicFramePr>
          <p:nvPr>
            <p:extLst>
              <p:ext uri="{D42A27DB-BD31-4B8C-83A1-F6EECF244321}">
                <p14:modId xmlns:p14="http://schemas.microsoft.com/office/powerpoint/2010/main" val="3244185704"/>
              </p:ext>
            </p:extLst>
          </p:nvPr>
        </p:nvGraphicFramePr>
        <p:xfrm>
          <a:off x="2843808" y="2439977"/>
          <a:ext cx="4680520" cy="731520"/>
        </p:xfrm>
        <a:graphic>
          <a:graphicData uri="http://schemas.openxmlformats.org/drawingml/2006/table">
            <a:tbl>
              <a:tblPr>
                <a:tableStyleId>{0505E3EF-67EA-436B-97B2-0124C06EBD24}</a:tableStyleId>
              </a:tblPr>
              <a:tblGrid>
                <a:gridCol w="648072">
                  <a:extLst>
                    <a:ext uri="{9D8B030D-6E8A-4147-A177-3AD203B41FA5}">
                      <a16:colId xmlns:a16="http://schemas.microsoft.com/office/drawing/2014/main" xmlns="" val="20000"/>
                    </a:ext>
                  </a:extLst>
                </a:gridCol>
                <a:gridCol w="720080">
                  <a:extLst>
                    <a:ext uri="{9D8B030D-6E8A-4147-A177-3AD203B41FA5}">
                      <a16:colId xmlns:a16="http://schemas.microsoft.com/office/drawing/2014/main" xmlns="" val="20001"/>
                    </a:ext>
                  </a:extLst>
                </a:gridCol>
                <a:gridCol w="1008112">
                  <a:extLst>
                    <a:ext uri="{9D8B030D-6E8A-4147-A177-3AD203B41FA5}">
                      <a16:colId xmlns:a16="http://schemas.microsoft.com/office/drawing/2014/main" xmlns="" val="20002"/>
                    </a:ext>
                  </a:extLst>
                </a:gridCol>
                <a:gridCol w="1080120">
                  <a:extLst>
                    <a:ext uri="{9D8B030D-6E8A-4147-A177-3AD203B41FA5}">
                      <a16:colId xmlns:a16="http://schemas.microsoft.com/office/drawing/2014/main" xmlns="" val="20003"/>
                    </a:ext>
                  </a:extLst>
                </a:gridCol>
                <a:gridCol w="1224136">
                  <a:extLst>
                    <a:ext uri="{9D8B030D-6E8A-4147-A177-3AD203B41FA5}">
                      <a16:colId xmlns:a16="http://schemas.microsoft.com/office/drawing/2014/main" xmlns="" val="20004"/>
                    </a:ext>
                  </a:extLst>
                </a:gridCol>
              </a:tblGrid>
              <a:tr h="277250">
                <a:tc>
                  <a:txBody>
                    <a:bodyPr/>
                    <a:lstStyle/>
                    <a:p>
                      <a:pPr algn="just">
                        <a:lnSpc>
                          <a:spcPct val="150000"/>
                        </a:lnSpc>
                        <a:spcAft>
                          <a:spcPts val="0"/>
                        </a:spcAft>
                      </a:pPr>
                      <a:r>
                        <a:rPr lang="zh-CN" sz="1600" kern="0" dirty="0">
                          <a:latin typeface="+mj-ea"/>
                          <a:ea typeface="+mj-ea"/>
                        </a:rPr>
                        <a:t>性别</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latin typeface="+mj-ea"/>
                          <a:ea typeface="+mj-ea"/>
                        </a:rPr>
                        <a:t>收入</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a:latin typeface="+mj-ea"/>
                          <a:ea typeface="+mj-ea"/>
                        </a:rPr>
                        <a:t>教育程度</a:t>
                      </a:r>
                      <a:endParaRPr lang="zh-CN" sz="18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latin typeface="+mj-ea"/>
                          <a:ea typeface="+mj-ea"/>
                        </a:rPr>
                        <a:t>婚姻状态</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a:latin typeface="+mj-ea"/>
                          <a:ea typeface="+mj-ea"/>
                        </a:rPr>
                        <a:t>是否违约</a:t>
                      </a:r>
                      <a:endParaRPr lang="zh-CN" sz="1800" b="1" kern="100">
                        <a:solidFill>
                          <a:srgbClr val="7B7B7B"/>
                        </a:solidFill>
                        <a:latin typeface="+mj-ea"/>
                        <a:ea typeface="+mj-ea"/>
                        <a:cs typeface="Times New Roman"/>
                      </a:endParaRPr>
                    </a:p>
                  </a:txBody>
                  <a:tcPr marL="68580" marR="68580" marT="0" marB="0"/>
                </a:tc>
                <a:extLst>
                  <a:ext uri="{0D108BD9-81ED-4DB2-BD59-A6C34878D82A}">
                    <a16:rowId xmlns:a16="http://schemas.microsoft.com/office/drawing/2014/main" xmlns="" val="10000"/>
                  </a:ext>
                </a:extLst>
              </a:tr>
              <a:tr h="298814">
                <a:tc>
                  <a:txBody>
                    <a:bodyPr/>
                    <a:lstStyle/>
                    <a:p>
                      <a:pPr algn="just">
                        <a:lnSpc>
                          <a:spcPct val="150000"/>
                        </a:lnSpc>
                        <a:spcAft>
                          <a:spcPts val="0"/>
                        </a:spcAft>
                      </a:pPr>
                      <a:r>
                        <a:rPr lang="zh-CN" sz="1600" kern="0">
                          <a:latin typeface="+mj-ea"/>
                          <a:ea typeface="+mj-ea"/>
                        </a:rPr>
                        <a:t>男</a:t>
                      </a:r>
                      <a:endParaRPr lang="zh-CN" sz="18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latin typeface="+mj-ea"/>
                          <a:ea typeface="+mj-ea"/>
                        </a:rPr>
                        <a:t>中</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latin typeface="+mj-ea"/>
                          <a:ea typeface="+mj-ea"/>
                        </a:rPr>
                        <a:t>本科</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latin typeface="+mj-ea"/>
                          <a:ea typeface="+mj-ea"/>
                        </a:rPr>
                        <a:t>未婚</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en-US" altLang="zh-CN" sz="1600" kern="0" dirty="0">
                          <a:latin typeface="+mj-ea"/>
                          <a:ea typeface="+mj-ea"/>
                        </a:rPr>
                        <a:t>       </a:t>
                      </a:r>
                      <a:r>
                        <a:rPr lang="zh-CN" sz="1600" kern="0" dirty="0">
                          <a:latin typeface="+mj-ea"/>
                          <a:ea typeface="+mj-ea"/>
                        </a:rPr>
                        <a:t>？</a:t>
                      </a:r>
                      <a:endParaRPr lang="zh-CN" sz="1800" b="1" kern="100" dirty="0">
                        <a:solidFill>
                          <a:srgbClr val="7B7B7B"/>
                        </a:solidFill>
                        <a:latin typeface="+mj-ea"/>
                        <a:ea typeface="+mj-ea"/>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
        <p:nvSpPr>
          <p:cNvPr id="9" name="TextBox 8"/>
          <p:cNvSpPr txBox="1"/>
          <p:nvPr/>
        </p:nvSpPr>
        <p:spPr>
          <a:xfrm>
            <a:off x="2051720" y="3291830"/>
            <a:ext cx="6840760" cy="1509901"/>
          </a:xfrm>
          <a:prstGeom prst="rect">
            <a:avLst/>
          </a:prstGeom>
          <a:noFill/>
        </p:spPr>
        <p:txBody>
          <a:bodyPr wrap="square" rtlCol="0">
            <a:spAutoFit/>
          </a:bodyPr>
          <a:lstStyle/>
          <a:p>
            <a:pPr>
              <a:lnSpc>
                <a:spcPct val="150000"/>
              </a:lnSpc>
            </a:pPr>
            <a:r>
              <a:rPr lang="zh-CN" altLang="en-US" sz="2400" b="1" dirty="0">
                <a:latin typeface="+mj-ea"/>
                <a:ea typeface="+mj-ea"/>
              </a:rPr>
              <a:t>求条件概率：</a:t>
            </a:r>
            <a:endParaRPr lang="en-US" altLang="zh-CN" sz="2400" b="1" dirty="0">
              <a:latin typeface="+mj-ea"/>
              <a:ea typeface="+mj-ea"/>
            </a:endParaRPr>
          </a:p>
          <a:p>
            <a:pPr>
              <a:lnSpc>
                <a:spcPct val="150000"/>
              </a:lnSpc>
            </a:pPr>
            <a:r>
              <a:rPr lang="en-US" altLang="zh-CN" sz="2000" dirty="0"/>
              <a:t>                    P(</a:t>
            </a:r>
            <a:r>
              <a:rPr lang="zh-CN" altLang="en-US" sz="2000" dirty="0"/>
              <a:t>违约</a:t>
            </a:r>
            <a:r>
              <a:rPr lang="en-US" altLang="zh-CN" sz="2000" dirty="0"/>
              <a:t>|</a:t>
            </a:r>
            <a:r>
              <a:rPr lang="zh-CN" altLang="en-US" sz="2000" dirty="0"/>
              <a:t>（男，中，本科，未婚）</a:t>
            </a:r>
            <a:r>
              <a:rPr lang="en-US" altLang="zh-CN" sz="2000" dirty="0"/>
              <a:t>) = </a:t>
            </a:r>
            <a:r>
              <a:rPr lang="zh-CN" altLang="en-US" sz="2000" dirty="0"/>
              <a:t>？</a:t>
            </a:r>
            <a:endParaRPr lang="en-US" altLang="zh-CN" sz="2000" dirty="0"/>
          </a:p>
          <a:p>
            <a:pPr>
              <a:lnSpc>
                <a:spcPct val="150000"/>
              </a:lnSpc>
            </a:pPr>
            <a:r>
              <a:rPr lang="en-US" altLang="zh-CN" sz="2000" dirty="0"/>
              <a:t>                    P(</a:t>
            </a:r>
            <a:r>
              <a:rPr lang="zh-CN" altLang="en-US" sz="2000" dirty="0"/>
              <a:t>不违约</a:t>
            </a:r>
            <a:r>
              <a:rPr lang="en-US" altLang="zh-CN" sz="2000" dirty="0"/>
              <a:t>|</a:t>
            </a:r>
            <a:r>
              <a:rPr lang="zh-CN" altLang="en-US" sz="2000" dirty="0"/>
              <a:t>（男，中，本科，未婚）</a:t>
            </a:r>
            <a:r>
              <a:rPr lang="en-US" altLang="zh-CN" sz="2000" dirty="0"/>
              <a:t>) = </a:t>
            </a:r>
            <a:r>
              <a:rPr lang="zh-CN" altLang="en-US" sz="2000" dirty="0"/>
              <a:t>？</a:t>
            </a:r>
            <a:endParaRPr lang="en-US" altLang="zh-CN" sz="2000" dirty="0"/>
          </a:p>
        </p:txBody>
      </p:sp>
    </p:spTree>
    <p:extLst>
      <p:ext uri="{BB962C8B-B14F-4D97-AF65-F5344CB8AC3E}">
        <p14:creationId xmlns:p14="http://schemas.microsoft.com/office/powerpoint/2010/main" val="12112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20615" y="1419622"/>
            <a:ext cx="7200800" cy="3314968"/>
          </a:xfrm>
          <a:prstGeom prst="rect">
            <a:avLst/>
          </a:prstGeom>
        </p:spPr>
        <p:txBody>
          <a:bodyPr/>
          <a:lstStyle/>
          <a:p>
            <a:pPr lvl="1" algn="just">
              <a:lnSpc>
                <a:spcPct val="150000"/>
              </a:lnSpc>
            </a:pPr>
            <a:r>
              <a:rPr lang="zh-CN" altLang="en-US" sz="2000" dirty="0">
                <a:latin typeface="+mj-ea"/>
                <a:ea typeface="+mj-ea"/>
              </a:rPr>
              <a:t>例：数据集</a:t>
            </a:r>
            <a:r>
              <a:rPr lang="en-US" altLang="zh-CN" sz="2000" dirty="0">
                <a:latin typeface="+mj-ea"/>
                <a:ea typeface="+mj-ea"/>
              </a:rPr>
              <a:t>D</a:t>
            </a:r>
            <a:r>
              <a:rPr lang="zh-CN" altLang="en-US" sz="2000" dirty="0">
                <a:latin typeface="+mj-ea"/>
                <a:ea typeface="+mj-ea"/>
              </a:rPr>
              <a:t>包含</a:t>
            </a:r>
            <a:r>
              <a:rPr lang="en-US" altLang="zh-CN" sz="2000" dirty="0">
                <a:latin typeface="+mj-ea"/>
                <a:ea typeface="+mj-ea"/>
              </a:rPr>
              <a:t>600</a:t>
            </a:r>
            <a:r>
              <a:rPr lang="zh-CN" altLang="en-US" sz="2000" dirty="0">
                <a:latin typeface="+mj-ea"/>
                <a:ea typeface="+mj-ea"/>
              </a:rPr>
              <a:t>个正样本，</a:t>
            </a:r>
            <a:r>
              <a:rPr lang="en-US" altLang="zh-CN" sz="2000" dirty="0">
                <a:latin typeface="+mj-ea"/>
                <a:ea typeface="+mj-ea"/>
              </a:rPr>
              <a:t>400</a:t>
            </a:r>
            <a:r>
              <a:rPr lang="zh-CN" altLang="en-US" sz="2000" dirty="0">
                <a:latin typeface="+mj-ea"/>
                <a:ea typeface="+mj-ea"/>
              </a:rPr>
              <a:t>个负样本，数据集</a:t>
            </a:r>
            <a:r>
              <a:rPr lang="en-US" altLang="zh-CN" sz="2000" dirty="0">
                <a:latin typeface="+mj-ea"/>
                <a:ea typeface="+mj-ea"/>
              </a:rPr>
              <a:t>D</a:t>
            </a:r>
            <a:r>
              <a:rPr lang="zh-CN" altLang="en-US" sz="2000" dirty="0">
                <a:latin typeface="+mj-ea"/>
                <a:ea typeface="+mj-ea"/>
              </a:rPr>
              <a:t>划分为</a:t>
            </a:r>
            <a:r>
              <a:rPr lang="en-US" altLang="zh-CN" sz="2000" dirty="0">
                <a:latin typeface="+mj-ea"/>
                <a:ea typeface="+mj-ea"/>
              </a:rPr>
              <a:t>70%</a:t>
            </a:r>
            <a:r>
              <a:rPr lang="zh-CN" altLang="en-US" sz="2000" dirty="0">
                <a:latin typeface="+mj-ea"/>
                <a:ea typeface="+mj-ea"/>
              </a:rPr>
              <a:t>样本的训练集和</a:t>
            </a:r>
            <a:r>
              <a:rPr lang="en-US" altLang="zh-CN" sz="2000" dirty="0">
                <a:latin typeface="+mj-ea"/>
                <a:ea typeface="+mj-ea"/>
              </a:rPr>
              <a:t>30%</a:t>
            </a:r>
            <a:r>
              <a:rPr lang="zh-CN" altLang="en-US" sz="2000" dirty="0">
                <a:latin typeface="+mj-ea"/>
                <a:ea typeface="+mj-ea"/>
              </a:rPr>
              <a:t>样本的测试集。</a:t>
            </a:r>
            <a:endParaRPr lang="en-US" altLang="zh-CN" sz="2000" dirty="0">
              <a:latin typeface="+mj-ea"/>
              <a:ea typeface="+mj-ea"/>
            </a:endParaRPr>
          </a:p>
          <a:p>
            <a:pPr lvl="1" algn="just">
              <a:lnSpc>
                <a:spcPct val="150000"/>
              </a:lnSpc>
            </a:pPr>
            <a:r>
              <a:rPr lang="zh-CN" altLang="en-US" sz="2000" dirty="0">
                <a:latin typeface="+mj-ea"/>
                <a:ea typeface="+mj-ea"/>
              </a:rPr>
              <a:t>为了保证训练和测试正负样本的比例与数据</a:t>
            </a:r>
            <a:r>
              <a:rPr lang="en-US" altLang="zh-CN" sz="2000" dirty="0">
                <a:latin typeface="+mj-ea"/>
                <a:ea typeface="+mj-ea"/>
              </a:rPr>
              <a:t>D</a:t>
            </a:r>
            <a:r>
              <a:rPr lang="zh-CN" altLang="en-US" sz="2000" dirty="0">
                <a:latin typeface="+mj-ea"/>
                <a:ea typeface="+mj-ea"/>
              </a:rPr>
              <a:t>比例相同，采用分层抽样的方法。先从</a:t>
            </a:r>
            <a:r>
              <a:rPr lang="en-US" altLang="zh-CN" sz="2000" dirty="0">
                <a:latin typeface="+mj-ea"/>
                <a:ea typeface="+mj-ea"/>
              </a:rPr>
              <a:t>600</a:t>
            </a:r>
            <a:r>
              <a:rPr lang="zh-CN" altLang="en-US" sz="2000" dirty="0">
                <a:latin typeface="+mj-ea"/>
                <a:ea typeface="+mj-ea"/>
              </a:rPr>
              <a:t>个正样本随机抽取</a:t>
            </a:r>
            <a:r>
              <a:rPr lang="en-US" altLang="zh-CN" sz="2000" dirty="0">
                <a:latin typeface="+mj-ea"/>
                <a:ea typeface="+mj-ea"/>
              </a:rPr>
              <a:t>420</a:t>
            </a:r>
            <a:r>
              <a:rPr lang="zh-CN" altLang="en-US" sz="2000" dirty="0">
                <a:latin typeface="+mj-ea"/>
                <a:ea typeface="+mj-ea"/>
              </a:rPr>
              <a:t>次，</a:t>
            </a:r>
            <a:r>
              <a:rPr lang="en-US" altLang="zh-CN" sz="2000" dirty="0">
                <a:latin typeface="+mj-ea"/>
                <a:ea typeface="+mj-ea"/>
              </a:rPr>
              <a:t>400</a:t>
            </a:r>
            <a:r>
              <a:rPr lang="zh-CN" altLang="en-US" sz="2000" dirty="0">
                <a:latin typeface="+mj-ea"/>
                <a:ea typeface="+mj-ea"/>
              </a:rPr>
              <a:t>个负样本随机抽取</a:t>
            </a:r>
            <a:r>
              <a:rPr lang="en-US" altLang="zh-CN" sz="2000" dirty="0">
                <a:latin typeface="+mj-ea"/>
                <a:ea typeface="+mj-ea"/>
              </a:rPr>
              <a:t>280</a:t>
            </a:r>
            <a:r>
              <a:rPr lang="zh-CN" altLang="en-US" sz="2000" dirty="0">
                <a:latin typeface="+mj-ea"/>
                <a:ea typeface="+mj-ea"/>
              </a:rPr>
              <a:t>次，然后剩下的样本集作为测试集，分层抽样保证了训练集的正负样本的比例与数据集</a:t>
            </a:r>
            <a:r>
              <a:rPr lang="en-US" altLang="zh-CN" sz="2000" dirty="0">
                <a:latin typeface="+mj-ea"/>
                <a:ea typeface="+mj-ea"/>
              </a:rPr>
              <a:t>D</a:t>
            </a:r>
            <a:r>
              <a:rPr lang="zh-CN" altLang="en-US" sz="2000" dirty="0">
                <a:latin typeface="+mj-ea"/>
                <a:ea typeface="+mj-ea"/>
              </a:rPr>
              <a:t>的正负样本比例相同。</a:t>
            </a:r>
            <a:endParaRPr lang="en-US" altLang="zh-CN" sz="2000" dirty="0">
              <a:latin typeface="+mj-ea"/>
              <a:ea typeface="+mj-ea"/>
            </a:endParaRPr>
          </a:p>
        </p:txBody>
      </p:sp>
      <p:sp>
        <p:nvSpPr>
          <p:cNvPr id="2" name="文本框 1">
            <a:extLst>
              <a:ext uri="{FF2B5EF4-FFF2-40B4-BE49-F238E27FC236}">
                <a16:creationId xmlns:a16="http://schemas.microsoft.com/office/drawing/2014/main" xmlns="" id="{D812FDAF-9497-7A0D-D24F-3454E1402291}"/>
              </a:ext>
            </a:extLst>
          </p:cNvPr>
          <p:cNvSpPr txBox="1"/>
          <p:nvPr/>
        </p:nvSpPr>
        <p:spPr>
          <a:xfrm>
            <a:off x="1979712" y="843558"/>
            <a:ext cx="2808312" cy="499624"/>
          </a:xfrm>
          <a:prstGeom prst="rect">
            <a:avLst/>
          </a:prstGeom>
          <a:noFill/>
        </p:spPr>
        <p:txBody>
          <a:bodyPr wrap="square" lIns="0" rIns="0">
            <a:spAutoFit/>
          </a:bodyPr>
          <a:lstStyle/>
          <a:p>
            <a:pPr>
              <a:lnSpc>
                <a:spcPct val="150000"/>
              </a:lnSpc>
              <a:spcBef>
                <a:spcPts val="1200"/>
              </a:spcBef>
            </a:pPr>
            <a:r>
              <a:rPr lang="zh-CN" altLang="en-US" sz="2000" b="1" dirty="0">
                <a:latin typeface="微软雅黑" pitchFamily="34" charset="-122"/>
                <a:ea typeface="微软雅黑" pitchFamily="34" charset="-122"/>
              </a:rPr>
              <a:t>留出法</a:t>
            </a:r>
            <a:r>
              <a:rPr lang="zh-CN" altLang="en-US" sz="2000"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hold-out</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p:txBody>
      </p:sp>
      <p:sp>
        <p:nvSpPr>
          <p:cNvPr id="5" name="标题 1">
            <a:extLst>
              <a:ext uri="{FF2B5EF4-FFF2-40B4-BE49-F238E27FC236}">
                <a16:creationId xmlns:a16="http://schemas.microsoft.com/office/drawing/2014/main" xmlns="" id="{019A7B2A-CA93-64BC-C7B4-610A59A6BC75}"/>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1.3</a:t>
            </a:r>
            <a:r>
              <a:rPr lang="zh-CN" altLang="en-US" sz="2400" b="1" dirty="0">
                <a:latin typeface="+mj-ea"/>
              </a:rPr>
              <a:t>  模型评估方法</a:t>
            </a:r>
          </a:p>
        </p:txBody>
      </p:sp>
    </p:spTree>
    <p:extLst>
      <p:ext uri="{BB962C8B-B14F-4D97-AF65-F5344CB8AC3E}">
        <p14:creationId xmlns:p14="http://schemas.microsoft.com/office/powerpoint/2010/main" val="8544355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10936" y="764531"/>
            <a:ext cx="7253552" cy="1289905"/>
          </a:xfrm>
          <a:prstGeom prst="rect">
            <a:avLst/>
          </a:prstGeom>
        </p:spPr>
        <p:txBody>
          <a:bodyPr wrap="square">
            <a:spAutoFit/>
          </a:bodyPr>
          <a:lstStyle/>
          <a:p>
            <a:pPr marL="285750" indent="-285750">
              <a:lnSpc>
                <a:spcPct val="150000"/>
              </a:lnSpc>
              <a:buFont typeface="Wingdings" pitchFamily="2" charset="2"/>
              <a:buChar char="Ø"/>
            </a:pPr>
            <a:r>
              <a:rPr lang="zh-CN" altLang="zh-CN" dirty="0">
                <a:latin typeface="+mj-ea"/>
                <a:ea typeface="+mj-ea"/>
              </a:rPr>
              <a:t>便于理解，从单个特征出发，讨论如何构造这个概率模型。</a:t>
            </a:r>
            <a:endParaRPr lang="en-US" altLang="zh-CN" dirty="0">
              <a:latin typeface="+mj-ea"/>
              <a:ea typeface="+mj-ea"/>
            </a:endParaRPr>
          </a:p>
          <a:p>
            <a:pPr marL="285750" indent="-285750">
              <a:lnSpc>
                <a:spcPct val="150000"/>
              </a:lnSpc>
              <a:buFont typeface="Wingdings" pitchFamily="2" charset="2"/>
              <a:buChar char="Ø"/>
            </a:pPr>
            <a:r>
              <a:rPr lang="zh-CN" altLang="zh-CN" dirty="0">
                <a:latin typeface="+mj-ea"/>
                <a:ea typeface="+mj-ea"/>
              </a:rPr>
              <a:t>例如，以“性别”属性为例，客户的性别可分为</a:t>
            </a:r>
            <a:r>
              <a:rPr lang="en-US" altLang="zh-CN" dirty="0">
                <a:latin typeface="+mj-ea"/>
                <a:ea typeface="+mj-ea"/>
              </a:rPr>
              <a:t> {</a:t>
            </a:r>
            <a:r>
              <a:rPr lang="zh-CN" altLang="zh-CN" dirty="0">
                <a:latin typeface="+mj-ea"/>
                <a:ea typeface="+mj-ea"/>
              </a:rPr>
              <a:t>男、女</a:t>
            </a:r>
            <a:r>
              <a:rPr lang="en-US" altLang="zh-CN" dirty="0">
                <a:latin typeface="+mj-ea"/>
                <a:ea typeface="+mj-ea"/>
              </a:rPr>
              <a:t>}</a:t>
            </a:r>
            <a:r>
              <a:rPr lang="zh-CN" altLang="zh-CN" dirty="0">
                <a:latin typeface="+mj-ea"/>
                <a:ea typeface="+mj-ea"/>
              </a:rPr>
              <a:t>，先求出在性别为男的条件下，客户违约的概率。</a:t>
            </a:r>
            <a:endParaRPr lang="zh-CN" altLang="en-US" dirty="0">
              <a:latin typeface="+mj-ea"/>
              <a:ea typeface="+mj-ea"/>
            </a:endParaRPr>
          </a:p>
        </p:txBody>
      </p:sp>
      <p:graphicFrame>
        <p:nvGraphicFramePr>
          <p:cNvPr id="8" name="表格 7"/>
          <p:cNvGraphicFramePr>
            <a:graphicFrameLocks noGrp="1"/>
          </p:cNvGraphicFramePr>
          <p:nvPr>
            <p:extLst>
              <p:ext uri="{D42A27DB-BD31-4B8C-83A1-F6EECF244321}">
                <p14:modId xmlns:p14="http://schemas.microsoft.com/office/powerpoint/2010/main" val="497667408"/>
              </p:ext>
            </p:extLst>
          </p:nvPr>
        </p:nvGraphicFramePr>
        <p:xfrm>
          <a:off x="1979712" y="2139702"/>
          <a:ext cx="4824537" cy="2808311"/>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285931">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收入</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婚姻状态</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solidFill>
                            <a:schemeClr val="tx1"/>
                          </a:solidFill>
                          <a:effectLst/>
                          <a:latin typeface="黑体" pitchFamily="49" charset="-122"/>
                          <a:ea typeface="黑体" pitchFamily="49" charset="-122"/>
                        </a:rPr>
                        <a:t>是否违约</a:t>
                      </a:r>
                      <a:endParaRPr lang="zh-CN" sz="2000" kern="100" dirty="0">
                        <a:solidFill>
                          <a:schemeClr val="tx1"/>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52238">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52238">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52238">
                <a:tc>
                  <a:txBody>
                    <a:bodyPr/>
                    <a:lstStyle/>
                    <a:p>
                      <a:pPr algn="ctr">
                        <a:spcAft>
                          <a:spcPts val="0"/>
                        </a:spcAft>
                      </a:pPr>
                      <a:r>
                        <a:rPr lang="en-US" sz="1400" kern="0">
                          <a:effectLst/>
                          <a:latin typeface="黑体" pitchFamily="49" charset="-122"/>
                          <a:ea typeface="黑体" pitchFamily="49" charset="-122"/>
                        </a:rPr>
                        <a:t>3</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52238">
                <a:tc>
                  <a:txBody>
                    <a:bodyPr/>
                    <a:lstStyle/>
                    <a:p>
                      <a:pPr algn="ctr">
                        <a:spcAft>
                          <a:spcPts val="0"/>
                        </a:spcAft>
                      </a:pPr>
                      <a:r>
                        <a:rPr lang="en-US" sz="1400" kern="0">
                          <a:effectLst/>
                          <a:latin typeface="黑体" pitchFamily="49" charset="-122"/>
                          <a:ea typeface="黑体" pitchFamily="49" charset="-122"/>
                        </a:rPr>
                        <a:t>4</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52238">
                <a:tc>
                  <a:txBody>
                    <a:bodyPr/>
                    <a:lstStyle/>
                    <a:p>
                      <a:pPr algn="ctr">
                        <a:spcAft>
                          <a:spcPts val="0"/>
                        </a:spcAft>
                      </a:pPr>
                      <a:r>
                        <a:rPr lang="en-US" sz="1400" kern="0">
                          <a:effectLst/>
                          <a:latin typeface="黑体" pitchFamily="49" charset="-122"/>
                          <a:ea typeface="黑体" pitchFamily="49" charset="-122"/>
                        </a:rPr>
                        <a:t>5</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52238">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r h="252238">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7"/>
                  </a:ext>
                </a:extLst>
              </a:tr>
              <a:tr h="252238">
                <a:tc>
                  <a:txBody>
                    <a:bodyPr/>
                    <a:lstStyle/>
                    <a:p>
                      <a:pPr algn="ctr">
                        <a:spcAft>
                          <a:spcPts val="0"/>
                        </a:spcAft>
                      </a:pPr>
                      <a:r>
                        <a:rPr lang="en-US" sz="1400" kern="0">
                          <a:effectLst/>
                          <a:latin typeface="黑体" pitchFamily="49" charset="-122"/>
                          <a:ea typeface="黑体" pitchFamily="49" charset="-122"/>
                        </a:rPr>
                        <a:t>8</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8"/>
                  </a:ext>
                </a:extLst>
              </a:tr>
              <a:tr h="252238">
                <a:tc>
                  <a:txBody>
                    <a:bodyPr/>
                    <a:lstStyle/>
                    <a:p>
                      <a:pPr algn="ctr">
                        <a:spcAft>
                          <a:spcPts val="0"/>
                        </a:spcAft>
                      </a:pPr>
                      <a:r>
                        <a:rPr lang="en-US" sz="1400" kern="0">
                          <a:effectLst/>
                          <a:latin typeface="黑体" pitchFamily="49" charset="-122"/>
                          <a:ea typeface="黑体" pitchFamily="49" charset="-122"/>
                        </a:rPr>
                        <a:t>9</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9"/>
                  </a:ext>
                </a:extLst>
              </a:tr>
              <a:tr h="252238">
                <a:tc>
                  <a:txBody>
                    <a:bodyPr/>
                    <a:lstStyle/>
                    <a:p>
                      <a:pPr algn="ctr">
                        <a:spcAft>
                          <a:spcPts val="0"/>
                        </a:spcAft>
                      </a:pPr>
                      <a:r>
                        <a:rPr lang="en-US" sz="1400" kern="0">
                          <a:effectLst/>
                          <a:latin typeface="黑体" pitchFamily="49" charset="-122"/>
                          <a:ea typeface="黑体" pitchFamily="49" charset="-122"/>
                        </a:rPr>
                        <a:t>10</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10"/>
                  </a:ext>
                </a:extLst>
              </a:tr>
            </a:tbl>
          </a:graphicData>
        </a:graphic>
      </p:graphicFrame>
      <p:sp>
        <p:nvSpPr>
          <p:cNvPr id="9" name="矩形 8"/>
          <p:cNvSpPr/>
          <p:nvPr/>
        </p:nvSpPr>
        <p:spPr>
          <a:xfrm>
            <a:off x="3252805" y="2427734"/>
            <a:ext cx="2592288" cy="2520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xmlns="" id="{1EC59DFF-9A89-4407-9D20-7405470007A4}"/>
              </a:ext>
            </a:extLst>
          </p:cNvPr>
          <p:cNvSpPr txBox="1"/>
          <p:nvPr/>
        </p:nvSpPr>
        <p:spPr>
          <a:xfrm>
            <a:off x="7001016" y="2446020"/>
            <a:ext cx="1963472" cy="1128579"/>
          </a:xfrm>
          <a:prstGeom prst="rect">
            <a:avLst/>
          </a:prstGeom>
          <a:noFill/>
        </p:spPr>
        <p:txBody>
          <a:bodyPr wrap="square" rtlCol="0">
            <a:spAutoFit/>
          </a:bodyPr>
          <a:lstStyle/>
          <a:p>
            <a:pPr>
              <a:lnSpc>
                <a:spcPct val="150000"/>
              </a:lnSpc>
            </a:pPr>
            <a:r>
              <a:rPr lang="en-US" altLang="zh-CN" sz="2400" dirty="0"/>
              <a:t>P(</a:t>
            </a:r>
            <a:r>
              <a:rPr lang="zh-CN" altLang="en-US" sz="2400" dirty="0"/>
              <a:t>违约</a:t>
            </a:r>
            <a:r>
              <a:rPr lang="en-US" altLang="zh-CN" sz="2400" dirty="0"/>
              <a:t>|</a:t>
            </a:r>
            <a:r>
              <a:rPr lang="zh-CN" altLang="en-US" sz="2400" dirty="0"/>
              <a:t>男</a:t>
            </a:r>
            <a:r>
              <a:rPr lang="en-US" altLang="zh-CN" sz="2400" dirty="0"/>
              <a:t>)</a:t>
            </a:r>
          </a:p>
          <a:p>
            <a:pPr>
              <a:lnSpc>
                <a:spcPct val="150000"/>
              </a:lnSpc>
            </a:pPr>
            <a:r>
              <a:rPr lang="en-US" altLang="zh-CN" sz="2400" dirty="0"/>
              <a:t>                 = </a:t>
            </a:r>
            <a:r>
              <a:rPr lang="zh-CN" altLang="en-US" sz="2400" dirty="0"/>
              <a:t>？</a:t>
            </a:r>
          </a:p>
        </p:txBody>
      </p:sp>
      <p:sp>
        <p:nvSpPr>
          <p:cNvPr id="10"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sz="2400" dirty="0">
                <a:sym typeface="+mn-ea"/>
              </a:rPr>
              <a:t>算法引例</a:t>
            </a:r>
            <a:endParaRPr lang="en-US" altLang="zh-CN" sz="2400" dirty="0">
              <a:sym typeface="+mn-ea"/>
            </a:endParaRPr>
          </a:p>
        </p:txBody>
      </p:sp>
    </p:spTree>
    <p:extLst>
      <p:ext uri="{BB962C8B-B14F-4D97-AF65-F5344CB8AC3E}">
        <p14:creationId xmlns:p14="http://schemas.microsoft.com/office/powerpoint/2010/main" val="357060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3979691414"/>
              </p:ext>
            </p:extLst>
          </p:nvPr>
        </p:nvGraphicFramePr>
        <p:xfrm>
          <a:off x="2051720" y="915566"/>
          <a:ext cx="4824537" cy="1779043"/>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282703">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收入</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婚姻状态</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solidFill>
                            <a:schemeClr val="tx1"/>
                          </a:solidFill>
                          <a:effectLst/>
                          <a:latin typeface="黑体" pitchFamily="49" charset="-122"/>
                          <a:ea typeface="黑体" pitchFamily="49" charset="-122"/>
                        </a:rPr>
                        <a:t>是否违约</a:t>
                      </a:r>
                      <a:endParaRPr lang="zh-CN" sz="2000" kern="100" dirty="0">
                        <a:solidFill>
                          <a:schemeClr val="tx1"/>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49390">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49390">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FF0000"/>
                          </a:solidFill>
                          <a:effectLst/>
                          <a:latin typeface="黑体" pitchFamily="49" charset="-122"/>
                          <a:ea typeface="黑体" pitchFamily="49" charset="-122"/>
                        </a:rPr>
                        <a:t>Y</a:t>
                      </a:r>
                      <a:endParaRPr lang="zh-CN" sz="1800"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49390">
                <a:tc>
                  <a:txBody>
                    <a:bodyPr/>
                    <a:lstStyle/>
                    <a:p>
                      <a:pPr algn="ctr">
                        <a:spcAft>
                          <a:spcPts val="0"/>
                        </a:spcAft>
                      </a:pPr>
                      <a:r>
                        <a:rPr lang="en-US" sz="1400" kern="0" dirty="0">
                          <a:effectLst/>
                          <a:latin typeface="黑体" pitchFamily="49" charset="-122"/>
                          <a:ea typeface="黑体" pitchFamily="49" charset="-122"/>
                        </a:rPr>
                        <a:t>5</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49390">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FF0000"/>
                          </a:solidFill>
                          <a:effectLst/>
                          <a:latin typeface="黑体" pitchFamily="49" charset="-122"/>
                          <a:ea typeface="黑体" pitchFamily="49" charset="-122"/>
                        </a:rPr>
                        <a:t>Y</a:t>
                      </a:r>
                      <a:endParaRPr lang="zh-CN" sz="1800"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49390">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FF0000"/>
                          </a:solidFill>
                          <a:effectLst/>
                          <a:latin typeface="黑体" pitchFamily="49" charset="-122"/>
                          <a:ea typeface="黑体" pitchFamily="49" charset="-122"/>
                        </a:rPr>
                        <a:t>Y</a:t>
                      </a:r>
                      <a:endParaRPr lang="zh-CN" sz="1800"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49390">
                <a:tc>
                  <a:txBody>
                    <a:bodyPr/>
                    <a:lstStyle/>
                    <a:p>
                      <a:pPr algn="ctr">
                        <a:spcAft>
                          <a:spcPts val="0"/>
                        </a:spcAft>
                      </a:pPr>
                      <a:r>
                        <a:rPr lang="en-US" sz="1400" kern="0" dirty="0">
                          <a:effectLst/>
                          <a:latin typeface="黑体" pitchFamily="49" charset="-122"/>
                          <a:ea typeface="黑体" pitchFamily="49" charset="-122"/>
                        </a:rPr>
                        <a:t>10</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FF0000"/>
                          </a:solidFill>
                          <a:effectLst/>
                          <a:latin typeface="黑体" pitchFamily="49" charset="-122"/>
                          <a:ea typeface="黑体" pitchFamily="49" charset="-122"/>
                        </a:rPr>
                        <a:t>Y</a:t>
                      </a:r>
                      <a:endParaRPr lang="zh-CN" sz="1800"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bl>
          </a:graphicData>
        </a:graphic>
      </p:graphicFrame>
      <p:sp>
        <p:nvSpPr>
          <p:cNvPr id="8" name="矩形 7"/>
          <p:cNvSpPr/>
          <p:nvPr/>
        </p:nvSpPr>
        <p:spPr>
          <a:xfrm>
            <a:off x="3306592" y="1203598"/>
            <a:ext cx="2633560" cy="14910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p:cNvSpPr/>
              <p:nvPr/>
            </p:nvSpPr>
            <p:spPr>
              <a:xfrm>
                <a:off x="2051720" y="2949341"/>
                <a:ext cx="6624736" cy="2060692"/>
              </a:xfrm>
              <a:prstGeom prst="rect">
                <a:avLst/>
              </a:prstGeom>
            </p:spPr>
            <p:txBody>
              <a:bodyPr wrap="square">
                <a:spAutoFit/>
              </a:bodyPr>
              <a:lstStyle/>
              <a:p>
                <a:pPr marL="285750" indent="-285750">
                  <a:lnSpc>
                    <a:spcPct val="150000"/>
                  </a:lnSpc>
                  <a:buFont typeface="Wingdings" pitchFamily="2" charset="2"/>
                  <a:buChar char="Ø"/>
                </a:pPr>
                <a:r>
                  <a:rPr lang="zh-CN" altLang="zh-CN" sz="2000" dirty="0">
                    <a:latin typeface="+mj-ea"/>
                    <a:ea typeface="+mj-ea"/>
                  </a:rPr>
                  <a:t>将这种事件</a:t>
                </a:r>
                <a:r>
                  <a:rPr lang="en-US" altLang="zh-CN" sz="2000" dirty="0">
                    <a:latin typeface="+mj-ea"/>
                    <a:ea typeface="+mj-ea"/>
                  </a:rPr>
                  <a:t>A</a:t>
                </a:r>
                <a:r>
                  <a:rPr lang="zh-CN" altLang="zh-CN" sz="2000" dirty="0">
                    <a:latin typeface="+mj-ea"/>
                    <a:ea typeface="+mj-ea"/>
                  </a:rPr>
                  <a:t>在另外一个事件</a:t>
                </a:r>
                <a:r>
                  <a:rPr lang="en-US" altLang="zh-CN" sz="2000" dirty="0">
                    <a:latin typeface="+mj-ea"/>
                    <a:ea typeface="+mj-ea"/>
                  </a:rPr>
                  <a:t>B</a:t>
                </a:r>
                <a:r>
                  <a:rPr lang="zh-CN" altLang="zh-CN" sz="2000" dirty="0">
                    <a:latin typeface="+mj-ea"/>
                    <a:ea typeface="+mj-ea"/>
                  </a:rPr>
                  <a:t>已经发生条件下的发生概率，称为</a:t>
                </a:r>
                <a:r>
                  <a:rPr lang="zh-CN" altLang="zh-CN" sz="2000" b="1" dirty="0">
                    <a:latin typeface="+mj-ea"/>
                    <a:ea typeface="+mj-ea"/>
                  </a:rPr>
                  <a:t>条件概率</a:t>
                </a:r>
                <a:r>
                  <a:rPr lang="zh-CN" altLang="zh-CN" sz="2000" dirty="0">
                    <a:latin typeface="+mj-ea"/>
                    <a:ea typeface="+mj-ea"/>
                  </a:rPr>
                  <a:t>，表示为</a:t>
                </a:r>
                <a14:m>
                  <m:oMath xmlns:m="http://schemas.openxmlformats.org/officeDocument/2006/math">
                    <m:r>
                      <m:rPr>
                        <m:sty m:val="p"/>
                      </m:rPr>
                      <a:rPr lang="en-US" altLang="zh-CN" sz="2000">
                        <a:latin typeface="Cambria Math" panose="02040503050406030204" pitchFamily="18" charset="0"/>
                        <a:ea typeface="+mj-ea"/>
                      </a:rPr>
                      <m:t>P</m:t>
                    </m:r>
                    <m:r>
                      <a:rPr lang="en-US" altLang="zh-CN" sz="2000">
                        <a:latin typeface="Cambria Math" panose="02040503050406030204" pitchFamily="18" charset="0"/>
                        <a:ea typeface="+mj-ea"/>
                      </a:rPr>
                      <m:t>(</m:t>
                    </m:r>
                    <m:r>
                      <m:rPr>
                        <m:sty m:val="p"/>
                      </m:rPr>
                      <a:rPr lang="en-US" altLang="zh-CN" sz="2000">
                        <a:latin typeface="Cambria Math" panose="02040503050406030204" pitchFamily="18" charset="0"/>
                        <a:ea typeface="+mj-ea"/>
                      </a:rPr>
                      <m:t>A</m:t>
                    </m:r>
                    <m:r>
                      <a:rPr lang="en-US" altLang="zh-CN" sz="2000">
                        <a:latin typeface="Cambria Math" panose="02040503050406030204" pitchFamily="18" charset="0"/>
                        <a:ea typeface="+mj-ea"/>
                      </a:rPr>
                      <m:t>|</m:t>
                    </m:r>
                    <m:r>
                      <m:rPr>
                        <m:sty m:val="p"/>
                      </m:rPr>
                      <a:rPr lang="en-US" altLang="zh-CN" sz="2000">
                        <a:latin typeface="Cambria Math" panose="02040503050406030204" pitchFamily="18" charset="0"/>
                        <a:ea typeface="+mj-ea"/>
                      </a:rPr>
                      <m:t>B</m:t>
                    </m:r>
                    <m:r>
                      <a:rPr lang="en-US" altLang="zh-CN" sz="2000">
                        <a:latin typeface="Cambria Math" panose="02040503050406030204" pitchFamily="18" charset="0"/>
                        <a:ea typeface="+mj-ea"/>
                      </a:rPr>
                      <m:t>)</m:t>
                    </m:r>
                  </m:oMath>
                </a14:m>
                <a:r>
                  <a:rPr lang="zh-CN" altLang="zh-CN" sz="2000" dirty="0">
                    <a:latin typeface="+mj-ea"/>
                    <a:ea typeface="+mj-ea"/>
                  </a:rPr>
                  <a:t>。</a:t>
                </a:r>
                <a:endParaRPr lang="en-US" altLang="zh-CN" sz="2000" dirty="0">
                  <a:latin typeface="+mj-ea"/>
                  <a:ea typeface="+mj-ea"/>
                </a:endParaRPr>
              </a:p>
              <a:p>
                <a:pPr>
                  <a:lnSpc>
                    <a:spcPct val="150000"/>
                  </a:lnSpc>
                </a:pPr>
                <a:r>
                  <a:rPr lang="en-US" altLang="zh-CN" sz="2000" dirty="0">
                    <a:latin typeface="+mj-ea"/>
                    <a:ea typeface="+mj-ea"/>
                  </a:rPr>
                  <a:t>                           </a:t>
                </a:r>
                <a14:m>
                  <m:oMath xmlns:m="http://schemas.openxmlformats.org/officeDocument/2006/math">
                    <m:r>
                      <m:rPr>
                        <m:sty m:val="p"/>
                      </m:rPr>
                      <a:rPr lang="en-US" altLang="zh-CN" sz="2400">
                        <a:latin typeface="Cambria Math" panose="02040503050406030204" pitchFamily="18" charset="0"/>
                        <a:ea typeface="+mj-ea"/>
                      </a:rPr>
                      <m:t>P</m:t>
                    </m:r>
                    <m:d>
                      <m:dPr>
                        <m:ctrlPr>
                          <a:rPr lang="zh-CN" altLang="zh-CN" sz="2400" i="1">
                            <a:latin typeface="Cambria Math"/>
                            <a:ea typeface="+mj-ea"/>
                          </a:rPr>
                        </m:ctrlPr>
                      </m:dPr>
                      <m:e>
                        <m:r>
                          <a:rPr lang="zh-CN" altLang="zh-CN" sz="2400">
                            <a:latin typeface="Cambria Math" panose="02040503050406030204" pitchFamily="18" charset="0"/>
                            <a:ea typeface="+mj-ea"/>
                          </a:rPr>
                          <m:t>违约</m:t>
                        </m:r>
                      </m:e>
                      <m:e>
                        <m:r>
                          <a:rPr lang="zh-CN" altLang="zh-CN" sz="2400">
                            <a:latin typeface="Cambria Math" panose="02040503050406030204" pitchFamily="18" charset="0"/>
                            <a:ea typeface="+mj-ea"/>
                          </a:rPr>
                          <m:t>男</m:t>
                        </m:r>
                      </m:e>
                    </m:d>
                    <m:r>
                      <a:rPr lang="en-US" altLang="zh-CN" sz="2400">
                        <a:latin typeface="Cambria Math" panose="02040503050406030204" pitchFamily="18" charset="0"/>
                        <a:ea typeface="+mj-ea"/>
                      </a:rPr>
                      <m:t>=2/3</m:t>
                    </m:r>
                  </m:oMath>
                </a14:m>
                <a:r>
                  <a:rPr lang="en-US" altLang="zh-CN" sz="2400" dirty="0">
                    <a:latin typeface="+mj-ea"/>
                    <a:ea typeface="+mj-ea"/>
                  </a:rPr>
                  <a:t>      </a:t>
                </a:r>
              </a:p>
              <a:p>
                <a:pPr>
                  <a:lnSpc>
                    <a:spcPct val="150000"/>
                  </a:lnSpc>
                </a:pPr>
                <a:r>
                  <a:rPr lang="en-US" altLang="zh-CN" sz="2400" dirty="0">
                    <a:latin typeface="+mj-ea"/>
                    <a:ea typeface="+mj-ea"/>
                  </a:rPr>
                  <a:t>                      </a:t>
                </a:r>
                <a14:m>
                  <m:oMath xmlns:m="http://schemas.openxmlformats.org/officeDocument/2006/math">
                    <m:r>
                      <m:rPr>
                        <m:sty m:val="p"/>
                      </m:rPr>
                      <a:rPr lang="en-US" altLang="zh-CN" sz="2400" smtClean="0">
                        <a:latin typeface="Cambria Math" panose="02040503050406030204" pitchFamily="18" charset="0"/>
                        <a:ea typeface="+mj-ea"/>
                      </a:rPr>
                      <m:t>P</m:t>
                    </m:r>
                    <m:d>
                      <m:dPr>
                        <m:ctrlPr>
                          <a:rPr lang="zh-CN" altLang="zh-CN" sz="2400" i="1">
                            <a:latin typeface="Cambria Math"/>
                            <a:ea typeface="+mj-ea"/>
                          </a:rPr>
                        </m:ctrlPr>
                      </m:dPr>
                      <m:e>
                        <m:r>
                          <a:rPr lang="zh-CN" altLang="en-US" sz="2400" i="1">
                            <a:latin typeface="Cambria Math" panose="02040503050406030204" pitchFamily="18" charset="0"/>
                            <a:ea typeface="+mj-ea"/>
                          </a:rPr>
                          <m:t>不</m:t>
                        </m:r>
                        <m:r>
                          <a:rPr lang="zh-CN" altLang="zh-CN" sz="2400">
                            <a:latin typeface="Cambria Math" panose="02040503050406030204" pitchFamily="18" charset="0"/>
                            <a:ea typeface="+mj-ea"/>
                          </a:rPr>
                          <m:t>违约</m:t>
                        </m:r>
                      </m:e>
                      <m:e>
                        <m:r>
                          <a:rPr lang="zh-CN" altLang="zh-CN" sz="2400">
                            <a:latin typeface="Cambria Math" panose="02040503050406030204" pitchFamily="18" charset="0"/>
                            <a:ea typeface="+mj-ea"/>
                          </a:rPr>
                          <m:t>男</m:t>
                        </m:r>
                      </m:e>
                    </m:d>
                    <m:r>
                      <a:rPr lang="en-US" altLang="zh-CN" sz="2400">
                        <a:latin typeface="Cambria Math" panose="02040503050406030204" pitchFamily="18" charset="0"/>
                        <a:ea typeface="+mj-ea"/>
                      </a:rPr>
                      <m:t>=</m:t>
                    </m:r>
                    <m:r>
                      <a:rPr lang="en-US" altLang="zh-CN" sz="2400" b="0" i="0" smtClean="0">
                        <a:latin typeface="Cambria Math" panose="02040503050406030204" pitchFamily="18" charset="0"/>
                        <a:ea typeface="+mj-ea"/>
                      </a:rPr>
                      <m:t>1</m:t>
                    </m:r>
                    <m:r>
                      <a:rPr lang="en-US" altLang="zh-CN" sz="2400">
                        <a:latin typeface="Cambria Math" panose="02040503050406030204" pitchFamily="18" charset="0"/>
                        <a:ea typeface="+mj-ea"/>
                      </a:rPr>
                      <m:t>/3</m:t>
                    </m:r>
                  </m:oMath>
                </a14:m>
                <a:endParaRPr lang="zh-CN" altLang="zh-CN" sz="2400" dirty="0">
                  <a:latin typeface="+mj-ea"/>
                  <a:ea typeface="+mj-ea"/>
                </a:endParaRPr>
              </a:p>
            </p:txBody>
          </p:sp>
        </mc:Choice>
        <mc:Fallback xmlns="">
          <p:sp>
            <p:nvSpPr>
              <p:cNvPr id="9" name="矩形 8"/>
              <p:cNvSpPr>
                <a:spLocks noRot="1" noChangeAspect="1" noMove="1" noResize="1" noEditPoints="1" noAdjustHandles="1" noChangeArrowheads="1" noChangeShapeType="1" noTextEdit="1"/>
              </p:cNvSpPr>
              <p:nvPr/>
            </p:nvSpPr>
            <p:spPr>
              <a:xfrm>
                <a:off x="2051720" y="2949341"/>
                <a:ext cx="6624736" cy="2060692"/>
              </a:xfrm>
              <a:prstGeom prst="rect">
                <a:avLst/>
              </a:prstGeom>
              <a:blipFill>
                <a:blip r:embed="rId2"/>
                <a:stretch>
                  <a:fillRect l="-829" b="-3550"/>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xmlns="" id="{B501934A-F402-42A7-9249-7539A0B0C83D}"/>
              </a:ext>
            </a:extLst>
          </p:cNvPr>
          <p:cNvSpPr txBox="1"/>
          <p:nvPr/>
        </p:nvSpPr>
        <p:spPr>
          <a:xfrm>
            <a:off x="7140915" y="1235500"/>
            <a:ext cx="1656183" cy="958660"/>
          </a:xfrm>
          <a:prstGeom prst="rect">
            <a:avLst/>
          </a:prstGeom>
          <a:noFill/>
        </p:spPr>
        <p:txBody>
          <a:bodyPr wrap="square" rtlCol="0">
            <a:spAutoFit/>
          </a:bodyPr>
          <a:lstStyle/>
          <a:p>
            <a:pPr>
              <a:lnSpc>
                <a:spcPct val="150000"/>
              </a:lnSpc>
            </a:pPr>
            <a:r>
              <a:rPr lang="en-US" altLang="zh-CN" sz="2000" dirty="0"/>
              <a:t>P(</a:t>
            </a:r>
            <a:r>
              <a:rPr lang="zh-CN" altLang="en-US" sz="2000" dirty="0"/>
              <a:t>违约</a:t>
            </a:r>
            <a:r>
              <a:rPr lang="en-US" altLang="zh-CN" sz="2000" dirty="0"/>
              <a:t>|</a:t>
            </a:r>
            <a:r>
              <a:rPr lang="zh-CN" altLang="en-US" sz="2000" dirty="0"/>
              <a:t>男</a:t>
            </a:r>
            <a:r>
              <a:rPr lang="en-US" altLang="zh-CN" sz="2000" dirty="0"/>
              <a:t>)</a:t>
            </a:r>
          </a:p>
          <a:p>
            <a:pPr>
              <a:lnSpc>
                <a:spcPct val="150000"/>
              </a:lnSpc>
            </a:pPr>
            <a:r>
              <a:rPr lang="en-US" altLang="zh-CN" sz="2000" dirty="0"/>
              <a:t>             =2/3</a:t>
            </a:r>
            <a:endParaRPr lang="zh-CN" altLang="en-US" sz="2000" dirty="0"/>
          </a:p>
        </p:txBody>
      </p:sp>
      <p:sp>
        <p:nvSpPr>
          <p:cNvPr id="10"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sz="2400" dirty="0">
                <a:sym typeface="+mn-ea"/>
              </a:rPr>
              <a:t>算法引例</a:t>
            </a:r>
            <a:endParaRPr lang="en-US" altLang="zh-CN" sz="2400" dirty="0">
              <a:sym typeface="+mn-ea"/>
            </a:endParaRPr>
          </a:p>
        </p:txBody>
      </p:sp>
    </p:spTree>
    <p:extLst>
      <p:ext uri="{BB962C8B-B14F-4D97-AF65-F5344CB8AC3E}">
        <p14:creationId xmlns:p14="http://schemas.microsoft.com/office/powerpoint/2010/main" val="76419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907704" y="2571750"/>
            <a:ext cx="6808727" cy="869533"/>
          </a:xfrm>
          <a:prstGeom prst="rect">
            <a:avLst/>
          </a:prstGeom>
        </p:spPr>
        <p:txBody>
          <a:bodyPr wrap="square">
            <a:spAutoFit/>
          </a:bodyPr>
          <a:lstStyle/>
          <a:p>
            <a:pPr marL="285750" indent="-285750">
              <a:lnSpc>
                <a:spcPct val="150000"/>
              </a:lnSpc>
              <a:buFont typeface="Wingdings" pitchFamily="2" charset="2"/>
              <a:buChar char="l"/>
            </a:pPr>
            <a:r>
              <a:rPr lang="zh-CN" altLang="zh-CN" dirty="0">
                <a:latin typeface="+mj-ea"/>
                <a:ea typeface="+mj-ea"/>
              </a:rPr>
              <a:t>如果把违约的阈值取为</a:t>
            </a:r>
            <a:r>
              <a:rPr lang="en-US" altLang="zh-CN" dirty="0">
                <a:latin typeface="+mj-ea"/>
                <a:ea typeface="+mj-ea"/>
              </a:rPr>
              <a:t>0.5</a:t>
            </a:r>
            <a:r>
              <a:rPr lang="zh-CN" altLang="zh-CN" dirty="0">
                <a:latin typeface="+mj-ea"/>
                <a:ea typeface="+mj-ea"/>
              </a:rPr>
              <a:t>，也就是违约概率大于</a:t>
            </a:r>
            <a:r>
              <a:rPr lang="en-US" altLang="zh-CN" dirty="0">
                <a:latin typeface="+mj-ea"/>
                <a:ea typeface="+mj-ea"/>
              </a:rPr>
              <a:t>0.5</a:t>
            </a:r>
            <a:r>
              <a:rPr lang="zh-CN" altLang="zh-CN" dirty="0">
                <a:latin typeface="+mj-ea"/>
                <a:ea typeface="+mj-ea"/>
              </a:rPr>
              <a:t>的客户归为违约客户，于是就会将该客户归为违约类。</a:t>
            </a:r>
          </a:p>
        </p:txBody>
      </p:sp>
      <p:graphicFrame>
        <p:nvGraphicFramePr>
          <p:cNvPr id="8" name="表格 7"/>
          <p:cNvGraphicFramePr>
            <a:graphicFrameLocks noGrp="1"/>
          </p:cNvGraphicFramePr>
          <p:nvPr/>
        </p:nvGraphicFramePr>
        <p:xfrm>
          <a:off x="2267743" y="968928"/>
          <a:ext cx="4824537" cy="1534482"/>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215107">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收入</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婚姻状态</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是否违约</a:t>
                      </a:r>
                      <a:endParaRPr lang="zh-CN" sz="20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15107">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15107">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b="1" kern="0" dirty="0">
                          <a:solidFill>
                            <a:srgbClr val="FF0000"/>
                          </a:solidFill>
                          <a:effectLst/>
                          <a:latin typeface="黑体" pitchFamily="49" charset="-122"/>
                          <a:ea typeface="黑体" pitchFamily="49" charset="-122"/>
                        </a:rPr>
                        <a:t>Y</a:t>
                      </a:r>
                      <a:endParaRPr lang="zh-CN" sz="1800" b="1"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15107">
                <a:tc>
                  <a:txBody>
                    <a:bodyPr/>
                    <a:lstStyle/>
                    <a:p>
                      <a:pPr algn="ctr">
                        <a:spcAft>
                          <a:spcPts val="0"/>
                        </a:spcAft>
                      </a:pPr>
                      <a:r>
                        <a:rPr lang="en-US" sz="1400" kern="0" dirty="0">
                          <a:effectLst/>
                          <a:latin typeface="黑体" pitchFamily="49" charset="-122"/>
                          <a:ea typeface="黑体" pitchFamily="49" charset="-122"/>
                        </a:rPr>
                        <a:t>5</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15107">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b="1" kern="0" dirty="0">
                          <a:solidFill>
                            <a:srgbClr val="FF0000"/>
                          </a:solidFill>
                          <a:effectLst/>
                          <a:latin typeface="黑体" pitchFamily="49" charset="-122"/>
                          <a:ea typeface="黑体" pitchFamily="49" charset="-122"/>
                        </a:rPr>
                        <a:t>Y</a:t>
                      </a:r>
                      <a:endParaRPr lang="zh-CN" sz="1800" b="1"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15107">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b="1" kern="0" dirty="0">
                          <a:solidFill>
                            <a:srgbClr val="FF0000"/>
                          </a:solidFill>
                          <a:effectLst/>
                          <a:latin typeface="黑体" pitchFamily="49" charset="-122"/>
                          <a:ea typeface="黑体" pitchFamily="49" charset="-122"/>
                        </a:rPr>
                        <a:t>Y</a:t>
                      </a:r>
                      <a:endParaRPr lang="zh-CN" sz="1800" b="1"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15107">
                <a:tc>
                  <a:txBody>
                    <a:bodyPr/>
                    <a:lstStyle/>
                    <a:p>
                      <a:pPr algn="ctr">
                        <a:spcAft>
                          <a:spcPts val="0"/>
                        </a:spcAft>
                      </a:pPr>
                      <a:r>
                        <a:rPr lang="en-US" sz="1400" kern="0" dirty="0">
                          <a:effectLst/>
                          <a:latin typeface="黑体" pitchFamily="49" charset="-122"/>
                          <a:ea typeface="黑体" pitchFamily="49" charset="-122"/>
                        </a:rPr>
                        <a:t>10</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b="1" kern="0" dirty="0">
                          <a:solidFill>
                            <a:srgbClr val="FF0000"/>
                          </a:solidFill>
                          <a:effectLst/>
                          <a:latin typeface="黑体" pitchFamily="49" charset="-122"/>
                          <a:ea typeface="黑体" pitchFamily="49" charset="-122"/>
                        </a:rPr>
                        <a:t>Y</a:t>
                      </a:r>
                      <a:endParaRPr lang="zh-CN" sz="1800" b="1"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bl>
          </a:graphicData>
        </a:graphic>
      </p:graphicFrame>
      <p:sp>
        <p:nvSpPr>
          <p:cNvPr id="9" name="矩形 8"/>
          <p:cNvSpPr/>
          <p:nvPr/>
        </p:nvSpPr>
        <p:spPr>
          <a:xfrm>
            <a:off x="3530299" y="1218966"/>
            <a:ext cx="2592289" cy="12768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表格 9"/>
          <p:cNvGraphicFramePr>
            <a:graphicFrameLocks noGrp="1"/>
          </p:cNvGraphicFramePr>
          <p:nvPr>
            <p:extLst>
              <p:ext uri="{D42A27DB-BD31-4B8C-83A1-F6EECF244321}">
                <p14:modId xmlns:p14="http://schemas.microsoft.com/office/powerpoint/2010/main" val="1020821225"/>
              </p:ext>
            </p:extLst>
          </p:nvPr>
        </p:nvGraphicFramePr>
        <p:xfrm>
          <a:off x="2699792" y="3966190"/>
          <a:ext cx="4464496" cy="792088"/>
        </p:xfrm>
        <a:graphic>
          <a:graphicData uri="http://schemas.openxmlformats.org/drawingml/2006/table">
            <a:tbl>
              <a:tblPr>
                <a:tableStyleId>{8EC20E35-A176-4012-BC5E-935CFFF8708E}</a:tableStyleId>
              </a:tblPr>
              <a:tblGrid>
                <a:gridCol w="618161">
                  <a:extLst>
                    <a:ext uri="{9D8B030D-6E8A-4147-A177-3AD203B41FA5}">
                      <a16:colId xmlns:a16="http://schemas.microsoft.com/office/drawing/2014/main" xmlns="" val="20000"/>
                    </a:ext>
                  </a:extLst>
                </a:gridCol>
                <a:gridCol w="686846">
                  <a:extLst>
                    <a:ext uri="{9D8B030D-6E8A-4147-A177-3AD203B41FA5}">
                      <a16:colId xmlns:a16="http://schemas.microsoft.com/office/drawing/2014/main" xmlns="" val="20001"/>
                    </a:ext>
                  </a:extLst>
                </a:gridCol>
                <a:gridCol w="961584">
                  <a:extLst>
                    <a:ext uri="{9D8B030D-6E8A-4147-A177-3AD203B41FA5}">
                      <a16:colId xmlns:a16="http://schemas.microsoft.com/office/drawing/2014/main" xmlns="" val="20002"/>
                    </a:ext>
                  </a:extLst>
                </a:gridCol>
                <a:gridCol w="1030268">
                  <a:extLst>
                    <a:ext uri="{9D8B030D-6E8A-4147-A177-3AD203B41FA5}">
                      <a16:colId xmlns:a16="http://schemas.microsoft.com/office/drawing/2014/main" xmlns="" val="20003"/>
                    </a:ext>
                  </a:extLst>
                </a:gridCol>
                <a:gridCol w="1167637">
                  <a:extLst>
                    <a:ext uri="{9D8B030D-6E8A-4147-A177-3AD203B41FA5}">
                      <a16:colId xmlns:a16="http://schemas.microsoft.com/office/drawing/2014/main" xmlns="" val="20004"/>
                    </a:ext>
                  </a:extLst>
                </a:gridCol>
              </a:tblGrid>
              <a:tr h="396044">
                <a:tc>
                  <a:txBody>
                    <a:bodyPr/>
                    <a:lstStyle/>
                    <a:p>
                      <a:pPr algn="just">
                        <a:lnSpc>
                          <a:spcPct val="150000"/>
                        </a:lnSpc>
                        <a:spcAft>
                          <a:spcPts val="0"/>
                        </a:spcAft>
                      </a:pPr>
                      <a:r>
                        <a:rPr lang="zh-CN" sz="1600" kern="0" dirty="0">
                          <a:latin typeface="+mj-ea"/>
                          <a:ea typeface="+mj-ea"/>
                        </a:rPr>
                        <a:t>性别</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latin typeface="+mj-ea"/>
                          <a:ea typeface="+mj-ea"/>
                        </a:rPr>
                        <a:t>收入</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a:latin typeface="+mj-ea"/>
                          <a:ea typeface="+mj-ea"/>
                        </a:rPr>
                        <a:t>教育程度</a:t>
                      </a:r>
                      <a:endParaRPr lang="zh-CN" sz="18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latin typeface="+mj-ea"/>
                          <a:ea typeface="+mj-ea"/>
                        </a:rPr>
                        <a:t>婚姻状态</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en-US" altLang="zh-CN" sz="1600" kern="0" dirty="0">
                          <a:latin typeface="+mj-ea"/>
                          <a:ea typeface="+mj-ea"/>
                        </a:rPr>
                        <a:t>   </a:t>
                      </a:r>
                      <a:r>
                        <a:rPr lang="zh-CN" sz="1600" kern="0" dirty="0">
                          <a:latin typeface="+mj-ea"/>
                          <a:ea typeface="+mj-ea"/>
                        </a:rPr>
                        <a:t>是否违约</a:t>
                      </a:r>
                      <a:endParaRPr lang="zh-CN" sz="1800" b="1" kern="100" dirty="0">
                        <a:solidFill>
                          <a:srgbClr val="7B7B7B"/>
                        </a:solidFill>
                        <a:latin typeface="+mj-ea"/>
                        <a:ea typeface="+mj-ea"/>
                        <a:cs typeface="Times New Roman"/>
                      </a:endParaRPr>
                    </a:p>
                  </a:txBody>
                  <a:tcPr marL="68580" marR="68580" marT="0" marB="0"/>
                </a:tc>
                <a:extLst>
                  <a:ext uri="{0D108BD9-81ED-4DB2-BD59-A6C34878D82A}">
                    <a16:rowId xmlns:a16="http://schemas.microsoft.com/office/drawing/2014/main" xmlns="" val="10000"/>
                  </a:ext>
                </a:extLst>
              </a:tr>
              <a:tr h="396044">
                <a:tc>
                  <a:txBody>
                    <a:bodyPr/>
                    <a:lstStyle/>
                    <a:p>
                      <a:pPr algn="just">
                        <a:lnSpc>
                          <a:spcPct val="150000"/>
                        </a:lnSpc>
                        <a:spcAft>
                          <a:spcPts val="0"/>
                        </a:spcAft>
                      </a:pPr>
                      <a:r>
                        <a:rPr lang="en-US" altLang="zh-CN" sz="1600" kern="0" dirty="0">
                          <a:latin typeface="+mj-ea"/>
                          <a:ea typeface="+mj-ea"/>
                        </a:rPr>
                        <a:t> </a:t>
                      </a:r>
                      <a:r>
                        <a:rPr lang="zh-CN" sz="1600" kern="0" dirty="0">
                          <a:latin typeface="+mj-ea"/>
                          <a:ea typeface="+mj-ea"/>
                        </a:rPr>
                        <a:t>男</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latin typeface="+mj-ea"/>
                          <a:ea typeface="+mj-ea"/>
                        </a:rPr>
                        <a:t>中</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latin typeface="+mj-ea"/>
                          <a:ea typeface="+mj-ea"/>
                        </a:rPr>
                        <a:t>本科</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600" kern="0" dirty="0">
                          <a:latin typeface="+mj-ea"/>
                          <a:ea typeface="+mj-ea"/>
                        </a:rPr>
                        <a:t>未婚</a:t>
                      </a:r>
                      <a:endParaRPr lang="zh-CN" sz="18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en-US" altLang="zh-CN" sz="1600" kern="0" dirty="0">
                          <a:solidFill>
                            <a:srgbClr val="FF0000"/>
                          </a:solidFill>
                          <a:latin typeface="+mj-ea"/>
                          <a:ea typeface="+mj-ea"/>
                        </a:rPr>
                        <a:t>        Y</a:t>
                      </a:r>
                      <a:endParaRPr lang="zh-CN" sz="1800" b="1" kern="100" dirty="0">
                        <a:solidFill>
                          <a:srgbClr val="FF0000"/>
                        </a:solidFill>
                        <a:latin typeface="+mj-ea"/>
                        <a:ea typeface="+mj-ea"/>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
        <p:nvSpPr>
          <p:cNvPr id="11" name="矩形 10"/>
          <p:cNvSpPr/>
          <p:nvPr/>
        </p:nvSpPr>
        <p:spPr>
          <a:xfrm>
            <a:off x="3347864" y="4042390"/>
            <a:ext cx="2808312" cy="64807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E8B92D4D-2E6C-4610-805E-22748A3F9422}"/>
                  </a:ext>
                </a:extLst>
              </p:cNvPr>
              <p:cNvSpPr/>
              <p:nvPr/>
            </p:nvSpPr>
            <p:spPr>
              <a:xfrm>
                <a:off x="4033141" y="3555202"/>
                <a:ext cx="2050946" cy="370294"/>
              </a:xfrm>
              <a:prstGeom prst="rect">
                <a:avLst/>
              </a:prstGeom>
            </p:spPr>
            <p:txBody>
              <a:bodyPr wrap="none">
                <a:spAutoFit/>
              </a:bodyPr>
              <a:lstStyle/>
              <a:p>
                <a14:m>
                  <m:oMath xmlns:m="http://schemas.openxmlformats.org/officeDocument/2006/math">
                    <m:r>
                      <a:rPr lang="en-US" altLang="zh-CN" b="1" i="1">
                        <a:latin typeface="Cambria Math" panose="02040503050406030204" pitchFamily="18" charset="0"/>
                        <a:ea typeface="+mj-ea"/>
                      </a:rPr>
                      <m:t>𝐏</m:t>
                    </m:r>
                    <m:d>
                      <m:dPr>
                        <m:ctrlPr>
                          <a:rPr lang="zh-CN" altLang="zh-CN" b="1" i="1">
                            <a:latin typeface="Cambria Math"/>
                            <a:ea typeface="+mj-ea"/>
                          </a:rPr>
                        </m:ctrlPr>
                      </m:dPr>
                      <m:e>
                        <m:r>
                          <a:rPr lang="zh-CN" altLang="zh-CN" b="1">
                            <a:latin typeface="Cambria Math" panose="02040503050406030204" pitchFamily="18" charset="0"/>
                            <a:ea typeface="+mj-ea"/>
                          </a:rPr>
                          <m:t>违约</m:t>
                        </m:r>
                      </m:e>
                      <m:e>
                        <m:r>
                          <a:rPr lang="zh-CN" altLang="zh-CN" b="1">
                            <a:latin typeface="Cambria Math" panose="02040503050406030204" pitchFamily="18" charset="0"/>
                            <a:ea typeface="+mj-ea"/>
                          </a:rPr>
                          <m:t>男</m:t>
                        </m:r>
                      </m:e>
                    </m:d>
                    <m:r>
                      <a:rPr lang="en-US" altLang="zh-CN" b="1">
                        <a:latin typeface="Cambria Math" panose="02040503050406030204" pitchFamily="18" charset="0"/>
                        <a:ea typeface="+mj-ea"/>
                      </a:rPr>
                      <m:t>=</m:t>
                    </m:r>
                    <m:r>
                      <a:rPr lang="en-US" altLang="zh-CN" b="1" i="1">
                        <a:latin typeface="Cambria Math" panose="02040503050406030204" pitchFamily="18" charset="0"/>
                        <a:ea typeface="+mj-ea"/>
                      </a:rPr>
                      <m:t>𝟐</m:t>
                    </m:r>
                    <m:r>
                      <a:rPr lang="en-US" altLang="zh-CN" b="1">
                        <a:latin typeface="Cambria Math" panose="02040503050406030204" pitchFamily="18" charset="0"/>
                        <a:ea typeface="+mj-ea"/>
                      </a:rPr>
                      <m:t>/</m:t>
                    </m:r>
                    <m:r>
                      <a:rPr lang="en-US" altLang="zh-CN" b="1" i="1">
                        <a:latin typeface="Cambria Math" panose="02040503050406030204" pitchFamily="18" charset="0"/>
                        <a:ea typeface="+mj-ea"/>
                      </a:rPr>
                      <m:t>𝟑</m:t>
                    </m:r>
                  </m:oMath>
                </a14:m>
                <a:r>
                  <a:rPr lang="en-US" altLang="zh-CN" b="1" dirty="0">
                    <a:latin typeface="+mj-ea"/>
                    <a:ea typeface="+mj-ea"/>
                  </a:rPr>
                  <a:t> </a:t>
                </a:r>
                <a:endParaRPr lang="zh-CN" altLang="en-US" b="1" dirty="0">
                  <a:latin typeface="+mj-ea"/>
                  <a:ea typeface="+mj-ea"/>
                </a:endParaRPr>
              </a:p>
            </p:txBody>
          </p:sp>
        </mc:Choice>
        <mc:Fallback xmlns="">
          <p:sp>
            <p:nvSpPr>
              <p:cNvPr id="2" name="矩形 1">
                <a:extLst>
                  <a:ext uri="{FF2B5EF4-FFF2-40B4-BE49-F238E27FC236}">
                    <a16:creationId xmlns:a16="http://schemas.microsoft.com/office/drawing/2014/main" id="{E8B92D4D-2E6C-4610-805E-22748A3F9422}"/>
                  </a:ext>
                </a:extLst>
              </p:cNvPr>
              <p:cNvSpPr>
                <a:spLocks noRot="1" noChangeAspect="1" noMove="1" noResize="1" noEditPoints="1" noAdjustHandles="1" noChangeArrowheads="1" noChangeShapeType="1" noTextEdit="1"/>
              </p:cNvSpPr>
              <p:nvPr/>
            </p:nvSpPr>
            <p:spPr>
              <a:xfrm>
                <a:off x="4033141" y="3555202"/>
                <a:ext cx="2050946" cy="370294"/>
              </a:xfrm>
              <a:prstGeom prst="rect">
                <a:avLst/>
              </a:prstGeom>
              <a:blipFill>
                <a:blip r:embed="rId2"/>
                <a:stretch>
                  <a:fillRect b="-14754"/>
                </a:stretch>
              </a:blipFill>
            </p:spPr>
            <p:txBody>
              <a:bodyPr/>
              <a:lstStyle/>
              <a:p>
                <a:r>
                  <a:rPr lang="zh-CN" altLang="en-US">
                    <a:noFill/>
                  </a:rPr>
                  <a:t> </a:t>
                </a:r>
              </a:p>
            </p:txBody>
          </p:sp>
        </mc:Fallback>
      </mc:AlternateContent>
      <p:sp>
        <p:nvSpPr>
          <p:cNvPr id="12"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sz="2400" dirty="0">
                <a:sym typeface="+mn-ea"/>
              </a:rPr>
              <a:t>算法引例</a:t>
            </a:r>
            <a:endParaRPr lang="en-US" altLang="zh-CN" sz="2400" dirty="0">
              <a:sym typeface="+mn-ea"/>
            </a:endParaRPr>
          </a:p>
        </p:txBody>
      </p:sp>
    </p:spTree>
    <p:extLst>
      <p:ext uri="{BB962C8B-B14F-4D97-AF65-F5344CB8AC3E}">
        <p14:creationId xmlns:p14="http://schemas.microsoft.com/office/powerpoint/2010/main" val="357814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67729" y="842471"/>
            <a:ext cx="7056784" cy="2698624"/>
          </a:xfrm>
          <a:prstGeom prst="rect">
            <a:avLst/>
          </a:prstGeom>
        </p:spPr>
        <p:txBody>
          <a:bodyPr wrap="square">
            <a:spAutoFit/>
          </a:bodyPr>
          <a:lstStyle/>
          <a:p>
            <a:pPr marL="285750" indent="-285750">
              <a:lnSpc>
                <a:spcPct val="200000"/>
              </a:lnSpc>
              <a:buFont typeface="Wingdings" pitchFamily="2" charset="2"/>
              <a:buChar char="Ø"/>
            </a:pPr>
            <a:r>
              <a:rPr lang="zh-CN" altLang="zh-CN" sz="2200" dirty="0">
                <a:latin typeface="+mj-ea"/>
                <a:ea typeface="+mj-ea"/>
              </a:rPr>
              <a:t>从单个特征属性得到分类结果十分简单，</a:t>
            </a:r>
            <a:r>
              <a:rPr lang="zh-CN" altLang="en-US" sz="2200" dirty="0">
                <a:latin typeface="+mj-ea"/>
                <a:ea typeface="+mj-ea"/>
              </a:rPr>
              <a:t>当</a:t>
            </a:r>
            <a:r>
              <a:rPr lang="zh-CN" altLang="zh-CN" sz="2200" dirty="0">
                <a:latin typeface="+mj-ea"/>
                <a:ea typeface="+mj-ea"/>
              </a:rPr>
              <a:t>有多个特征属性作为输入来对其进行分类</a:t>
            </a:r>
            <a:r>
              <a:rPr lang="zh-CN" altLang="en-US" sz="2200" dirty="0">
                <a:latin typeface="+mj-ea"/>
                <a:ea typeface="+mj-ea"/>
              </a:rPr>
              <a:t>时</a:t>
            </a:r>
            <a:r>
              <a:rPr lang="zh-CN" altLang="zh-CN" sz="2200" dirty="0">
                <a:latin typeface="+mj-ea"/>
                <a:ea typeface="+mj-ea"/>
              </a:rPr>
              <a:t>，该如何确定概率值呢？</a:t>
            </a:r>
            <a:endParaRPr lang="en-US" altLang="zh-CN" sz="2200" dirty="0">
              <a:latin typeface="+mj-ea"/>
              <a:ea typeface="+mj-ea"/>
            </a:endParaRPr>
          </a:p>
          <a:p>
            <a:pPr marL="285750" indent="-285750">
              <a:lnSpc>
                <a:spcPct val="200000"/>
              </a:lnSpc>
              <a:buFont typeface="Wingdings" pitchFamily="2" charset="2"/>
              <a:buChar char="Ø"/>
            </a:pPr>
            <a:r>
              <a:rPr lang="zh-CN" altLang="en-US" sz="2200" dirty="0">
                <a:latin typeface="+mj-ea"/>
                <a:ea typeface="+mj-ea"/>
              </a:rPr>
              <a:t>例如求：</a:t>
            </a:r>
          </a:p>
        </p:txBody>
      </p:sp>
      <mc:AlternateContent xmlns:mc="http://schemas.openxmlformats.org/markup-compatibility/2006" xmlns:a14="http://schemas.microsoft.com/office/drawing/2010/main">
        <mc:Choice Requires="a14">
          <p:sp>
            <p:nvSpPr>
              <p:cNvPr id="8" name="矩形 7"/>
              <p:cNvSpPr/>
              <p:nvPr/>
            </p:nvSpPr>
            <p:spPr>
              <a:xfrm>
                <a:off x="3347864" y="3795886"/>
                <a:ext cx="352839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𝐏</m:t>
                      </m:r>
                      <m:d>
                        <m:dPr>
                          <m:ctrlPr>
                            <a:rPr lang="zh-CN" altLang="zh-CN" sz="2400" b="1" i="1">
                              <a:latin typeface="Cambria Math"/>
                            </a:rPr>
                          </m:ctrlPr>
                        </m:dPr>
                        <m:e>
                          <m:r>
                            <a:rPr lang="zh-CN" altLang="zh-CN" sz="2400" b="1">
                              <a:latin typeface="Cambria Math"/>
                            </a:rPr>
                            <m:t>违约</m:t>
                          </m:r>
                        </m:e>
                        <m:e>
                          <m:r>
                            <a:rPr lang="en-US" altLang="zh-CN" sz="2400" b="1" i="0" smtClean="0">
                              <a:latin typeface="Cambria Math" panose="02040503050406030204" pitchFamily="18" charset="0"/>
                            </a:rPr>
                            <m:t>(</m:t>
                          </m:r>
                          <m:r>
                            <a:rPr lang="zh-CN" altLang="zh-CN" sz="2400" b="1">
                              <a:latin typeface="Cambria Math"/>
                            </a:rPr>
                            <m:t>男</m:t>
                          </m:r>
                          <m:r>
                            <a:rPr lang="en-US" altLang="zh-CN" sz="2400" b="1" i="1" smtClean="0">
                              <a:latin typeface="Cambria Math" panose="02040503050406030204" pitchFamily="18" charset="0"/>
                            </a:rPr>
                            <m:t>,</m:t>
                          </m:r>
                          <m:r>
                            <a:rPr lang="zh-CN" altLang="en-US" sz="2400" b="1" i="1">
                              <a:latin typeface="Cambria Math"/>
                            </a:rPr>
                            <m:t>本科</m:t>
                          </m:r>
                          <m:r>
                            <a:rPr lang="en-US" altLang="zh-CN" sz="2400" b="1" i="1" smtClean="0">
                              <a:latin typeface="Cambria Math" panose="02040503050406030204" pitchFamily="18" charset="0"/>
                            </a:rPr>
                            <m:t>)</m:t>
                          </m:r>
                        </m:e>
                      </m:d>
                      <m:r>
                        <a:rPr lang="en-US" altLang="zh-CN" sz="2400" b="1">
                          <a:latin typeface="Cambria Math"/>
                        </a:rPr>
                        <m:t>=</m:t>
                      </m:r>
                      <m:r>
                        <a:rPr lang="zh-CN" altLang="en-US" sz="2400" b="1" i="1" dirty="0">
                          <a:latin typeface="Cambria Math"/>
                        </a:rPr>
                        <m:t>？</m:t>
                      </m:r>
                    </m:oMath>
                  </m:oMathPara>
                </a14:m>
                <a:endParaRPr lang="zh-CN" altLang="en-US" sz="2400" b="1" dirty="0"/>
              </a:p>
            </p:txBody>
          </p:sp>
        </mc:Choice>
        <mc:Fallback xmlns="">
          <p:sp>
            <p:nvSpPr>
              <p:cNvPr id="8" name="矩形 7"/>
              <p:cNvSpPr>
                <a:spLocks noRot="1" noChangeAspect="1" noMove="1" noResize="1" noEditPoints="1" noAdjustHandles="1" noChangeArrowheads="1" noChangeShapeType="1" noTextEdit="1"/>
              </p:cNvSpPr>
              <p:nvPr/>
            </p:nvSpPr>
            <p:spPr>
              <a:xfrm>
                <a:off x="3347864" y="3795886"/>
                <a:ext cx="3528392" cy="461665"/>
              </a:xfrm>
              <a:prstGeom prst="rect">
                <a:avLst/>
              </a:prstGeom>
              <a:blipFill>
                <a:blip r:embed="rId2"/>
                <a:stretch>
                  <a:fillRect b="-21333"/>
                </a:stretch>
              </a:blipFill>
            </p:spPr>
            <p:txBody>
              <a:bodyPr/>
              <a:lstStyle/>
              <a:p>
                <a:r>
                  <a:rPr lang="zh-CN" altLang="en-US">
                    <a:noFill/>
                  </a:rPr>
                  <a:t> </a:t>
                </a:r>
              </a:p>
            </p:txBody>
          </p:sp>
        </mc:Fallback>
      </mc:AlternateContent>
      <p:sp>
        <p:nvSpPr>
          <p:cNvPr id="5"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sz="2400" dirty="0">
                <a:sym typeface="+mn-ea"/>
              </a:rPr>
              <a:t>算法引例</a:t>
            </a:r>
            <a:endParaRPr lang="en-US" altLang="zh-CN" sz="2400" dirty="0">
              <a:sym typeface="+mn-ea"/>
            </a:endParaRPr>
          </a:p>
        </p:txBody>
      </p:sp>
    </p:spTree>
    <p:extLst>
      <p:ext uri="{BB962C8B-B14F-4D97-AF65-F5344CB8AC3E}">
        <p14:creationId xmlns:p14="http://schemas.microsoft.com/office/powerpoint/2010/main" val="342083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978781125"/>
              </p:ext>
            </p:extLst>
          </p:nvPr>
        </p:nvGraphicFramePr>
        <p:xfrm>
          <a:off x="1835696" y="843559"/>
          <a:ext cx="4824537" cy="1534482"/>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215107">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收入</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婚姻状态</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是否违约</a:t>
                      </a:r>
                      <a:endParaRPr lang="zh-CN" sz="20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15107">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15107">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15107">
                <a:tc>
                  <a:txBody>
                    <a:bodyPr/>
                    <a:lstStyle/>
                    <a:p>
                      <a:pPr algn="ctr">
                        <a:spcAft>
                          <a:spcPts val="0"/>
                        </a:spcAft>
                      </a:pPr>
                      <a:r>
                        <a:rPr lang="en-US" sz="1400" kern="0" dirty="0">
                          <a:effectLst/>
                          <a:latin typeface="黑体" pitchFamily="49" charset="-122"/>
                          <a:ea typeface="黑体" pitchFamily="49" charset="-122"/>
                        </a:rPr>
                        <a:t>5</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本科</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已</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15107">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15107">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15107">
                <a:tc>
                  <a:txBody>
                    <a:bodyPr/>
                    <a:lstStyle/>
                    <a:p>
                      <a:pPr algn="ctr">
                        <a:spcAft>
                          <a:spcPts val="0"/>
                        </a:spcAft>
                      </a:pPr>
                      <a:r>
                        <a:rPr lang="en-US" sz="1400" kern="0" dirty="0">
                          <a:effectLst/>
                          <a:latin typeface="黑体" pitchFamily="49" charset="-122"/>
                          <a:ea typeface="黑体" pitchFamily="49" charset="-122"/>
                        </a:rPr>
                        <a:t>10</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bl>
          </a:graphicData>
        </a:graphic>
      </p:graphicFrame>
      <p:sp>
        <p:nvSpPr>
          <p:cNvPr id="8"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朴素贝叶斯分类算法引例：情况</a:t>
            </a:r>
            <a:r>
              <a:rPr lang="en-US" altLang="zh-CN" dirty="0">
                <a:sym typeface="+mn-ea"/>
              </a:rPr>
              <a:t>1</a:t>
            </a:r>
          </a:p>
        </p:txBody>
      </p:sp>
      <p:graphicFrame>
        <p:nvGraphicFramePr>
          <p:cNvPr id="9" name="表格 8"/>
          <p:cNvGraphicFramePr>
            <a:graphicFrameLocks noGrp="1"/>
          </p:cNvGraphicFramePr>
          <p:nvPr>
            <p:extLst>
              <p:ext uri="{D42A27DB-BD31-4B8C-83A1-F6EECF244321}">
                <p14:modId xmlns:p14="http://schemas.microsoft.com/office/powerpoint/2010/main" val="3191257433"/>
              </p:ext>
            </p:extLst>
          </p:nvPr>
        </p:nvGraphicFramePr>
        <p:xfrm>
          <a:off x="1835696" y="3842828"/>
          <a:ext cx="4824537" cy="889161"/>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215107">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收入</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婚姻状态</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是否违约</a:t>
                      </a:r>
                      <a:endParaRPr lang="zh-CN" sz="20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15107">
                <a:tc>
                  <a:txBody>
                    <a:bodyPr/>
                    <a:lstStyle/>
                    <a:p>
                      <a:pPr algn="ctr">
                        <a:spcAft>
                          <a:spcPts val="0"/>
                        </a:spcAft>
                      </a:pPr>
                      <a:r>
                        <a:rPr lang="en-US" sz="1400" kern="0" dirty="0">
                          <a:effectLst/>
                          <a:latin typeface="黑体" pitchFamily="49" charset="-122"/>
                          <a:ea typeface="黑体" pitchFamily="49" charset="-122"/>
                        </a:rPr>
                        <a:t>2</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b="1" kern="0" dirty="0">
                          <a:solidFill>
                            <a:srgbClr val="FF0000"/>
                          </a:solidFill>
                          <a:effectLst/>
                          <a:latin typeface="黑体" pitchFamily="49" charset="-122"/>
                          <a:ea typeface="黑体" pitchFamily="49" charset="-122"/>
                        </a:rPr>
                        <a:t>Y</a:t>
                      </a:r>
                      <a:endParaRPr lang="zh-CN" sz="1800" b="1"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15107">
                <a:tc>
                  <a:txBody>
                    <a:bodyPr/>
                    <a:lstStyle/>
                    <a:p>
                      <a:pPr algn="ctr">
                        <a:spcAft>
                          <a:spcPts val="0"/>
                        </a:spcAft>
                      </a:pPr>
                      <a:r>
                        <a:rPr lang="en-US" sz="1400" kern="0" dirty="0">
                          <a:effectLst/>
                          <a:latin typeface="黑体" pitchFamily="49" charset="-122"/>
                          <a:ea typeface="黑体" pitchFamily="49" charset="-122"/>
                        </a:rPr>
                        <a:t>5</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15107">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已</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b="1" kern="0" dirty="0">
                          <a:solidFill>
                            <a:srgbClr val="FF0000"/>
                          </a:solidFill>
                          <a:effectLst/>
                          <a:latin typeface="黑体" pitchFamily="49" charset="-122"/>
                          <a:ea typeface="黑体" pitchFamily="49" charset="-122"/>
                        </a:rPr>
                        <a:t>Y</a:t>
                      </a:r>
                      <a:endParaRPr lang="zh-CN" sz="1800" b="1"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10" name="下箭头 9"/>
          <p:cNvSpPr/>
          <p:nvPr/>
        </p:nvSpPr>
        <p:spPr>
          <a:xfrm>
            <a:off x="3347864" y="2479838"/>
            <a:ext cx="504056" cy="110002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3995936" y="2912983"/>
                <a:ext cx="374441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000" smtClean="0">
                          <a:latin typeface="Cambria Math"/>
                        </a:rPr>
                        <m:t>P</m:t>
                      </m:r>
                      <m:d>
                        <m:dPr>
                          <m:ctrlPr>
                            <a:rPr lang="zh-CN" altLang="zh-CN" sz="2000" i="1">
                              <a:latin typeface="Cambria Math"/>
                            </a:rPr>
                          </m:ctrlPr>
                        </m:dPr>
                        <m:e>
                          <m:r>
                            <a:rPr lang="zh-CN" altLang="zh-CN" sz="2000">
                              <a:latin typeface="Cambria Math"/>
                            </a:rPr>
                            <m:t>违约</m:t>
                          </m:r>
                        </m:e>
                        <m:e>
                          <m:r>
                            <a:rPr lang="en-US" altLang="zh-CN" sz="2000" b="0" i="1" smtClean="0">
                              <a:latin typeface="Cambria Math" panose="02040503050406030204" pitchFamily="18" charset="0"/>
                            </a:rPr>
                            <m:t>(</m:t>
                          </m:r>
                          <m:r>
                            <a:rPr lang="zh-CN" altLang="zh-CN" sz="2000">
                              <a:latin typeface="Cambria Math"/>
                            </a:rPr>
                            <m:t>男</m:t>
                          </m:r>
                          <m:r>
                            <a:rPr lang="en-US" altLang="zh-CN" sz="2000" b="0" i="1" smtClean="0">
                              <a:latin typeface="Cambria Math" panose="02040503050406030204" pitchFamily="18" charset="0"/>
                            </a:rPr>
                            <m:t>,</m:t>
                          </m:r>
                          <m:r>
                            <a:rPr lang="zh-CN" altLang="en-US" sz="2000" i="1">
                              <a:latin typeface="Cambria Math"/>
                            </a:rPr>
                            <m:t>本科</m:t>
                          </m:r>
                          <m:r>
                            <a:rPr lang="en-US" altLang="zh-CN" sz="2000" b="0" i="1" smtClean="0">
                              <a:latin typeface="Cambria Math" panose="02040503050406030204" pitchFamily="18" charset="0"/>
                            </a:rPr>
                            <m:t>)</m:t>
                          </m:r>
                        </m:e>
                      </m:d>
                      <m:r>
                        <a:rPr lang="en-US" altLang="zh-CN" sz="2000">
                          <a:latin typeface="Cambria Math"/>
                        </a:rPr>
                        <m:t>=</m:t>
                      </m:r>
                      <m:r>
                        <a:rPr lang="en-US" altLang="zh-CN" sz="2000" b="0" i="1" dirty="0" smtClean="0">
                          <a:latin typeface="Cambria Math"/>
                        </a:rPr>
                        <m:t>2/3</m:t>
                      </m:r>
                    </m:oMath>
                  </m:oMathPara>
                </a14:m>
                <a:endParaRPr lang="zh-CN" altLang="en-US" sz="2000" dirty="0"/>
              </a:p>
            </p:txBody>
          </p:sp>
        </mc:Choice>
        <mc:Fallback xmlns="">
          <p:sp>
            <p:nvSpPr>
              <p:cNvPr id="11" name="矩形 10"/>
              <p:cNvSpPr>
                <a:spLocks noRot="1" noChangeAspect="1" noMove="1" noResize="1" noEditPoints="1" noAdjustHandles="1" noChangeArrowheads="1" noChangeShapeType="1" noTextEdit="1"/>
              </p:cNvSpPr>
              <p:nvPr/>
            </p:nvSpPr>
            <p:spPr>
              <a:xfrm>
                <a:off x="3995936" y="2912983"/>
                <a:ext cx="3744416" cy="400110"/>
              </a:xfrm>
              <a:prstGeom prst="rect">
                <a:avLst/>
              </a:prstGeom>
              <a:blipFill>
                <a:blip r:embed="rId2"/>
                <a:stretch>
                  <a:fillRect b="-18462"/>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xmlns="" id="{B53A4F88-D55A-40ED-BD88-EA6FC757EE38}"/>
              </a:ext>
            </a:extLst>
          </p:cNvPr>
          <p:cNvSpPr/>
          <p:nvPr/>
        </p:nvSpPr>
        <p:spPr>
          <a:xfrm>
            <a:off x="3090569" y="843558"/>
            <a:ext cx="617335" cy="153969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xmlns="" id="{04DEFE41-8E65-4F3B-A4CA-5ECDAA0EC2F5}"/>
              </a:ext>
            </a:extLst>
          </p:cNvPr>
          <p:cNvSpPr/>
          <p:nvPr/>
        </p:nvSpPr>
        <p:spPr>
          <a:xfrm>
            <a:off x="4713900" y="847959"/>
            <a:ext cx="979748" cy="153968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xmlns="" id="{BD939CAA-0863-45E0-A395-AD6AE9A14801}"/>
              </a:ext>
            </a:extLst>
          </p:cNvPr>
          <p:cNvSpPr/>
          <p:nvPr/>
        </p:nvSpPr>
        <p:spPr>
          <a:xfrm>
            <a:off x="3067452" y="3848036"/>
            <a:ext cx="648072" cy="8839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2248C0DB-8CF6-4DCF-8219-00F49722C0E0}"/>
              </a:ext>
            </a:extLst>
          </p:cNvPr>
          <p:cNvSpPr/>
          <p:nvPr/>
        </p:nvSpPr>
        <p:spPr>
          <a:xfrm>
            <a:off x="4713900" y="3848037"/>
            <a:ext cx="979748" cy="868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669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xmlns="" id="{4AECBE0C-026C-D2A3-6E19-D34BC6298987}"/>
              </a:ext>
            </a:extLst>
          </p:cNvPr>
          <p:cNvGraphicFramePr>
            <a:graphicFrameLocks noGrp="1"/>
          </p:cNvGraphicFramePr>
          <p:nvPr>
            <p:extLst>
              <p:ext uri="{D42A27DB-BD31-4B8C-83A1-F6EECF244321}">
                <p14:modId xmlns:p14="http://schemas.microsoft.com/office/powerpoint/2010/main" val="3341340541"/>
              </p:ext>
            </p:extLst>
          </p:nvPr>
        </p:nvGraphicFramePr>
        <p:xfrm>
          <a:off x="1907704" y="1322548"/>
          <a:ext cx="4824537" cy="889161"/>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215107">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收入</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婚姻状态</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是否违约</a:t>
                      </a:r>
                      <a:endParaRPr lang="zh-CN" sz="20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15107">
                <a:tc>
                  <a:txBody>
                    <a:bodyPr/>
                    <a:lstStyle/>
                    <a:p>
                      <a:pPr algn="ctr">
                        <a:spcAft>
                          <a:spcPts val="0"/>
                        </a:spcAft>
                      </a:pPr>
                      <a:r>
                        <a:rPr lang="en-US" sz="1400" kern="0" dirty="0">
                          <a:effectLst/>
                          <a:latin typeface="黑体" pitchFamily="49" charset="-122"/>
                          <a:ea typeface="黑体" pitchFamily="49" charset="-122"/>
                        </a:rPr>
                        <a:t>2</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本科</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b="1" kern="0" dirty="0">
                          <a:solidFill>
                            <a:srgbClr val="FF0000"/>
                          </a:solidFill>
                          <a:effectLst/>
                          <a:latin typeface="黑体" pitchFamily="49" charset="-122"/>
                          <a:ea typeface="黑体" pitchFamily="49" charset="-122"/>
                        </a:rPr>
                        <a:t>Y</a:t>
                      </a:r>
                      <a:endParaRPr lang="zh-CN" sz="1800" b="1"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15107">
                <a:tc>
                  <a:txBody>
                    <a:bodyPr/>
                    <a:lstStyle/>
                    <a:p>
                      <a:pPr algn="ctr">
                        <a:spcAft>
                          <a:spcPts val="0"/>
                        </a:spcAft>
                      </a:pPr>
                      <a:r>
                        <a:rPr lang="en-US" sz="1400" kern="0" dirty="0">
                          <a:effectLst/>
                          <a:latin typeface="黑体" pitchFamily="49" charset="-122"/>
                          <a:ea typeface="黑体" pitchFamily="49" charset="-122"/>
                        </a:rPr>
                        <a:t>5</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15107">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已</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b="1" kern="0" dirty="0">
                          <a:solidFill>
                            <a:srgbClr val="FF0000"/>
                          </a:solidFill>
                          <a:effectLst/>
                          <a:latin typeface="黑体" pitchFamily="49" charset="-122"/>
                          <a:ea typeface="黑体" pitchFamily="49" charset="-122"/>
                        </a:rPr>
                        <a:t>Y</a:t>
                      </a:r>
                      <a:endParaRPr lang="zh-CN" sz="1800" b="1"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3" name="矩形 2">
            <a:extLst>
              <a:ext uri="{FF2B5EF4-FFF2-40B4-BE49-F238E27FC236}">
                <a16:creationId xmlns:a16="http://schemas.microsoft.com/office/drawing/2014/main" xmlns="" id="{B44985A8-A58C-03BA-7A71-45047EF8C1E4}"/>
              </a:ext>
            </a:extLst>
          </p:cNvPr>
          <p:cNvSpPr/>
          <p:nvPr/>
        </p:nvSpPr>
        <p:spPr>
          <a:xfrm>
            <a:off x="3171251" y="1327755"/>
            <a:ext cx="648072" cy="8839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5CAA70F4-CD7A-66DC-41E1-C4748AA3D14E}"/>
              </a:ext>
            </a:extLst>
          </p:cNvPr>
          <p:cNvSpPr/>
          <p:nvPr/>
        </p:nvSpPr>
        <p:spPr>
          <a:xfrm>
            <a:off x="4785908" y="1327757"/>
            <a:ext cx="979748" cy="8680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59B7A359-5931-F9A3-043A-CF2703BA3E8F}"/>
                  </a:ext>
                </a:extLst>
              </p:cNvPr>
              <p:cNvSpPr/>
              <p:nvPr/>
            </p:nvSpPr>
            <p:spPr>
              <a:xfrm>
                <a:off x="6695728" y="1600455"/>
                <a:ext cx="244827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600" smtClean="0">
                          <a:latin typeface="Cambria Math"/>
                        </a:rPr>
                        <m:t>P</m:t>
                      </m:r>
                      <m:d>
                        <m:dPr>
                          <m:ctrlPr>
                            <a:rPr lang="zh-CN" altLang="zh-CN" sz="1600" i="1">
                              <a:latin typeface="Cambria Math"/>
                            </a:rPr>
                          </m:ctrlPr>
                        </m:dPr>
                        <m:e>
                          <m:r>
                            <a:rPr lang="zh-CN" altLang="zh-CN" sz="1600">
                              <a:latin typeface="Cambria Math"/>
                            </a:rPr>
                            <m:t>违约</m:t>
                          </m:r>
                        </m:e>
                        <m:e>
                          <m:r>
                            <a:rPr lang="en-US" altLang="zh-CN" sz="1600" b="0" i="1" smtClean="0">
                              <a:latin typeface="Cambria Math" panose="02040503050406030204" pitchFamily="18" charset="0"/>
                            </a:rPr>
                            <m:t>(</m:t>
                          </m:r>
                          <m:r>
                            <a:rPr lang="zh-CN" altLang="zh-CN" sz="1600">
                              <a:latin typeface="Cambria Math"/>
                            </a:rPr>
                            <m:t>男</m:t>
                          </m:r>
                          <m:r>
                            <a:rPr lang="en-US" altLang="zh-CN" sz="1600" b="0" i="1" smtClean="0">
                              <a:latin typeface="Cambria Math" panose="02040503050406030204" pitchFamily="18" charset="0"/>
                            </a:rPr>
                            <m:t>,</m:t>
                          </m:r>
                          <m:r>
                            <a:rPr lang="zh-CN" altLang="en-US" sz="1600" i="1">
                              <a:latin typeface="Cambria Math"/>
                            </a:rPr>
                            <m:t>本科</m:t>
                          </m:r>
                          <m:r>
                            <a:rPr lang="en-US" altLang="zh-CN" sz="1600" b="0" i="1" smtClean="0">
                              <a:latin typeface="Cambria Math" panose="02040503050406030204" pitchFamily="18" charset="0"/>
                            </a:rPr>
                            <m:t>)</m:t>
                          </m:r>
                        </m:e>
                      </m:d>
                      <m:r>
                        <a:rPr lang="en-US" altLang="zh-CN" sz="1600">
                          <a:latin typeface="Cambria Math"/>
                        </a:rPr>
                        <m:t>=</m:t>
                      </m:r>
                      <m:r>
                        <a:rPr lang="en-US" altLang="zh-CN" sz="1600" b="0" i="1" dirty="0" smtClean="0">
                          <a:latin typeface="Cambria Math"/>
                        </a:rPr>
                        <m:t>2/3</m:t>
                      </m:r>
                    </m:oMath>
                  </m:oMathPara>
                </a14:m>
                <a:endParaRPr lang="zh-CN" altLang="en-US" sz="1600" dirty="0"/>
              </a:p>
            </p:txBody>
          </p:sp>
        </mc:Choice>
        <mc:Fallback xmlns="">
          <p:sp>
            <p:nvSpPr>
              <p:cNvPr id="5" name="矩形 4">
                <a:extLst>
                  <a:ext uri="{FF2B5EF4-FFF2-40B4-BE49-F238E27FC236}">
                    <a16:creationId xmlns:a16="http://schemas.microsoft.com/office/drawing/2014/main" id="{59B7A359-5931-F9A3-043A-CF2703BA3E8F}"/>
                  </a:ext>
                </a:extLst>
              </p:cNvPr>
              <p:cNvSpPr>
                <a:spLocks noRot="1" noChangeAspect="1" noMove="1" noResize="1" noEditPoints="1" noAdjustHandles="1" noChangeArrowheads="1" noChangeShapeType="1" noTextEdit="1"/>
              </p:cNvSpPr>
              <p:nvPr/>
            </p:nvSpPr>
            <p:spPr>
              <a:xfrm>
                <a:off x="6695728" y="1600455"/>
                <a:ext cx="2448272" cy="338554"/>
              </a:xfrm>
              <a:prstGeom prst="rect">
                <a:avLst/>
              </a:prstGeom>
              <a:blipFill>
                <a:blip r:embed="rId2"/>
                <a:stretch>
                  <a:fillRect b="-12727"/>
                </a:stretch>
              </a:blipFill>
            </p:spPr>
            <p:txBody>
              <a:bodyPr/>
              <a:lstStyle/>
              <a:p>
                <a:r>
                  <a:rPr lang="zh-CN" altLang="en-US">
                    <a:noFill/>
                  </a:rPr>
                  <a:t> </a:t>
                </a:r>
              </a:p>
            </p:txBody>
          </p:sp>
        </mc:Fallback>
      </mc:AlternateContent>
      <p:graphicFrame>
        <p:nvGraphicFramePr>
          <p:cNvPr id="6" name="表格 5">
            <a:extLst>
              <a:ext uri="{FF2B5EF4-FFF2-40B4-BE49-F238E27FC236}">
                <a16:creationId xmlns:a16="http://schemas.microsoft.com/office/drawing/2014/main" xmlns="" id="{4F9511DB-8EAB-D0D4-7EA6-5078C05A231C}"/>
              </a:ext>
            </a:extLst>
          </p:cNvPr>
          <p:cNvGraphicFramePr>
            <a:graphicFrameLocks noGrp="1"/>
          </p:cNvGraphicFramePr>
          <p:nvPr>
            <p:extLst>
              <p:ext uri="{D42A27DB-BD31-4B8C-83A1-F6EECF244321}">
                <p14:modId xmlns:p14="http://schemas.microsoft.com/office/powerpoint/2010/main" val="3922341929"/>
              </p:ext>
            </p:extLst>
          </p:nvPr>
        </p:nvGraphicFramePr>
        <p:xfrm>
          <a:off x="1835696" y="2643758"/>
          <a:ext cx="4824537" cy="673136"/>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298222">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收入</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婚姻状态</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是否违约</a:t>
                      </a:r>
                      <a:endParaRPr lang="zh-CN" sz="20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111833">
                <a:tc gridSpan="6">
                  <a:txBody>
                    <a:bodyPr/>
                    <a:lstStyle/>
                    <a:p>
                      <a:pPr algn="ctr">
                        <a:spcAft>
                          <a:spcPts val="0"/>
                        </a:spcAft>
                      </a:pPr>
                      <a:endParaRPr lang="zh-CN" sz="600" kern="100" dirty="0">
                        <a:effectLst/>
                        <a:latin typeface="黑体" pitchFamily="49" charset="-122"/>
                        <a:ea typeface="黑体" pitchFamily="49" charset="-122"/>
                        <a:cs typeface="Times New Roman"/>
                      </a:endParaRPr>
                    </a:p>
                  </a:txBody>
                  <a:tcPr marL="68580" marR="68580" marT="0" marB="0" anchor="ctr"/>
                </a:tc>
                <a:tc hMerge="1">
                  <a:txBody>
                    <a:bodyPr/>
                    <a:lstStyle/>
                    <a:p>
                      <a:pPr algn="ctr">
                        <a:spcAft>
                          <a:spcPts val="0"/>
                        </a:spcAft>
                      </a:pPr>
                      <a:endParaRPr lang="zh-CN" sz="1800" kern="100" dirty="0">
                        <a:effectLst/>
                        <a:latin typeface="黑体" pitchFamily="49" charset="-122"/>
                        <a:ea typeface="黑体" pitchFamily="49" charset="-122"/>
                        <a:cs typeface="Times New Roman"/>
                      </a:endParaRPr>
                    </a:p>
                  </a:txBody>
                  <a:tcPr marL="68580" marR="68580" marT="0" marB="0" anchor="ctr"/>
                </a:tc>
                <a:tc hMerge="1">
                  <a:txBody>
                    <a:bodyPr/>
                    <a:lstStyle/>
                    <a:p>
                      <a:pPr algn="ctr">
                        <a:spcAft>
                          <a:spcPts val="0"/>
                        </a:spcAft>
                      </a:pPr>
                      <a:endParaRPr lang="zh-CN" sz="1800" kern="100" dirty="0">
                        <a:effectLst/>
                        <a:latin typeface="黑体" pitchFamily="49" charset="-122"/>
                        <a:ea typeface="黑体" pitchFamily="49" charset="-122"/>
                        <a:cs typeface="Times New Roman"/>
                      </a:endParaRPr>
                    </a:p>
                  </a:txBody>
                  <a:tcPr marL="68580" marR="68580" marT="0" marB="0" anchor="ctr"/>
                </a:tc>
                <a:tc hMerge="1">
                  <a:txBody>
                    <a:bodyPr/>
                    <a:lstStyle/>
                    <a:p>
                      <a:pPr algn="ctr">
                        <a:spcAft>
                          <a:spcPts val="0"/>
                        </a:spcAft>
                      </a:pPr>
                      <a:endParaRPr lang="zh-CN" sz="1800" kern="100" dirty="0">
                        <a:effectLst/>
                        <a:latin typeface="黑体" pitchFamily="49" charset="-122"/>
                        <a:ea typeface="黑体" pitchFamily="49" charset="-122"/>
                        <a:cs typeface="Times New Roman"/>
                      </a:endParaRPr>
                    </a:p>
                  </a:txBody>
                  <a:tcPr marL="68580" marR="68580" marT="0" marB="0" anchor="ctr"/>
                </a:tc>
                <a:tc hMerge="1">
                  <a:txBody>
                    <a:bodyPr/>
                    <a:lstStyle/>
                    <a:p>
                      <a:pPr algn="ctr">
                        <a:spcAft>
                          <a:spcPts val="0"/>
                        </a:spcAft>
                      </a:pPr>
                      <a:endParaRPr lang="zh-CN" sz="1800" kern="100" dirty="0">
                        <a:effectLst/>
                        <a:latin typeface="黑体" pitchFamily="49" charset="-122"/>
                        <a:ea typeface="黑体" pitchFamily="49" charset="-122"/>
                        <a:cs typeface="Times New Roman"/>
                      </a:endParaRPr>
                    </a:p>
                  </a:txBody>
                  <a:tcPr marL="68580" marR="68580" marT="0" marB="0" anchor="ctr"/>
                </a:tc>
                <a:tc hMerge="1">
                  <a:txBody>
                    <a:bodyPr/>
                    <a:lstStyle/>
                    <a:p>
                      <a:pPr algn="ctr">
                        <a:spcAft>
                          <a:spcPts val="0"/>
                        </a:spcAft>
                      </a:pPr>
                      <a:endParaRPr lang="zh-CN" sz="1800" b="1"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63081">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已</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b="1" kern="0" dirty="0">
                          <a:solidFill>
                            <a:srgbClr val="FF0000"/>
                          </a:solidFill>
                          <a:effectLst/>
                          <a:latin typeface="黑体" pitchFamily="49" charset="-122"/>
                          <a:ea typeface="黑体" pitchFamily="49" charset="-122"/>
                        </a:rPr>
                        <a:t>Y</a:t>
                      </a:r>
                      <a:endParaRPr lang="zh-CN" sz="1800" b="1"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bl>
          </a:graphicData>
        </a:graphic>
      </p:graphicFrame>
      <p:sp>
        <p:nvSpPr>
          <p:cNvPr id="8" name="矩形 7">
            <a:extLst>
              <a:ext uri="{FF2B5EF4-FFF2-40B4-BE49-F238E27FC236}">
                <a16:creationId xmlns:a16="http://schemas.microsoft.com/office/drawing/2014/main" xmlns="" id="{E5350460-9660-A7AD-6EA5-0936820F4250}"/>
              </a:ext>
            </a:extLst>
          </p:cNvPr>
          <p:cNvSpPr/>
          <p:nvPr/>
        </p:nvSpPr>
        <p:spPr>
          <a:xfrm>
            <a:off x="4716016" y="2648064"/>
            <a:ext cx="983332" cy="6679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381F30E5-975A-2E1F-A91D-50159A000407}"/>
                  </a:ext>
                </a:extLst>
              </p:cNvPr>
              <p:cNvSpPr/>
              <p:nvPr/>
            </p:nvSpPr>
            <p:spPr>
              <a:xfrm>
                <a:off x="6084168" y="3382329"/>
                <a:ext cx="2651078"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600" smtClean="0">
                          <a:latin typeface="Cambria Math"/>
                        </a:rPr>
                        <m:t>P</m:t>
                      </m:r>
                      <m:d>
                        <m:dPr>
                          <m:ctrlPr>
                            <a:rPr lang="zh-CN" altLang="zh-CN" sz="1600" i="1">
                              <a:latin typeface="Cambria Math"/>
                            </a:rPr>
                          </m:ctrlPr>
                        </m:dPr>
                        <m:e>
                          <m:r>
                            <a:rPr lang="zh-CN" altLang="zh-CN" sz="1600">
                              <a:latin typeface="Cambria Math"/>
                            </a:rPr>
                            <m:t>违约</m:t>
                          </m:r>
                        </m:e>
                        <m:e>
                          <m:r>
                            <a:rPr lang="en-US" altLang="zh-CN" sz="1600" b="0" i="1" smtClean="0">
                              <a:latin typeface="Cambria Math" panose="02040503050406030204" pitchFamily="18" charset="0"/>
                            </a:rPr>
                            <m:t>(</m:t>
                          </m:r>
                          <m:r>
                            <a:rPr lang="zh-CN" altLang="zh-CN" sz="1600">
                              <a:latin typeface="Cambria Math"/>
                            </a:rPr>
                            <m:t>男</m:t>
                          </m:r>
                          <m:r>
                            <a:rPr lang="en-US" altLang="zh-CN" sz="1600" b="0" i="1" smtClean="0">
                              <a:latin typeface="Cambria Math" panose="02040503050406030204" pitchFamily="18" charset="0"/>
                            </a:rPr>
                            <m:t>,</m:t>
                          </m:r>
                          <m:r>
                            <a:rPr lang="zh-CN" altLang="en-US" sz="1600" i="1">
                              <a:latin typeface="Cambria Math"/>
                            </a:rPr>
                            <m:t>本科</m:t>
                          </m:r>
                          <m:r>
                            <a:rPr lang="en-US" altLang="zh-CN" sz="1600" b="0" i="1" smtClean="0">
                              <a:latin typeface="Cambria Math" panose="02040503050406030204" pitchFamily="18" charset="0"/>
                            </a:rPr>
                            <m:t>,</m:t>
                          </m:r>
                          <m:r>
                            <a:rPr lang="zh-CN" altLang="en-US" sz="1600" i="1">
                              <a:latin typeface="Cambria Math" panose="02040503050406030204" pitchFamily="18" charset="0"/>
                            </a:rPr>
                            <m:t>中</m:t>
                          </m:r>
                          <m:r>
                            <a:rPr lang="en-US" altLang="zh-CN" sz="1600" b="0" i="1" smtClean="0">
                              <a:latin typeface="Cambria Math" panose="02040503050406030204" pitchFamily="18" charset="0"/>
                            </a:rPr>
                            <m:t>)</m:t>
                          </m:r>
                        </m:e>
                      </m:d>
                      <m:r>
                        <a:rPr lang="en-US" altLang="zh-CN" sz="1600">
                          <a:latin typeface="Cambria Math"/>
                        </a:rPr>
                        <m:t>=</m:t>
                      </m:r>
                      <m:r>
                        <a:rPr lang="en-US" altLang="zh-CN" sz="1600" b="0" i="1" dirty="0" smtClean="0">
                          <a:latin typeface="Cambria Math" panose="02040503050406030204" pitchFamily="18" charset="0"/>
                        </a:rPr>
                        <m:t>1</m:t>
                      </m:r>
                    </m:oMath>
                  </m:oMathPara>
                </a14:m>
                <a:endParaRPr lang="zh-CN" altLang="en-US" sz="1600" dirty="0"/>
              </a:p>
            </p:txBody>
          </p:sp>
        </mc:Choice>
        <mc:Fallback xmlns="">
          <p:sp>
            <p:nvSpPr>
              <p:cNvPr id="9" name="矩形 8">
                <a:extLst>
                  <a:ext uri="{FF2B5EF4-FFF2-40B4-BE49-F238E27FC236}">
                    <a16:creationId xmlns:a16="http://schemas.microsoft.com/office/drawing/2014/main" id="{381F30E5-975A-2E1F-A91D-50159A000407}"/>
                  </a:ext>
                </a:extLst>
              </p:cNvPr>
              <p:cNvSpPr>
                <a:spLocks noRot="1" noChangeAspect="1" noMove="1" noResize="1" noEditPoints="1" noAdjustHandles="1" noChangeArrowheads="1" noChangeShapeType="1" noTextEdit="1"/>
              </p:cNvSpPr>
              <p:nvPr/>
            </p:nvSpPr>
            <p:spPr>
              <a:xfrm>
                <a:off x="6084168" y="3382329"/>
                <a:ext cx="2651078" cy="338554"/>
              </a:xfrm>
              <a:prstGeom prst="rect">
                <a:avLst/>
              </a:prstGeom>
              <a:blipFill>
                <a:blip r:embed="rId3"/>
                <a:stretch>
                  <a:fillRect b="-12727"/>
                </a:stretch>
              </a:blipFill>
            </p:spPr>
            <p:txBody>
              <a:bodyPr/>
              <a:lstStyle/>
              <a:p>
                <a:r>
                  <a:rPr lang="zh-CN" altLang="en-US">
                    <a:noFill/>
                  </a:rPr>
                  <a:t> </a:t>
                </a:r>
              </a:p>
            </p:txBody>
          </p:sp>
        </mc:Fallback>
      </mc:AlternateContent>
      <p:sp>
        <p:nvSpPr>
          <p:cNvPr id="12" name="标题 1">
            <a:extLst>
              <a:ext uri="{FF2B5EF4-FFF2-40B4-BE49-F238E27FC236}">
                <a16:creationId xmlns:a16="http://schemas.microsoft.com/office/drawing/2014/main" xmlns="" id="{86D38B48-1F78-75E7-0B9B-D9E21EFC730C}"/>
              </a:ext>
            </a:extLst>
          </p:cNvPr>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算法引例：情况</a:t>
            </a:r>
            <a:r>
              <a:rPr lang="en-US" altLang="zh-CN" dirty="0">
                <a:sym typeface="+mn-ea"/>
              </a:rPr>
              <a:t>1</a:t>
            </a:r>
          </a:p>
        </p:txBody>
      </p:sp>
      <p:sp>
        <p:nvSpPr>
          <p:cNvPr id="14" name="文本框 13">
            <a:extLst>
              <a:ext uri="{FF2B5EF4-FFF2-40B4-BE49-F238E27FC236}">
                <a16:creationId xmlns:a16="http://schemas.microsoft.com/office/drawing/2014/main" xmlns="" id="{DFF53C2D-81F4-5008-D715-EBF20C22C3FC}"/>
              </a:ext>
            </a:extLst>
          </p:cNvPr>
          <p:cNvSpPr txBox="1"/>
          <p:nvPr/>
        </p:nvSpPr>
        <p:spPr>
          <a:xfrm>
            <a:off x="1835696" y="3734990"/>
            <a:ext cx="7002524" cy="1285032"/>
          </a:xfrm>
          <a:prstGeom prst="rect">
            <a:avLst/>
          </a:prstGeom>
          <a:noFill/>
        </p:spPr>
        <p:txBody>
          <a:bodyPr wrap="square">
            <a:spAutoFit/>
          </a:bodyPr>
          <a:lstStyle/>
          <a:p>
            <a:pPr marL="457200" indent="-457200">
              <a:lnSpc>
                <a:spcPct val="150000"/>
              </a:lnSpc>
              <a:buFont typeface="+mj-lt"/>
              <a:buAutoNum type="arabicPeriod"/>
            </a:pPr>
            <a:r>
              <a:rPr lang="zh-CN" altLang="zh-CN" sz="1800" dirty="0"/>
              <a:t>一是训练数据集中存在完全符合这种条件的客户记录，这种情况下，问题变得就比较简单，同样可以采用以上的方法来计算符合条件的记录的违约概率值；</a:t>
            </a:r>
            <a:endParaRPr lang="en-US" altLang="zh-CN" sz="1800" dirty="0"/>
          </a:p>
        </p:txBody>
      </p:sp>
    </p:spTree>
    <p:extLst>
      <p:ext uri="{BB962C8B-B14F-4D97-AF65-F5344CB8AC3E}">
        <p14:creationId xmlns:p14="http://schemas.microsoft.com/office/powerpoint/2010/main" val="373736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算法引例：情况</a:t>
            </a:r>
            <a:r>
              <a:rPr lang="en-US" altLang="zh-CN" dirty="0">
                <a:sym typeface="+mn-ea"/>
              </a:rPr>
              <a:t>2</a:t>
            </a:r>
          </a:p>
        </p:txBody>
      </p:sp>
      <p:graphicFrame>
        <p:nvGraphicFramePr>
          <p:cNvPr id="3" name="表格 2"/>
          <p:cNvGraphicFramePr>
            <a:graphicFrameLocks noGrp="1"/>
          </p:cNvGraphicFramePr>
          <p:nvPr>
            <p:extLst>
              <p:ext uri="{D42A27DB-BD31-4B8C-83A1-F6EECF244321}">
                <p14:modId xmlns:p14="http://schemas.microsoft.com/office/powerpoint/2010/main" val="3071205414"/>
              </p:ext>
            </p:extLst>
          </p:nvPr>
        </p:nvGraphicFramePr>
        <p:xfrm>
          <a:off x="2771800" y="2355726"/>
          <a:ext cx="4824537" cy="2582723"/>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262963">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收入</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婚姻状态</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solidFill>
                            <a:schemeClr val="tx1"/>
                          </a:solidFill>
                          <a:effectLst/>
                          <a:latin typeface="黑体" pitchFamily="49" charset="-122"/>
                          <a:ea typeface="黑体" pitchFamily="49" charset="-122"/>
                        </a:rPr>
                        <a:t>是否违约</a:t>
                      </a:r>
                      <a:endParaRPr lang="zh-CN" sz="2000" kern="100" dirty="0">
                        <a:solidFill>
                          <a:schemeClr val="tx1"/>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31976">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未</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N</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31976">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本科</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31976">
                <a:tc>
                  <a:txBody>
                    <a:bodyPr/>
                    <a:lstStyle/>
                    <a:p>
                      <a:pPr algn="ctr">
                        <a:spcAft>
                          <a:spcPts val="0"/>
                        </a:spcAft>
                      </a:pPr>
                      <a:r>
                        <a:rPr lang="en-US" sz="1400" kern="0">
                          <a:effectLst/>
                          <a:latin typeface="黑体" pitchFamily="49" charset="-122"/>
                          <a:ea typeface="黑体" pitchFamily="49" charset="-122"/>
                        </a:rPr>
                        <a:t>3</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N</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31976">
                <a:tc>
                  <a:txBody>
                    <a:bodyPr/>
                    <a:lstStyle/>
                    <a:p>
                      <a:pPr algn="ctr">
                        <a:spcAft>
                          <a:spcPts val="0"/>
                        </a:spcAft>
                      </a:pPr>
                      <a:r>
                        <a:rPr lang="en-US" sz="1400" kern="0">
                          <a:effectLst/>
                          <a:latin typeface="黑体" pitchFamily="49" charset="-122"/>
                          <a:ea typeface="黑体" pitchFamily="49" charset="-122"/>
                        </a:rPr>
                        <a:t>4</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N</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31976">
                <a:tc>
                  <a:txBody>
                    <a:bodyPr/>
                    <a:lstStyle/>
                    <a:p>
                      <a:pPr algn="ctr">
                        <a:spcAft>
                          <a:spcPts val="0"/>
                        </a:spcAft>
                      </a:pPr>
                      <a:r>
                        <a:rPr lang="en-US" sz="1400" kern="0">
                          <a:effectLst/>
                          <a:latin typeface="黑体" pitchFamily="49" charset="-122"/>
                          <a:ea typeface="黑体" pitchFamily="49" charset="-122"/>
                        </a:rPr>
                        <a:t>5</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N</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31976">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本科</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r h="231976">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7"/>
                  </a:ext>
                </a:extLst>
              </a:tr>
              <a:tr h="231976">
                <a:tc>
                  <a:txBody>
                    <a:bodyPr/>
                    <a:lstStyle/>
                    <a:p>
                      <a:pPr algn="ctr">
                        <a:spcAft>
                          <a:spcPts val="0"/>
                        </a:spcAft>
                      </a:pPr>
                      <a:r>
                        <a:rPr lang="en-US" sz="1400" kern="0">
                          <a:effectLst/>
                          <a:latin typeface="黑体" pitchFamily="49" charset="-122"/>
                          <a:ea typeface="黑体" pitchFamily="49" charset="-122"/>
                        </a:rPr>
                        <a:t>8</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中</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8"/>
                  </a:ext>
                </a:extLst>
              </a:tr>
              <a:tr h="231976">
                <a:tc>
                  <a:txBody>
                    <a:bodyPr/>
                    <a:lstStyle/>
                    <a:p>
                      <a:pPr algn="ctr">
                        <a:spcAft>
                          <a:spcPts val="0"/>
                        </a:spcAft>
                      </a:pPr>
                      <a:r>
                        <a:rPr lang="en-US" sz="1400" kern="0">
                          <a:effectLst/>
                          <a:latin typeface="黑体" pitchFamily="49" charset="-122"/>
                          <a:ea typeface="黑体" pitchFamily="49" charset="-122"/>
                        </a:rPr>
                        <a:t>9</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altLang="en-US" sz="1400" kern="0" dirty="0">
                          <a:effectLst/>
                          <a:latin typeface="黑体" pitchFamily="49" charset="-122"/>
                          <a:ea typeface="黑体" pitchFamily="49" charset="-122"/>
                          <a:cs typeface="+mn-cs"/>
                        </a:rPr>
                        <a:t>本科</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未</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9"/>
                  </a:ext>
                </a:extLst>
              </a:tr>
              <a:tr h="231976">
                <a:tc>
                  <a:txBody>
                    <a:bodyPr/>
                    <a:lstStyle/>
                    <a:p>
                      <a:pPr algn="ctr">
                        <a:spcAft>
                          <a:spcPts val="0"/>
                        </a:spcAft>
                      </a:pPr>
                      <a:r>
                        <a:rPr lang="en-US" sz="1400" kern="0">
                          <a:effectLst/>
                          <a:latin typeface="黑体" pitchFamily="49" charset="-122"/>
                          <a:ea typeface="黑体" pitchFamily="49" charset="-122"/>
                        </a:rPr>
                        <a:t>10</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高中</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未</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10"/>
                  </a:ext>
                </a:extLst>
              </a:tr>
            </a:tbl>
          </a:graphicData>
        </a:graphic>
      </p:graphicFrame>
      <p:sp>
        <p:nvSpPr>
          <p:cNvPr id="5" name="矩形 4">
            <a:extLst>
              <a:ext uri="{FF2B5EF4-FFF2-40B4-BE49-F238E27FC236}">
                <a16:creationId xmlns:a16="http://schemas.microsoft.com/office/drawing/2014/main" xmlns="" id="{EEC66DE7-F171-6E29-3DC2-7290609B9CDE}"/>
              </a:ext>
            </a:extLst>
          </p:cNvPr>
          <p:cNvSpPr/>
          <p:nvPr/>
        </p:nvSpPr>
        <p:spPr>
          <a:xfrm>
            <a:off x="1835696" y="895767"/>
            <a:ext cx="7056784" cy="955903"/>
          </a:xfrm>
          <a:prstGeom prst="rect">
            <a:avLst/>
          </a:prstGeom>
        </p:spPr>
        <p:txBody>
          <a:bodyPr wrap="square">
            <a:spAutoFit/>
          </a:bodyPr>
          <a:lstStyle/>
          <a:p>
            <a:pPr>
              <a:lnSpc>
                <a:spcPct val="150000"/>
              </a:lnSpc>
            </a:pPr>
            <a:r>
              <a:rPr lang="en-US" altLang="zh-CN" sz="2000" dirty="0"/>
              <a:t>2.  </a:t>
            </a:r>
            <a:r>
              <a:rPr lang="zh-CN" altLang="en-US" sz="2000" dirty="0"/>
              <a:t>大多数</a:t>
            </a:r>
            <a:r>
              <a:rPr lang="zh-CN" altLang="zh-CN" sz="2000" dirty="0"/>
              <a:t>情况</a:t>
            </a:r>
            <a:r>
              <a:rPr lang="zh-CN" altLang="en-US" sz="2000" dirty="0"/>
              <a:t>下</a:t>
            </a:r>
            <a:r>
              <a:rPr lang="zh-CN" altLang="zh-CN" sz="2000" dirty="0"/>
              <a:t>是不存在符合这种的特征属性组合的客户记录，该如何求出违约的概率呢？</a:t>
            </a:r>
            <a:endParaRPr lang="zh-CN" altLang="en-US" sz="2000" dirty="0"/>
          </a:p>
        </p:txBody>
      </p:sp>
      <p:sp>
        <p:nvSpPr>
          <p:cNvPr id="7" name="文本框 6">
            <a:extLst>
              <a:ext uri="{FF2B5EF4-FFF2-40B4-BE49-F238E27FC236}">
                <a16:creationId xmlns:a16="http://schemas.microsoft.com/office/drawing/2014/main" xmlns="" id="{C94E7107-DA22-0D48-B323-319A78579292}"/>
              </a:ext>
            </a:extLst>
          </p:cNvPr>
          <p:cNvSpPr txBox="1"/>
          <p:nvPr/>
        </p:nvSpPr>
        <p:spPr>
          <a:xfrm>
            <a:off x="3060889" y="1984072"/>
            <a:ext cx="4572000" cy="369332"/>
          </a:xfrm>
          <a:prstGeom prst="rect">
            <a:avLst/>
          </a:prstGeom>
          <a:noFill/>
        </p:spPr>
        <p:txBody>
          <a:bodyPr wrap="square">
            <a:spAutoFit/>
          </a:bodyPr>
          <a:lstStyle/>
          <a:p>
            <a:r>
              <a:rPr lang="en-US" altLang="zh-CN" sz="1800" dirty="0"/>
              <a:t> P(</a:t>
            </a:r>
            <a:r>
              <a:rPr lang="zh-CN" altLang="en-US" sz="1800" dirty="0"/>
              <a:t>违约</a:t>
            </a:r>
            <a:r>
              <a:rPr lang="en-US" altLang="zh-CN" sz="1800" dirty="0"/>
              <a:t>|</a:t>
            </a:r>
            <a:r>
              <a:rPr lang="zh-CN" altLang="en-US" sz="1800" dirty="0"/>
              <a:t>（男，中，本科，未婚）</a:t>
            </a:r>
            <a:r>
              <a:rPr lang="en-US" altLang="zh-CN" sz="1800" dirty="0"/>
              <a:t>) = </a:t>
            </a:r>
            <a:r>
              <a:rPr lang="zh-CN" altLang="en-US" sz="1800" dirty="0"/>
              <a:t>？</a:t>
            </a:r>
            <a:endParaRPr lang="zh-CN" altLang="en-US" dirty="0"/>
          </a:p>
        </p:txBody>
      </p:sp>
    </p:spTree>
    <p:extLst>
      <p:ext uri="{BB962C8B-B14F-4D97-AF65-F5344CB8AC3E}">
        <p14:creationId xmlns:p14="http://schemas.microsoft.com/office/powerpoint/2010/main" val="334692865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74640506"/>
              </p:ext>
            </p:extLst>
          </p:nvPr>
        </p:nvGraphicFramePr>
        <p:xfrm>
          <a:off x="2051720" y="915566"/>
          <a:ext cx="4824537" cy="1779043"/>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282703">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收入</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婚姻状态</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solidFill>
                            <a:schemeClr val="tx1"/>
                          </a:solidFill>
                          <a:effectLst/>
                          <a:latin typeface="黑体" pitchFamily="49" charset="-122"/>
                          <a:ea typeface="黑体" pitchFamily="49" charset="-122"/>
                        </a:rPr>
                        <a:t>是否违约</a:t>
                      </a:r>
                      <a:endParaRPr lang="zh-CN" sz="2000" kern="100" dirty="0">
                        <a:solidFill>
                          <a:schemeClr val="tx1"/>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49390">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49390">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FF0000"/>
                          </a:solidFill>
                          <a:effectLst/>
                          <a:latin typeface="黑体" pitchFamily="49" charset="-122"/>
                          <a:ea typeface="黑体" pitchFamily="49" charset="-122"/>
                        </a:rPr>
                        <a:t>Y</a:t>
                      </a:r>
                      <a:endParaRPr lang="zh-CN" sz="1800"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49390">
                <a:tc>
                  <a:txBody>
                    <a:bodyPr/>
                    <a:lstStyle/>
                    <a:p>
                      <a:pPr algn="ctr">
                        <a:spcAft>
                          <a:spcPts val="0"/>
                        </a:spcAft>
                      </a:pPr>
                      <a:r>
                        <a:rPr lang="en-US" sz="1400" kern="0" dirty="0">
                          <a:effectLst/>
                          <a:latin typeface="黑体" pitchFamily="49" charset="-122"/>
                          <a:ea typeface="黑体" pitchFamily="49" charset="-122"/>
                        </a:rPr>
                        <a:t>5</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49390">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FF0000"/>
                          </a:solidFill>
                          <a:effectLst/>
                          <a:latin typeface="黑体" pitchFamily="49" charset="-122"/>
                          <a:ea typeface="黑体" pitchFamily="49" charset="-122"/>
                        </a:rPr>
                        <a:t>Y</a:t>
                      </a:r>
                      <a:endParaRPr lang="zh-CN" sz="1800"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49390">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FF0000"/>
                          </a:solidFill>
                          <a:effectLst/>
                          <a:latin typeface="黑体" pitchFamily="49" charset="-122"/>
                          <a:ea typeface="黑体" pitchFamily="49" charset="-122"/>
                        </a:rPr>
                        <a:t>Y</a:t>
                      </a:r>
                      <a:endParaRPr lang="zh-CN" sz="1800"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49390">
                <a:tc>
                  <a:txBody>
                    <a:bodyPr/>
                    <a:lstStyle/>
                    <a:p>
                      <a:pPr algn="ctr">
                        <a:spcAft>
                          <a:spcPts val="0"/>
                        </a:spcAft>
                      </a:pPr>
                      <a:r>
                        <a:rPr lang="en-US" sz="1400" kern="0" dirty="0">
                          <a:effectLst/>
                          <a:latin typeface="黑体" pitchFamily="49" charset="-122"/>
                          <a:ea typeface="黑体" pitchFamily="49" charset="-122"/>
                        </a:rPr>
                        <a:t>10</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FF0000"/>
                          </a:solidFill>
                          <a:effectLst/>
                          <a:latin typeface="黑体" pitchFamily="49" charset="-122"/>
                          <a:ea typeface="黑体" pitchFamily="49" charset="-122"/>
                        </a:rPr>
                        <a:t>Y</a:t>
                      </a:r>
                      <a:endParaRPr lang="zh-CN" sz="1800" kern="100" dirty="0">
                        <a:solidFill>
                          <a:srgbClr val="FF000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bl>
          </a:graphicData>
        </a:graphic>
      </p:graphicFrame>
      <p:sp>
        <p:nvSpPr>
          <p:cNvPr id="3" name="矩形 2"/>
          <p:cNvSpPr/>
          <p:nvPr/>
        </p:nvSpPr>
        <p:spPr>
          <a:xfrm>
            <a:off x="3306592" y="1203598"/>
            <a:ext cx="2633560" cy="14910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13">
            <a:extLst>
              <a:ext uri="{FF2B5EF4-FFF2-40B4-BE49-F238E27FC236}">
                <a16:creationId xmlns:a16="http://schemas.microsoft.com/office/drawing/2014/main" xmlns="" id="{B501934A-F402-42A7-9249-7539A0B0C83D}"/>
              </a:ext>
            </a:extLst>
          </p:cNvPr>
          <p:cNvSpPr txBox="1"/>
          <p:nvPr/>
        </p:nvSpPr>
        <p:spPr>
          <a:xfrm>
            <a:off x="6948264" y="1203598"/>
            <a:ext cx="2003085" cy="553998"/>
          </a:xfrm>
          <a:prstGeom prst="rect">
            <a:avLst/>
          </a:prstGeom>
          <a:noFill/>
        </p:spPr>
        <p:txBody>
          <a:bodyPr wrap="square" rtlCol="0">
            <a:spAutoFit/>
          </a:bodyPr>
          <a:lstStyle/>
          <a:p>
            <a:pPr>
              <a:lnSpc>
                <a:spcPct val="150000"/>
              </a:lnSpc>
            </a:pPr>
            <a:r>
              <a:rPr lang="en-US" altLang="zh-CN" sz="2000" dirty="0"/>
              <a:t>P(</a:t>
            </a:r>
            <a:r>
              <a:rPr lang="zh-CN" altLang="en-US" sz="2000" dirty="0"/>
              <a:t>违约</a:t>
            </a:r>
            <a:r>
              <a:rPr lang="en-US" altLang="zh-CN" sz="2000" dirty="0"/>
              <a:t>|</a:t>
            </a:r>
            <a:r>
              <a:rPr lang="zh-CN" altLang="en-US" sz="2000" dirty="0"/>
              <a:t>男</a:t>
            </a:r>
            <a:r>
              <a:rPr lang="en-US" altLang="zh-CN" sz="2000" dirty="0"/>
              <a:t>) = 2/3</a:t>
            </a:r>
            <a:endParaRPr lang="zh-CN" altLang="en-US" sz="2000" dirty="0"/>
          </a:p>
        </p:txBody>
      </p:sp>
      <p:graphicFrame>
        <p:nvGraphicFramePr>
          <p:cNvPr id="5" name="表格 4"/>
          <p:cNvGraphicFramePr>
            <a:graphicFrameLocks noGrp="1"/>
          </p:cNvGraphicFramePr>
          <p:nvPr>
            <p:extLst>
              <p:ext uri="{D42A27DB-BD31-4B8C-83A1-F6EECF244321}">
                <p14:modId xmlns:p14="http://schemas.microsoft.com/office/powerpoint/2010/main" val="1808123107"/>
              </p:ext>
            </p:extLst>
          </p:nvPr>
        </p:nvGraphicFramePr>
        <p:xfrm>
          <a:off x="1979712" y="2931790"/>
          <a:ext cx="4824537" cy="1190867"/>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262963">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收入</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婚姻状态</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solidFill>
                            <a:schemeClr val="tx1"/>
                          </a:solidFill>
                          <a:effectLst/>
                          <a:latin typeface="黑体" pitchFamily="49" charset="-122"/>
                          <a:ea typeface="黑体" pitchFamily="49" charset="-122"/>
                        </a:rPr>
                        <a:t>是否违约</a:t>
                      </a:r>
                      <a:endParaRPr lang="zh-CN" sz="2000" kern="100" dirty="0">
                        <a:solidFill>
                          <a:schemeClr val="tx1"/>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31976">
                <a:tc>
                  <a:txBody>
                    <a:bodyPr/>
                    <a:lstStyle/>
                    <a:p>
                      <a:pPr algn="ctr">
                        <a:spcAft>
                          <a:spcPts val="0"/>
                        </a:spcAft>
                      </a:pPr>
                      <a:r>
                        <a:rPr lang="en-US" sz="1400" kern="0" dirty="0">
                          <a:effectLst/>
                          <a:latin typeface="黑体" pitchFamily="49" charset="-122"/>
                          <a:ea typeface="黑体" pitchFamily="49" charset="-122"/>
                        </a:rPr>
                        <a:t>2</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本科</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31976">
                <a:tc>
                  <a:txBody>
                    <a:bodyPr/>
                    <a:lstStyle/>
                    <a:p>
                      <a:pPr algn="ctr">
                        <a:spcAft>
                          <a:spcPts val="0"/>
                        </a:spcAft>
                      </a:pPr>
                      <a:r>
                        <a:rPr lang="en-US" sz="1400" kern="0" dirty="0">
                          <a:effectLst/>
                          <a:latin typeface="黑体" pitchFamily="49" charset="-122"/>
                          <a:ea typeface="黑体" pitchFamily="49" charset="-122"/>
                        </a:rPr>
                        <a:t>5</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已</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N</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31976">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本科</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r h="231976">
                <a:tc>
                  <a:txBody>
                    <a:bodyPr/>
                    <a:lstStyle/>
                    <a:p>
                      <a:pPr algn="ctr">
                        <a:spcAft>
                          <a:spcPts val="0"/>
                        </a:spcAft>
                      </a:pPr>
                      <a:r>
                        <a:rPr lang="en-US" sz="1400" kern="0" dirty="0">
                          <a:effectLst/>
                          <a:latin typeface="黑体" pitchFamily="49" charset="-122"/>
                          <a:ea typeface="黑体" pitchFamily="49" charset="-122"/>
                        </a:rPr>
                        <a:t>9</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altLang="en-US" sz="1400" kern="0" dirty="0">
                          <a:effectLst/>
                          <a:latin typeface="黑体" pitchFamily="49" charset="-122"/>
                          <a:ea typeface="黑体" pitchFamily="49" charset="-122"/>
                          <a:cs typeface="+mn-cs"/>
                        </a:rPr>
                        <a:t>本科</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未</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solidFill>
                            <a:srgbClr val="0099FF"/>
                          </a:solidFill>
                          <a:effectLst/>
                          <a:latin typeface="黑体" pitchFamily="49" charset="-122"/>
                          <a:ea typeface="黑体" pitchFamily="49" charset="-122"/>
                        </a:rPr>
                        <a:t>Y</a:t>
                      </a:r>
                      <a:endParaRPr lang="zh-CN" sz="1800" kern="100" dirty="0">
                        <a:solidFill>
                          <a:srgbClr val="0099FF"/>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6" name="矩形 5"/>
          <p:cNvSpPr/>
          <p:nvPr/>
        </p:nvSpPr>
        <p:spPr>
          <a:xfrm>
            <a:off x="4860033" y="2943075"/>
            <a:ext cx="1008112" cy="11521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612545" y="2943075"/>
            <a:ext cx="1224136" cy="11597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3">
            <a:extLst>
              <a:ext uri="{FF2B5EF4-FFF2-40B4-BE49-F238E27FC236}">
                <a16:creationId xmlns:a16="http://schemas.microsoft.com/office/drawing/2014/main" xmlns="" id="{B501934A-F402-42A7-9249-7539A0B0C83D}"/>
              </a:ext>
            </a:extLst>
          </p:cNvPr>
          <p:cNvSpPr txBox="1"/>
          <p:nvPr/>
        </p:nvSpPr>
        <p:spPr>
          <a:xfrm>
            <a:off x="6804249" y="3242140"/>
            <a:ext cx="2267744" cy="553998"/>
          </a:xfrm>
          <a:prstGeom prst="rect">
            <a:avLst/>
          </a:prstGeom>
          <a:noFill/>
        </p:spPr>
        <p:txBody>
          <a:bodyPr wrap="square" rtlCol="0">
            <a:spAutoFit/>
          </a:bodyPr>
          <a:lstStyle/>
          <a:p>
            <a:pPr>
              <a:lnSpc>
                <a:spcPct val="150000"/>
              </a:lnSpc>
            </a:pPr>
            <a:r>
              <a:rPr lang="en-US" altLang="zh-CN" sz="2000" dirty="0"/>
              <a:t>P(</a:t>
            </a:r>
            <a:r>
              <a:rPr lang="zh-CN" altLang="en-US" sz="2000" dirty="0"/>
              <a:t>违约</a:t>
            </a:r>
            <a:r>
              <a:rPr lang="en-US" altLang="zh-CN" sz="2000" dirty="0"/>
              <a:t>|</a:t>
            </a:r>
            <a:r>
              <a:rPr lang="zh-CN" altLang="en-US" sz="2000" dirty="0"/>
              <a:t>本科</a:t>
            </a:r>
            <a:r>
              <a:rPr lang="en-US" altLang="zh-CN" sz="2000" dirty="0"/>
              <a:t>) = 3/4</a:t>
            </a:r>
            <a:endParaRPr lang="zh-CN" altLang="en-US" sz="2000" dirty="0"/>
          </a:p>
        </p:txBody>
      </p:sp>
      <p:sp>
        <p:nvSpPr>
          <p:cNvPr id="9"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算法引例：情况</a:t>
            </a:r>
            <a:r>
              <a:rPr lang="en-US" altLang="zh-CN" dirty="0">
                <a:sym typeface="+mn-ea"/>
              </a:rPr>
              <a:t>2</a:t>
            </a:r>
          </a:p>
        </p:txBody>
      </p:sp>
      <mc:AlternateContent xmlns:mc="http://schemas.openxmlformats.org/markup-compatibility/2006" xmlns:a14="http://schemas.microsoft.com/office/drawing/2010/main">
        <mc:Choice Requires="a14">
          <p:sp>
            <p:nvSpPr>
              <p:cNvPr id="10" name="矩形 9"/>
              <p:cNvSpPr/>
              <p:nvPr/>
            </p:nvSpPr>
            <p:spPr>
              <a:xfrm>
                <a:off x="3215024" y="4515966"/>
                <a:ext cx="3805247"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𝐏</m:t>
                      </m:r>
                      <m:d>
                        <m:dPr>
                          <m:ctrlPr>
                            <a:rPr lang="zh-CN" altLang="zh-CN" sz="2400" b="1" i="1">
                              <a:latin typeface="Cambria Math"/>
                            </a:rPr>
                          </m:ctrlPr>
                        </m:dPr>
                        <m:e>
                          <m:r>
                            <a:rPr lang="zh-CN" altLang="zh-CN" sz="2400" b="1">
                              <a:latin typeface="Cambria Math"/>
                            </a:rPr>
                            <m:t>违约</m:t>
                          </m:r>
                        </m:e>
                        <m:e>
                          <m:r>
                            <a:rPr lang="en-US" altLang="zh-CN" sz="2400" b="1" i="0" smtClean="0">
                              <a:latin typeface="Cambria Math" panose="02040503050406030204" pitchFamily="18" charset="0"/>
                            </a:rPr>
                            <m:t>(</m:t>
                          </m:r>
                          <m:r>
                            <a:rPr lang="zh-CN" altLang="zh-CN" sz="2400" b="1">
                              <a:latin typeface="Cambria Math"/>
                            </a:rPr>
                            <m:t>男</m:t>
                          </m:r>
                          <m:r>
                            <a:rPr lang="en-US" altLang="zh-CN" sz="2400" b="1" i="1" smtClean="0">
                              <a:latin typeface="Cambria Math" panose="02040503050406030204" pitchFamily="18" charset="0"/>
                            </a:rPr>
                            <m:t>,</m:t>
                          </m:r>
                          <m:r>
                            <a:rPr lang="zh-CN" altLang="en-US" sz="2400" b="1" i="1">
                              <a:latin typeface="Cambria Math"/>
                            </a:rPr>
                            <m:t>本科</m:t>
                          </m:r>
                          <m:r>
                            <a:rPr lang="en-US" altLang="zh-CN" sz="2400" b="1" i="1" smtClean="0">
                              <a:latin typeface="Cambria Math" panose="02040503050406030204" pitchFamily="18" charset="0"/>
                            </a:rPr>
                            <m:t>)</m:t>
                          </m:r>
                        </m:e>
                      </m:d>
                      <m:r>
                        <a:rPr lang="en-US" altLang="zh-CN" sz="2400" b="1">
                          <a:latin typeface="Cambria Math"/>
                        </a:rPr>
                        <m:t>=</m:t>
                      </m:r>
                      <m:r>
                        <a:rPr lang="en-US" altLang="zh-CN" sz="2400" b="1" i="1" smtClean="0">
                          <a:latin typeface="Cambria Math" panose="02040503050406030204" pitchFamily="18" charset="0"/>
                        </a:rPr>
                        <m:t>  </m:t>
                      </m:r>
                      <m:r>
                        <a:rPr lang="zh-CN" altLang="en-US" sz="2400" b="1" i="1" dirty="0">
                          <a:latin typeface="Cambria Math"/>
                        </a:rPr>
                        <m:t>？</m:t>
                      </m:r>
                    </m:oMath>
                  </m:oMathPara>
                </a14:m>
                <a:endParaRPr lang="zh-CN" altLang="en-US" sz="2400" b="1" dirty="0"/>
              </a:p>
            </p:txBody>
          </p:sp>
        </mc:Choice>
        <mc:Fallback xmlns="">
          <p:sp>
            <p:nvSpPr>
              <p:cNvPr id="10" name="矩形 9"/>
              <p:cNvSpPr>
                <a:spLocks noRot="1" noChangeAspect="1" noMove="1" noResize="1" noEditPoints="1" noAdjustHandles="1" noChangeArrowheads="1" noChangeShapeType="1" noTextEdit="1"/>
              </p:cNvSpPr>
              <p:nvPr/>
            </p:nvSpPr>
            <p:spPr>
              <a:xfrm>
                <a:off x="3215024" y="4515966"/>
                <a:ext cx="3805247" cy="461665"/>
              </a:xfrm>
              <a:prstGeom prst="rect">
                <a:avLst/>
              </a:prstGeom>
              <a:blipFill>
                <a:blip r:embed="rId2"/>
                <a:stretch>
                  <a:fillRect b="-197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142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91680" y="0"/>
            <a:ext cx="7452320"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朴素贝叶斯分类算法引例</a:t>
            </a:r>
            <a:endParaRPr lang="en-US" altLang="zh-CN" dirty="0">
              <a:sym typeface="+mn-ea"/>
            </a:endParaRPr>
          </a:p>
        </p:txBody>
      </p:sp>
      <p:graphicFrame>
        <p:nvGraphicFramePr>
          <p:cNvPr id="7" name="表格 6"/>
          <p:cNvGraphicFramePr>
            <a:graphicFrameLocks noGrp="1"/>
          </p:cNvGraphicFramePr>
          <p:nvPr/>
        </p:nvGraphicFramePr>
        <p:xfrm>
          <a:off x="2627784" y="1059582"/>
          <a:ext cx="4680520" cy="731520"/>
        </p:xfrm>
        <a:graphic>
          <a:graphicData uri="http://schemas.openxmlformats.org/drawingml/2006/table">
            <a:tbl>
              <a:tblPr>
                <a:tableStyleId>{8EC20E35-A176-4012-BC5E-935CFFF8708E}</a:tableStyleId>
              </a:tblPr>
              <a:tblGrid>
                <a:gridCol w="648072">
                  <a:extLst>
                    <a:ext uri="{9D8B030D-6E8A-4147-A177-3AD203B41FA5}">
                      <a16:colId xmlns:a16="http://schemas.microsoft.com/office/drawing/2014/main" xmlns="" val="20000"/>
                    </a:ext>
                  </a:extLst>
                </a:gridCol>
                <a:gridCol w="720080">
                  <a:extLst>
                    <a:ext uri="{9D8B030D-6E8A-4147-A177-3AD203B41FA5}">
                      <a16:colId xmlns:a16="http://schemas.microsoft.com/office/drawing/2014/main" xmlns="" val="20001"/>
                    </a:ext>
                  </a:extLst>
                </a:gridCol>
                <a:gridCol w="1008112">
                  <a:extLst>
                    <a:ext uri="{9D8B030D-6E8A-4147-A177-3AD203B41FA5}">
                      <a16:colId xmlns:a16="http://schemas.microsoft.com/office/drawing/2014/main" xmlns="" val="20002"/>
                    </a:ext>
                  </a:extLst>
                </a:gridCol>
                <a:gridCol w="1080120">
                  <a:extLst>
                    <a:ext uri="{9D8B030D-6E8A-4147-A177-3AD203B41FA5}">
                      <a16:colId xmlns:a16="http://schemas.microsoft.com/office/drawing/2014/main" xmlns="" val="20003"/>
                    </a:ext>
                  </a:extLst>
                </a:gridCol>
                <a:gridCol w="1224136">
                  <a:extLst>
                    <a:ext uri="{9D8B030D-6E8A-4147-A177-3AD203B41FA5}">
                      <a16:colId xmlns:a16="http://schemas.microsoft.com/office/drawing/2014/main" xmlns="" val="20004"/>
                    </a:ext>
                  </a:extLst>
                </a:gridCol>
              </a:tblGrid>
              <a:tr h="277250">
                <a:tc>
                  <a:txBody>
                    <a:bodyPr/>
                    <a:lstStyle/>
                    <a:p>
                      <a:pPr algn="just">
                        <a:lnSpc>
                          <a:spcPct val="150000"/>
                        </a:lnSpc>
                        <a:spcAft>
                          <a:spcPts val="0"/>
                        </a:spcAft>
                      </a:pPr>
                      <a:r>
                        <a:rPr lang="zh-CN" sz="1600" kern="0" dirty="0"/>
                        <a:t>性别</a:t>
                      </a:r>
                      <a:endParaRPr lang="zh-CN" sz="18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dirty="0"/>
                        <a:t>收入</a:t>
                      </a:r>
                      <a:endParaRPr lang="zh-CN" sz="18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a:t>教育程度</a:t>
                      </a:r>
                      <a:endParaRPr lang="zh-CN" sz="1800" b="1" kern="10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dirty="0"/>
                        <a:t>婚姻状态</a:t>
                      </a:r>
                      <a:endParaRPr lang="zh-CN" sz="18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dirty="0"/>
                        <a:t>是否违约</a:t>
                      </a:r>
                      <a:endParaRPr lang="zh-CN" sz="1800" b="1" kern="100" dirty="0">
                        <a:solidFill>
                          <a:srgbClr val="7B7B7B"/>
                        </a:solidFill>
                        <a:latin typeface="等线"/>
                        <a:ea typeface="等线"/>
                        <a:cs typeface="Times New Roman"/>
                      </a:endParaRPr>
                    </a:p>
                  </a:txBody>
                  <a:tcPr marL="68580" marR="68580" marT="0" marB="0"/>
                </a:tc>
                <a:extLst>
                  <a:ext uri="{0D108BD9-81ED-4DB2-BD59-A6C34878D82A}">
                    <a16:rowId xmlns:a16="http://schemas.microsoft.com/office/drawing/2014/main" xmlns="" val="10000"/>
                  </a:ext>
                </a:extLst>
              </a:tr>
              <a:tr h="298814">
                <a:tc>
                  <a:txBody>
                    <a:bodyPr/>
                    <a:lstStyle/>
                    <a:p>
                      <a:pPr algn="just">
                        <a:lnSpc>
                          <a:spcPct val="150000"/>
                        </a:lnSpc>
                        <a:spcAft>
                          <a:spcPts val="0"/>
                        </a:spcAft>
                      </a:pPr>
                      <a:r>
                        <a:rPr lang="zh-CN" sz="1600" kern="0"/>
                        <a:t>男</a:t>
                      </a:r>
                      <a:endParaRPr lang="zh-CN" sz="1800" b="1" kern="10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dirty="0"/>
                        <a:t>中</a:t>
                      </a:r>
                      <a:endParaRPr lang="zh-CN" sz="18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dirty="0"/>
                        <a:t>本科</a:t>
                      </a:r>
                      <a:endParaRPr lang="zh-CN" sz="18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dirty="0"/>
                        <a:t>未婚</a:t>
                      </a:r>
                      <a:endParaRPr lang="zh-CN" sz="18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en-US" altLang="zh-CN" sz="1600" kern="0" dirty="0">
                          <a:solidFill>
                            <a:srgbClr val="FF0000"/>
                          </a:solidFill>
                        </a:rPr>
                        <a:t>       ?</a:t>
                      </a:r>
                      <a:endParaRPr lang="zh-CN" sz="1800" b="1" kern="100" dirty="0">
                        <a:solidFill>
                          <a:srgbClr val="FF0000"/>
                        </a:solidFill>
                        <a:latin typeface="等线"/>
                        <a:ea typeface="等线"/>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
        <p:nvSpPr>
          <p:cNvPr id="8" name="TextBox 7"/>
          <p:cNvSpPr txBox="1"/>
          <p:nvPr/>
        </p:nvSpPr>
        <p:spPr>
          <a:xfrm>
            <a:off x="1835696" y="1995686"/>
            <a:ext cx="4464496" cy="461665"/>
          </a:xfrm>
          <a:prstGeom prst="rect">
            <a:avLst/>
          </a:prstGeom>
          <a:noFill/>
        </p:spPr>
        <p:txBody>
          <a:bodyPr wrap="square" rtlCol="0">
            <a:spAutoFit/>
          </a:bodyPr>
          <a:lstStyle/>
          <a:p>
            <a:r>
              <a:rPr lang="zh-CN" altLang="en-US" sz="2400" dirty="0">
                <a:latin typeface="黑体" pitchFamily="49" charset="-122"/>
                <a:ea typeface="黑体" pitchFamily="49" charset="-122"/>
              </a:rPr>
              <a:t>现在需要解决得到问题是求：</a:t>
            </a:r>
          </a:p>
        </p:txBody>
      </p:sp>
      <mc:AlternateContent xmlns:mc="http://schemas.openxmlformats.org/markup-compatibility/2006" xmlns:a14="http://schemas.microsoft.com/office/drawing/2010/main">
        <mc:Choice Requires="a14">
          <p:sp>
            <p:nvSpPr>
              <p:cNvPr id="9" name="矩形 8"/>
              <p:cNvSpPr/>
              <p:nvPr/>
            </p:nvSpPr>
            <p:spPr>
              <a:xfrm>
                <a:off x="2591780" y="2615274"/>
                <a:ext cx="529258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a:rPr>
                        <m:t>P</m:t>
                      </m:r>
                      <m:d>
                        <m:dPr>
                          <m:ctrlPr>
                            <a:rPr lang="zh-CN" altLang="zh-CN" sz="2400" i="1">
                              <a:latin typeface="Cambria Math"/>
                            </a:rPr>
                          </m:ctrlPr>
                        </m:dPr>
                        <m:e>
                          <m:r>
                            <a:rPr lang="zh-CN" altLang="zh-CN" sz="2400">
                              <a:latin typeface="Cambria Math"/>
                            </a:rPr>
                            <m:t>违约</m:t>
                          </m:r>
                        </m:e>
                        <m:e>
                          <m:r>
                            <a:rPr lang="zh-CN" altLang="zh-CN" sz="2400">
                              <a:latin typeface="Cambria Math"/>
                            </a:rPr>
                            <m:t>男</m:t>
                          </m:r>
                          <m:r>
                            <a:rPr lang="zh-CN" altLang="en-US" sz="2400" b="0" i="1" smtClean="0">
                              <a:latin typeface="Cambria Math"/>
                            </a:rPr>
                            <m:t>，中，</m:t>
                          </m:r>
                          <m:r>
                            <a:rPr lang="zh-CN" altLang="en-US" sz="2400" i="1">
                              <a:latin typeface="Cambria Math"/>
                            </a:rPr>
                            <m:t>本科</m:t>
                          </m:r>
                          <m:r>
                            <a:rPr lang="zh-CN" altLang="en-US" sz="2400" b="0" i="1" smtClean="0">
                              <a:latin typeface="Cambria Math"/>
                            </a:rPr>
                            <m:t>，</m:t>
                          </m:r>
                          <m:r>
                            <a:rPr lang="zh-CN" altLang="en-US" sz="2400" i="1">
                              <a:latin typeface="Cambria Math"/>
                            </a:rPr>
                            <m:t>未婚</m:t>
                          </m:r>
                        </m:e>
                      </m:d>
                      <m:r>
                        <a:rPr lang="en-US" altLang="zh-CN" sz="2400">
                          <a:latin typeface="Cambria Math"/>
                        </a:rPr>
                        <m:t>=</m:t>
                      </m:r>
                      <m:r>
                        <a:rPr lang="zh-CN" altLang="en-US" sz="2400" i="1" dirty="0">
                          <a:latin typeface="Cambria Math"/>
                        </a:rPr>
                        <m:t>？</m:t>
                      </m:r>
                    </m:oMath>
                  </m:oMathPara>
                </a14:m>
                <a:endParaRPr lang="zh-CN" altLang="en-US" sz="2400" dirty="0">
                  <a:latin typeface="黑体" pitchFamily="49" charset="-122"/>
                  <a:ea typeface="黑体" pitchFamily="49"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591780" y="2615274"/>
                <a:ext cx="5292588" cy="461665"/>
              </a:xfrm>
              <a:prstGeom prst="rect">
                <a:avLst/>
              </a:prstGeom>
              <a:blipFill rotWithShape="1">
                <a:blip r:embed="rId2"/>
                <a:stretch>
                  <a:fillRect b="-13158"/>
                </a:stretch>
              </a:blipFill>
            </p:spPr>
            <p:txBody>
              <a:bodyPr/>
              <a:lstStyle/>
              <a:p>
                <a:r>
                  <a:rPr lang="zh-CN" altLang="en-US">
                    <a:noFill/>
                  </a:rPr>
                  <a:t> </a:t>
                </a:r>
              </a:p>
            </p:txBody>
          </p:sp>
        </mc:Fallback>
      </mc:AlternateContent>
      <p:sp>
        <p:nvSpPr>
          <p:cNvPr id="10" name="TextBox 9"/>
          <p:cNvSpPr txBox="1"/>
          <p:nvPr/>
        </p:nvSpPr>
        <p:spPr>
          <a:xfrm>
            <a:off x="1862464" y="3549538"/>
            <a:ext cx="6266459" cy="1134413"/>
          </a:xfrm>
          <a:prstGeom prst="rect">
            <a:avLst/>
          </a:prstGeom>
          <a:noFill/>
        </p:spPr>
        <p:txBody>
          <a:bodyPr wrap="none" rtlCol="0">
            <a:spAutoFit/>
          </a:bodyPr>
          <a:lstStyle/>
          <a:p>
            <a:pPr>
              <a:lnSpc>
                <a:spcPct val="150000"/>
              </a:lnSpc>
            </a:pPr>
            <a:r>
              <a:rPr lang="zh-CN" altLang="en-US" sz="2400" b="1" dirty="0">
                <a:latin typeface="+mj-ea"/>
                <a:ea typeface="+mj-ea"/>
              </a:rPr>
              <a:t>思考：</a:t>
            </a:r>
            <a:endParaRPr lang="en-US" altLang="zh-CN" sz="2400" b="1" dirty="0">
              <a:latin typeface="+mj-ea"/>
              <a:ea typeface="+mj-ea"/>
            </a:endParaRPr>
          </a:p>
          <a:p>
            <a:pPr>
              <a:lnSpc>
                <a:spcPct val="150000"/>
              </a:lnSpc>
            </a:pPr>
            <a:r>
              <a:rPr lang="en-US" altLang="zh-CN" sz="2400" dirty="0"/>
              <a:t>          </a:t>
            </a:r>
            <a:r>
              <a:rPr lang="zh-CN" altLang="en-US" sz="2400" dirty="0">
                <a:latin typeface="+mj-ea"/>
                <a:ea typeface="+mj-ea"/>
              </a:rPr>
              <a:t>那么该如何计算这个新样本的概率呢？</a:t>
            </a:r>
          </a:p>
        </p:txBody>
      </p:sp>
      <p:sp>
        <p:nvSpPr>
          <p:cNvPr id="2" name="椭圆 1">
            <a:extLst>
              <a:ext uri="{FF2B5EF4-FFF2-40B4-BE49-F238E27FC236}">
                <a16:creationId xmlns:a16="http://schemas.microsoft.com/office/drawing/2014/main" xmlns="" id="{C32864E4-2013-4DB5-B036-6344AAEECAF1}"/>
              </a:ext>
            </a:extLst>
          </p:cNvPr>
          <p:cNvSpPr/>
          <p:nvPr/>
        </p:nvSpPr>
        <p:spPr>
          <a:xfrm>
            <a:off x="2595350" y="1376097"/>
            <a:ext cx="3096344" cy="438593"/>
          </a:xfrm>
          <a:prstGeom prst="ellipse">
            <a:avLst/>
          </a:prstGeom>
          <a:noFill/>
          <a:ln>
            <a:solidFill>
              <a:srgbClr val="B8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对话气泡: 圆角矩形 2">
            <a:extLst>
              <a:ext uri="{FF2B5EF4-FFF2-40B4-BE49-F238E27FC236}">
                <a16:creationId xmlns:a16="http://schemas.microsoft.com/office/drawing/2014/main" xmlns="" id="{AF70AFF5-6AD2-4CB4-AA69-D26D973A475B}"/>
              </a:ext>
            </a:extLst>
          </p:cNvPr>
          <p:cNvSpPr/>
          <p:nvPr/>
        </p:nvSpPr>
        <p:spPr>
          <a:xfrm>
            <a:off x="7092280" y="1977821"/>
            <a:ext cx="1440160" cy="389657"/>
          </a:xfrm>
          <a:prstGeom prst="wedgeRoundRectCallout">
            <a:avLst>
              <a:gd name="adj1" fmla="val -218857"/>
              <a:gd name="adj2" fmla="val -106869"/>
              <a:gd name="adj3" fmla="val 166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新样本</a:t>
            </a:r>
          </a:p>
        </p:txBody>
      </p:sp>
    </p:spTree>
    <p:extLst>
      <p:ext uri="{BB962C8B-B14F-4D97-AF65-F5344CB8AC3E}">
        <p14:creationId xmlns:p14="http://schemas.microsoft.com/office/powerpoint/2010/main" val="26857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朴素贝叶斯分类算法引例</a:t>
            </a:r>
            <a:endParaRPr lang="en-US" altLang="zh-CN" dirty="0">
              <a:sym typeface="+mn-ea"/>
            </a:endParaRPr>
          </a:p>
        </p:txBody>
      </p:sp>
      <mc:AlternateContent xmlns:mc="http://schemas.openxmlformats.org/markup-compatibility/2006" xmlns:a14="http://schemas.microsoft.com/office/drawing/2010/main">
        <mc:Choice Requires="a14">
          <p:sp>
            <p:nvSpPr>
              <p:cNvPr id="7" name="矩形 6"/>
              <p:cNvSpPr/>
              <p:nvPr/>
            </p:nvSpPr>
            <p:spPr>
              <a:xfrm>
                <a:off x="1979712" y="915566"/>
                <a:ext cx="7056784" cy="3637791"/>
              </a:xfrm>
              <a:prstGeom prst="rect">
                <a:avLst/>
              </a:prstGeom>
            </p:spPr>
            <p:txBody>
              <a:bodyPr wrap="square">
                <a:spAutoFit/>
              </a:bodyPr>
              <a:lstStyle/>
              <a:p>
                <a:pPr marL="285750" indent="-285750">
                  <a:lnSpc>
                    <a:spcPct val="150000"/>
                  </a:lnSpc>
                  <a:buFont typeface="Wingdings" pitchFamily="2" charset="2"/>
                  <a:buChar char="Ø"/>
                </a:pPr>
                <a:r>
                  <a:rPr lang="zh-CN" altLang="zh-CN" sz="2200" dirty="0">
                    <a:latin typeface="+mj-ea"/>
                    <a:ea typeface="+mj-ea"/>
                  </a:rPr>
                  <a:t>很显然，直接通过训练数据集求出</a:t>
                </a:r>
                <a:r>
                  <a:rPr lang="zh-CN" altLang="en-US" sz="2200" dirty="0">
                    <a:latin typeface="+mj-ea"/>
                    <a:ea typeface="+mj-ea"/>
                  </a:rPr>
                  <a:t>：</a:t>
                </a:r>
                <a:r>
                  <a:rPr lang="en-US" altLang="zh-CN" sz="2200" dirty="0">
                    <a:latin typeface="+mj-ea"/>
                    <a:ea typeface="+mj-ea"/>
                  </a:rPr>
                  <a:t>              </a:t>
                </a:r>
              </a:p>
              <a:p>
                <a:pPr>
                  <a:lnSpc>
                    <a:spcPct val="150000"/>
                  </a:lnSpc>
                </a:pPr>
                <a:r>
                  <a:rPr lang="en-US" altLang="zh-CN" sz="2200" b="1"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400" b="1" i="0" smtClean="0">
                        <a:latin typeface="Cambria Math" panose="02040503050406030204" pitchFamily="18" charset="0"/>
                        <a:ea typeface="+mj-ea"/>
                      </a:rPr>
                      <m:t>𝐏</m:t>
                    </m:r>
                    <m:d>
                      <m:dPr>
                        <m:ctrlPr>
                          <a:rPr lang="zh-CN" altLang="zh-CN" sz="2400" b="1" i="1">
                            <a:latin typeface="Cambria Math"/>
                            <a:ea typeface="+mj-ea"/>
                          </a:rPr>
                        </m:ctrlPr>
                      </m:dPr>
                      <m:e>
                        <m:r>
                          <a:rPr lang="zh-CN" altLang="zh-CN" sz="2400" b="1">
                            <a:latin typeface="Cambria Math" panose="02040503050406030204" pitchFamily="18" charset="0"/>
                            <a:ea typeface="+mj-ea"/>
                          </a:rPr>
                          <m:t>违约</m:t>
                        </m:r>
                      </m:e>
                      <m:e>
                        <m:r>
                          <a:rPr lang="zh-CN" altLang="zh-CN" sz="2400" b="1">
                            <a:latin typeface="Cambria Math" panose="02040503050406030204" pitchFamily="18" charset="0"/>
                            <a:ea typeface="+mj-ea"/>
                          </a:rPr>
                          <m:t>男，中，本科，未婚</m:t>
                        </m:r>
                      </m:e>
                    </m:d>
                  </m:oMath>
                </a14:m>
                <a:r>
                  <a:rPr lang="en-US" altLang="zh-CN" sz="2200" b="1" dirty="0">
                    <a:latin typeface="微软雅黑" panose="020B0503020204020204" pitchFamily="34" charset="-122"/>
                    <a:ea typeface="微软雅黑" panose="020B0503020204020204" pitchFamily="34" charset="-122"/>
                  </a:rPr>
                  <a:t> </a:t>
                </a:r>
              </a:p>
              <a:p>
                <a:pPr>
                  <a:lnSpc>
                    <a:spcPct val="150000"/>
                  </a:lnSpc>
                </a:pPr>
                <a:r>
                  <a:rPr lang="en-US" altLang="zh-CN" sz="2200" dirty="0">
                    <a:latin typeface="+mj-ea"/>
                    <a:ea typeface="+mj-ea"/>
                  </a:rPr>
                  <a:t>     </a:t>
                </a:r>
                <a:r>
                  <a:rPr lang="zh-CN" altLang="zh-CN" sz="2200" dirty="0">
                    <a:latin typeface="+mj-ea"/>
                    <a:ea typeface="+mj-ea"/>
                  </a:rPr>
                  <a:t>的值大多情况下是不可能的</a:t>
                </a:r>
                <a:r>
                  <a:rPr lang="en-US" altLang="zh-CN" sz="2200" dirty="0">
                    <a:latin typeface="+mj-ea"/>
                    <a:ea typeface="+mj-ea"/>
                  </a:rPr>
                  <a:t>.</a:t>
                </a:r>
              </a:p>
              <a:p>
                <a:pPr>
                  <a:lnSpc>
                    <a:spcPct val="150000"/>
                  </a:lnSpc>
                </a:pPr>
                <a:endParaRPr lang="en-US" altLang="zh-CN" sz="2200" dirty="0">
                  <a:latin typeface="+mj-ea"/>
                  <a:ea typeface="+mj-ea"/>
                </a:endParaRPr>
              </a:p>
              <a:p>
                <a:pPr marL="342900" indent="-342900">
                  <a:lnSpc>
                    <a:spcPct val="150000"/>
                  </a:lnSpc>
                  <a:buFont typeface="Wingdings" pitchFamily="2" charset="2"/>
                  <a:buChar char="u"/>
                </a:pPr>
                <a:r>
                  <a:rPr lang="zh-CN" altLang="en-US" sz="2200" dirty="0">
                    <a:latin typeface="+mj-ea"/>
                    <a:ea typeface="+mj-ea"/>
                  </a:rPr>
                  <a:t>但是</a:t>
                </a:r>
                <a:r>
                  <a:rPr lang="zh-CN" altLang="zh-CN" sz="2200" dirty="0">
                    <a:latin typeface="+mj-ea"/>
                    <a:ea typeface="+mj-ea"/>
                  </a:rPr>
                  <a:t>从训练数据集中，可以简单地观察出</a:t>
                </a:r>
                <a:r>
                  <a:rPr lang="zh-CN" altLang="en-US" sz="2200" dirty="0">
                    <a:latin typeface="+mj-ea"/>
                    <a:ea typeface="+mj-ea"/>
                  </a:rPr>
                  <a:t>：</a:t>
                </a:r>
                <a:endParaRPr lang="en-US" altLang="zh-CN" sz="2200" dirty="0">
                  <a:latin typeface="+mj-ea"/>
                  <a:ea typeface="+mj-ea"/>
                </a:endParaRPr>
              </a:p>
              <a:p>
                <a:pPr>
                  <a:lnSpc>
                    <a:spcPct val="150000"/>
                  </a:lnSpc>
                </a:pPr>
                <a:r>
                  <a:rPr lang="en-US" altLang="zh-CN" sz="2200" dirty="0">
                    <a:ea typeface="+mn-ea"/>
                  </a:rPr>
                  <a:t>              </a:t>
                </a:r>
                <a14:m>
                  <m:oMath xmlns:m="http://schemas.openxmlformats.org/officeDocument/2006/math">
                    <m:r>
                      <m:rPr>
                        <m:sty m:val="p"/>
                      </m:rPr>
                      <a:rPr lang="en-US" altLang="zh-CN" sz="2200">
                        <a:latin typeface="Cambria Math" panose="02040503050406030204" pitchFamily="18" charset="0"/>
                        <a:ea typeface="+mn-ea"/>
                      </a:rPr>
                      <m:t>P</m:t>
                    </m:r>
                    <m:r>
                      <a:rPr lang="en-US" altLang="zh-CN" sz="2200">
                        <a:latin typeface="Cambria Math" panose="02040503050406030204" pitchFamily="18" charset="0"/>
                        <a:ea typeface="+mn-ea"/>
                      </a:rPr>
                      <m:t>(</m:t>
                    </m:r>
                    <m:r>
                      <a:rPr lang="zh-CN" altLang="zh-CN" sz="2200">
                        <a:latin typeface="Cambria Math" panose="02040503050406030204" pitchFamily="18" charset="0"/>
                        <a:ea typeface="+mn-ea"/>
                      </a:rPr>
                      <m:t>男</m:t>
                    </m:r>
                    <m:r>
                      <a:rPr lang="en-US" altLang="zh-CN" sz="2200">
                        <a:latin typeface="Cambria Math" panose="02040503050406030204" pitchFamily="18" charset="0"/>
                        <a:ea typeface="+mn-ea"/>
                      </a:rPr>
                      <m:t>|</m:t>
                    </m:r>
                    <m:r>
                      <a:rPr lang="zh-CN" altLang="zh-CN" sz="2200">
                        <a:latin typeface="Cambria Math" panose="02040503050406030204" pitchFamily="18" charset="0"/>
                        <a:ea typeface="+mn-ea"/>
                      </a:rPr>
                      <m:t>违约</m:t>
                    </m:r>
                    <m:r>
                      <a:rPr lang="en-US" altLang="zh-CN" sz="2200">
                        <a:latin typeface="Cambria Math" panose="02040503050406030204" pitchFamily="18" charset="0"/>
                        <a:ea typeface="+mn-ea"/>
                      </a:rPr>
                      <m:t>)</m:t>
                    </m:r>
                  </m:oMath>
                </a14:m>
                <a:r>
                  <a:rPr lang="zh-CN" altLang="zh-CN" sz="2200" dirty="0">
                    <a:latin typeface="+mn-ea"/>
                    <a:ea typeface="+mn-ea"/>
                  </a:rPr>
                  <a:t>、</a:t>
                </a:r>
                <a:r>
                  <a:rPr lang="en-US" altLang="zh-CN" sz="2200" dirty="0">
                    <a:latin typeface="+mn-ea"/>
                    <a:ea typeface="+mn-ea"/>
                  </a:rPr>
                  <a:t>    </a:t>
                </a:r>
                <a14:m>
                  <m:oMath xmlns:m="http://schemas.openxmlformats.org/officeDocument/2006/math">
                    <m:r>
                      <m:rPr>
                        <m:sty m:val="p"/>
                      </m:rPr>
                      <a:rPr lang="en-US" altLang="zh-CN" sz="2200">
                        <a:latin typeface="Cambria Math" panose="02040503050406030204" pitchFamily="18" charset="0"/>
                        <a:ea typeface="+mn-ea"/>
                      </a:rPr>
                      <m:t>P</m:t>
                    </m:r>
                    <m:r>
                      <a:rPr lang="en-US" altLang="zh-CN" sz="2200">
                        <a:latin typeface="Cambria Math" panose="02040503050406030204" pitchFamily="18" charset="0"/>
                        <a:ea typeface="+mn-ea"/>
                      </a:rPr>
                      <m:t>(</m:t>
                    </m:r>
                    <m:r>
                      <a:rPr lang="zh-CN" altLang="zh-CN" sz="2200">
                        <a:latin typeface="Cambria Math" panose="02040503050406030204" pitchFamily="18" charset="0"/>
                        <a:ea typeface="+mn-ea"/>
                      </a:rPr>
                      <m:t>中</m:t>
                    </m:r>
                    <m:r>
                      <a:rPr lang="en-US" altLang="zh-CN" sz="2200">
                        <a:latin typeface="Cambria Math" panose="02040503050406030204" pitchFamily="18" charset="0"/>
                        <a:ea typeface="+mn-ea"/>
                      </a:rPr>
                      <m:t>|</m:t>
                    </m:r>
                    <m:r>
                      <a:rPr lang="zh-CN" altLang="zh-CN" sz="2200">
                        <a:latin typeface="Cambria Math" panose="02040503050406030204" pitchFamily="18" charset="0"/>
                        <a:ea typeface="+mn-ea"/>
                      </a:rPr>
                      <m:t>违约</m:t>
                    </m:r>
                    <m:r>
                      <a:rPr lang="en-US" altLang="zh-CN" sz="2200">
                        <a:latin typeface="Cambria Math" panose="02040503050406030204" pitchFamily="18" charset="0"/>
                        <a:ea typeface="+mn-ea"/>
                      </a:rPr>
                      <m:t>)</m:t>
                    </m:r>
                  </m:oMath>
                </a14:m>
                <a:r>
                  <a:rPr lang="zh-CN" altLang="zh-CN" sz="2200" dirty="0">
                    <a:latin typeface="+mn-ea"/>
                    <a:ea typeface="+mn-ea"/>
                  </a:rPr>
                  <a:t>、</a:t>
                </a:r>
                <a:r>
                  <a:rPr lang="en-US" altLang="zh-CN" sz="2200" dirty="0">
                    <a:latin typeface="+mn-ea"/>
                    <a:ea typeface="+mn-ea"/>
                  </a:rPr>
                  <a:t> </a:t>
                </a:r>
              </a:p>
              <a:p>
                <a:pPr>
                  <a:lnSpc>
                    <a:spcPct val="150000"/>
                  </a:lnSpc>
                </a:pPr>
                <a:r>
                  <a:rPr lang="en-US" altLang="zh-CN" sz="2200" dirty="0">
                    <a:latin typeface="+mn-ea"/>
                    <a:ea typeface="+mn-ea"/>
                  </a:rPr>
                  <a:t>       </a:t>
                </a:r>
                <a14:m>
                  <m:oMath xmlns:m="http://schemas.openxmlformats.org/officeDocument/2006/math">
                    <m:r>
                      <a:rPr lang="en-US" altLang="zh-CN" sz="2200" b="0" i="0" smtClean="0">
                        <a:latin typeface="Cambria Math" panose="02040503050406030204" pitchFamily="18" charset="0"/>
                        <a:ea typeface="+mn-ea"/>
                      </a:rPr>
                      <m:t> </m:t>
                    </m:r>
                    <m:r>
                      <m:rPr>
                        <m:sty m:val="p"/>
                      </m:rPr>
                      <a:rPr lang="en-US" altLang="zh-CN" sz="2200">
                        <a:latin typeface="Cambria Math" panose="02040503050406030204" pitchFamily="18" charset="0"/>
                        <a:ea typeface="+mn-ea"/>
                      </a:rPr>
                      <m:t>P</m:t>
                    </m:r>
                    <m:r>
                      <a:rPr lang="en-US" altLang="zh-CN" sz="2200">
                        <a:latin typeface="Cambria Math" panose="02040503050406030204" pitchFamily="18" charset="0"/>
                        <a:ea typeface="+mn-ea"/>
                      </a:rPr>
                      <m:t>(</m:t>
                    </m:r>
                    <m:r>
                      <a:rPr lang="zh-CN" altLang="zh-CN" sz="2200">
                        <a:latin typeface="Cambria Math" panose="02040503050406030204" pitchFamily="18" charset="0"/>
                        <a:ea typeface="+mn-ea"/>
                      </a:rPr>
                      <m:t>本科</m:t>
                    </m:r>
                    <m:r>
                      <a:rPr lang="en-US" altLang="zh-CN" sz="2200">
                        <a:latin typeface="Cambria Math" panose="02040503050406030204" pitchFamily="18" charset="0"/>
                        <a:ea typeface="+mn-ea"/>
                      </a:rPr>
                      <m:t>|</m:t>
                    </m:r>
                    <m:r>
                      <a:rPr lang="zh-CN" altLang="zh-CN" sz="2200">
                        <a:latin typeface="Cambria Math" panose="02040503050406030204" pitchFamily="18" charset="0"/>
                        <a:ea typeface="+mn-ea"/>
                      </a:rPr>
                      <m:t>违约</m:t>
                    </m:r>
                    <m:r>
                      <a:rPr lang="en-US" altLang="zh-CN" sz="2200">
                        <a:latin typeface="Cambria Math" panose="02040503050406030204" pitchFamily="18" charset="0"/>
                        <a:ea typeface="+mn-ea"/>
                      </a:rPr>
                      <m:t>)</m:t>
                    </m:r>
                  </m:oMath>
                </a14:m>
                <a:r>
                  <a:rPr lang="zh-CN" altLang="zh-CN" sz="2200" dirty="0">
                    <a:latin typeface="+mn-ea"/>
                    <a:ea typeface="+mn-ea"/>
                  </a:rPr>
                  <a:t>、</a:t>
                </a:r>
                <a:r>
                  <a:rPr lang="en-US" altLang="zh-CN" sz="2200" dirty="0">
                    <a:latin typeface="+mn-ea"/>
                    <a:ea typeface="+mn-ea"/>
                  </a:rPr>
                  <a:t>  </a:t>
                </a:r>
                <a14:m>
                  <m:oMath xmlns:m="http://schemas.openxmlformats.org/officeDocument/2006/math">
                    <m:r>
                      <m:rPr>
                        <m:sty m:val="p"/>
                      </m:rPr>
                      <a:rPr lang="en-US" altLang="zh-CN" sz="2200">
                        <a:latin typeface="Cambria Math" panose="02040503050406030204" pitchFamily="18" charset="0"/>
                        <a:ea typeface="+mn-ea"/>
                      </a:rPr>
                      <m:t>P</m:t>
                    </m:r>
                    <m:r>
                      <a:rPr lang="en-US" altLang="zh-CN" sz="2200">
                        <a:latin typeface="Cambria Math" panose="02040503050406030204" pitchFamily="18" charset="0"/>
                        <a:ea typeface="+mn-ea"/>
                      </a:rPr>
                      <m:t>(</m:t>
                    </m:r>
                    <m:r>
                      <a:rPr lang="zh-CN" altLang="zh-CN" sz="2200">
                        <a:latin typeface="Cambria Math" panose="02040503050406030204" pitchFamily="18" charset="0"/>
                        <a:ea typeface="+mn-ea"/>
                      </a:rPr>
                      <m:t>未婚</m:t>
                    </m:r>
                    <m:r>
                      <a:rPr lang="en-US" altLang="zh-CN" sz="2200">
                        <a:latin typeface="Cambria Math" panose="02040503050406030204" pitchFamily="18" charset="0"/>
                        <a:ea typeface="+mn-ea"/>
                      </a:rPr>
                      <m:t>|</m:t>
                    </m:r>
                    <m:r>
                      <a:rPr lang="zh-CN" altLang="zh-CN" sz="2200">
                        <a:latin typeface="Cambria Math" panose="02040503050406030204" pitchFamily="18" charset="0"/>
                        <a:ea typeface="+mn-ea"/>
                      </a:rPr>
                      <m:t>违约</m:t>
                    </m:r>
                    <m:r>
                      <a:rPr lang="en-US" altLang="zh-CN" sz="2200">
                        <a:latin typeface="Cambria Math" panose="02040503050406030204" pitchFamily="18" charset="0"/>
                        <a:ea typeface="+mn-ea"/>
                      </a:rPr>
                      <m:t>)</m:t>
                    </m:r>
                  </m:oMath>
                </a14:m>
                <a:endParaRPr lang="zh-CN" altLang="en-US" sz="2200" dirty="0">
                  <a:latin typeface="+mn-ea"/>
                  <a:ea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1979712" y="915566"/>
                <a:ext cx="7056784" cy="3637791"/>
              </a:xfrm>
              <a:prstGeom prst="rect">
                <a:avLst/>
              </a:prstGeom>
              <a:blipFill>
                <a:blip r:embed="rId2"/>
                <a:stretch>
                  <a:fillRect l="-951" b="-1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568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051720" y="1419622"/>
            <a:ext cx="6912768" cy="3312368"/>
          </a:xfrm>
          <a:prstGeom prst="rect">
            <a:avLst/>
          </a:prstGeom>
        </p:spPr>
        <p:txBody>
          <a:bodyPr/>
          <a:lstStyle/>
          <a:p>
            <a:pPr lvl="1" algn="just">
              <a:lnSpc>
                <a:spcPct val="150000"/>
              </a:lnSpc>
            </a:pPr>
            <a:r>
              <a:rPr lang="zh-CN" altLang="en-US" sz="2000" dirty="0">
                <a:latin typeface="+mj-ea"/>
                <a:ea typeface="+mj-ea"/>
              </a:rPr>
              <a:t>先将数据集</a:t>
            </a:r>
            <a:r>
              <a:rPr lang="en-US" altLang="zh-CN" sz="2000" dirty="0">
                <a:latin typeface="+mj-ea"/>
                <a:ea typeface="+mj-ea"/>
              </a:rPr>
              <a:t>D</a:t>
            </a:r>
            <a:r>
              <a:rPr lang="zh-CN" altLang="en-US" sz="2000" dirty="0">
                <a:latin typeface="+mj-ea"/>
                <a:ea typeface="+mj-ea"/>
              </a:rPr>
              <a:t>划分为</a:t>
            </a:r>
            <a:r>
              <a:rPr lang="en-US" altLang="zh-CN" sz="2000" b="1" dirty="0">
                <a:latin typeface="+mj-ea"/>
                <a:ea typeface="+mj-ea"/>
              </a:rPr>
              <a:t>K</a:t>
            </a:r>
            <a:r>
              <a:rPr lang="zh-CN" altLang="en-US" sz="2000" dirty="0">
                <a:latin typeface="+mj-ea"/>
                <a:ea typeface="+mj-ea"/>
              </a:rPr>
              <a:t>个大小相似的</a:t>
            </a:r>
            <a:r>
              <a:rPr lang="zh-CN" altLang="en-US" sz="2000" b="1" dirty="0">
                <a:latin typeface="+mj-ea"/>
                <a:ea typeface="+mj-ea"/>
              </a:rPr>
              <a:t>互斥子集</a:t>
            </a:r>
            <a:r>
              <a:rPr lang="zh-CN" altLang="en-US" sz="2000" dirty="0">
                <a:latin typeface="+mj-ea"/>
                <a:ea typeface="+mj-ea"/>
              </a:rPr>
              <a:t>，每个子集</a:t>
            </a:r>
            <a:r>
              <a:rPr lang="en-US" altLang="zh-CN" sz="2000" dirty="0">
                <a:latin typeface="+mj-ea"/>
                <a:ea typeface="+mj-ea"/>
              </a:rPr>
              <a:t>Di</a:t>
            </a:r>
            <a:r>
              <a:rPr lang="zh-CN" altLang="en-US" sz="2000" dirty="0">
                <a:latin typeface="+mj-ea"/>
                <a:ea typeface="+mj-ea"/>
              </a:rPr>
              <a:t>通过分层采样得到。</a:t>
            </a:r>
            <a:endParaRPr lang="en-US" altLang="zh-CN" sz="2000" dirty="0">
              <a:latin typeface="+mj-ea"/>
              <a:ea typeface="+mj-ea"/>
            </a:endParaRPr>
          </a:p>
          <a:p>
            <a:pPr lvl="1" algn="just">
              <a:lnSpc>
                <a:spcPct val="150000"/>
              </a:lnSpc>
            </a:pPr>
            <a:r>
              <a:rPr lang="zh-CN" altLang="en-US" sz="2000" dirty="0">
                <a:latin typeface="+mj-ea"/>
                <a:ea typeface="+mj-ea"/>
              </a:rPr>
              <a:t>然后用</a:t>
            </a:r>
            <a:r>
              <a:rPr lang="en-US" altLang="zh-CN" sz="2000" dirty="0">
                <a:latin typeface="+mj-ea"/>
                <a:ea typeface="+mj-ea"/>
              </a:rPr>
              <a:t>k-1</a:t>
            </a:r>
            <a:r>
              <a:rPr lang="zh-CN" altLang="en-US" sz="2000" dirty="0">
                <a:latin typeface="+mj-ea"/>
                <a:ea typeface="+mj-ea"/>
              </a:rPr>
              <a:t>个子集的并集作为训练集，余下的子集作为测试集；这样就获得</a:t>
            </a:r>
            <a:r>
              <a:rPr lang="en-US" altLang="zh-CN" sz="2000" dirty="0">
                <a:latin typeface="+mj-ea"/>
                <a:ea typeface="+mj-ea"/>
              </a:rPr>
              <a:t>k</a:t>
            </a:r>
            <a:r>
              <a:rPr lang="zh-CN" altLang="en-US" sz="2000" dirty="0">
                <a:latin typeface="+mj-ea"/>
                <a:ea typeface="+mj-ea"/>
              </a:rPr>
              <a:t>组训练</a:t>
            </a:r>
            <a:r>
              <a:rPr lang="en-US" altLang="zh-CN" sz="2000" dirty="0">
                <a:latin typeface="+mj-ea"/>
                <a:ea typeface="+mj-ea"/>
              </a:rPr>
              <a:t>/</a:t>
            </a:r>
            <a:r>
              <a:rPr lang="zh-CN" altLang="en-US" sz="2000" dirty="0">
                <a:latin typeface="+mj-ea"/>
                <a:ea typeface="+mj-ea"/>
              </a:rPr>
              <a:t>测试集。</a:t>
            </a:r>
            <a:endParaRPr lang="en-US" altLang="zh-CN" sz="2000" dirty="0">
              <a:latin typeface="+mj-ea"/>
              <a:ea typeface="+mj-ea"/>
            </a:endParaRPr>
          </a:p>
          <a:p>
            <a:pPr lvl="1" algn="just">
              <a:lnSpc>
                <a:spcPct val="150000"/>
              </a:lnSpc>
            </a:pPr>
            <a:r>
              <a:rPr lang="zh-CN" altLang="en-US" sz="2000" dirty="0">
                <a:latin typeface="+mj-ea"/>
                <a:ea typeface="+mj-ea"/>
              </a:rPr>
              <a:t>从而进行</a:t>
            </a:r>
            <a:r>
              <a:rPr lang="en-US" altLang="zh-CN" sz="2000" dirty="0">
                <a:latin typeface="+mj-ea"/>
                <a:ea typeface="+mj-ea"/>
              </a:rPr>
              <a:t>k</a:t>
            </a:r>
            <a:r>
              <a:rPr lang="zh-CN" altLang="en-US" sz="2000" dirty="0">
                <a:latin typeface="+mj-ea"/>
                <a:ea typeface="+mj-ea"/>
              </a:rPr>
              <a:t>次训练和测试，最终返回的是这</a:t>
            </a:r>
            <a:r>
              <a:rPr lang="en-US" altLang="zh-CN" sz="2000" dirty="0">
                <a:latin typeface="+mj-ea"/>
                <a:ea typeface="+mj-ea"/>
              </a:rPr>
              <a:t>k</a:t>
            </a:r>
            <a:r>
              <a:rPr lang="zh-CN" altLang="en-US" sz="2000" dirty="0">
                <a:latin typeface="+mj-ea"/>
                <a:ea typeface="+mj-ea"/>
              </a:rPr>
              <a:t>个测试结果的均值。通常把交叉验证法称为 </a:t>
            </a:r>
            <a:r>
              <a:rPr lang="en-US" altLang="zh-CN" sz="2000" b="1" dirty="0">
                <a:latin typeface="+mj-ea"/>
                <a:ea typeface="+mj-ea"/>
              </a:rPr>
              <a:t>k</a:t>
            </a:r>
            <a:r>
              <a:rPr lang="zh-CN" altLang="en-US" sz="2000" b="1" dirty="0">
                <a:latin typeface="+mj-ea"/>
                <a:ea typeface="+mj-ea"/>
              </a:rPr>
              <a:t>折交叉验证法</a:t>
            </a:r>
            <a:r>
              <a:rPr lang="zh-CN" altLang="en-US" sz="2000" dirty="0">
                <a:latin typeface="+mj-ea"/>
                <a:ea typeface="+mj-ea"/>
              </a:rPr>
              <a:t>，</a:t>
            </a:r>
            <a:r>
              <a:rPr lang="en-US" altLang="zh-CN" sz="2000" dirty="0">
                <a:latin typeface="+mj-ea"/>
                <a:ea typeface="+mj-ea"/>
              </a:rPr>
              <a:t>k </a:t>
            </a:r>
            <a:r>
              <a:rPr lang="zh-CN" altLang="en-US" sz="2000" dirty="0">
                <a:latin typeface="+mj-ea"/>
                <a:ea typeface="+mj-ea"/>
              </a:rPr>
              <a:t>最常用的取值是</a:t>
            </a:r>
            <a:r>
              <a:rPr lang="en-US" altLang="zh-CN" sz="2000" dirty="0">
                <a:latin typeface="+mj-ea"/>
                <a:ea typeface="+mj-ea"/>
              </a:rPr>
              <a:t>10</a:t>
            </a:r>
            <a:r>
              <a:rPr lang="zh-CN" altLang="en-US" sz="2000" dirty="0">
                <a:latin typeface="+mj-ea"/>
                <a:ea typeface="+mj-ea"/>
              </a:rPr>
              <a:t>，此时称为</a:t>
            </a:r>
            <a:r>
              <a:rPr lang="en-US" altLang="zh-CN" sz="2000" dirty="0">
                <a:latin typeface="+mj-ea"/>
                <a:ea typeface="+mj-ea"/>
              </a:rPr>
              <a:t>10</a:t>
            </a:r>
            <a:r>
              <a:rPr lang="zh-CN" altLang="en-US" sz="2000" dirty="0">
                <a:latin typeface="+mj-ea"/>
                <a:ea typeface="+mj-ea"/>
              </a:rPr>
              <a:t>折交叉验证。</a:t>
            </a:r>
            <a:endParaRPr lang="en-US" altLang="zh-CN" sz="2000" dirty="0">
              <a:latin typeface="+mj-ea"/>
              <a:ea typeface="+mj-ea"/>
            </a:endParaRPr>
          </a:p>
        </p:txBody>
      </p:sp>
      <p:sp>
        <p:nvSpPr>
          <p:cNvPr id="2" name="文本框 1">
            <a:extLst>
              <a:ext uri="{FF2B5EF4-FFF2-40B4-BE49-F238E27FC236}">
                <a16:creationId xmlns:a16="http://schemas.microsoft.com/office/drawing/2014/main" xmlns="" id="{E1B7E54D-2831-5D2B-F0D0-39DC38203810}"/>
              </a:ext>
            </a:extLst>
          </p:cNvPr>
          <p:cNvSpPr txBox="1"/>
          <p:nvPr/>
        </p:nvSpPr>
        <p:spPr>
          <a:xfrm>
            <a:off x="1979712" y="843558"/>
            <a:ext cx="3816424" cy="499624"/>
          </a:xfrm>
          <a:prstGeom prst="rect">
            <a:avLst/>
          </a:prstGeom>
          <a:noFill/>
        </p:spPr>
        <p:txBody>
          <a:bodyPr wrap="square" lIns="0" rIns="0">
            <a:spAutoFit/>
          </a:bodyPr>
          <a:lstStyle/>
          <a:p>
            <a:pPr>
              <a:lnSpc>
                <a:spcPct val="150000"/>
              </a:lnSpc>
              <a:spcBef>
                <a:spcPts val="1200"/>
              </a:spcBef>
            </a:pPr>
            <a:r>
              <a:rPr lang="zh-CN" altLang="en-US" sz="2000" b="1" dirty="0">
                <a:latin typeface="微软雅黑" pitchFamily="34" charset="-122"/>
                <a:ea typeface="微软雅黑" pitchFamily="34" charset="-122"/>
              </a:rPr>
              <a:t>交叉验证法（</a:t>
            </a:r>
            <a:r>
              <a:rPr lang="en-US" altLang="zh-CN" sz="2000" b="1" dirty="0">
                <a:latin typeface="微软雅黑" pitchFamily="34" charset="-122"/>
                <a:ea typeface="微软雅黑" pitchFamily="34" charset="-122"/>
              </a:rPr>
              <a:t>Cross Validation</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标题 1">
            <a:extLst>
              <a:ext uri="{FF2B5EF4-FFF2-40B4-BE49-F238E27FC236}">
                <a16:creationId xmlns:a16="http://schemas.microsoft.com/office/drawing/2014/main" xmlns="" id="{6A460337-8722-0FF1-C1BF-3312589DC30F}"/>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1.3</a:t>
            </a:r>
            <a:r>
              <a:rPr lang="zh-CN" altLang="en-US" sz="2400" b="1" dirty="0">
                <a:latin typeface="+mj-ea"/>
              </a:rPr>
              <a:t>  模型评估方法</a:t>
            </a:r>
          </a:p>
        </p:txBody>
      </p:sp>
    </p:spTree>
    <p:extLst>
      <p:ext uri="{BB962C8B-B14F-4D97-AF65-F5344CB8AC3E}">
        <p14:creationId xmlns:p14="http://schemas.microsoft.com/office/powerpoint/2010/main" val="290733259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907704" y="915566"/>
          <a:ext cx="4824537" cy="3248542"/>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330752">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收入</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婚姻状态</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是否违约</a:t>
                      </a:r>
                      <a:endParaRPr lang="zh-CN" sz="20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91779">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91779">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91779">
                <a:tc>
                  <a:txBody>
                    <a:bodyPr/>
                    <a:lstStyle/>
                    <a:p>
                      <a:pPr algn="ctr">
                        <a:spcAft>
                          <a:spcPts val="0"/>
                        </a:spcAft>
                      </a:pPr>
                      <a:r>
                        <a:rPr lang="en-US" sz="1400" kern="0">
                          <a:effectLst/>
                          <a:latin typeface="黑体" pitchFamily="49" charset="-122"/>
                          <a:ea typeface="黑体" pitchFamily="49" charset="-122"/>
                        </a:rPr>
                        <a:t>3</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91779">
                <a:tc>
                  <a:txBody>
                    <a:bodyPr/>
                    <a:lstStyle/>
                    <a:p>
                      <a:pPr algn="ctr">
                        <a:spcAft>
                          <a:spcPts val="0"/>
                        </a:spcAft>
                      </a:pPr>
                      <a:r>
                        <a:rPr lang="en-US" sz="1400" kern="0">
                          <a:effectLst/>
                          <a:latin typeface="黑体" pitchFamily="49" charset="-122"/>
                          <a:ea typeface="黑体" pitchFamily="49" charset="-122"/>
                        </a:rPr>
                        <a:t>4</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高中</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91779">
                <a:tc>
                  <a:txBody>
                    <a:bodyPr/>
                    <a:lstStyle/>
                    <a:p>
                      <a:pPr algn="ctr">
                        <a:spcAft>
                          <a:spcPts val="0"/>
                        </a:spcAft>
                      </a:pPr>
                      <a:r>
                        <a:rPr lang="en-US" sz="1400" kern="0">
                          <a:effectLst/>
                          <a:latin typeface="黑体" pitchFamily="49" charset="-122"/>
                          <a:ea typeface="黑体" pitchFamily="49" charset="-122"/>
                        </a:rPr>
                        <a:t>5</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91779">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r h="291779">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7"/>
                  </a:ext>
                </a:extLst>
              </a:tr>
              <a:tr h="291779">
                <a:tc>
                  <a:txBody>
                    <a:bodyPr/>
                    <a:lstStyle/>
                    <a:p>
                      <a:pPr algn="ctr">
                        <a:spcAft>
                          <a:spcPts val="0"/>
                        </a:spcAft>
                      </a:pPr>
                      <a:r>
                        <a:rPr lang="en-US" sz="1400" kern="0">
                          <a:effectLst/>
                          <a:latin typeface="黑体" pitchFamily="49" charset="-122"/>
                          <a:ea typeface="黑体" pitchFamily="49" charset="-122"/>
                        </a:rPr>
                        <a:t>8</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8"/>
                  </a:ext>
                </a:extLst>
              </a:tr>
              <a:tr h="291779">
                <a:tc>
                  <a:txBody>
                    <a:bodyPr/>
                    <a:lstStyle/>
                    <a:p>
                      <a:pPr algn="ctr">
                        <a:spcAft>
                          <a:spcPts val="0"/>
                        </a:spcAft>
                      </a:pPr>
                      <a:r>
                        <a:rPr lang="en-US" sz="1400" kern="0">
                          <a:effectLst/>
                          <a:latin typeface="黑体" pitchFamily="49" charset="-122"/>
                          <a:ea typeface="黑体" pitchFamily="49" charset="-122"/>
                        </a:rPr>
                        <a:t>9</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9"/>
                  </a:ext>
                </a:extLst>
              </a:tr>
              <a:tr h="291779">
                <a:tc>
                  <a:txBody>
                    <a:bodyPr/>
                    <a:lstStyle/>
                    <a:p>
                      <a:pPr algn="ctr">
                        <a:spcAft>
                          <a:spcPts val="0"/>
                        </a:spcAft>
                      </a:pPr>
                      <a:r>
                        <a:rPr lang="en-US" sz="1400" kern="0">
                          <a:effectLst/>
                          <a:latin typeface="黑体" pitchFamily="49" charset="-122"/>
                          <a:ea typeface="黑体" pitchFamily="49" charset="-122"/>
                        </a:rPr>
                        <a:t>10</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10"/>
                  </a:ext>
                </a:extLst>
              </a:tr>
            </a:tbl>
          </a:graphicData>
        </a:graphic>
      </p:graphicFrame>
      <p:sp>
        <p:nvSpPr>
          <p:cNvPr id="7"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朴素贝叶斯分类算法引例</a:t>
            </a:r>
            <a:endParaRPr lang="en-US" altLang="zh-CN" dirty="0">
              <a:sym typeface="+mn-ea"/>
            </a:endParaRPr>
          </a:p>
        </p:txBody>
      </p:sp>
      <mc:AlternateContent xmlns:mc="http://schemas.openxmlformats.org/markup-compatibility/2006" xmlns:a14="http://schemas.microsoft.com/office/drawing/2010/main">
        <mc:Choice Requires="a14">
          <p:sp>
            <p:nvSpPr>
              <p:cNvPr id="8" name="矩形 7"/>
              <p:cNvSpPr/>
              <p:nvPr/>
            </p:nvSpPr>
            <p:spPr>
              <a:xfrm>
                <a:off x="6804248" y="915566"/>
                <a:ext cx="2195736" cy="2308324"/>
              </a:xfrm>
              <a:prstGeom prst="rect">
                <a:avLst/>
              </a:prstGeom>
            </p:spPr>
            <p:txBody>
              <a:bodyPr wrap="square">
                <a:spAutoFit/>
              </a:bodyPr>
              <a:lstStyle/>
              <a:p>
                <a:pPr>
                  <a:lnSpc>
                    <a:spcPct val="200000"/>
                  </a:lnSpc>
                </a:pPr>
                <a:r>
                  <a:rPr lang="en-US" altLang="zh-CN" dirty="0">
                    <a:latin typeface="+mj-ea"/>
                    <a:ea typeface="+mj-ea"/>
                  </a:rPr>
                  <a:t> </a:t>
                </a:r>
                <a14:m>
                  <m:oMath xmlns:m="http://schemas.openxmlformats.org/officeDocument/2006/math">
                    <m:r>
                      <m:rPr>
                        <m:sty m:val="p"/>
                      </m:rPr>
                      <a:rPr lang="en-US" altLang="zh-CN">
                        <a:latin typeface="Cambria Math" panose="02040503050406030204" pitchFamily="18" charset="0"/>
                        <a:ea typeface="+mj-ea"/>
                      </a:rPr>
                      <m:t>P</m:t>
                    </m:r>
                    <m:d>
                      <m:dPr>
                        <m:ctrlPr>
                          <a:rPr lang="en-US" altLang="zh-CN" i="1">
                            <a:latin typeface="Cambria Math"/>
                            <a:ea typeface="+mj-ea"/>
                          </a:rPr>
                        </m:ctrlPr>
                      </m:dPr>
                      <m:e>
                        <m:r>
                          <a:rPr lang="zh-CN" altLang="zh-CN">
                            <a:latin typeface="Cambria Math" panose="02040503050406030204" pitchFamily="18" charset="0"/>
                            <a:ea typeface="+mj-ea"/>
                          </a:rPr>
                          <m:t>男</m:t>
                        </m:r>
                      </m:e>
                      <m:e>
                        <m:r>
                          <a:rPr lang="zh-CN" altLang="zh-CN">
                            <a:latin typeface="Cambria Math" panose="02040503050406030204" pitchFamily="18" charset="0"/>
                            <a:ea typeface="+mj-ea"/>
                          </a:rPr>
                          <m:t>违约</m:t>
                        </m:r>
                      </m:e>
                    </m:d>
                    <m:r>
                      <a:rPr lang="en-US" altLang="zh-CN" b="0" i="1" smtClean="0">
                        <a:latin typeface="Cambria Math" panose="02040503050406030204" pitchFamily="18" charset="0"/>
                        <a:ea typeface="+mj-ea"/>
                      </a:rPr>
                      <m:t>=2/3</m:t>
                    </m:r>
                  </m:oMath>
                </a14:m>
                <a:r>
                  <a:rPr lang="en-US" altLang="zh-CN" dirty="0">
                    <a:latin typeface="+mj-ea"/>
                    <a:ea typeface="+mj-ea"/>
                  </a:rPr>
                  <a:t>   </a:t>
                </a:r>
              </a:p>
              <a:p>
                <a:pPr>
                  <a:lnSpc>
                    <a:spcPct val="200000"/>
                  </a:lnSpc>
                </a:pPr>
                <a:r>
                  <a:rPr lang="en-US" altLang="zh-CN" dirty="0">
                    <a:latin typeface="+mj-ea"/>
                    <a:ea typeface="+mj-ea"/>
                  </a:rPr>
                  <a:t> </a:t>
                </a:r>
                <a14:m>
                  <m:oMath xmlns:m="http://schemas.openxmlformats.org/officeDocument/2006/math">
                    <m:r>
                      <m:rPr>
                        <m:sty m:val="p"/>
                      </m:rPr>
                      <a:rPr lang="en-US" altLang="zh-CN">
                        <a:latin typeface="Cambria Math" panose="02040503050406030204" pitchFamily="18" charset="0"/>
                        <a:ea typeface="+mj-ea"/>
                      </a:rPr>
                      <m:t>P</m:t>
                    </m:r>
                    <m:d>
                      <m:dPr>
                        <m:ctrlPr>
                          <a:rPr lang="en-US" altLang="zh-CN" i="1">
                            <a:latin typeface="Cambria Math"/>
                            <a:ea typeface="+mj-ea"/>
                          </a:rPr>
                        </m:ctrlPr>
                      </m:dPr>
                      <m:e>
                        <m:r>
                          <a:rPr lang="zh-CN" altLang="zh-CN">
                            <a:latin typeface="Cambria Math" panose="02040503050406030204" pitchFamily="18" charset="0"/>
                            <a:ea typeface="+mj-ea"/>
                          </a:rPr>
                          <m:t>中</m:t>
                        </m:r>
                      </m:e>
                      <m:e>
                        <m:r>
                          <a:rPr lang="zh-CN" altLang="zh-CN">
                            <a:latin typeface="Cambria Math" panose="02040503050406030204" pitchFamily="18" charset="0"/>
                            <a:ea typeface="+mj-ea"/>
                          </a:rPr>
                          <m:t>违约</m:t>
                        </m:r>
                      </m:e>
                    </m:d>
                    <m:r>
                      <a:rPr lang="en-US" altLang="zh-CN" b="0" i="0" smtClean="0">
                        <a:latin typeface="Cambria Math" panose="02040503050406030204" pitchFamily="18" charset="0"/>
                        <a:ea typeface="+mj-ea"/>
                      </a:rPr>
                      <m:t>=?</m:t>
                    </m:r>
                  </m:oMath>
                </a14:m>
                <a:r>
                  <a:rPr lang="en-US" altLang="zh-CN" dirty="0">
                    <a:latin typeface="+mj-ea"/>
                    <a:ea typeface="+mj-ea"/>
                  </a:rPr>
                  <a:t> </a:t>
                </a:r>
              </a:p>
              <a:p>
                <a:pPr>
                  <a:lnSpc>
                    <a:spcPct val="200000"/>
                  </a:lnSpc>
                </a:pPr>
                <a:r>
                  <a:rPr lang="en-US" altLang="zh-CN" dirty="0">
                    <a:latin typeface="+mj-ea"/>
                    <a:ea typeface="+mj-ea"/>
                  </a:rPr>
                  <a:t> </a:t>
                </a:r>
                <a14:m>
                  <m:oMath xmlns:m="http://schemas.openxmlformats.org/officeDocument/2006/math">
                    <m:r>
                      <m:rPr>
                        <m:sty m:val="p"/>
                      </m:rPr>
                      <a:rPr lang="en-US" altLang="zh-CN">
                        <a:latin typeface="Cambria Math" panose="02040503050406030204" pitchFamily="18" charset="0"/>
                        <a:ea typeface="+mj-ea"/>
                      </a:rPr>
                      <m:t>P</m:t>
                    </m:r>
                    <m:d>
                      <m:dPr>
                        <m:ctrlPr>
                          <a:rPr lang="en-US" altLang="zh-CN" i="1">
                            <a:latin typeface="Cambria Math"/>
                            <a:ea typeface="+mj-ea"/>
                          </a:rPr>
                        </m:ctrlPr>
                      </m:dPr>
                      <m:e>
                        <m:r>
                          <a:rPr lang="zh-CN" altLang="zh-CN">
                            <a:latin typeface="Cambria Math" panose="02040503050406030204" pitchFamily="18" charset="0"/>
                            <a:ea typeface="+mj-ea"/>
                          </a:rPr>
                          <m:t>本科</m:t>
                        </m:r>
                      </m:e>
                      <m:e>
                        <m:r>
                          <a:rPr lang="zh-CN" altLang="zh-CN">
                            <a:latin typeface="Cambria Math" panose="02040503050406030204" pitchFamily="18" charset="0"/>
                            <a:ea typeface="+mj-ea"/>
                          </a:rPr>
                          <m:t>违约</m:t>
                        </m:r>
                      </m:e>
                    </m:d>
                    <m:r>
                      <a:rPr lang="en-US" altLang="zh-CN" b="0" i="0" smtClean="0">
                        <a:latin typeface="Cambria Math" panose="02040503050406030204" pitchFamily="18" charset="0"/>
                        <a:ea typeface="+mj-ea"/>
                      </a:rPr>
                      <m:t>=?</m:t>
                    </m:r>
                  </m:oMath>
                </a14:m>
                <a:endParaRPr lang="en-US" altLang="zh-CN" dirty="0">
                  <a:latin typeface="+mj-ea"/>
                  <a:ea typeface="+mj-ea"/>
                </a:endParaRPr>
              </a:p>
              <a:p>
                <a:pPr>
                  <a:lnSpc>
                    <a:spcPct val="200000"/>
                  </a:lnSpc>
                </a:pPr>
                <a:r>
                  <a:rPr lang="en-US" altLang="zh-CN" dirty="0">
                    <a:latin typeface="+mj-ea"/>
                    <a:ea typeface="+mj-ea"/>
                  </a:rPr>
                  <a:t> </a:t>
                </a:r>
                <a14:m>
                  <m:oMath xmlns:m="http://schemas.openxmlformats.org/officeDocument/2006/math">
                    <m:r>
                      <m:rPr>
                        <m:sty m:val="p"/>
                      </m:rPr>
                      <a:rPr lang="en-US" altLang="zh-CN">
                        <a:latin typeface="Cambria Math" panose="02040503050406030204" pitchFamily="18" charset="0"/>
                        <a:ea typeface="+mj-ea"/>
                      </a:rPr>
                      <m:t>P</m:t>
                    </m:r>
                    <m:d>
                      <m:dPr>
                        <m:ctrlPr>
                          <a:rPr lang="en-US" altLang="zh-CN" i="1">
                            <a:latin typeface="Cambria Math"/>
                            <a:ea typeface="+mj-ea"/>
                          </a:rPr>
                        </m:ctrlPr>
                      </m:dPr>
                      <m:e>
                        <m:r>
                          <a:rPr lang="zh-CN" altLang="zh-CN">
                            <a:latin typeface="Cambria Math" panose="02040503050406030204" pitchFamily="18" charset="0"/>
                            <a:ea typeface="+mj-ea"/>
                          </a:rPr>
                          <m:t>未婚</m:t>
                        </m:r>
                      </m:e>
                      <m:e>
                        <m:r>
                          <a:rPr lang="zh-CN" altLang="zh-CN">
                            <a:latin typeface="Cambria Math" panose="02040503050406030204" pitchFamily="18" charset="0"/>
                            <a:ea typeface="+mj-ea"/>
                          </a:rPr>
                          <m:t>违约</m:t>
                        </m:r>
                      </m:e>
                    </m:d>
                    <m:r>
                      <a:rPr lang="en-US" altLang="zh-CN" b="0" i="1" smtClean="0">
                        <a:latin typeface="Cambria Math" panose="02040503050406030204" pitchFamily="18" charset="0"/>
                        <a:ea typeface="+mj-ea"/>
                      </a:rPr>
                      <m:t>=</m:t>
                    </m:r>
                    <m:r>
                      <a:rPr lang="zh-CN" altLang="en-US" b="0" i="1" smtClean="0">
                        <a:latin typeface="Cambria Math" panose="02040503050406030204" pitchFamily="18" charset="0"/>
                        <a:ea typeface="+mj-ea"/>
                      </a:rPr>
                      <m:t>？</m:t>
                    </m:r>
                  </m:oMath>
                </a14:m>
                <a:endParaRPr lang="zh-CN" altLang="en-US" dirty="0">
                  <a:latin typeface="+mj-ea"/>
                  <a:ea typeface="+mj-ea"/>
                </a:endParaRPr>
              </a:p>
            </p:txBody>
          </p:sp>
        </mc:Choice>
        <mc:Fallback xmlns="">
          <p:sp>
            <p:nvSpPr>
              <p:cNvPr id="8" name="矩形 7"/>
              <p:cNvSpPr>
                <a:spLocks noRot="1" noChangeAspect="1" noMove="1" noResize="1" noEditPoints="1" noAdjustHandles="1" noChangeArrowheads="1" noChangeShapeType="1" noTextEdit="1"/>
              </p:cNvSpPr>
              <p:nvPr/>
            </p:nvSpPr>
            <p:spPr>
              <a:xfrm>
                <a:off x="6804248" y="915566"/>
                <a:ext cx="2195736" cy="230832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642874" y="4112607"/>
                <a:ext cx="7308303" cy="1008033"/>
              </a:xfrm>
              <a:prstGeom prst="rect">
                <a:avLst/>
              </a:prstGeom>
            </p:spPr>
            <p:txBody>
              <a:bodyPr wrap="square">
                <a:spAutoFit/>
              </a:bodyPr>
              <a:lstStyle/>
              <a:p>
                <a:pPr>
                  <a:lnSpc>
                    <a:spcPct val="150000"/>
                  </a:lnSpc>
                </a:pPr>
                <a:r>
                  <a:rPr lang="en-US" altLang="zh-CN" sz="2400" b="1" dirty="0"/>
                  <a:t> </a:t>
                </a:r>
                <a:r>
                  <a:rPr lang="zh-CN" altLang="en-US" sz="2400" b="1" dirty="0"/>
                  <a:t>问题：</a:t>
                </a:r>
                <a:r>
                  <a:rPr lang="zh-CN" altLang="en-US" dirty="0"/>
                  <a:t>已知 </a:t>
                </a:r>
                <a14:m>
                  <m:oMath xmlns:m="http://schemas.openxmlformats.org/officeDocument/2006/math">
                    <m:r>
                      <m:rPr>
                        <m:sty m:val="p"/>
                      </m:rPr>
                      <a:rPr lang="en-US" altLang="zh-CN">
                        <a:latin typeface="Cambria Math"/>
                      </a:rPr>
                      <m:t>P</m:t>
                    </m:r>
                    <m:r>
                      <a:rPr lang="en-US" altLang="zh-CN">
                        <a:latin typeface="Cambria Math"/>
                      </a:rPr>
                      <m:t>(</m:t>
                    </m:r>
                    <m:r>
                      <a:rPr lang="zh-CN" altLang="zh-CN">
                        <a:latin typeface="Cambria Math"/>
                      </a:rPr>
                      <m:t>男</m:t>
                    </m:r>
                    <m:r>
                      <a:rPr lang="en-US" altLang="zh-CN">
                        <a:latin typeface="Cambria Math"/>
                      </a:rPr>
                      <m:t>|</m:t>
                    </m:r>
                    <m:r>
                      <a:rPr lang="zh-CN" altLang="zh-CN">
                        <a:latin typeface="Cambria Math"/>
                      </a:rPr>
                      <m:t>违约</m:t>
                    </m:r>
                    <m:r>
                      <a:rPr lang="en-US" altLang="zh-CN">
                        <a:latin typeface="Cambria Math"/>
                      </a:rPr>
                      <m:t>)</m:t>
                    </m:r>
                  </m:oMath>
                </a14:m>
                <a:r>
                  <a:rPr lang="zh-CN" altLang="zh-CN" dirty="0"/>
                  <a:t>、</a:t>
                </a:r>
                <a:r>
                  <a:rPr lang="en-US" altLang="zh-CN" dirty="0"/>
                  <a:t> </a:t>
                </a:r>
                <a14:m>
                  <m:oMath xmlns:m="http://schemas.openxmlformats.org/officeDocument/2006/math">
                    <m:r>
                      <m:rPr>
                        <m:sty m:val="p"/>
                      </m:rPr>
                      <a:rPr lang="en-US" altLang="zh-CN">
                        <a:latin typeface="Cambria Math"/>
                      </a:rPr>
                      <m:t>P</m:t>
                    </m:r>
                    <m:r>
                      <a:rPr lang="en-US" altLang="zh-CN">
                        <a:latin typeface="Cambria Math"/>
                      </a:rPr>
                      <m:t>(</m:t>
                    </m:r>
                    <m:r>
                      <a:rPr lang="zh-CN" altLang="zh-CN">
                        <a:latin typeface="Cambria Math"/>
                      </a:rPr>
                      <m:t>中</m:t>
                    </m:r>
                    <m:r>
                      <a:rPr lang="en-US" altLang="zh-CN">
                        <a:latin typeface="Cambria Math"/>
                      </a:rPr>
                      <m:t>|</m:t>
                    </m:r>
                    <m:r>
                      <a:rPr lang="zh-CN" altLang="zh-CN">
                        <a:latin typeface="Cambria Math"/>
                      </a:rPr>
                      <m:t>违约</m:t>
                    </m:r>
                    <m:r>
                      <a:rPr lang="en-US" altLang="zh-CN">
                        <a:latin typeface="Cambria Math"/>
                      </a:rPr>
                      <m:t>)</m:t>
                    </m:r>
                  </m:oMath>
                </a14:m>
                <a:r>
                  <a:rPr lang="zh-CN" altLang="zh-CN" dirty="0"/>
                  <a:t>、</a:t>
                </a:r>
                <a14:m>
                  <m:oMath xmlns:m="http://schemas.openxmlformats.org/officeDocument/2006/math">
                    <m:r>
                      <m:rPr>
                        <m:sty m:val="p"/>
                      </m:rPr>
                      <a:rPr lang="en-US" altLang="zh-CN" smtClean="0">
                        <a:latin typeface="Cambria Math"/>
                      </a:rPr>
                      <m:t>P</m:t>
                    </m:r>
                    <m:r>
                      <a:rPr lang="en-US" altLang="zh-CN" smtClean="0">
                        <a:latin typeface="Cambria Math"/>
                      </a:rPr>
                      <m:t>(</m:t>
                    </m:r>
                    <m:r>
                      <a:rPr lang="zh-CN" altLang="zh-CN" smtClean="0">
                        <a:latin typeface="Cambria Math"/>
                      </a:rPr>
                      <m:t>本科</m:t>
                    </m:r>
                    <m:r>
                      <a:rPr lang="en-US" altLang="zh-CN" smtClean="0">
                        <a:latin typeface="Cambria Math"/>
                      </a:rPr>
                      <m:t>|</m:t>
                    </m:r>
                    <m:r>
                      <a:rPr lang="zh-CN" altLang="zh-CN" smtClean="0">
                        <a:latin typeface="Cambria Math"/>
                      </a:rPr>
                      <m:t>违约</m:t>
                    </m:r>
                    <m:r>
                      <a:rPr lang="en-US" altLang="zh-CN" smtClean="0">
                        <a:latin typeface="Cambria Math"/>
                      </a:rPr>
                      <m:t>)</m:t>
                    </m:r>
                  </m:oMath>
                </a14:m>
                <a:r>
                  <a:rPr lang="zh-CN" altLang="zh-CN" dirty="0"/>
                  <a:t>、</a:t>
                </a:r>
                <a:r>
                  <a:rPr lang="en-US" altLang="zh-CN" dirty="0"/>
                  <a:t> </a:t>
                </a:r>
                <a14:m>
                  <m:oMath xmlns:m="http://schemas.openxmlformats.org/officeDocument/2006/math">
                    <m:r>
                      <m:rPr>
                        <m:sty m:val="p"/>
                      </m:rPr>
                      <a:rPr lang="en-US" altLang="zh-CN">
                        <a:latin typeface="Cambria Math"/>
                      </a:rPr>
                      <m:t>P</m:t>
                    </m:r>
                    <m:d>
                      <m:dPr>
                        <m:endChr m:val="|"/>
                        <m:ctrlPr>
                          <a:rPr lang="en-US" altLang="zh-CN" i="1">
                            <a:latin typeface="Cambria Math"/>
                          </a:rPr>
                        </m:ctrlPr>
                      </m:dPr>
                      <m:e>
                        <m:r>
                          <a:rPr lang="zh-CN" altLang="zh-CN">
                            <a:latin typeface="Cambria Math"/>
                          </a:rPr>
                          <m:t>未婚</m:t>
                        </m:r>
                      </m:e>
                    </m:d>
                    <m:r>
                      <a:rPr lang="zh-CN" altLang="zh-CN">
                        <a:latin typeface="Cambria Math"/>
                      </a:rPr>
                      <m:t>违约</m:t>
                    </m:r>
                    <m:r>
                      <a:rPr lang="en-US" altLang="zh-CN">
                        <a:latin typeface="Cambria Math"/>
                      </a:rPr>
                      <m:t>)</m:t>
                    </m:r>
                  </m:oMath>
                </a14:m>
                <a:r>
                  <a:rPr lang="zh-CN" altLang="en-US" dirty="0"/>
                  <a:t>，  </a:t>
                </a:r>
                <a:endParaRPr lang="en-US" altLang="zh-CN" dirty="0"/>
              </a:p>
              <a:p>
                <a:pPr>
                  <a:lnSpc>
                    <a:spcPct val="150000"/>
                  </a:lnSpc>
                </a:pPr>
                <a:r>
                  <a:rPr lang="en-US" altLang="zh-CN" dirty="0"/>
                  <a:t>                </a:t>
                </a:r>
                <a:r>
                  <a:rPr lang="zh-CN" altLang="en-US" dirty="0"/>
                  <a:t>求 </a:t>
                </a:r>
                <a14:m>
                  <m:oMath xmlns:m="http://schemas.openxmlformats.org/officeDocument/2006/math">
                    <m:r>
                      <a:rPr lang="en-US" altLang="zh-CN" b="0" i="0" smtClean="0">
                        <a:latin typeface="Cambria Math" panose="02040503050406030204" pitchFamily="18" charset="0"/>
                      </a:rPr>
                      <m:t>  </m:t>
                    </m:r>
                    <m:r>
                      <m:rPr>
                        <m:sty m:val="p"/>
                      </m:rPr>
                      <a:rPr lang="en-US" altLang="zh-CN">
                        <a:latin typeface="Cambria Math" panose="02040503050406030204" pitchFamily="18" charset="0"/>
                        <a:ea typeface="+mj-ea"/>
                      </a:rPr>
                      <m:t>P</m:t>
                    </m:r>
                    <m:d>
                      <m:dPr>
                        <m:ctrlPr>
                          <a:rPr lang="zh-CN" altLang="zh-CN" i="1">
                            <a:latin typeface="Cambria Math"/>
                            <a:ea typeface="+mj-ea"/>
                          </a:rPr>
                        </m:ctrlPr>
                      </m:dPr>
                      <m:e>
                        <m:r>
                          <a:rPr lang="zh-CN" altLang="zh-CN">
                            <a:latin typeface="Cambria Math" panose="02040503050406030204" pitchFamily="18" charset="0"/>
                            <a:ea typeface="+mj-ea"/>
                          </a:rPr>
                          <m:t>违约</m:t>
                        </m:r>
                      </m:e>
                      <m:e>
                        <m:r>
                          <a:rPr lang="zh-CN" altLang="zh-CN">
                            <a:latin typeface="Cambria Math" panose="02040503050406030204" pitchFamily="18" charset="0"/>
                            <a:ea typeface="+mj-ea"/>
                          </a:rPr>
                          <m:t>男</m:t>
                        </m:r>
                        <m:r>
                          <a:rPr lang="zh-CN" altLang="en-US" i="1">
                            <a:latin typeface="Cambria Math" panose="02040503050406030204" pitchFamily="18" charset="0"/>
                            <a:ea typeface="+mj-ea"/>
                          </a:rPr>
                          <m:t>，中，本科，未婚</m:t>
                        </m:r>
                      </m:e>
                    </m:d>
                  </m:oMath>
                </a14:m>
                <a:r>
                  <a:rPr lang="en-US" altLang="zh-CN" dirty="0">
                    <a:latin typeface="+mj-ea"/>
                    <a:ea typeface="+mj-ea"/>
                  </a:rPr>
                  <a:t>=</a:t>
                </a:r>
                <a:r>
                  <a:rPr lang="zh-CN" altLang="en-US" dirty="0">
                    <a:latin typeface="+mj-ea"/>
                    <a:ea typeface="+mj-ea"/>
                  </a:rPr>
                  <a:t>？</a:t>
                </a:r>
              </a:p>
            </p:txBody>
          </p:sp>
        </mc:Choice>
        <mc:Fallback xmlns="">
          <p:sp>
            <p:nvSpPr>
              <p:cNvPr id="9" name="矩形 8"/>
              <p:cNvSpPr>
                <a:spLocks noRot="1" noChangeAspect="1" noMove="1" noResize="1" noEditPoints="1" noAdjustHandles="1" noChangeArrowheads="1" noChangeShapeType="1" noTextEdit="1"/>
              </p:cNvSpPr>
              <p:nvPr/>
            </p:nvSpPr>
            <p:spPr>
              <a:xfrm>
                <a:off x="1642874" y="4112607"/>
                <a:ext cx="7308303" cy="1008033"/>
              </a:xfrm>
              <a:prstGeom prst="rect">
                <a:avLst/>
              </a:prstGeom>
              <a:blipFill>
                <a:blip r:embed="rId3"/>
                <a:stretch>
                  <a:fillRect l="-167" r="-3923" b="-96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881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算法引例</a:t>
            </a:r>
            <a:endParaRPr lang="en-US" altLang="zh-CN" dirty="0">
              <a:sym typeface="+mn-ea"/>
            </a:endParaRPr>
          </a:p>
        </p:txBody>
      </p:sp>
      <p:sp>
        <p:nvSpPr>
          <p:cNvPr id="7" name="TextBox 6"/>
          <p:cNvSpPr txBox="1"/>
          <p:nvPr/>
        </p:nvSpPr>
        <p:spPr>
          <a:xfrm>
            <a:off x="1835696" y="889500"/>
            <a:ext cx="2954655" cy="461665"/>
          </a:xfrm>
          <a:prstGeom prst="rect">
            <a:avLst/>
          </a:prstGeom>
          <a:noFill/>
        </p:spPr>
        <p:txBody>
          <a:bodyPr wrap="none" rtlCol="0">
            <a:spAutoFit/>
          </a:bodyPr>
          <a:lstStyle/>
          <a:p>
            <a:r>
              <a:rPr lang="zh-CN" altLang="en-US" sz="2400" dirty="0"/>
              <a:t>联想到</a:t>
            </a:r>
            <a:r>
              <a:rPr lang="zh-CN" altLang="en-US" sz="2400" b="1" dirty="0">
                <a:latin typeface="黑体" panose="02010609060101010101" pitchFamily="49" charset="-122"/>
                <a:ea typeface="黑体" panose="02010609060101010101" pitchFamily="49" charset="-122"/>
              </a:rPr>
              <a:t>贝叶斯公式</a:t>
            </a:r>
            <a:r>
              <a:rPr lang="zh-CN" altLang="en-US" sz="2400" dirty="0"/>
              <a:t>：</a:t>
            </a:r>
          </a:p>
        </p:txBody>
      </p:sp>
      <mc:AlternateContent xmlns:mc="http://schemas.openxmlformats.org/markup-compatibility/2006" xmlns:a14="http://schemas.microsoft.com/office/drawing/2010/main">
        <mc:Choice Requires="a14">
          <p:sp>
            <p:nvSpPr>
              <p:cNvPr id="8" name="矩形 7"/>
              <p:cNvSpPr/>
              <p:nvPr/>
            </p:nvSpPr>
            <p:spPr>
              <a:xfrm>
                <a:off x="3475138" y="1419622"/>
                <a:ext cx="3401118"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000">
                          <a:latin typeface="Cambria Math"/>
                        </a:rPr>
                        <m:t>p</m:t>
                      </m:r>
                      <m:d>
                        <m:dPr>
                          <m:ctrlPr>
                            <a:rPr lang="zh-CN" altLang="zh-CN" sz="2000" i="1">
                              <a:latin typeface="Cambria Math"/>
                            </a:rPr>
                          </m:ctrlPr>
                        </m:dPr>
                        <m:e>
                          <m:r>
                            <a:rPr lang="en-US" altLang="zh-CN" sz="2000" i="1">
                              <a:latin typeface="Cambria Math"/>
                            </a:rPr>
                            <m:t>𝑌</m:t>
                          </m:r>
                        </m:e>
                        <m:e>
                          <m:r>
                            <a:rPr lang="en-US" altLang="zh-CN" sz="2000" i="1">
                              <a:latin typeface="Cambria Math"/>
                            </a:rPr>
                            <m:t>𝑋</m:t>
                          </m:r>
                        </m:e>
                      </m:d>
                      <m:r>
                        <a:rPr lang="en-US" altLang="zh-CN" sz="2000">
                          <a:latin typeface="Cambria Math"/>
                        </a:rPr>
                        <m:t>=</m:t>
                      </m:r>
                      <m:f>
                        <m:fPr>
                          <m:ctrlPr>
                            <a:rPr lang="zh-CN" altLang="zh-CN" sz="2000" i="1">
                              <a:latin typeface="Cambria Math"/>
                            </a:rPr>
                          </m:ctrlPr>
                        </m:fPr>
                        <m:num>
                          <m:r>
                            <m:rPr>
                              <m:sty m:val="p"/>
                            </m:rPr>
                            <a:rPr lang="en-US" altLang="zh-CN" sz="2000">
                              <a:latin typeface="Cambria Math"/>
                            </a:rPr>
                            <m:t>P</m:t>
                          </m:r>
                          <m:r>
                            <a:rPr lang="en-US" altLang="zh-CN" sz="2000">
                              <a:latin typeface="Cambria Math"/>
                            </a:rPr>
                            <m:t>(</m:t>
                          </m:r>
                          <m:r>
                            <a:rPr lang="en-US" altLang="zh-CN" sz="2000" i="1">
                              <a:latin typeface="Cambria Math"/>
                            </a:rPr>
                            <m:t>𝑋</m:t>
                          </m:r>
                          <m:r>
                            <a:rPr lang="en-US" altLang="zh-CN" sz="2000" i="1">
                              <a:latin typeface="Cambria Math"/>
                            </a:rPr>
                            <m:t>|</m:t>
                          </m:r>
                          <m:r>
                            <a:rPr lang="en-US" altLang="zh-CN" sz="2000" i="1">
                              <a:latin typeface="Cambria Math"/>
                            </a:rPr>
                            <m:t>𝑌</m:t>
                          </m:r>
                          <m:r>
                            <a:rPr lang="en-US" altLang="zh-CN" sz="2000">
                              <a:latin typeface="Cambria Math"/>
                            </a:rPr>
                            <m:t>)</m:t>
                          </m:r>
                          <m:r>
                            <m:rPr>
                              <m:sty m:val="p"/>
                            </m:rPr>
                            <a:rPr lang="en-US" altLang="zh-CN" sz="2000">
                              <a:latin typeface="Cambria Math"/>
                            </a:rPr>
                            <m:t>P</m:t>
                          </m:r>
                          <m:r>
                            <a:rPr lang="en-US" altLang="zh-CN" sz="2000">
                              <a:latin typeface="Cambria Math"/>
                            </a:rPr>
                            <m:t>(</m:t>
                          </m:r>
                          <m:r>
                            <a:rPr lang="en-US" altLang="zh-CN" sz="2000" i="1">
                              <a:latin typeface="Cambria Math"/>
                            </a:rPr>
                            <m:t>𝑌</m:t>
                          </m:r>
                          <m:r>
                            <a:rPr lang="en-US" altLang="zh-CN" sz="2000">
                              <a:latin typeface="Cambria Math"/>
                            </a:rPr>
                            <m:t>)</m:t>
                          </m:r>
                        </m:num>
                        <m:den>
                          <m:r>
                            <m:rPr>
                              <m:sty m:val="p"/>
                            </m:rPr>
                            <a:rPr lang="en-US" altLang="zh-CN" sz="2000">
                              <a:latin typeface="Cambria Math"/>
                            </a:rPr>
                            <m:t>P</m:t>
                          </m:r>
                          <m:r>
                            <a:rPr lang="en-US" altLang="zh-CN" sz="2000">
                              <a:latin typeface="Cambria Math"/>
                            </a:rPr>
                            <m:t>(</m:t>
                          </m:r>
                          <m:r>
                            <a:rPr lang="en-US" altLang="zh-CN" sz="2000" i="1">
                              <a:latin typeface="Cambria Math"/>
                            </a:rPr>
                            <m:t>𝑋</m:t>
                          </m:r>
                          <m:r>
                            <a:rPr lang="en-US" altLang="zh-CN" sz="2000">
                              <a:latin typeface="Cambria Math"/>
                            </a:rPr>
                            <m:t>)</m:t>
                          </m:r>
                        </m:den>
                      </m:f>
                    </m:oMath>
                  </m:oMathPara>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3475138" y="1419622"/>
                <a:ext cx="3401118" cy="73314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763688" y="2427734"/>
                <a:ext cx="7181543" cy="7014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P</m:t>
                      </m:r>
                      <m:r>
                        <a:rPr lang="en-US" altLang="zh-CN">
                          <a:latin typeface="Cambria Math"/>
                        </a:rPr>
                        <m:t>(</m:t>
                      </m:r>
                      <m:r>
                        <a:rPr lang="zh-CN" altLang="zh-CN">
                          <a:latin typeface="Cambria Math"/>
                        </a:rPr>
                        <m:t>违约</m:t>
                      </m:r>
                      <m:r>
                        <a:rPr lang="en-US" altLang="zh-CN">
                          <a:latin typeface="Cambria Math"/>
                        </a:rPr>
                        <m:t>|</m:t>
                      </m:r>
                      <m:r>
                        <a:rPr lang="zh-CN" altLang="zh-CN">
                          <a:latin typeface="Cambria Math"/>
                        </a:rPr>
                        <m:t>男，中，本科，未婚</m:t>
                      </m:r>
                      <m:r>
                        <a:rPr lang="en-US" altLang="zh-CN">
                          <a:latin typeface="Cambria Math"/>
                        </a:rPr>
                        <m:t>)=</m:t>
                      </m:r>
                      <m:f>
                        <m:fPr>
                          <m:ctrlPr>
                            <a:rPr lang="zh-CN" altLang="zh-CN" i="1">
                              <a:latin typeface="Cambria Math"/>
                            </a:rPr>
                          </m:ctrlPr>
                        </m:fPr>
                        <m:num>
                          <m:r>
                            <m:rPr>
                              <m:sty m:val="p"/>
                            </m:rPr>
                            <a:rPr lang="en-US" altLang="zh-CN">
                              <a:latin typeface="Cambria Math"/>
                            </a:rPr>
                            <m:t>P</m:t>
                          </m:r>
                          <m:d>
                            <m:dPr>
                              <m:ctrlPr>
                                <a:rPr lang="zh-CN" altLang="zh-CN" i="1">
                                  <a:latin typeface="Cambria Math"/>
                                </a:rPr>
                              </m:ctrlPr>
                            </m:dPr>
                            <m:e>
                              <m:r>
                                <a:rPr lang="zh-CN" altLang="zh-CN">
                                  <a:latin typeface="Cambria Math"/>
                                </a:rPr>
                                <m:t>男</m:t>
                              </m:r>
                              <m:r>
                                <a:rPr lang="zh-CN" altLang="zh-CN">
                                  <a:latin typeface="Cambria Math"/>
                                </a:rPr>
                                <m:t> </m:t>
                              </m:r>
                              <m:r>
                                <a:rPr lang="zh-CN" altLang="zh-CN">
                                  <a:latin typeface="Cambria Math"/>
                                </a:rPr>
                                <m:t>，中，本科，未婚</m:t>
                              </m:r>
                              <m:r>
                                <a:rPr lang="en-US" altLang="zh-CN">
                                  <a:latin typeface="Cambria Math"/>
                                </a:rPr>
                                <m:t>| </m:t>
                              </m:r>
                              <m:r>
                                <a:rPr lang="zh-CN" altLang="zh-CN">
                                  <a:latin typeface="Cambria Math"/>
                                </a:rPr>
                                <m:t>违约</m:t>
                              </m:r>
                            </m:e>
                          </m:d>
                          <m:r>
                            <m:rPr>
                              <m:sty m:val="p"/>
                            </m:rPr>
                            <a:rPr lang="en-US" altLang="zh-CN">
                              <a:latin typeface="Cambria Math"/>
                            </a:rPr>
                            <m:t>P</m:t>
                          </m:r>
                          <m:r>
                            <a:rPr lang="en-US" altLang="zh-CN">
                              <a:latin typeface="Cambria Math"/>
                            </a:rPr>
                            <m:t>(</m:t>
                          </m:r>
                          <m:r>
                            <a:rPr lang="zh-CN" altLang="zh-CN">
                              <a:latin typeface="Cambria Math"/>
                            </a:rPr>
                            <m:t>违约</m:t>
                          </m:r>
                          <m:r>
                            <a:rPr lang="en-US" altLang="zh-CN">
                              <a:latin typeface="Cambria Math"/>
                            </a:rPr>
                            <m:t>)</m:t>
                          </m:r>
                        </m:num>
                        <m:den>
                          <m:r>
                            <m:rPr>
                              <m:sty m:val="p"/>
                            </m:rPr>
                            <a:rPr lang="en-US" altLang="zh-CN">
                              <a:latin typeface="Cambria Math"/>
                            </a:rPr>
                            <m:t>P</m:t>
                          </m:r>
                          <m:r>
                            <a:rPr lang="en-US" altLang="zh-CN">
                              <a:latin typeface="Cambria Math"/>
                            </a:rPr>
                            <m:t>(</m:t>
                          </m:r>
                          <m:r>
                            <a:rPr lang="zh-CN" altLang="zh-CN">
                              <a:latin typeface="Cambria Math"/>
                            </a:rPr>
                            <m:t>男，中，本科，未婚</m:t>
                          </m:r>
                          <m:r>
                            <a:rPr lang="en-US" altLang="zh-CN">
                              <a:latin typeface="Cambria Math"/>
                            </a:rPr>
                            <m:t>)</m:t>
                          </m:r>
                        </m:den>
                      </m:f>
                    </m:oMath>
                  </m:oMathPara>
                </a14:m>
                <a:endParaRPr lang="zh-CN" altLang="zh-CN" dirty="0"/>
              </a:p>
            </p:txBody>
          </p:sp>
        </mc:Choice>
        <mc:Fallback xmlns="">
          <p:sp>
            <p:nvSpPr>
              <p:cNvPr id="10" name="矩形 9"/>
              <p:cNvSpPr>
                <a:spLocks noRot="1" noChangeAspect="1" noMove="1" noResize="1" noEditPoints="1" noAdjustHandles="1" noChangeArrowheads="1" noChangeShapeType="1" noTextEdit="1"/>
              </p:cNvSpPr>
              <p:nvPr/>
            </p:nvSpPr>
            <p:spPr>
              <a:xfrm>
                <a:off x="1763688" y="2427734"/>
                <a:ext cx="7181543" cy="70141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946419" y="3373576"/>
                <a:ext cx="6624736" cy="1754326"/>
              </a:xfrm>
              <a:prstGeom prst="rect">
                <a:avLst/>
              </a:prstGeom>
              <a:noFill/>
            </p:spPr>
            <p:txBody>
              <a:bodyPr wrap="square" rtlCol="0">
                <a:spAutoFit/>
              </a:bodyPr>
              <a:lstStyle/>
              <a:p>
                <a:pPr marL="285750" indent="-285750">
                  <a:lnSpc>
                    <a:spcPct val="150000"/>
                  </a:lnSpc>
                  <a:buFont typeface="Arial" pitchFamily="34" charset="0"/>
                  <a:buChar char="•"/>
                </a:pPr>
                <a:r>
                  <a:rPr lang="zh-CN" altLang="en-US" dirty="0"/>
                  <a:t>要计算出等式的右边，</a:t>
                </a:r>
                <a:r>
                  <a:rPr lang="en-US" altLang="zh-CN" dirty="0"/>
                  <a:t>P</a:t>
                </a:r>
                <a:r>
                  <a:rPr lang="zh-CN" altLang="en-US" dirty="0"/>
                  <a:t>（违约）已知；</a:t>
                </a:r>
                <a:endParaRPr lang="en-US" altLang="zh-CN" dirty="0"/>
              </a:p>
              <a:p>
                <a:pPr marL="285750" indent="-285750">
                  <a:lnSpc>
                    <a:spcPct val="150000"/>
                  </a:lnSpc>
                  <a:buFont typeface="Arial" pitchFamily="34" charset="0"/>
                  <a:buChar char="•"/>
                </a:pPr>
                <a:r>
                  <a:rPr lang="zh-CN" altLang="en-US" dirty="0"/>
                  <a:t>但求</a:t>
                </a:r>
                <a:endParaRPr lang="en-US" altLang="zh-CN" dirty="0"/>
              </a:p>
              <a:p>
                <a:pPr>
                  <a:lnSpc>
                    <a:spcPct val="150000"/>
                  </a:lnSpc>
                </a:pPr>
                <a:r>
                  <a:rPr lang="en-US" altLang="zh-CN" dirty="0"/>
                  <a:t>      </a:t>
                </a:r>
                <a14:m>
                  <m:oMath xmlns:m="http://schemas.openxmlformats.org/officeDocument/2006/math">
                    <m:r>
                      <m:rPr>
                        <m:sty m:val="p"/>
                      </m:rPr>
                      <a:rPr lang="en-US" altLang="zh-CN">
                        <a:latin typeface="Cambria Math"/>
                      </a:rPr>
                      <m:t>P</m:t>
                    </m:r>
                    <m:d>
                      <m:dPr>
                        <m:ctrlPr>
                          <a:rPr lang="zh-CN" altLang="zh-CN" i="1">
                            <a:latin typeface="Cambria Math"/>
                          </a:rPr>
                        </m:ctrlPr>
                      </m:dPr>
                      <m:e>
                        <m:r>
                          <a:rPr lang="zh-CN" altLang="zh-CN">
                            <a:latin typeface="Cambria Math"/>
                          </a:rPr>
                          <m:t>男</m:t>
                        </m:r>
                        <m:r>
                          <a:rPr lang="zh-CN" altLang="zh-CN">
                            <a:latin typeface="Cambria Math"/>
                          </a:rPr>
                          <m:t> </m:t>
                        </m:r>
                        <m:r>
                          <a:rPr lang="zh-CN" altLang="zh-CN">
                            <a:latin typeface="Cambria Math"/>
                          </a:rPr>
                          <m:t>，中，本科，未婚</m:t>
                        </m:r>
                        <m:r>
                          <a:rPr lang="en-US" altLang="zh-CN">
                            <a:latin typeface="Cambria Math"/>
                          </a:rPr>
                          <m:t>| </m:t>
                        </m:r>
                        <m:r>
                          <a:rPr lang="zh-CN" altLang="zh-CN">
                            <a:latin typeface="Cambria Math"/>
                          </a:rPr>
                          <m:t>违约</m:t>
                        </m:r>
                      </m:e>
                    </m:d>
                  </m:oMath>
                </a14:m>
                <a:r>
                  <a:rPr lang="zh-CN" altLang="en-US" dirty="0"/>
                  <a:t> 和 </a:t>
                </a:r>
                <a14:m>
                  <m:oMath xmlns:m="http://schemas.openxmlformats.org/officeDocument/2006/math">
                    <m:r>
                      <m:rPr>
                        <m:sty m:val="p"/>
                      </m:rPr>
                      <a:rPr lang="en-US" altLang="zh-CN">
                        <a:latin typeface="Cambria Math"/>
                      </a:rPr>
                      <m:t>P</m:t>
                    </m:r>
                    <m:r>
                      <a:rPr lang="en-US" altLang="zh-CN">
                        <a:latin typeface="Cambria Math"/>
                      </a:rPr>
                      <m:t>(</m:t>
                    </m:r>
                    <m:r>
                      <a:rPr lang="zh-CN" altLang="zh-CN">
                        <a:latin typeface="Cambria Math"/>
                      </a:rPr>
                      <m:t>男，中，本科，未婚</m:t>
                    </m:r>
                    <m:r>
                      <a:rPr lang="zh-CN" altLang="en-US" b="0" i="1" smtClean="0">
                        <a:latin typeface="Cambria Math"/>
                      </a:rPr>
                      <m:t>）</m:t>
                    </m:r>
                  </m:oMath>
                </a14:m>
                <a:endParaRPr lang="en-US" altLang="zh-CN" dirty="0"/>
              </a:p>
              <a:p>
                <a:pPr>
                  <a:lnSpc>
                    <a:spcPct val="150000"/>
                  </a:lnSpc>
                </a:pPr>
                <a:r>
                  <a:rPr lang="en-US" altLang="zh-CN" dirty="0"/>
                  <a:t>     </a:t>
                </a:r>
                <a:r>
                  <a:rPr lang="zh-CN" altLang="en-US" dirty="0"/>
                  <a:t>还存在障碍。</a:t>
                </a:r>
              </a:p>
            </p:txBody>
          </p:sp>
        </mc:Choice>
        <mc:Fallback xmlns="">
          <p:sp>
            <p:nvSpPr>
              <p:cNvPr id="15" name="TextBox 14"/>
              <p:cNvSpPr txBox="1">
                <a:spLocks noRot="1" noChangeAspect="1" noMove="1" noResize="1" noEditPoints="1" noAdjustHandles="1" noChangeArrowheads="1" noChangeShapeType="1" noTextEdit="1"/>
              </p:cNvSpPr>
              <p:nvPr/>
            </p:nvSpPr>
            <p:spPr>
              <a:xfrm>
                <a:off x="1946419" y="3373576"/>
                <a:ext cx="6624736" cy="1754326"/>
              </a:xfrm>
              <a:prstGeom prst="rect">
                <a:avLst/>
              </a:prstGeom>
              <a:blipFill>
                <a:blip r:embed="rId4"/>
                <a:stretch>
                  <a:fillRect l="-552" b="-6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913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朴素贝叶斯分类算法引例</a:t>
            </a:r>
            <a:endParaRPr lang="en-US" altLang="zh-CN" dirty="0">
              <a:sym typeface="+mn-ea"/>
            </a:endParaRPr>
          </a:p>
        </p:txBody>
      </p:sp>
      <p:sp>
        <p:nvSpPr>
          <p:cNvPr id="7" name="TextBox 6"/>
          <p:cNvSpPr txBox="1"/>
          <p:nvPr/>
        </p:nvSpPr>
        <p:spPr>
          <a:xfrm>
            <a:off x="3779912" y="854390"/>
            <a:ext cx="2339102" cy="461665"/>
          </a:xfrm>
          <a:prstGeom prst="rect">
            <a:avLst/>
          </a:prstGeom>
          <a:solidFill>
            <a:schemeClr val="accent3">
              <a:lumMod val="40000"/>
              <a:lumOff val="60000"/>
            </a:schemeClr>
          </a:solidFill>
        </p:spPr>
        <p:txBody>
          <a:bodyPr wrap="none" rtlCol="0">
            <a:spAutoFit/>
          </a:bodyPr>
          <a:lstStyle/>
          <a:p>
            <a:r>
              <a:rPr lang="zh-CN" altLang="en-US" sz="2400" dirty="0">
                <a:latin typeface="黑体" pitchFamily="49" charset="-122"/>
                <a:ea typeface="黑体" pitchFamily="49" charset="-122"/>
              </a:rPr>
              <a:t>“朴素”来帮忙</a:t>
            </a:r>
          </a:p>
        </p:txBody>
      </p:sp>
      <p:sp>
        <p:nvSpPr>
          <p:cNvPr id="8" name="TextBox 7"/>
          <p:cNvSpPr txBox="1"/>
          <p:nvPr/>
        </p:nvSpPr>
        <p:spPr>
          <a:xfrm>
            <a:off x="1795721" y="1434764"/>
            <a:ext cx="7200800" cy="369332"/>
          </a:xfrm>
          <a:prstGeom prst="rect">
            <a:avLst/>
          </a:prstGeom>
          <a:noFill/>
        </p:spPr>
        <p:txBody>
          <a:bodyPr wrap="square" rtlCol="0">
            <a:spAutoFit/>
          </a:bodyPr>
          <a:lstStyle/>
          <a:p>
            <a:r>
              <a:rPr lang="zh-CN" altLang="en-US" dirty="0"/>
              <a:t>假设各个属性之间是相互独立的，根据两个独立事件的联合概率公式</a:t>
            </a:r>
          </a:p>
        </p:txBody>
      </p:sp>
      <mc:AlternateContent xmlns:mc="http://schemas.openxmlformats.org/markup-compatibility/2006" xmlns:a14="http://schemas.microsoft.com/office/drawing/2010/main">
        <mc:Choice Requires="a14">
          <p:sp>
            <p:nvSpPr>
              <p:cNvPr id="9" name="TextBox 8"/>
              <p:cNvSpPr txBox="1"/>
              <p:nvPr/>
            </p:nvSpPr>
            <p:spPr>
              <a:xfrm>
                <a:off x="2661806" y="1804096"/>
                <a:ext cx="5040560" cy="1200329"/>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400">
                          <a:latin typeface="Cambria Math"/>
                        </a:rPr>
                        <m:t>P</m:t>
                      </m:r>
                      <m:r>
                        <a:rPr lang="en-US" altLang="zh-CN" sz="2400">
                          <a:latin typeface="Cambria Math"/>
                        </a:rPr>
                        <m:t>(</m:t>
                      </m:r>
                      <m:r>
                        <m:rPr>
                          <m:sty m:val="p"/>
                        </m:rPr>
                        <a:rPr lang="en-US" altLang="zh-CN" sz="2400">
                          <a:latin typeface="Cambria Math"/>
                        </a:rPr>
                        <m:t>A</m:t>
                      </m:r>
                      <m:r>
                        <a:rPr lang="en-US" altLang="zh-CN" sz="2400">
                          <a:latin typeface="Cambria Math"/>
                        </a:rPr>
                        <m:t>,</m:t>
                      </m:r>
                      <m:r>
                        <m:rPr>
                          <m:sty m:val="p"/>
                        </m:rPr>
                        <a:rPr lang="en-US" altLang="zh-CN" sz="2400">
                          <a:latin typeface="Cambria Math"/>
                        </a:rPr>
                        <m:t>B</m:t>
                      </m:r>
                      <m:r>
                        <a:rPr lang="en-US" altLang="zh-CN" sz="2400">
                          <a:latin typeface="Cambria Math"/>
                        </a:rPr>
                        <m:t>)=</m:t>
                      </m:r>
                      <m:r>
                        <m:rPr>
                          <m:sty m:val="p"/>
                        </m:rPr>
                        <a:rPr lang="en-US" altLang="zh-CN" sz="2400">
                          <a:latin typeface="Cambria Math"/>
                        </a:rPr>
                        <m:t>P</m:t>
                      </m:r>
                      <m:r>
                        <a:rPr lang="en-US" altLang="zh-CN" sz="2400">
                          <a:latin typeface="Cambria Math"/>
                        </a:rPr>
                        <m:t>(</m:t>
                      </m:r>
                      <m:r>
                        <m:rPr>
                          <m:sty m:val="p"/>
                        </m:rPr>
                        <a:rPr lang="en-US" altLang="zh-CN" sz="2400">
                          <a:latin typeface="Cambria Math"/>
                        </a:rPr>
                        <m:t>A</m:t>
                      </m:r>
                      <m:r>
                        <a:rPr lang="en-US" altLang="zh-CN" sz="2400">
                          <a:latin typeface="Cambria Math"/>
                        </a:rPr>
                        <m:t>)</m:t>
                      </m:r>
                      <m:r>
                        <m:rPr>
                          <m:sty m:val="p"/>
                        </m:rPr>
                        <a:rPr lang="en-US" altLang="zh-CN" sz="2400">
                          <a:latin typeface="Cambria Math"/>
                        </a:rPr>
                        <m:t>P</m:t>
                      </m:r>
                      <m:r>
                        <a:rPr lang="en-US" altLang="zh-CN" sz="2400">
                          <a:latin typeface="Cambria Math"/>
                        </a:rPr>
                        <m:t>(</m:t>
                      </m:r>
                      <m:r>
                        <m:rPr>
                          <m:sty m:val="p"/>
                        </m:rPr>
                        <a:rPr lang="en-US" altLang="zh-CN" sz="2400">
                          <a:latin typeface="Cambria Math"/>
                        </a:rPr>
                        <m:t>B</m:t>
                      </m:r>
                      <m:r>
                        <a:rPr lang="en-US" altLang="zh-CN" sz="2400">
                          <a:latin typeface="Cambria Math"/>
                        </a:rPr>
                        <m:t>)</m:t>
                      </m:r>
                    </m:oMath>
                  </m:oMathPara>
                </a14:m>
                <a:endParaRPr lang="en-US" altLang="zh-CN" sz="2400" dirty="0"/>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400">
                          <a:latin typeface="Cambria Math"/>
                        </a:rPr>
                        <m:t>P</m:t>
                      </m:r>
                      <m:r>
                        <a:rPr lang="en-US" altLang="zh-CN" sz="2400">
                          <a:latin typeface="Cambria Math"/>
                        </a:rPr>
                        <m:t>(</m:t>
                      </m:r>
                      <m:r>
                        <m:rPr>
                          <m:sty m:val="p"/>
                        </m:rPr>
                        <a:rPr lang="en-US" altLang="zh-CN" sz="2400">
                          <a:latin typeface="Cambria Math"/>
                        </a:rPr>
                        <m:t>A</m:t>
                      </m:r>
                      <m:r>
                        <a:rPr lang="en-US" altLang="zh-CN" sz="2400">
                          <a:latin typeface="Cambria Math"/>
                        </a:rPr>
                        <m:t>,</m:t>
                      </m:r>
                      <m:r>
                        <m:rPr>
                          <m:sty m:val="p"/>
                        </m:rPr>
                        <a:rPr lang="en-US" altLang="zh-CN" sz="2400">
                          <a:latin typeface="Cambria Math"/>
                        </a:rPr>
                        <m:t>B</m:t>
                      </m:r>
                      <m:r>
                        <a:rPr lang="en-US" altLang="zh-CN" sz="2400">
                          <a:latin typeface="Cambria Math"/>
                        </a:rPr>
                        <m:t>|</m:t>
                      </m:r>
                      <m:r>
                        <m:rPr>
                          <m:sty m:val="p"/>
                        </m:rPr>
                        <a:rPr lang="en-US" altLang="zh-CN" sz="2400">
                          <a:latin typeface="Cambria Math"/>
                        </a:rPr>
                        <m:t>X</m:t>
                      </m:r>
                      <m:r>
                        <a:rPr lang="en-US" altLang="zh-CN" sz="2400">
                          <a:latin typeface="Cambria Math"/>
                        </a:rPr>
                        <m:t>)=</m:t>
                      </m:r>
                      <m:r>
                        <m:rPr>
                          <m:sty m:val="p"/>
                        </m:rPr>
                        <a:rPr lang="en-US" altLang="zh-CN" sz="2400">
                          <a:latin typeface="Cambria Math"/>
                        </a:rPr>
                        <m:t>P</m:t>
                      </m:r>
                      <m:r>
                        <a:rPr lang="en-US" altLang="zh-CN" sz="2400">
                          <a:latin typeface="Cambria Math"/>
                        </a:rPr>
                        <m:t>(</m:t>
                      </m:r>
                      <m:r>
                        <m:rPr>
                          <m:sty m:val="p"/>
                        </m:rPr>
                        <a:rPr lang="en-US" altLang="zh-CN" sz="2400">
                          <a:latin typeface="Cambria Math"/>
                        </a:rPr>
                        <m:t>A</m:t>
                      </m:r>
                      <m:r>
                        <a:rPr lang="en-US" altLang="zh-CN" sz="2400">
                          <a:latin typeface="Cambria Math"/>
                        </a:rPr>
                        <m:t>|</m:t>
                      </m:r>
                      <m:r>
                        <m:rPr>
                          <m:sty m:val="p"/>
                        </m:rPr>
                        <a:rPr lang="en-US" altLang="zh-CN" sz="2400">
                          <a:latin typeface="Cambria Math"/>
                        </a:rPr>
                        <m:t>X</m:t>
                      </m:r>
                      <m:r>
                        <a:rPr lang="en-US" altLang="zh-CN" sz="2400">
                          <a:latin typeface="Cambria Math"/>
                        </a:rPr>
                        <m:t>)</m:t>
                      </m:r>
                      <m:r>
                        <m:rPr>
                          <m:sty m:val="p"/>
                        </m:rPr>
                        <a:rPr lang="en-US" altLang="zh-CN" sz="2400">
                          <a:latin typeface="Cambria Math"/>
                        </a:rPr>
                        <m:t>P</m:t>
                      </m:r>
                      <m:r>
                        <a:rPr lang="en-US" altLang="zh-CN" sz="2400">
                          <a:latin typeface="Cambria Math"/>
                        </a:rPr>
                        <m:t>(</m:t>
                      </m:r>
                      <m:r>
                        <m:rPr>
                          <m:sty m:val="p"/>
                        </m:rPr>
                        <a:rPr lang="en-US" altLang="zh-CN" sz="2400">
                          <a:latin typeface="Cambria Math"/>
                        </a:rPr>
                        <m:t>B</m:t>
                      </m:r>
                      <m:r>
                        <a:rPr lang="en-US" altLang="zh-CN" sz="2400">
                          <a:latin typeface="Cambria Math"/>
                        </a:rPr>
                        <m:t>|</m:t>
                      </m:r>
                      <m:r>
                        <m:rPr>
                          <m:sty m:val="p"/>
                        </m:rPr>
                        <a:rPr lang="en-US" altLang="zh-CN" sz="2400">
                          <a:latin typeface="Cambria Math"/>
                        </a:rPr>
                        <m:t>X</m:t>
                      </m:r>
                      <m:r>
                        <a:rPr lang="en-US" altLang="zh-CN" sz="2400">
                          <a:latin typeface="Cambria Math"/>
                        </a:rPr>
                        <m:t>)</m:t>
                      </m:r>
                    </m:oMath>
                  </m:oMathPara>
                </a14:m>
                <a:endParaRPr lang="zh-CN" alt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2661806" y="1804096"/>
                <a:ext cx="5040560" cy="120032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907703" y="3230985"/>
                <a:ext cx="7088817" cy="923330"/>
              </a:xfrm>
              <a:prstGeom prst="rect">
                <a:avLst/>
              </a:prstGeom>
            </p:spPr>
            <p:txBody>
              <a:bodyPr wrap="square">
                <a:spAutoFit/>
              </a:bodyPr>
              <a:lstStyle/>
              <a:p>
                <a:pPr>
                  <a:lnSpc>
                    <a:spcPct val="150000"/>
                  </a:lnSpc>
                </a:pPr>
                <a:r>
                  <a:rPr lang="zh-CN" altLang="en-US" b="1" dirty="0"/>
                  <a:t>所以有：</a:t>
                </a:r>
                <a:endParaRPr lang="en-US" altLang="zh-CN" b="1" dirty="0"/>
              </a:p>
              <a:p>
                <a:pPr>
                  <a:lnSpc>
                    <a:spcPct val="150000"/>
                  </a:lnSpc>
                </a:pPr>
                <a14:m>
                  <m:oMathPara xmlns:m="http://schemas.openxmlformats.org/officeDocument/2006/math">
                    <m:oMathParaPr>
                      <m:jc m:val="centerGroup"/>
                    </m:oMathParaPr>
                    <m:oMath xmlns:m="http://schemas.openxmlformats.org/officeDocument/2006/math">
                      <m:r>
                        <a:rPr lang="zh-CN" altLang="en-US" dirty="0">
                          <a:latin typeface="Cambria Math"/>
                        </a:rPr>
                        <m:t> </m:t>
                      </m:r>
                      <m:r>
                        <m:rPr>
                          <m:sty m:val="p"/>
                        </m:rPr>
                        <a:rPr lang="en-US" altLang="zh-CN">
                          <a:latin typeface="Cambria Math"/>
                        </a:rPr>
                        <m:t>P</m:t>
                      </m:r>
                      <m:r>
                        <a:rPr lang="en-US" altLang="zh-CN">
                          <a:latin typeface="Cambria Math"/>
                        </a:rPr>
                        <m:t>(</m:t>
                      </m:r>
                      <m:r>
                        <a:rPr lang="zh-CN" altLang="zh-CN">
                          <a:latin typeface="Cambria Math"/>
                        </a:rPr>
                        <m:t>男，中，本科，未婚</m:t>
                      </m:r>
                      <m:r>
                        <a:rPr lang="en-US" altLang="zh-CN">
                          <a:latin typeface="Cambria Math"/>
                        </a:rPr>
                        <m:t>)=</m:t>
                      </m:r>
                      <m:r>
                        <m:rPr>
                          <m:sty m:val="p"/>
                        </m:rPr>
                        <a:rPr lang="en-US" altLang="zh-CN">
                          <a:latin typeface="Cambria Math"/>
                        </a:rPr>
                        <m:t>P</m:t>
                      </m:r>
                      <m:r>
                        <a:rPr lang="en-US" altLang="zh-CN">
                          <a:latin typeface="Cambria Math"/>
                        </a:rPr>
                        <m:t>(</m:t>
                      </m:r>
                      <m:r>
                        <a:rPr lang="zh-CN" altLang="zh-CN">
                          <a:latin typeface="Cambria Math"/>
                        </a:rPr>
                        <m:t>男</m:t>
                      </m:r>
                      <m:r>
                        <a:rPr lang="en-US" altLang="zh-CN">
                          <a:latin typeface="Cambria Math"/>
                        </a:rPr>
                        <m:t>)</m:t>
                      </m:r>
                      <m:r>
                        <m:rPr>
                          <m:sty m:val="p"/>
                        </m:rPr>
                        <a:rPr lang="en-US" altLang="zh-CN">
                          <a:latin typeface="Cambria Math"/>
                        </a:rPr>
                        <m:t>P</m:t>
                      </m:r>
                      <m:r>
                        <a:rPr lang="en-US" altLang="zh-CN">
                          <a:latin typeface="Cambria Math"/>
                        </a:rPr>
                        <m:t>(</m:t>
                      </m:r>
                      <m:r>
                        <a:rPr lang="zh-CN" altLang="zh-CN">
                          <a:latin typeface="Cambria Math"/>
                        </a:rPr>
                        <m:t>中</m:t>
                      </m:r>
                      <m:r>
                        <a:rPr lang="en-US" altLang="zh-CN">
                          <a:latin typeface="Cambria Math"/>
                        </a:rPr>
                        <m:t>)</m:t>
                      </m:r>
                      <m:r>
                        <m:rPr>
                          <m:sty m:val="p"/>
                        </m:rPr>
                        <a:rPr lang="en-US" altLang="zh-CN">
                          <a:latin typeface="Cambria Math"/>
                        </a:rPr>
                        <m:t>P</m:t>
                      </m:r>
                      <m:r>
                        <a:rPr lang="en-US" altLang="zh-CN">
                          <a:latin typeface="Cambria Math"/>
                        </a:rPr>
                        <m:t>(</m:t>
                      </m:r>
                      <m:r>
                        <a:rPr lang="zh-CN" altLang="zh-CN">
                          <a:latin typeface="Cambria Math"/>
                        </a:rPr>
                        <m:t>本科</m:t>
                      </m:r>
                      <m:r>
                        <a:rPr lang="en-US" altLang="zh-CN">
                          <a:latin typeface="Cambria Math"/>
                        </a:rPr>
                        <m:t>)</m:t>
                      </m:r>
                      <m:r>
                        <m:rPr>
                          <m:sty m:val="p"/>
                        </m:rPr>
                        <a:rPr lang="en-US" altLang="zh-CN">
                          <a:latin typeface="Cambria Math"/>
                        </a:rPr>
                        <m:t>P</m:t>
                      </m:r>
                      <m:r>
                        <a:rPr lang="en-US" altLang="zh-CN">
                          <a:latin typeface="Cambria Math"/>
                        </a:rPr>
                        <m:t>(</m:t>
                      </m:r>
                      <m:r>
                        <a:rPr lang="zh-CN" altLang="zh-CN">
                          <a:latin typeface="Cambria Math"/>
                        </a:rPr>
                        <m:t>未婚</m:t>
                      </m:r>
                      <m:r>
                        <a:rPr lang="en-US" altLang="zh-CN">
                          <a:latin typeface="Cambria Math"/>
                        </a:rPr>
                        <m:t>)</m:t>
                      </m:r>
                    </m:oMath>
                  </m:oMathPara>
                </a14:m>
                <a:endParaRPr lang="zh-CN" altLang="zh-CN" dirty="0"/>
              </a:p>
            </p:txBody>
          </p:sp>
        </mc:Choice>
        <mc:Fallback xmlns="">
          <p:sp>
            <p:nvSpPr>
              <p:cNvPr id="10" name="矩形 9"/>
              <p:cNvSpPr>
                <a:spLocks noRot="1" noChangeAspect="1" noMove="1" noResize="1" noEditPoints="1" noAdjustHandles="1" noChangeArrowheads="1" noChangeShapeType="1" noTextEdit="1"/>
              </p:cNvSpPr>
              <p:nvPr/>
            </p:nvSpPr>
            <p:spPr>
              <a:xfrm>
                <a:off x="1907703" y="3230985"/>
                <a:ext cx="7088817" cy="923330"/>
              </a:xfrm>
              <a:prstGeom prst="rect">
                <a:avLst/>
              </a:prstGeom>
              <a:blipFill rotWithShape="1">
                <a:blip r:embed="rId3"/>
                <a:stretch>
                  <a:fillRect l="-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627784" y="4098978"/>
                <a:ext cx="6205121" cy="9194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US" altLang="zh-CN">
                          <a:latin typeface="Cambria Math"/>
                        </a:rPr>
                        <m:t>P</m:t>
                      </m:r>
                      <m:d>
                        <m:dPr>
                          <m:ctrlPr>
                            <a:rPr lang="zh-CN" altLang="zh-CN" i="1">
                              <a:latin typeface="Cambria Math"/>
                            </a:rPr>
                          </m:ctrlPr>
                        </m:dPr>
                        <m:e>
                          <m:r>
                            <a:rPr lang="zh-CN" altLang="zh-CN">
                              <a:latin typeface="Cambria Math"/>
                            </a:rPr>
                            <m:t>男，中，本科，未婚</m:t>
                          </m:r>
                        </m:e>
                        <m:e>
                          <m:r>
                            <a:rPr lang="zh-CN" altLang="zh-CN">
                              <a:latin typeface="Cambria Math"/>
                            </a:rPr>
                            <m:t>违约</m:t>
                          </m:r>
                        </m:e>
                      </m:d>
                      <m:r>
                        <a:rPr lang="en-US" altLang="zh-CN">
                          <a:latin typeface="Cambria Math"/>
                        </a:rPr>
                        <m:t>=</m:t>
                      </m:r>
                      <m:r>
                        <m:rPr>
                          <m:sty m:val="p"/>
                        </m:rPr>
                        <a:rPr lang="en-US" altLang="zh-CN">
                          <a:latin typeface="Cambria Math"/>
                        </a:rPr>
                        <m:t>P</m:t>
                      </m:r>
                      <m:r>
                        <a:rPr lang="en-US" altLang="zh-CN">
                          <a:latin typeface="Cambria Math"/>
                        </a:rPr>
                        <m:t>(</m:t>
                      </m:r>
                      <m:r>
                        <a:rPr lang="zh-CN" altLang="zh-CN">
                          <a:latin typeface="Cambria Math"/>
                        </a:rPr>
                        <m:t>男</m:t>
                      </m:r>
                      <m:r>
                        <a:rPr lang="en-US" altLang="zh-CN">
                          <a:latin typeface="Cambria Math"/>
                        </a:rPr>
                        <m:t>|</m:t>
                      </m:r>
                      <m:r>
                        <a:rPr lang="zh-CN" altLang="zh-CN">
                          <a:latin typeface="Cambria Math"/>
                        </a:rPr>
                        <m:t>违约</m:t>
                      </m:r>
                      <m:r>
                        <a:rPr lang="en-US" altLang="zh-CN">
                          <a:latin typeface="Cambria Math"/>
                        </a:rPr>
                        <m:t>)</m:t>
                      </m:r>
                      <m:r>
                        <m:rPr>
                          <m:sty m:val="p"/>
                        </m:rPr>
                        <a:rPr lang="en-US" altLang="zh-CN">
                          <a:latin typeface="Cambria Math"/>
                        </a:rPr>
                        <m:t>P</m:t>
                      </m:r>
                      <m:r>
                        <a:rPr lang="en-US" altLang="zh-CN">
                          <a:latin typeface="Cambria Math"/>
                        </a:rPr>
                        <m:t>(</m:t>
                      </m:r>
                      <m:r>
                        <a:rPr lang="zh-CN" altLang="zh-CN">
                          <a:latin typeface="Cambria Math"/>
                        </a:rPr>
                        <m:t>中</m:t>
                      </m:r>
                      <m:r>
                        <a:rPr lang="en-US" altLang="zh-CN">
                          <a:latin typeface="Cambria Math"/>
                        </a:rPr>
                        <m:t>|</m:t>
                      </m:r>
                      <m:r>
                        <a:rPr lang="zh-CN" altLang="zh-CN">
                          <a:latin typeface="Cambria Math"/>
                        </a:rPr>
                        <m:t>违约</m:t>
                      </m:r>
                      <m:r>
                        <a:rPr lang="en-US" altLang="zh-CN">
                          <a:latin typeface="Cambria Math"/>
                        </a:rPr>
                        <m:t>)</m:t>
                      </m:r>
                      <m:r>
                        <m:rPr>
                          <m:sty m:val="p"/>
                        </m:rPr>
                        <a:rPr lang="en-US" altLang="zh-CN">
                          <a:latin typeface="Cambria Math"/>
                        </a:rPr>
                        <m:t>P</m:t>
                      </m:r>
                      <m:r>
                        <a:rPr lang="en-US" altLang="zh-CN">
                          <a:latin typeface="Cambria Math"/>
                        </a:rPr>
                        <m:t>(</m:t>
                      </m:r>
                      <m:r>
                        <a:rPr lang="zh-CN" altLang="zh-CN">
                          <a:latin typeface="Cambria Math"/>
                        </a:rPr>
                        <m:t>本科</m:t>
                      </m:r>
                      <m:r>
                        <a:rPr lang="en-US" altLang="zh-CN">
                          <a:latin typeface="Cambria Math"/>
                        </a:rPr>
                        <m:t>|</m:t>
                      </m:r>
                      <m:r>
                        <a:rPr lang="zh-CN" altLang="zh-CN">
                          <a:latin typeface="Cambria Math"/>
                        </a:rPr>
                        <m:t>违约</m:t>
                      </m:r>
                      <m:r>
                        <a:rPr lang="en-US" altLang="zh-CN">
                          <a:latin typeface="Cambria Math"/>
                        </a:rPr>
                        <m:t>)</m:t>
                      </m:r>
                      <m:r>
                        <m:rPr>
                          <m:sty m:val="p"/>
                        </m:rPr>
                        <a:rPr lang="en-US" altLang="zh-CN">
                          <a:latin typeface="Cambria Math"/>
                        </a:rPr>
                        <m:t>P</m:t>
                      </m:r>
                      <m:r>
                        <a:rPr lang="en-US" altLang="zh-CN">
                          <a:latin typeface="Cambria Math"/>
                        </a:rPr>
                        <m:t>(</m:t>
                      </m:r>
                      <m:r>
                        <a:rPr lang="zh-CN" altLang="zh-CN">
                          <a:latin typeface="Cambria Math"/>
                        </a:rPr>
                        <m:t>未婚</m:t>
                      </m:r>
                      <m:r>
                        <a:rPr lang="en-US" altLang="zh-CN">
                          <a:latin typeface="Cambria Math"/>
                        </a:rPr>
                        <m:t>|</m:t>
                      </m:r>
                      <m:r>
                        <a:rPr lang="zh-CN" altLang="zh-CN">
                          <a:latin typeface="Cambria Math"/>
                        </a:rPr>
                        <m:t>违约</m:t>
                      </m:r>
                      <m:r>
                        <a:rPr lang="en-US" altLang="zh-CN">
                          <a:latin typeface="Cambria Math"/>
                        </a:rPr>
                        <m:t>)</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627784" y="4098978"/>
                <a:ext cx="6205121" cy="919482"/>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412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朴素贝叶斯分类算法引例</a:t>
            </a:r>
            <a:endParaRPr lang="en-US" altLang="zh-CN" dirty="0">
              <a:sym typeface="+mn-ea"/>
            </a:endParaRPr>
          </a:p>
        </p:txBody>
      </p:sp>
      <mc:AlternateContent xmlns:mc="http://schemas.openxmlformats.org/markup-compatibility/2006" xmlns:a14="http://schemas.microsoft.com/office/drawing/2010/main">
        <mc:Choice Requires="a14">
          <p:sp>
            <p:nvSpPr>
              <p:cNvPr id="7" name="矩形 6"/>
              <p:cNvSpPr/>
              <p:nvPr/>
            </p:nvSpPr>
            <p:spPr>
              <a:xfrm>
                <a:off x="1763688" y="1758738"/>
                <a:ext cx="7452320" cy="2829236"/>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altLang="zh-CN" sz="2200" smtClean="0">
                          <a:latin typeface="Cambria Math"/>
                        </a:rPr>
                        <m:t>P</m:t>
                      </m:r>
                      <m:d>
                        <m:dPr>
                          <m:ctrlPr>
                            <a:rPr lang="en-US" altLang="zh-CN" sz="2200" i="1" smtClean="0">
                              <a:latin typeface="Cambria Math"/>
                            </a:rPr>
                          </m:ctrlPr>
                        </m:dPr>
                        <m:e>
                          <m:r>
                            <a:rPr lang="zh-CN" altLang="zh-CN" sz="2200">
                              <a:latin typeface="Cambria Math"/>
                            </a:rPr>
                            <m:t>违约</m:t>
                          </m:r>
                        </m:e>
                        <m:e>
                          <m:r>
                            <a:rPr lang="zh-CN" altLang="zh-CN" sz="2200">
                              <a:latin typeface="Cambria Math"/>
                            </a:rPr>
                            <m:t>男，中，本科，未婚</m:t>
                          </m:r>
                        </m:e>
                      </m:d>
                    </m:oMath>
                  </m:oMathPara>
                </a14:m>
                <a:endParaRPr lang="en-US" altLang="zh-CN" sz="2200" dirty="0">
                  <a:latin typeface="Cambria Math"/>
                </a:endParaRPr>
              </a:p>
              <a:p>
                <a:r>
                  <a:rPr lang="en-US" altLang="zh-CN" sz="2200" b="0" dirty="0"/>
                  <a:t>           </a:t>
                </a:r>
              </a:p>
              <a:p>
                <a:r>
                  <a:rPr lang="en-US" altLang="zh-CN" sz="2200" dirty="0"/>
                  <a:t>  = </a:t>
                </a:r>
                <a14:m>
                  <m:oMath xmlns:m="http://schemas.openxmlformats.org/officeDocument/2006/math">
                    <m:f>
                      <m:fPr>
                        <m:ctrlPr>
                          <a:rPr lang="zh-CN" altLang="zh-CN" sz="2200" i="1">
                            <a:latin typeface="Cambria Math"/>
                          </a:rPr>
                        </m:ctrlPr>
                      </m:fPr>
                      <m:num>
                        <m:r>
                          <m:rPr>
                            <m:nor/>
                          </m:rPr>
                          <a:rPr lang="en-US" altLang="zh-CN" sz="2200">
                            <a:latin typeface="Cambria Math"/>
                            <a:ea typeface="Cambria Math"/>
                          </a:rPr>
                          <m:t>P</m:t>
                        </m:r>
                        <m:d>
                          <m:dPr>
                            <m:ctrlPr>
                              <a:rPr lang="zh-CN" altLang="zh-CN" sz="2200" i="1">
                                <a:latin typeface="Cambria Math"/>
                              </a:rPr>
                            </m:ctrlPr>
                          </m:dPr>
                          <m:e>
                            <m:r>
                              <a:rPr lang="zh-CN" altLang="zh-CN" sz="2200">
                                <a:latin typeface="Cambria Math"/>
                              </a:rPr>
                              <m:t>男</m:t>
                            </m:r>
                            <m:r>
                              <a:rPr lang="zh-CN" altLang="zh-CN" sz="2200">
                                <a:latin typeface="Cambria Math"/>
                              </a:rPr>
                              <m:t> </m:t>
                            </m:r>
                            <m:r>
                              <a:rPr lang="zh-CN" altLang="zh-CN" sz="2200">
                                <a:latin typeface="Cambria Math"/>
                              </a:rPr>
                              <m:t>，中，本科，未婚</m:t>
                            </m:r>
                            <m:r>
                              <a:rPr lang="en-US" altLang="zh-CN" sz="2200" b="0" i="0" smtClean="0">
                                <a:latin typeface="Cambria Math"/>
                              </a:rPr>
                              <m:t>|</m:t>
                            </m:r>
                            <m:r>
                              <a:rPr lang="en-US" altLang="zh-CN" sz="2200">
                                <a:latin typeface="Cambria Math"/>
                              </a:rPr>
                              <m:t> </m:t>
                            </m:r>
                            <m:r>
                              <a:rPr lang="zh-CN" altLang="zh-CN" sz="2200">
                                <a:latin typeface="Cambria Math"/>
                              </a:rPr>
                              <m:t>违约</m:t>
                            </m:r>
                          </m:e>
                        </m:d>
                        <m:r>
                          <a:rPr lang="zh-CN" altLang="en-US" sz="2200" i="1" smtClean="0">
                            <a:latin typeface="Cambria Math"/>
                          </a:rPr>
                          <m:t>∙</m:t>
                        </m:r>
                        <m:r>
                          <m:rPr>
                            <m:nor/>
                          </m:rPr>
                          <a:rPr lang="en-US" altLang="zh-CN" sz="2200">
                            <a:latin typeface="Cambria Math"/>
                            <a:ea typeface="Cambria Math"/>
                          </a:rPr>
                          <m:t>P</m:t>
                        </m:r>
                        <m:r>
                          <a:rPr lang="en-US" altLang="zh-CN" sz="2200">
                            <a:latin typeface="Cambria Math"/>
                          </a:rPr>
                          <m:t>(</m:t>
                        </m:r>
                        <m:r>
                          <a:rPr lang="zh-CN" altLang="zh-CN" sz="2200">
                            <a:latin typeface="Cambria Math"/>
                          </a:rPr>
                          <m:t>违约</m:t>
                        </m:r>
                        <m:r>
                          <a:rPr lang="en-US" altLang="zh-CN" sz="2200">
                            <a:latin typeface="Cambria Math"/>
                          </a:rPr>
                          <m:t>)</m:t>
                        </m:r>
                      </m:num>
                      <m:den>
                        <m:r>
                          <m:rPr>
                            <m:nor/>
                          </m:rPr>
                          <a:rPr lang="en-US" altLang="zh-CN" sz="2200">
                            <a:latin typeface="Cambria Math"/>
                            <a:ea typeface="Cambria Math"/>
                          </a:rPr>
                          <m:t>P</m:t>
                        </m:r>
                        <m:r>
                          <a:rPr lang="en-US" altLang="zh-CN" sz="2200">
                            <a:latin typeface="Cambria Math"/>
                          </a:rPr>
                          <m:t>(</m:t>
                        </m:r>
                        <m:r>
                          <a:rPr lang="zh-CN" altLang="zh-CN" sz="2200">
                            <a:latin typeface="Cambria Math"/>
                          </a:rPr>
                          <m:t>男，中，本科，未婚</m:t>
                        </m:r>
                        <m:r>
                          <a:rPr lang="en-US" altLang="zh-CN" sz="2200">
                            <a:latin typeface="Cambria Math"/>
                          </a:rPr>
                          <m:t>)</m:t>
                        </m:r>
                      </m:den>
                    </m:f>
                  </m:oMath>
                </a14:m>
                <a:endParaRPr lang="en-US" altLang="zh-CN" sz="2200" dirty="0"/>
              </a:p>
              <a:p>
                <a:endParaRPr lang="en-US" altLang="zh-CN" sz="2200" dirty="0"/>
              </a:p>
              <a:p>
                <a:r>
                  <a:rPr lang="en-US" altLang="zh-CN" sz="2200" dirty="0"/>
                  <a:t>              </a:t>
                </a:r>
              </a:p>
              <a:p>
                <a:r>
                  <a:rPr lang="en-US" altLang="zh-CN" sz="2200" dirty="0"/>
                  <a:t>  = </a:t>
                </a:r>
                <a14:m>
                  <m:oMath xmlns:m="http://schemas.openxmlformats.org/officeDocument/2006/math">
                    <m:f>
                      <m:fPr>
                        <m:ctrlPr>
                          <a:rPr lang="en-US" altLang="zh-CN" sz="2200" i="1" smtClean="0">
                            <a:latin typeface="Cambria Math"/>
                          </a:rPr>
                        </m:ctrlPr>
                      </m:fPr>
                      <m:num>
                        <m:r>
                          <m:rPr>
                            <m:nor/>
                          </m:rPr>
                          <a:rPr lang="en-US" altLang="zh-CN" sz="2200">
                            <a:latin typeface="Cambria Math"/>
                            <a:ea typeface="Cambria Math"/>
                          </a:rPr>
                          <m:t>P</m:t>
                        </m:r>
                        <m:r>
                          <a:rPr lang="en-US" altLang="zh-CN" sz="2200">
                            <a:latin typeface="Cambria Math"/>
                          </a:rPr>
                          <m:t>(</m:t>
                        </m:r>
                        <m:r>
                          <a:rPr lang="zh-CN" altLang="zh-CN" sz="2200">
                            <a:latin typeface="Cambria Math"/>
                          </a:rPr>
                          <m:t>男</m:t>
                        </m:r>
                        <m:r>
                          <a:rPr lang="en-US" altLang="zh-CN" sz="2200">
                            <a:latin typeface="Cambria Math"/>
                          </a:rPr>
                          <m:t>|</m:t>
                        </m:r>
                        <m:r>
                          <a:rPr lang="zh-CN" altLang="zh-CN" sz="2200">
                            <a:latin typeface="Cambria Math"/>
                          </a:rPr>
                          <m:t>违约</m:t>
                        </m:r>
                        <m:r>
                          <a:rPr lang="en-US" altLang="zh-CN" sz="2200">
                            <a:latin typeface="Cambria Math"/>
                          </a:rPr>
                          <m:t>)</m:t>
                        </m:r>
                        <m:r>
                          <a:rPr lang="en-US" altLang="zh-CN" sz="2200" i="1" smtClean="0">
                            <a:latin typeface="Cambria Math"/>
                            <a:ea typeface="Cambria Math"/>
                          </a:rPr>
                          <m:t>∙</m:t>
                        </m:r>
                        <m:r>
                          <m:rPr>
                            <m:nor/>
                          </m:rPr>
                          <a:rPr lang="en-US" altLang="zh-CN" sz="2200">
                            <a:latin typeface="Cambria Math"/>
                            <a:ea typeface="Cambria Math"/>
                          </a:rPr>
                          <m:t>P</m:t>
                        </m:r>
                        <m:r>
                          <a:rPr lang="en-US" altLang="zh-CN" sz="2200">
                            <a:latin typeface="Cambria Math"/>
                          </a:rPr>
                          <m:t>(</m:t>
                        </m:r>
                        <m:r>
                          <a:rPr lang="zh-CN" altLang="zh-CN" sz="2200">
                            <a:latin typeface="Cambria Math"/>
                          </a:rPr>
                          <m:t>中</m:t>
                        </m:r>
                        <m:r>
                          <a:rPr lang="en-US" altLang="zh-CN" sz="2200">
                            <a:latin typeface="Cambria Math"/>
                          </a:rPr>
                          <m:t>|</m:t>
                        </m:r>
                        <m:r>
                          <a:rPr lang="zh-CN" altLang="zh-CN" sz="2200">
                            <a:latin typeface="Cambria Math"/>
                          </a:rPr>
                          <m:t>违约</m:t>
                        </m:r>
                        <m:r>
                          <a:rPr lang="en-US" altLang="zh-CN" sz="2200">
                            <a:latin typeface="Cambria Math"/>
                          </a:rPr>
                          <m:t>)</m:t>
                        </m:r>
                        <m:r>
                          <a:rPr lang="en-US" altLang="zh-CN" sz="2200" i="1" smtClean="0">
                            <a:latin typeface="Cambria Math"/>
                            <a:ea typeface="Cambria Math"/>
                          </a:rPr>
                          <m:t>∙</m:t>
                        </m:r>
                        <m:r>
                          <m:rPr>
                            <m:nor/>
                          </m:rPr>
                          <a:rPr lang="en-US" altLang="zh-CN" sz="2200">
                            <a:latin typeface="Cambria Math"/>
                            <a:ea typeface="Cambria Math"/>
                          </a:rPr>
                          <m:t>P</m:t>
                        </m:r>
                        <m:r>
                          <a:rPr lang="en-US" altLang="zh-CN" sz="2200">
                            <a:latin typeface="Cambria Math"/>
                          </a:rPr>
                          <m:t>(</m:t>
                        </m:r>
                        <m:r>
                          <a:rPr lang="zh-CN" altLang="zh-CN" sz="2200">
                            <a:latin typeface="Cambria Math"/>
                          </a:rPr>
                          <m:t>本科</m:t>
                        </m:r>
                        <m:r>
                          <a:rPr lang="en-US" altLang="zh-CN" sz="2200">
                            <a:latin typeface="Cambria Math"/>
                          </a:rPr>
                          <m:t>|</m:t>
                        </m:r>
                        <m:r>
                          <a:rPr lang="zh-CN" altLang="zh-CN" sz="2200">
                            <a:latin typeface="Cambria Math"/>
                          </a:rPr>
                          <m:t>违约</m:t>
                        </m:r>
                        <m:r>
                          <a:rPr lang="en-US" altLang="zh-CN" sz="2200">
                            <a:latin typeface="Cambria Math"/>
                          </a:rPr>
                          <m:t>)</m:t>
                        </m:r>
                        <m:r>
                          <a:rPr lang="en-US" altLang="zh-CN" sz="2200" i="1" smtClean="0">
                            <a:latin typeface="Cambria Math"/>
                            <a:ea typeface="Cambria Math"/>
                          </a:rPr>
                          <m:t>∙</m:t>
                        </m:r>
                        <m:r>
                          <m:rPr>
                            <m:nor/>
                          </m:rPr>
                          <a:rPr lang="en-US" altLang="zh-CN" sz="2200">
                            <a:latin typeface="Cambria Math"/>
                            <a:ea typeface="Cambria Math"/>
                          </a:rPr>
                          <m:t>P</m:t>
                        </m:r>
                        <m:r>
                          <a:rPr lang="en-US" altLang="zh-CN" sz="2200">
                            <a:latin typeface="Cambria Math"/>
                          </a:rPr>
                          <m:t>(</m:t>
                        </m:r>
                        <m:r>
                          <a:rPr lang="zh-CN" altLang="zh-CN" sz="2200">
                            <a:latin typeface="Cambria Math"/>
                          </a:rPr>
                          <m:t>未婚</m:t>
                        </m:r>
                        <m:r>
                          <a:rPr lang="en-US" altLang="zh-CN" sz="2200">
                            <a:latin typeface="Cambria Math"/>
                          </a:rPr>
                          <m:t>|</m:t>
                        </m:r>
                        <m:r>
                          <a:rPr lang="zh-CN" altLang="zh-CN" sz="2200">
                            <a:latin typeface="Cambria Math"/>
                          </a:rPr>
                          <m:t>违约</m:t>
                        </m:r>
                        <m:r>
                          <a:rPr lang="en-US" altLang="zh-CN" sz="2200">
                            <a:latin typeface="Cambria Math"/>
                          </a:rPr>
                          <m:t>)</m:t>
                        </m:r>
                        <m:r>
                          <a:rPr lang="en-US" altLang="zh-CN" sz="2200" i="1" smtClean="0">
                            <a:latin typeface="Cambria Math"/>
                            <a:ea typeface="Cambria Math"/>
                          </a:rPr>
                          <m:t>∙</m:t>
                        </m:r>
                        <m:r>
                          <m:rPr>
                            <m:nor/>
                          </m:rPr>
                          <a:rPr lang="en-US" altLang="zh-CN" sz="2200" b="0" i="0" smtClean="0">
                            <a:latin typeface="Cambria Math"/>
                            <a:ea typeface="Cambria Math"/>
                          </a:rPr>
                          <m:t>P</m:t>
                        </m:r>
                        <m:r>
                          <m:rPr>
                            <m:nor/>
                          </m:rPr>
                          <a:rPr lang="en-US" altLang="zh-CN" sz="2200" b="0" i="0" smtClean="0">
                            <a:latin typeface="Cambria Math"/>
                            <a:ea typeface="Cambria Math"/>
                          </a:rPr>
                          <m:t>(</m:t>
                        </m:r>
                        <m:r>
                          <a:rPr lang="zh-CN" altLang="en-US" sz="2200" i="1">
                            <a:latin typeface="Cambria Math"/>
                            <a:ea typeface="Cambria Math"/>
                          </a:rPr>
                          <m:t>违约</m:t>
                        </m:r>
                        <m:r>
                          <m:rPr>
                            <m:nor/>
                          </m:rPr>
                          <a:rPr lang="en-US" altLang="zh-CN" sz="2200" b="0" i="0" smtClean="0">
                            <a:latin typeface="Cambria Math"/>
                            <a:ea typeface="Cambria Math"/>
                          </a:rPr>
                          <m:t>)</m:t>
                        </m:r>
                        <m:r>
                          <m:rPr>
                            <m:nor/>
                          </m:rPr>
                          <a:rPr lang="zh-CN" altLang="en-US" sz="2200" dirty="0"/>
                          <m:t> </m:t>
                        </m:r>
                      </m:num>
                      <m:den>
                        <m:r>
                          <m:rPr>
                            <m:nor/>
                          </m:rPr>
                          <a:rPr lang="en-US" altLang="zh-CN" sz="2200">
                            <a:latin typeface="Cambria Math"/>
                            <a:ea typeface="Cambria Math"/>
                          </a:rPr>
                          <m:t>P</m:t>
                        </m:r>
                        <m:r>
                          <a:rPr lang="en-US" altLang="zh-CN" sz="2200">
                            <a:latin typeface="Cambria Math"/>
                          </a:rPr>
                          <m:t>(</m:t>
                        </m:r>
                        <m:r>
                          <a:rPr lang="zh-CN" altLang="zh-CN" sz="2200">
                            <a:latin typeface="Cambria Math"/>
                          </a:rPr>
                          <m:t>男</m:t>
                        </m:r>
                        <m:r>
                          <a:rPr lang="en-US" altLang="zh-CN" sz="2200">
                            <a:latin typeface="Cambria Math"/>
                          </a:rPr>
                          <m:t>)</m:t>
                        </m:r>
                        <m:r>
                          <a:rPr lang="en-US" altLang="zh-CN" sz="2200" i="1" smtClean="0">
                            <a:latin typeface="Cambria Math"/>
                            <a:ea typeface="Cambria Math"/>
                          </a:rPr>
                          <m:t>∙</m:t>
                        </m:r>
                        <m:r>
                          <m:rPr>
                            <m:nor/>
                          </m:rPr>
                          <a:rPr lang="en-US" altLang="zh-CN" sz="2200">
                            <a:latin typeface="Cambria Math"/>
                            <a:ea typeface="Cambria Math"/>
                          </a:rPr>
                          <m:t>P</m:t>
                        </m:r>
                        <m:r>
                          <a:rPr lang="en-US" altLang="zh-CN" sz="2200">
                            <a:latin typeface="Cambria Math"/>
                          </a:rPr>
                          <m:t>(</m:t>
                        </m:r>
                        <m:r>
                          <a:rPr lang="zh-CN" altLang="zh-CN" sz="2200">
                            <a:latin typeface="Cambria Math"/>
                          </a:rPr>
                          <m:t>中</m:t>
                        </m:r>
                        <m:r>
                          <a:rPr lang="en-US" altLang="zh-CN" sz="2200">
                            <a:latin typeface="Cambria Math"/>
                          </a:rPr>
                          <m:t>)</m:t>
                        </m:r>
                        <m:r>
                          <a:rPr lang="en-US" altLang="zh-CN" sz="2200" i="1" smtClean="0">
                            <a:latin typeface="Cambria Math"/>
                            <a:ea typeface="Cambria Math"/>
                          </a:rPr>
                          <m:t>∙</m:t>
                        </m:r>
                        <m:r>
                          <m:rPr>
                            <m:nor/>
                          </m:rPr>
                          <a:rPr lang="en-US" altLang="zh-CN" sz="2200">
                            <a:latin typeface="Cambria Math"/>
                            <a:ea typeface="Cambria Math"/>
                          </a:rPr>
                          <m:t>P</m:t>
                        </m:r>
                        <m:r>
                          <a:rPr lang="en-US" altLang="zh-CN" sz="2200">
                            <a:latin typeface="Cambria Math"/>
                          </a:rPr>
                          <m:t>(</m:t>
                        </m:r>
                        <m:r>
                          <a:rPr lang="zh-CN" altLang="zh-CN" sz="2200">
                            <a:latin typeface="Cambria Math"/>
                          </a:rPr>
                          <m:t>本科</m:t>
                        </m:r>
                        <m:r>
                          <a:rPr lang="en-US" altLang="zh-CN" sz="2200">
                            <a:latin typeface="Cambria Math"/>
                          </a:rPr>
                          <m:t>)</m:t>
                        </m:r>
                        <m:r>
                          <a:rPr lang="en-US" altLang="zh-CN" sz="2200" i="1" smtClean="0">
                            <a:latin typeface="Cambria Math"/>
                            <a:ea typeface="Cambria Math"/>
                          </a:rPr>
                          <m:t>∙</m:t>
                        </m:r>
                        <m:r>
                          <m:rPr>
                            <m:nor/>
                          </m:rPr>
                          <a:rPr lang="en-US" altLang="zh-CN" sz="2200">
                            <a:latin typeface="Cambria Math"/>
                            <a:ea typeface="Cambria Math"/>
                          </a:rPr>
                          <m:t>P</m:t>
                        </m:r>
                        <m:r>
                          <a:rPr lang="en-US" altLang="zh-CN" sz="2200">
                            <a:latin typeface="Cambria Math"/>
                          </a:rPr>
                          <m:t>(</m:t>
                        </m:r>
                        <m:r>
                          <a:rPr lang="zh-CN" altLang="zh-CN" sz="2200">
                            <a:latin typeface="Cambria Math"/>
                          </a:rPr>
                          <m:t>未婚</m:t>
                        </m:r>
                        <m:r>
                          <a:rPr lang="en-US" altLang="zh-CN" sz="2200">
                            <a:latin typeface="Cambria Math"/>
                          </a:rPr>
                          <m:t>)</m:t>
                        </m:r>
                        <m:r>
                          <m:rPr>
                            <m:nor/>
                          </m:rPr>
                          <a:rPr lang="zh-CN" altLang="zh-CN" sz="2200" dirty="0"/>
                          <m:t> </m:t>
                        </m:r>
                      </m:den>
                    </m:f>
                  </m:oMath>
                </a14:m>
                <a:endParaRPr lang="zh-CN" altLang="zh-CN" sz="2200" dirty="0"/>
              </a:p>
            </p:txBody>
          </p:sp>
        </mc:Choice>
        <mc:Fallback xmlns="">
          <p:sp>
            <p:nvSpPr>
              <p:cNvPr id="7" name="矩形 6"/>
              <p:cNvSpPr>
                <a:spLocks noRot="1" noChangeAspect="1" noMove="1" noResize="1" noEditPoints="1" noAdjustHandles="1" noChangeArrowheads="1" noChangeShapeType="1" noTextEdit="1"/>
              </p:cNvSpPr>
              <p:nvPr/>
            </p:nvSpPr>
            <p:spPr>
              <a:xfrm>
                <a:off x="1763688" y="1758738"/>
                <a:ext cx="7452320" cy="2829236"/>
              </a:xfrm>
              <a:prstGeom prst="rect">
                <a:avLst/>
              </a:prstGeom>
              <a:blipFill>
                <a:blip r:embed="rId2"/>
                <a:stretch>
                  <a:fillRect l="-82"/>
                </a:stretch>
              </a:blipFill>
            </p:spPr>
            <p:txBody>
              <a:bodyPr/>
              <a:lstStyle/>
              <a:p>
                <a:r>
                  <a:rPr lang="zh-CN" altLang="en-US">
                    <a:noFill/>
                  </a:rPr>
                  <a:t> </a:t>
                </a:r>
              </a:p>
            </p:txBody>
          </p:sp>
        </mc:Fallback>
      </mc:AlternateContent>
      <p:sp>
        <p:nvSpPr>
          <p:cNvPr id="9" name="TextBox 8"/>
          <p:cNvSpPr txBox="1"/>
          <p:nvPr/>
        </p:nvSpPr>
        <p:spPr>
          <a:xfrm>
            <a:off x="1766805" y="958211"/>
            <a:ext cx="1512168" cy="461665"/>
          </a:xfrm>
          <a:prstGeom prst="rect">
            <a:avLst/>
          </a:prstGeom>
          <a:noFill/>
        </p:spPr>
        <p:txBody>
          <a:bodyPr wrap="square" rtlCol="0">
            <a:spAutoFit/>
          </a:bodyPr>
          <a:lstStyle/>
          <a:p>
            <a:r>
              <a:rPr lang="zh-CN" altLang="en-US" sz="2400" b="1" dirty="0">
                <a:latin typeface="+mj-ea"/>
                <a:ea typeface="+mj-ea"/>
              </a:rPr>
              <a:t>所以有：</a:t>
            </a:r>
          </a:p>
        </p:txBody>
      </p:sp>
    </p:spTree>
    <p:extLst>
      <p:ext uri="{BB962C8B-B14F-4D97-AF65-F5344CB8AC3E}">
        <p14:creationId xmlns:p14="http://schemas.microsoft.com/office/powerpoint/2010/main" val="369337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朴素贝叶斯分类算法引例</a:t>
            </a:r>
            <a:endParaRPr lang="en-US" altLang="zh-CN" dirty="0">
              <a:sym typeface="+mn-ea"/>
            </a:endParaRPr>
          </a:p>
        </p:txBody>
      </p:sp>
      <p:graphicFrame>
        <p:nvGraphicFramePr>
          <p:cNvPr id="7" name="表格 6"/>
          <p:cNvGraphicFramePr>
            <a:graphicFrameLocks noGrp="1"/>
          </p:cNvGraphicFramePr>
          <p:nvPr/>
        </p:nvGraphicFramePr>
        <p:xfrm>
          <a:off x="1763687" y="1707654"/>
          <a:ext cx="4824537" cy="3240360"/>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329920">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收入</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婚姻状态</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是否违约</a:t>
                      </a:r>
                      <a:endParaRPr lang="zh-CN" sz="20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91044">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91044">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91044">
                <a:tc>
                  <a:txBody>
                    <a:bodyPr/>
                    <a:lstStyle/>
                    <a:p>
                      <a:pPr algn="ctr">
                        <a:spcAft>
                          <a:spcPts val="0"/>
                        </a:spcAft>
                      </a:pPr>
                      <a:r>
                        <a:rPr lang="en-US" sz="1400" kern="0">
                          <a:effectLst/>
                          <a:latin typeface="黑体" pitchFamily="49" charset="-122"/>
                          <a:ea typeface="黑体" pitchFamily="49" charset="-122"/>
                        </a:rPr>
                        <a:t>3</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91044">
                <a:tc>
                  <a:txBody>
                    <a:bodyPr/>
                    <a:lstStyle/>
                    <a:p>
                      <a:pPr algn="ctr">
                        <a:spcAft>
                          <a:spcPts val="0"/>
                        </a:spcAft>
                      </a:pPr>
                      <a:r>
                        <a:rPr lang="en-US" sz="1400" kern="0">
                          <a:effectLst/>
                          <a:latin typeface="黑体" pitchFamily="49" charset="-122"/>
                          <a:ea typeface="黑体" pitchFamily="49" charset="-122"/>
                        </a:rPr>
                        <a:t>4</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高中</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91044">
                <a:tc>
                  <a:txBody>
                    <a:bodyPr/>
                    <a:lstStyle/>
                    <a:p>
                      <a:pPr algn="ctr">
                        <a:spcAft>
                          <a:spcPts val="0"/>
                        </a:spcAft>
                      </a:pPr>
                      <a:r>
                        <a:rPr lang="en-US" sz="1400" kern="0">
                          <a:effectLst/>
                          <a:latin typeface="黑体" pitchFamily="49" charset="-122"/>
                          <a:ea typeface="黑体" pitchFamily="49" charset="-122"/>
                        </a:rPr>
                        <a:t>5</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已</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91044">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r h="291044">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7"/>
                  </a:ext>
                </a:extLst>
              </a:tr>
              <a:tr h="291044">
                <a:tc>
                  <a:txBody>
                    <a:bodyPr/>
                    <a:lstStyle/>
                    <a:p>
                      <a:pPr algn="ctr">
                        <a:spcAft>
                          <a:spcPts val="0"/>
                        </a:spcAft>
                      </a:pPr>
                      <a:r>
                        <a:rPr lang="en-US" sz="1400" kern="0">
                          <a:effectLst/>
                          <a:latin typeface="黑体" pitchFamily="49" charset="-122"/>
                          <a:ea typeface="黑体" pitchFamily="49" charset="-122"/>
                        </a:rPr>
                        <a:t>8</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8"/>
                  </a:ext>
                </a:extLst>
              </a:tr>
              <a:tr h="291044">
                <a:tc>
                  <a:txBody>
                    <a:bodyPr/>
                    <a:lstStyle/>
                    <a:p>
                      <a:pPr algn="ctr">
                        <a:spcAft>
                          <a:spcPts val="0"/>
                        </a:spcAft>
                      </a:pPr>
                      <a:r>
                        <a:rPr lang="en-US" sz="1400" kern="0">
                          <a:effectLst/>
                          <a:latin typeface="黑体" pitchFamily="49" charset="-122"/>
                          <a:ea typeface="黑体" pitchFamily="49" charset="-122"/>
                        </a:rPr>
                        <a:t>9</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9"/>
                  </a:ext>
                </a:extLst>
              </a:tr>
              <a:tr h="291044">
                <a:tc>
                  <a:txBody>
                    <a:bodyPr/>
                    <a:lstStyle/>
                    <a:p>
                      <a:pPr algn="ctr">
                        <a:spcAft>
                          <a:spcPts val="0"/>
                        </a:spcAft>
                      </a:pPr>
                      <a:r>
                        <a:rPr lang="en-US" sz="1400" kern="0">
                          <a:effectLst/>
                          <a:latin typeface="黑体" pitchFamily="49" charset="-122"/>
                          <a:ea typeface="黑体" pitchFamily="49" charset="-122"/>
                        </a:rPr>
                        <a:t>10</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高中</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10"/>
                  </a:ext>
                </a:extLst>
              </a:tr>
            </a:tbl>
          </a:graphicData>
        </a:graphic>
      </p:graphicFrame>
      <mc:AlternateContent xmlns:mc="http://schemas.openxmlformats.org/markup-compatibility/2006" xmlns:a14="http://schemas.microsoft.com/office/drawing/2010/main">
        <mc:Choice Requires="a14">
          <p:sp>
            <p:nvSpPr>
              <p:cNvPr id="8" name="矩形 7"/>
              <p:cNvSpPr/>
              <p:nvPr/>
            </p:nvSpPr>
            <p:spPr>
              <a:xfrm>
                <a:off x="2051720" y="862228"/>
                <a:ext cx="6912768" cy="7014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a:rPr>
                          </m:ctrlPr>
                        </m:fPr>
                        <m:num>
                          <m:r>
                            <m:rPr>
                              <m:nor/>
                            </m:rPr>
                            <a:rPr lang="en-US" altLang="zh-CN">
                              <a:latin typeface="Cambria Math"/>
                              <a:ea typeface="Cambria Math"/>
                            </a:rPr>
                            <m:t>P</m:t>
                          </m:r>
                          <m:r>
                            <a:rPr lang="en-US" altLang="zh-CN">
                              <a:latin typeface="Cambria Math"/>
                            </a:rPr>
                            <m:t>(</m:t>
                          </m:r>
                          <m:r>
                            <a:rPr lang="zh-CN" altLang="zh-CN">
                              <a:latin typeface="Cambria Math"/>
                            </a:rPr>
                            <m:t>男</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中</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本科</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未婚</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m:rPr>
                              <m:nor/>
                            </m:rPr>
                            <a:rPr lang="en-US" altLang="zh-CN">
                              <a:latin typeface="Cambria Math"/>
                              <a:ea typeface="Cambria Math"/>
                            </a:rPr>
                            <m:t>(</m:t>
                          </m:r>
                          <m:r>
                            <a:rPr lang="zh-CN" altLang="en-US" i="1">
                              <a:latin typeface="Cambria Math"/>
                              <a:ea typeface="Cambria Math"/>
                            </a:rPr>
                            <m:t>违约</m:t>
                          </m:r>
                          <m:r>
                            <m:rPr>
                              <m:nor/>
                            </m:rPr>
                            <a:rPr lang="en-US" altLang="zh-CN">
                              <a:latin typeface="Cambria Math"/>
                              <a:ea typeface="Cambria Math"/>
                            </a:rPr>
                            <m:t>)</m:t>
                          </m:r>
                          <m:r>
                            <m:rPr>
                              <m:nor/>
                            </m:rPr>
                            <a:rPr lang="zh-CN" altLang="en-US" dirty="0"/>
                            <m:t> </m:t>
                          </m:r>
                        </m:num>
                        <m:den>
                          <m:r>
                            <m:rPr>
                              <m:nor/>
                            </m:rPr>
                            <a:rPr lang="en-US" altLang="zh-CN">
                              <a:latin typeface="Cambria Math"/>
                              <a:ea typeface="Cambria Math"/>
                            </a:rPr>
                            <m:t>P</m:t>
                          </m:r>
                          <m:r>
                            <a:rPr lang="en-US" altLang="zh-CN">
                              <a:latin typeface="Cambria Math"/>
                            </a:rPr>
                            <m:t>(</m:t>
                          </m:r>
                          <m:r>
                            <a:rPr lang="zh-CN" altLang="zh-CN">
                              <a:latin typeface="Cambria Math"/>
                            </a:rPr>
                            <m:t>男</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中</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本科</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未婚</m:t>
                          </m:r>
                          <m:r>
                            <a:rPr lang="en-US" altLang="zh-CN">
                              <a:latin typeface="Cambria Math"/>
                            </a:rPr>
                            <m:t>)</m:t>
                          </m:r>
                          <m:r>
                            <m:rPr>
                              <m:nor/>
                            </m:rPr>
                            <a:rPr lang="zh-CN" altLang="zh-CN" dirty="0"/>
                            <m:t> </m:t>
                          </m:r>
                        </m:den>
                      </m:f>
                    </m:oMath>
                  </m:oMathPara>
                </a14:m>
                <a:endParaRPr lang="zh-CN" altLang="zh-CN" dirty="0"/>
              </a:p>
            </p:txBody>
          </p:sp>
        </mc:Choice>
        <mc:Fallback xmlns="">
          <p:sp>
            <p:nvSpPr>
              <p:cNvPr id="8" name="矩形 7"/>
              <p:cNvSpPr>
                <a:spLocks noRot="1" noChangeAspect="1" noMove="1" noResize="1" noEditPoints="1" noAdjustHandles="1" noChangeArrowheads="1" noChangeShapeType="1" noTextEdit="1"/>
              </p:cNvSpPr>
              <p:nvPr/>
            </p:nvSpPr>
            <p:spPr>
              <a:xfrm>
                <a:off x="2051720" y="862228"/>
                <a:ext cx="6912768" cy="70141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804248" y="1635646"/>
                <a:ext cx="2218276" cy="2800767"/>
              </a:xfrm>
              <a:prstGeom prst="rect">
                <a:avLst/>
              </a:prstGeom>
            </p:spPr>
            <p:txBody>
              <a:bodyPr wrap="square">
                <a:spAutoFit/>
              </a:bodyPr>
              <a:lstStyle/>
              <a:p>
                <a:pPr>
                  <a:lnSpc>
                    <a:spcPct val="200000"/>
                  </a:lnSpc>
                </a:pPr>
                <a14:m>
                  <m:oMathPara xmlns:m="http://schemas.openxmlformats.org/officeDocument/2006/math">
                    <m:oMathParaPr>
                      <m:jc m:val="left"/>
                    </m:oMathParaPr>
                    <m:oMath xmlns:m="http://schemas.openxmlformats.org/officeDocument/2006/math">
                      <m:r>
                        <m:rPr>
                          <m:sty m:val="p"/>
                        </m:rPr>
                        <a:rPr lang="en-US" altLang="zh-CN" sz="2200" smtClean="0">
                          <a:latin typeface="Cambria Math"/>
                        </a:rPr>
                        <m:t>P</m:t>
                      </m:r>
                      <m:r>
                        <a:rPr lang="en-US" altLang="zh-CN" sz="2200" smtClean="0">
                          <a:latin typeface="Cambria Math"/>
                        </a:rPr>
                        <m:t>(</m:t>
                      </m:r>
                      <m:r>
                        <a:rPr lang="zh-CN" altLang="zh-CN" sz="2200">
                          <a:latin typeface="Cambria Math"/>
                        </a:rPr>
                        <m:t>男</m:t>
                      </m:r>
                      <m:r>
                        <a:rPr lang="en-US" altLang="zh-CN" sz="2200">
                          <a:latin typeface="Cambria Math"/>
                        </a:rPr>
                        <m:t>)=3/5</m:t>
                      </m:r>
                    </m:oMath>
                  </m:oMathPara>
                </a14:m>
                <a:endParaRPr lang="en-US" altLang="zh-CN" sz="2200" dirty="0"/>
              </a:p>
              <a:p>
                <a:pPr>
                  <a:lnSpc>
                    <a:spcPct val="200000"/>
                  </a:lnSpc>
                </a:pPr>
                <a14:m>
                  <m:oMathPara xmlns:m="http://schemas.openxmlformats.org/officeDocument/2006/math">
                    <m:oMathParaPr>
                      <m:jc m:val="left"/>
                    </m:oMathParaPr>
                    <m:oMath xmlns:m="http://schemas.openxmlformats.org/officeDocument/2006/math">
                      <m:r>
                        <m:rPr>
                          <m:sty m:val="p"/>
                        </m:rPr>
                        <a:rPr lang="en-US" altLang="zh-CN" sz="2200">
                          <a:latin typeface="Cambria Math"/>
                        </a:rPr>
                        <m:t>P</m:t>
                      </m:r>
                      <m:r>
                        <a:rPr lang="en-US" altLang="zh-CN" sz="2200">
                          <a:latin typeface="Cambria Math"/>
                        </a:rPr>
                        <m:t>(</m:t>
                      </m:r>
                      <m:r>
                        <a:rPr lang="zh-CN" altLang="zh-CN" sz="2200">
                          <a:latin typeface="Cambria Math"/>
                        </a:rPr>
                        <m:t>中</m:t>
                      </m:r>
                      <m:r>
                        <a:rPr lang="en-US" altLang="zh-CN" sz="2200">
                          <a:latin typeface="Cambria Math"/>
                        </a:rPr>
                        <m:t>)=1/2</m:t>
                      </m:r>
                    </m:oMath>
                  </m:oMathPara>
                </a14:m>
                <a:endParaRPr lang="en-US" altLang="zh-CN" sz="2200" dirty="0"/>
              </a:p>
              <a:p>
                <a:pPr>
                  <a:lnSpc>
                    <a:spcPct val="200000"/>
                  </a:lnSpc>
                </a:pPr>
                <a14:m>
                  <m:oMathPara xmlns:m="http://schemas.openxmlformats.org/officeDocument/2006/math">
                    <m:oMathParaPr>
                      <m:jc m:val="left"/>
                    </m:oMathParaPr>
                    <m:oMath xmlns:m="http://schemas.openxmlformats.org/officeDocument/2006/math">
                      <m:r>
                        <m:rPr>
                          <m:sty m:val="p"/>
                        </m:rPr>
                        <a:rPr lang="en-US" altLang="zh-CN" sz="2200">
                          <a:latin typeface="Cambria Math"/>
                        </a:rPr>
                        <m:t>P</m:t>
                      </m:r>
                      <m:r>
                        <a:rPr lang="en-US" altLang="zh-CN" sz="2200">
                          <a:latin typeface="Cambria Math"/>
                        </a:rPr>
                        <m:t>(</m:t>
                      </m:r>
                      <m:r>
                        <a:rPr lang="zh-CN" altLang="zh-CN" sz="2200">
                          <a:latin typeface="Cambria Math"/>
                        </a:rPr>
                        <m:t>本科</m:t>
                      </m:r>
                      <m:r>
                        <a:rPr lang="en-US" altLang="zh-CN" sz="2200">
                          <a:latin typeface="Cambria Math"/>
                        </a:rPr>
                        <m:t>)=3/10</m:t>
                      </m:r>
                    </m:oMath>
                  </m:oMathPara>
                </a14:m>
                <a:endParaRPr lang="en-US" altLang="zh-CN" sz="2200" dirty="0"/>
              </a:p>
              <a:p>
                <a:pPr>
                  <a:lnSpc>
                    <a:spcPct val="200000"/>
                  </a:lnSpc>
                </a:pPr>
                <a14:m>
                  <m:oMathPara xmlns:m="http://schemas.openxmlformats.org/officeDocument/2006/math">
                    <m:oMathParaPr>
                      <m:jc m:val="left"/>
                    </m:oMathParaPr>
                    <m:oMath xmlns:m="http://schemas.openxmlformats.org/officeDocument/2006/math">
                      <m:r>
                        <m:rPr>
                          <m:sty m:val="p"/>
                        </m:rPr>
                        <a:rPr lang="en-US" altLang="zh-CN" sz="2200">
                          <a:latin typeface="Cambria Math"/>
                        </a:rPr>
                        <m:t>P</m:t>
                      </m:r>
                      <m:r>
                        <a:rPr lang="en-US" altLang="zh-CN" sz="2200">
                          <a:latin typeface="Cambria Math"/>
                        </a:rPr>
                        <m:t>(</m:t>
                      </m:r>
                      <m:r>
                        <a:rPr lang="zh-CN" altLang="zh-CN" sz="2200">
                          <a:latin typeface="Cambria Math"/>
                        </a:rPr>
                        <m:t>未婚</m:t>
                      </m:r>
                      <m:r>
                        <a:rPr lang="en-US" altLang="zh-CN" sz="2200">
                          <a:latin typeface="Cambria Math"/>
                        </a:rPr>
                        <m:t>)=1/2</m:t>
                      </m:r>
                    </m:oMath>
                  </m:oMathPara>
                </a14:m>
                <a:endParaRPr lang="en-US" altLang="zh-CN" sz="2200" dirty="0"/>
              </a:p>
            </p:txBody>
          </p:sp>
        </mc:Choice>
        <mc:Fallback xmlns="">
          <p:sp>
            <p:nvSpPr>
              <p:cNvPr id="9" name="矩形 8"/>
              <p:cNvSpPr>
                <a:spLocks noRot="1" noChangeAspect="1" noMove="1" noResize="1" noEditPoints="1" noAdjustHandles="1" noChangeArrowheads="1" noChangeShapeType="1" noTextEdit="1"/>
              </p:cNvSpPr>
              <p:nvPr/>
            </p:nvSpPr>
            <p:spPr>
              <a:xfrm>
                <a:off x="6804248" y="1635646"/>
                <a:ext cx="2218276" cy="280076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682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a:t>
            </a:r>
            <a:endParaRPr lang="en-US" altLang="zh-CN" dirty="0">
              <a:sym typeface="+mn-ea"/>
            </a:endParaRPr>
          </a:p>
        </p:txBody>
      </p:sp>
      <p:graphicFrame>
        <p:nvGraphicFramePr>
          <p:cNvPr id="7" name="表格 6"/>
          <p:cNvGraphicFramePr>
            <a:graphicFrameLocks noGrp="1"/>
          </p:cNvGraphicFramePr>
          <p:nvPr/>
        </p:nvGraphicFramePr>
        <p:xfrm>
          <a:off x="1835695" y="1707654"/>
          <a:ext cx="4824537" cy="3240360"/>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329920">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收入</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婚姻状态</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是否违约</a:t>
                      </a:r>
                      <a:endParaRPr lang="zh-CN" sz="20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91044">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91044">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91044">
                <a:tc>
                  <a:txBody>
                    <a:bodyPr/>
                    <a:lstStyle/>
                    <a:p>
                      <a:pPr algn="ctr">
                        <a:spcAft>
                          <a:spcPts val="0"/>
                        </a:spcAft>
                      </a:pPr>
                      <a:r>
                        <a:rPr lang="en-US" sz="1400" kern="0">
                          <a:effectLst/>
                          <a:latin typeface="黑体" pitchFamily="49" charset="-122"/>
                          <a:ea typeface="黑体" pitchFamily="49" charset="-122"/>
                        </a:rPr>
                        <a:t>3</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91044">
                <a:tc>
                  <a:txBody>
                    <a:bodyPr/>
                    <a:lstStyle/>
                    <a:p>
                      <a:pPr algn="ctr">
                        <a:spcAft>
                          <a:spcPts val="0"/>
                        </a:spcAft>
                      </a:pPr>
                      <a:r>
                        <a:rPr lang="en-US" sz="1400" kern="0">
                          <a:effectLst/>
                          <a:latin typeface="黑体" pitchFamily="49" charset="-122"/>
                          <a:ea typeface="黑体" pitchFamily="49" charset="-122"/>
                        </a:rPr>
                        <a:t>4</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高中</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91044">
                <a:tc>
                  <a:txBody>
                    <a:bodyPr/>
                    <a:lstStyle/>
                    <a:p>
                      <a:pPr algn="ctr">
                        <a:spcAft>
                          <a:spcPts val="0"/>
                        </a:spcAft>
                      </a:pPr>
                      <a:r>
                        <a:rPr lang="en-US" sz="1400" kern="0">
                          <a:effectLst/>
                          <a:latin typeface="黑体" pitchFamily="49" charset="-122"/>
                          <a:ea typeface="黑体" pitchFamily="49" charset="-122"/>
                        </a:rPr>
                        <a:t>5</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已</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91044">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r h="291044">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7"/>
                  </a:ext>
                </a:extLst>
              </a:tr>
              <a:tr h="291044">
                <a:tc>
                  <a:txBody>
                    <a:bodyPr/>
                    <a:lstStyle/>
                    <a:p>
                      <a:pPr algn="ctr">
                        <a:spcAft>
                          <a:spcPts val="0"/>
                        </a:spcAft>
                      </a:pPr>
                      <a:r>
                        <a:rPr lang="en-US" sz="1400" kern="0">
                          <a:effectLst/>
                          <a:latin typeface="黑体" pitchFamily="49" charset="-122"/>
                          <a:ea typeface="黑体" pitchFamily="49" charset="-122"/>
                        </a:rPr>
                        <a:t>8</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8"/>
                  </a:ext>
                </a:extLst>
              </a:tr>
              <a:tr h="291044">
                <a:tc>
                  <a:txBody>
                    <a:bodyPr/>
                    <a:lstStyle/>
                    <a:p>
                      <a:pPr algn="ctr">
                        <a:spcAft>
                          <a:spcPts val="0"/>
                        </a:spcAft>
                      </a:pPr>
                      <a:r>
                        <a:rPr lang="en-US" sz="1400" kern="0">
                          <a:effectLst/>
                          <a:latin typeface="黑体" pitchFamily="49" charset="-122"/>
                          <a:ea typeface="黑体" pitchFamily="49" charset="-122"/>
                        </a:rPr>
                        <a:t>9</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9"/>
                  </a:ext>
                </a:extLst>
              </a:tr>
              <a:tr h="291044">
                <a:tc>
                  <a:txBody>
                    <a:bodyPr/>
                    <a:lstStyle/>
                    <a:p>
                      <a:pPr algn="ctr">
                        <a:spcAft>
                          <a:spcPts val="0"/>
                        </a:spcAft>
                      </a:pPr>
                      <a:r>
                        <a:rPr lang="en-US" sz="1400" kern="0">
                          <a:effectLst/>
                          <a:latin typeface="黑体" pitchFamily="49" charset="-122"/>
                          <a:ea typeface="黑体" pitchFamily="49" charset="-122"/>
                        </a:rPr>
                        <a:t>10</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高中</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10"/>
                  </a:ext>
                </a:extLst>
              </a:tr>
            </a:tbl>
          </a:graphicData>
        </a:graphic>
      </p:graphicFrame>
      <mc:AlternateContent xmlns:mc="http://schemas.openxmlformats.org/markup-compatibility/2006" xmlns:a14="http://schemas.microsoft.com/office/drawing/2010/main">
        <mc:Choice Requires="a14">
          <p:sp>
            <p:nvSpPr>
              <p:cNvPr id="8" name="矩形 7"/>
              <p:cNvSpPr/>
              <p:nvPr/>
            </p:nvSpPr>
            <p:spPr>
              <a:xfrm>
                <a:off x="2051720" y="862228"/>
                <a:ext cx="6912768" cy="7014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a:rPr>
                          </m:ctrlPr>
                        </m:fPr>
                        <m:num>
                          <m:r>
                            <m:rPr>
                              <m:nor/>
                            </m:rPr>
                            <a:rPr lang="en-US" altLang="zh-CN">
                              <a:latin typeface="Cambria Math"/>
                              <a:ea typeface="Cambria Math"/>
                            </a:rPr>
                            <m:t>P</m:t>
                          </m:r>
                          <m:r>
                            <a:rPr lang="en-US" altLang="zh-CN">
                              <a:latin typeface="Cambria Math"/>
                            </a:rPr>
                            <m:t>(</m:t>
                          </m:r>
                          <m:r>
                            <a:rPr lang="zh-CN" altLang="zh-CN">
                              <a:latin typeface="Cambria Math"/>
                            </a:rPr>
                            <m:t>男</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中</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本科</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未婚</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m:rPr>
                              <m:nor/>
                            </m:rPr>
                            <a:rPr lang="en-US" altLang="zh-CN">
                              <a:latin typeface="Cambria Math"/>
                              <a:ea typeface="Cambria Math"/>
                            </a:rPr>
                            <m:t>(</m:t>
                          </m:r>
                          <m:r>
                            <a:rPr lang="zh-CN" altLang="en-US" i="1">
                              <a:latin typeface="Cambria Math"/>
                              <a:ea typeface="Cambria Math"/>
                            </a:rPr>
                            <m:t>违约</m:t>
                          </m:r>
                          <m:r>
                            <m:rPr>
                              <m:nor/>
                            </m:rPr>
                            <a:rPr lang="en-US" altLang="zh-CN">
                              <a:latin typeface="Cambria Math"/>
                              <a:ea typeface="Cambria Math"/>
                            </a:rPr>
                            <m:t>)</m:t>
                          </m:r>
                          <m:r>
                            <m:rPr>
                              <m:nor/>
                            </m:rPr>
                            <a:rPr lang="zh-CN" altLang="en-US" dirty="0"/>
                            <m:t> </m:t>
                          </m:r>
                        </m:num>
                        <m:den>
                          <m:r>
                            <m:rPr>
                              <m:nor/>
                            </m:rPr>
                            <a:rPr lang="en-US" altLang="zh-CN">
                              <a:latin typeface="Cambria Math"/>
                              <a:ea typeface="Cambria Math"/>
                            </a:rPr>
                            <m:t>P</m:t>
                          </m:r>
                          <m:r>
                            <a:rPr lang="en-US" altLang="zh-CN">
                              <a:latin typeface="Cambria Math"/>
                            </a:rPr>
                            <m:t>(</m:t>
                          </m:r>
                          <m:r>
                            <a:rPr lang="zh-CN" altLang="zh-CN">
                              <a:latin typeface="Cambria Math"/>
                            </a:rPr>
                            <m:t>男</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中</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本科</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未婚</m:t>
                          </m:r>
                          <m:r>
                            <a:rPr lang="en-US" altLang="zh-CN">
                              <a:latin typeface="Cambria Math"/>
                            </a:rPr>
                            <m:t>)</m:t>
                          </m:r>
                          <m:r>
                            <m:rPr>
                              <m:nor/>
                            </m:rPr>
                            <a:rPr lang="zh-CN" altLang="zh-CN" dirty="0"/>
                            <m:t> </m:t>
                          </m:r>
                        </m:den>
                      </m:f>
                    </m:oMath>
                  </m:oMathPara>
                </a14:m>
                <a:endParaRPr lang="zh-CN" altLang="zh-CN" dirty="0"/>
              </a:p>
            </p:txBody>
          </p:sp>
        </mc:Choice>
        <mc:Fallback xmlns="">
          <p:sp>
            <p:nvSpPr>
              <p:cNvPr id="8" name="矩形 7"/>
              <p:cNvSpPr>
                <a:spLocks noRot="1" noChangeAspect="1" noMove="1" noResize="1" noEditPoints="1" noAdjustHandles="1" noChangeArrowheads="1" noChangeShapeType="1" noTextEdit="1"/>
              </p:cNvSpPr>
              <p:nvPr/>
            </p:nvSpPr>
            <p:spPr>
              <a:xfrm>
                <a:off x="2051720" y="862228"/>
                <a:ext cx="6912768" cy="70141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696744" y="1779662"/>
                <a:ext cx="2483768" cy="3847207"/>
              </a:xfrm>
              <a:prstGeom prst="rect">
                <a:avLst/>
              </a:prstGeom>
            </p:spPr>
            <p:txBody>
              <a:bodyPr wrap="square">
                <a:spAutoFit/>
              </a:bodyPr>
              <a:lstStyle/>
              <a:p>
                <a:pPr>
                  <a:lnSpc>
                    <a:spcPct val="200000"/>
                  </a:lnSpc>
                </a:pPr>
                <a14:m>
                  <m:oMathPara xmlns:m="http://schemas.openxmlformats.org/officeDocument/2006/math">
                    <m:oMathParaPr>
                      <m:jc m:val="left"/>
                    </m:oMathParaPr>
                    <m:oMath xmlns:m="http://schemas.openxmlformats.org/officeDocument/2006/math">
                      <m:r>
                        <m:rPr>
                          <m:sty m:val="p"/>
                        </m:rPr>
                        <a:rPr lang="en-US" altLang="zh-CN" sz="2000" smtClean="0">
                          <a:latin typeface="Cambria Math"/>
                        </a:rPr>
                        <m:t>P</m:t>
                      </m:r>
                      <m:r>
                        <a:rPr lang="en-US" altLang="zh-CN" sz="2000">
                          <a:latin typeface="Cambria Math"/>
                        </a:rPr>
                        <m:t>(</m:t>
                      </m:r>
                      <m:r>
                        <a:rPr lang="zh-CN" altLang="zh-CN" sz="2000">
                          <a:latin typeface="Cambria Math"/>
                        </a:rPr>
                        <m:t>男</m:t>
                      </m:r>
                      <m:r>
                        <a:rPr lang="en-US" altLang="zh-CN" sz="2000">
                          <a:latin typeface="Cambria Math"/>
                        </a:rPr>
                        <m:t>|</m:t>
                      </m:r>
                      <m:r>
                        <a:rPr lang="zh-CN" altLang="zh-CN" sz="2000">
                          <a:latin typeface="Cambria Math"/>
                        </a:rPr>
                        <m:t>违约</m:t>
                      </m:r>
                      <m:r>
                        <a:rPr lang="en-US" altLang="zh-CN" sz="2000">
                          <a:latin typeface="Cambria Math"/>
                        </a:rPr>
                        <m:t>)=2/3</m:t>
                      </m:r>
                    </m:oMath>
                  </m:oMathPara>
                </a14:m>
                <a:endParaRPr lang="en-US" altLang="zh-CN" sz="2000" dirty="0"/>
              </a:p>
              <a:p>
                <a:pPr>
                  <a:lnSpc>
                    <a:spcPct val="200000"/>
                  </a:lnSpc>
                </a:pPr>
                <a14:m>
                  <m:oMathPara xmlns:m="http://schemas.openxmlformats.org/officeDocument/2006/math">
                    <m:oMathParaPr>
                      <m:jc m:val="left"/>
                    </m:oMathParaPr>
                    <m:oMath xmlns:m="http://schemas.openxmlformats.org/officeDocument/2006/math">
                      <m:r>
                        <m:rPr>
                          <m:sty m:val="p"/>
                        </m:rPr>
                        <a:rPr lang="en-US" altLang="zh-CN" sz="2000">
                          <a:latin typeface="Cambria Math"/>
                        </a:rPr>
                        <m:t>P</m:t>
                      </m:r>
                      <m:r>
                        <a:rPr lang="en-US" altLang="zh-CN" sz="2000">
                          <a:latin typeface="Cambria Math"/>
                        </a:rPr>
                        <m:t>(</m:t>
                      </m:r>
                      <m:r>
                        <a:rPr lang="zh-CN" altLang="zh-CN" sz="2000">
                          <a:latin typeface="Cambria Math"/>
                        </a:rPr>
                        <m:t>中</m:t>
                      </m:r>
                      <m:r>
                        <a:rPr lang="en-US" altLang="zh-CN" sz="2000">
                          <a:latin typeface="Cambria Math"/>
                        </a:rPr>
                        <m:t>|</m:t>
                      </m:r>
                      <m:r>
                        <a:rPr lang="zh-CN" altLang="zh-CN" sz="2000">
                          <a:latin typeface="Cambria Math"/>
                        </a:rPr>
                        <m:t>违约</m:t>
                      </m:r>
                      <m:r>
                        <a:rPr lang="en-US" altLang="zh-CN" sz="2000">
                          <a:latin typeface="Cambria Math"/>
                        </a:rPr>
                        <m:t>)=2/3</m:t>
                      </m:r>
                    </m:oMath>
                  </m:oMathPara>
                </a14:m>
                <a:endParaRPr lang="en-US" altLang="zh-CN" sz="2000" dirty="0"/>
              </a:p>
              <a:p>
                <a:pPr>
                  <a:lnSpc>
                    <a:spcPct val="200000"/>
                  </a:lnSpc>
                </a:pPr>
                <a14:m>
                  <m:oMathPara xmlns:m="http://schemas.openxmlformats.org/officeDocument/2006/math">
                    <m:oMathParaPr>
                      <m:jc m:val="left"/>
                    </m:oMathParaPr>
                    <m:oMath xmlns:m="http://schemas.openxmlformats.org/officeDocument/2006/math">
                      <m:r>
                        <m:rPr>
                          <m:sty m:val="p"/>
                        </m:rPr>
                        <a:rPr lang="en-US" altLang="zh-CN" sz="2000">
                          <a:latin typeface="Cambria Math"/>
                        </a:rPr>
                        <m:t>P</m:t>
                      </m:r>
                      <m:r>
                        <a:rPr lang="en-US" altLang="zh-CN" sz="2000">
                          <a:latin typeface="Cambria Math"/>
                        </a:rPr>
                        <m:t>(</m:t>
                      </m:r>
                      <m:r>
                        <a:rPr lang="zh-CN" altLang="zh-CN" sz="2000">
                          <a:latin typeface="Cambria Math"/>
                        </a:rPr>
                        <m:t>本科</m:t>
                      </m:r>
                      <m:r>
                        <a:rPr lang="en-US" altLang="zh-CN" sz="2000">
                          <a:latin typeface="Cambria Math"/>
                        </a:rPr>
                        <m:t>|</m:t>
                      </m:r>
                      <m:r>
                        <a:rPr lang="zh-CN" altLang="zh-CN" sz="2000">
                          <a:latin typeface="Cambria Math"/>
                        </a:rPr>
                        <m:t>违约</m:t>
                      </m:r>
                      <m:r>
                        <a:rPr lang="en-US" altLang="zh-CN" sz="2000">
                          <a:latin typeface="Cambria Math"/>
                        </a:rPr>
                        <m:t>)=1/3</m:t>
                      </m:r>
                    </m:oMath>
                  </m:oMathPara>
                </a14:m>
                <a:endParaRPr lang="en-US" altLang="zh-CN" sz="2000" dirty="0"/>
              </a:p>
              <a:p>
                <a:pPr>
                  <a:lnSpc>
                    <a:spcPct val="200000"/>
                  </a:lnSpc>
                </a:pPr>
                <a14:m>
                  <m:oMathPara xmlns:m="http://schemas.openxmlformats.org/officeDocument/2006/math">
                    <m:oMathParaPr>
                      <m:jc m:val="left"/>
                    </m:oMathParaPr>
                    <m:oMath xmlns:m="http://schemas.openxmlformats.org/officeDocument/2006/math">
                      <m:r>
                        <m:rPr>
                          <m:sty m:val="p"/>
                        </m:rPr>
                        <a:rPr lang="en-US" altLang="zh-CN" sz="2000">
                          <a:latin typeface="Cambria Math"/>
                        </a:rPr>
                        <m:t>P</m:t>
                      </m:r>
                      <m:r>
                        <a:rPr lang="en-US" altLang="zh-CN" sz="2000">
                          <a:latin typeface="Cambria Math"/>
                        </a:rPr>
                        <m:t>(</m:t>
                      </m:r>
                      <m:r>
                        <a:rPr lang="zh-CN" altLang="zh-CN" sz="2000">
                          <a:latin typeface="Cambria Math"/>
                        </a:rPr>
                        <m:t>未婚</m:t>
                      </m:r>
                      <m:r>
                        <a:rPr lang="en-US" altLang="zh-CN" sz="2000">
                          <a:latin typeface="Cambria Math"/>
                        </a:rPr>
                        <m:t>|</m:t>
                      </m:r>
                      <m:r>
                        <a:rPr lang="zh-CN" altLang="zh-CN" sz="2000">
                          <a:latin typeface="Cambria Math"/>
                        </a:rPr>
                        <m:t>违约</m:t>
                      </m:r>
                      <m:r>
                        <a:rPr lang="en-US" altLang="zh-CN" sz="2000">
                          <a:latin typeface="Cambria Math"/>
                        </a:rPr>
                        <m:t>)=1/2</m:t>
                      </m:r>
                    </m:oMath>
                  </m:oMathPara>
                </a14:m>
                <a:endParaRPr lang="en-US" altLang="zh-CN" sz="2000" dirty="0"/>
              </a:p>
              <a:p>
                <a:pPr>
                  <a:lnSpc>
                    <a:spcPct val="200000"/>
                  </a:lnSpc>
                </a:pPr>
                <a14:m>
                  <m:oMathPara xmlns:m="http://schemas.openxmlformats.org/officeDocument/2006/math">
                    <m:oMathParaPr>
                      <m:jc m:val="left"/>
                    </m:oMathParaPr>
                    <m:oMath xmlns:m="http://schemas.openxmlformats.org/officeDocument/2006/math">
                      <m:r>
                        <m:rPr>
                          <m:sty m:val="p"/>
                        </m:rPr>
                        <a:rPr lang="en-US" altLang="zh-CN" sz="2000">
                          <a:latin typeface="Cambria Math"/>
                        </a:rPr>
                        <m:t>P</m:t>
                      </m:r>
                      <m:r>
                        <a:rPr lang="en-US" altLang="zh-CN" sz="2000">
                          <a:latin typeface="Cambria Math"/>
                        </a:rPr>
                        <m:t>(</m:t>
                      </m:r>
                      <m:r>
                        <a:rPr lang="zh-CN" altLang="zh-CN" sz="2000">
                          <a:latin typeface="Cambria Math"/>
                        </a:rPr>
                        <m:t>违约</m:t>
                      </m:r>
                      <m:r>
                        <a:rPr lang="en-US" altLang="zh-CN" sz="2000">
                          <a:latin typeface="Cambria Math"/>
                        </a:rPr>
                        <m:t>)=3/5</m:t>
                      </m:r>
                    </m:oMath>
                  </m:oMathPara>
                </a14:m>
                <a:endParaRPr lang="zh-CN" altLang="en-US" sz="2000" dirty="0"/>
              </a:p>
              <a:p>
                <a:pPr>
                  <a:lnSpc>
                    <a:spcPct val="200000"/>
                  </a:lnSpc>
                </a:pPr>
                <a:endParaRPr lang="zh-CN" alt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6696744" y="1779662"/>
                <a:ext cx="2483768" cy="3847207"/>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9970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朴素贝叶斯分类算法引例</a:t>
            </a:r>
            <a:endParaRPr lang="en-US" altLang="zh-CN" dirty="0">
              <a:sym typeface="+mn-ea"/>
            </a:endParaRPr>
          </a:p>
        </p:txBody>
      </p:sp>
      <mc:AlternateContent xmlns:mc="http://schemas.openxmlformats.org/markup-compatibility/2006" xmlns:a14="http://schemas.microsoft.com/office/drawing/2010/main">
        <mc:Choice Requires="a14">
          <p:sp>
            <p:nvSpPr>
              <p:cNvPr id="8" name="矩形 7"/>
              <p:cNvSpPr/>
              <p:nvPr/>
            </p:nvSpPr>
            <p:spPr>
              <a:xfrm>
                <a:off x="1710937" y="862228"/>
                <a:ext cx="7433063" cy="2558714"/>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m:rPr>
                          <m:sty m:val="p"/>
                        </m:rPr>
                        <a:rPr lang="en-US" altLang="zh-CN" sz="2000" smtClean="0">
                          <a:latin typeface="Cambria Math"/>
                        </a:rPr>
                        <m:t>P</m:t>
                      </m:r>
                      <m:d>
                        <m:dPr>
                          <m:ctrlPr>
                            <a:rPr lang="en-US" altLang="zh-CN" sz="2000" i="1">
                              <a:latin typeface="Cambria Math"/>
                            </a:rPr>
                          </m:ctrlPr>
                        </m:dPr>
                        <m:e>
                          <m:r>
                            <a:rPr lang="zh-CN" altLang="zh-CN" sz="2000">
                              <a:latin typeface="Cambria Math"/>
                            </a:rPr>
                            <m:t>违约</m:t>
                          </m:r>
                        </m:e>
                        <m:e>
                          <m:r>
                            <a:rPr lang="zh-CN" altLang="zh-CN" sz="2000">
                              <a:latin typeface="Cambria Math"/>
                            </a:rPr>
                            <m:t>男，中，本科，未婚</m:t>
                          </m:r>
                        </m:e>
                      </m:d>
                    </m:oMath>
                  </m:oMathPara>
                </a14:m>
                <a:endParaRPr lang="en-US" altLang="zh-CN" i="1" dirty="0">
                  <a:latin typeface="Cambria Math"/>
                </a:endParaRPr>
              </a:p>
              <a:p>
                <a:pPr>
                  <a:lnSpc>
                    <a:spcPct val="150000"/>
                  </a:lnSpc>
                </a:pPr>
                <a:r>
                  <a:rPr lang="en-US" altLang="zh-CN" b="0" dirty="0"/>
                  <a:t>      </a:t>
                </a:r>
                <a14:m>
                  <m:oMath xmlns:m="http://schemas.openxmlformats.org/officeDocument/2006/math">
                    <m:r>
                      <a:rPr lang="en-US" altLang="zh-CN" sz="2000" b="1" i="1" smtClean="0">
                        <a:latin typeface="Cambria Math"/>
                      </a:rPr>
                      <m:t>=</m:t>
                    </m:r>
                    <m:f>
                      <m:fPr>
                        <m:ctrlPr>
                          <a:rPr lang="en-US" altLang="zh-CN" sz="2000" i="1">
                            <a:latin typeface="Cambria Math"/>
                          </a:rPr>
                        </m:ctrlPr>
                      </m:fPr>
                      <m:num>
                        <m:r>
                          <m:rPr>
                            <m:nor/>
                          </m:rPr>
                          <a:rPr lang="en-US" altLang="zh-CN" sz="2000">
                            <a:latin typeface="Cambria Math"/>
                            <a:ea typeface="Cambria Math"/>
                          </a:rPr>
                          <m:t>P</m:t>
                        </m:r>
                        <m:r>
                          <a:rPr lang="en-US" altLang="zh-CN" sz="2000">
                            <a:latin typeface="Cambria Math"/>
                          </a:rPr>
                          <m:t>(</m:t>
                        </m:r>
                        <m:r>
                          <a:rPr lang="zh-CN" altLang="zh-CN" sz="2000">
                            <a:latin typeface="Cambria Math"/>
                          </a:rPr>
                          <m:t>男</m:t>
                        </m:r>
                        <m:r>
                          <a:rPr lang="en-US" altLang="zh-CN" sz="2000">
                            <a:latin typeface="Cambria Math"/>
                          </a:rPr>
                          <m:t>|</m:t>
                        </m:r>
                        <m:r>
                          <a:rPr lang="zh-CN" altLang="zh-CN" sz="2000">
                            <a:latin typeface="Cambria Math"/>
                          </a:rPr>
                          <m:t>违约</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中</m:t>
                        </m:r>
                        <m:r>
                          <a:rPr lang="en-US" altLang="zh-CN" sz="2000">
                            <a:latin typeface="Cambria Math"/>
                          </a:rPr>
                          <m:t>|</m:t>
                        </m:r>
                        <m:r>
                          <a:rPr lang="zh-CN" altLang="zh-CN" sz="2000">
                            <a:latin typeface="Cambria Math"/>
                          </a:rPr>
                          <m:t>违约</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本科</m:t>
                        </m:r>
                        <m:r>
                          <a:rPr lang="en-US" altLang="zh-CN" sz="2000">
                            <a:latin typeface="Cambria Math"/>
                          </a:rPr>
                          <m:t>|</m:t>
                        </m:r>
                        <m:r>
                          <a:rPr lang="zh-CN" altLang="zh-CN" sz="2000">
                            <a:latin typeface="Cambria Math"/>
                          </a:rPr>
                          <m:t>违约</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未婚</m:t>
                        </m:r>
                        <m:r>
                          <a:rPr lang="en-US" altLang="zh-CN" sz="2000">
                            <a:latin typeface="Cambria Math"/>
                          </a:rPr>
                          <m:t>|</m:t>
                        </m:r>
                        <m:r>
                          <a:rPr lang="zh-CN" altLang="zh-CN" sz="2000">
                            <a:latin typeface="Cambria Math"/>
                          </a:rPr>
                          <m:t>违约</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m:rPr>
                            <m:nor/>
                          </m:rPr>
                          <a:rPr lang="en-US" altLang="zh-CN" sz="2000">
                            <a:latin typeface="Cambria Math"/>
                            <a:ea typeface="Cambria Math"/>
                          </a:rPr>
                          <m:t>(</m:t>
                        </m:r>
                        <m:r>
                          <a:rPr lang="zh-CN" altLang="en-US" sz="2000" i="1">
                            <a:latin typeface="Cambria Math"/>
                            <a:ea typeface="Cambria Math"/>
                          </a:rPr>
                          <m:t>违约</m:t>
                        </m:r>
                        <m:r>
                          <m:rPr>
                            <m:nor/>
                          </m:rPr>
                          <a:rPr lang="en-US" altLang="zh-CN" sz="2000">
                            <a:latin typeface="Cambria Math"/>
                            <a:ea typeface="Cambria Math"/>
                          </a:rPr>
                          <m:t>)</m:t>
                        </m:r>
                        <m:r>
                          <m:rPr>
                            <m:nor/>
                          </m:rPr>
                          <a:rPr lang="zh-CN" altLang="en-US" sz="2000" dirty="0"/>
                          <m:t> </m:t>
                        </m:r>
                      </m:num>
                      <m:den>
                        <m:r>
                          <m:rPr>
                            <m:nor/>
                          </m:rPr>
                          <a:rPr lang="en-US" altLang="zh-CN" sz="2000">
                            <a:latin typeface="Cambria Math"/>
                            <a:ea typeface="Cambria Math"/>
                          </a:rPr>
                          <m:t>P</m:t>
                        </m:r>
                        <m:r>
                          <a:rPr lang="en-US" altLang="zh-CN" sz="2000">
                            <a:latin typeface="Cambria Math"/>
                          </a:rPr>
                          <m:t>(</m:t>
                        </m:r>
                        <m:r>
                          <a:rPr lang="zh-CN" altLang="zh-CN" sz="2000">
                            <a:latin typeface="Cambria Math"/>
                          </a:rPr>
                          <m:t>男</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中</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本科</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未婚</m:t>
                        </m:r>
                        <m:r>
                          <a:rPr lang="en-US" altLang="zh-CN" sz="2000">
                            <a:latin typeface="Cambria Math"/>
                          </a:rPr>
                          <m:t>)</m:t>
                        </m:r>
                        <m:r>
                          <m:rPr>
                            <m:nor/>
                          </m:rPr>
                          <a:rPr lang="zh-CN" altLang="zh-CN" sz="2000" dirty="0"/>
                          <m:t> </m:t>
                        </m:r>
                      </m:den>
                    </m:f>
                  </m:oMath>
                </a14:m>
                <a:endParaRPr lang="en-US" altLang="zh-CN" sz="2200" dirty="0"/>
              </a:p>
              <a:p>
                <a:pPr>
                  <a:lnSpc>
                    <a:spcPct val="150000"/>
                  </a:lnSpc>
                </a:pPr>
                <a:r>
                  <a:rPr lang="en-US" altLang="zh-CN" sz="2200" dirty="0"/>
                  <a:t>     = </a:t>
                </a:r>
                <a14:m>
                  <m:oMath xmlns:m="http://schemas.openxmlformats.org/officeDocument/2006/math">
                    <m:f>
                      <m:fPr>
                        <m:ctrlPr>
                          <a:rPr lang="en-US" altLang="zh-CN" sz="2800" i="1" smtClean="0">
                            <a:latin typeface="Cambria Math"/>
                          </a:rPr>
                        </m:ctrlPr>
                      </m:fPr>
                      <m:num>
                        <m:d>
                          <m:dPr>
                            <m:ctrlPr>
                              <a:rPr lang="en-US" altLang="zh-CN" sz="2800" b="0" i="1" smtClean="0">
                                <a:latin typeface="Cambria Math"/>
                              </a:rPr>
                            </m:ctrlPr>
                          </m:dPr>
                          <m:e>
                            <m:f>
                              <m:fPr>
                                <m:type m:val="skw"/>
                                <m:ctrlPr>
                                  <a:rPr lang="en-US" altLang="zh-CN" sz="2800" b="0" i="1" smtClean="0">
                                    <a:latin typeface="Cambria Math"/>
                                  </a:rPr>
                                </m:ctrlPr>
                              </m:fPr>
                              <m:num>
                                <m:r>
                                  <a:rPr lang="en-US" altLang="zh-CN" sz="2800" b="0" i="1" smtClean="0">
                                    <a:latin typeface="Cambria Math"/>
                                  </a:rPr>
                                  <m:t>2</m:t>
                                </m:r>
                              </m:num>
                              <m:den>
                                <m:r>
                                  <a:rPr lang="en-US" altLang="zh-CN" sz="2800" b="0" i="1" smtClean="0">
                                    <a:latin typeface="Cambria Math"/>
                                  </a:rPr>
                                  <m:t>3</m:t>
                                </m:r>
                              </m:den>
                            </m:f>
                            <m:r>
                              <a:rPr lang="en-US" altLang="zh-CN" sz="2800" b="0" i="1" smtClean="0">
                                <a:latin typeface="Cambria Math"/>
                              </a:rPr>
                              <m:t> </m:t>
                            </m:r>
                            <m:r>
                              <a:rPr lang="en-US" altLang="zh-CN" sz="2800" b="0" i="1" smtClean="0">
                                <a:latin typeface="Cambria Math"/>
                                <a:ea typeface="Cambria Math"/>
                              </a:rPr>
                              <m:t>∙ </m:t>
                            </m:r>
                            <m:f>
                              <m:fPr>
                                <m:type m:val="skw"/>
                                <m:ctrlPr>
                                  <a:rPr lang="en-US" altLang="zh-CN" sz="2800" b="0" i="1" smtClean="0">
                                    <a:latin typeface="Cambria Math"/>
                                    <a:ea typeface="Cambria Math"/>
                                  </a:rPr>
                                </m:ctrlPr>
                              </m:fPr>
                              <m:num>
                                <m:r>
                                  <a:rPr lang="en-US" altLang="zh-CN" sz="2800" b="0" i="1" smtClean="0">
                                    <a:latin typeface="Cambria Math"/>
                                    <a:ea typeface="Cambria Math"/>
                                  </a:rPr>
                                  <m:t>2</m:t>
                                </m:r>
                              </m:num>
                              <m:den>
                                <m:r>
                                  <a:rPr lang="en-US" altLang="zh-CN" sz="2800" b="0" i="1" smtClean="0">
                                    <a:latin typeface="Cambria Math"/>
                                    <a:ea typeface="Cambria Math"/>
                                  </a:rPr>
                                  <m:t>3</m:t>
                                </m:r>
                              </m:den>
                            </m:f>
                            <m:r>
                              <a:rPr lang="en-US" altLang="zh-CN" sz="2800" b="0" i="1" smtClean="0">
                                <a:latin typeface="Cambria Math"/>
                                <a:ea typeface="Cambria Math"/>
                              </a:rPr>
                              <m:t> ∙ </m:t>
                            </m:r>
                            <m:f>
                              <m:fPr>
                                <m:type m:val="skw"/>
                                <m:ctrlPr>
                                  <a:rPr lang="en-US" altLang="zh-CN" sz="2800" b="0" i="1" smtClean="0">
                                    <a:latin typeface="Cambria Math"/>
                                    <a:ea typeface="Cambria Math"/>
                                  </a:rPr>
                                </m:ctrlPr>
                              </m:fPr>
                              <m:num>
                                <m:r>
                                  <a:rPr lang="en-US" altLang="zh-CN" sz="2800" b="0" i="1" smtClean="0">
                                    <a:latin typeface="Cambria Math"/>
                                    <a:ea typeface="Cambria Math"/>
                                  </a:rPr>
                                  <m:t>1</m:t>
                                </m:r>
                              </m:num>
                              <m:den>
                                <m:r>
                                  <a:rPr lang="en-US" altLang="zh-CN" sz="2800" b="0" i="1" smtClean="0">
                                    <a:latin typeface="Cambria Math"/>
                                    <a:ea typeface="Cambria Math"/>
                                  </a:rPr>
                                  <m:t>3</m:t>
                                </m:r>
                              </m:den>
                            </m:f>
                            <m:r>
                              <a:rPr lang="en-US" altLang="zh-CN" sz="2800" b="0" i="1" smtClean="0">
                                <a:latin typeface="Cambria Math"/>
                                <a:ea typeface="Cambria Math"/>
                              </a:rPr>
                              <m:t> ∙ </m:t>
                            </m:r>
                            <m:f>
                              <m:fPr>
                                <m:type m:val="skw"/>
                                <m:ctrlPr>
                                  <a:rPr lang="en-US" altLang="zh-CN" sz="2800" b="0" i="1" smtClean="0">
                                    <a:latin typeface="Cambria Math"/>
                                    <a:ea typeface="Cambria Math"/>
                                  </a:rPr>
                                </m:ctrlPr>
                              </m:fPr>
                              <m:num>
                                <m:r>
                                  <a:rPr lang="en-US" altLang="zh-CN" sz="2800" b="0" i="1" smtClean="0">
                                    <a:latin typeface="Cambria Math"/>
                                    <a:ea typeface="Cambria Math"/>
                                  </a:rPr>
                                  <m:t>1</m:t>
                                </m:r>
                              </m:num>
                              <m:den>
                                <m:r>
                                  <a:rPr lang="en-US" altLang="zh-CN" sz="2800" b="0" i="1" smtClean="0">
                                    <a:latin typeface="Cambria Math"/>
                                    <a:ea typeface="Cambria Math"/>
                                  </a:rPr>
                                  <m:t>2</m:t>
                                </m:r>
                              </m:den>
                            </m:f>
                          </m:e>
                        </m:d>
                        <m:r>
                          <a:rPr lang="en-US" altLang="zh-CN" sz="2800" b="0" i="1" smtClean="0">
                            <a:latin typeface="Cambria Math"/>
                            <a:ea typeface="Cambria Math"/>
                          </a:rPr>
                          <m:t> ∙ </m:t>
                        </m:r>
                        <m:f>
                          <m:fPr>
                            <m:type m:val="skw"/>
                            <m:ctrlPr>
                              <a:rPr lang="en-US" altLang="zh-CN" sz="2800" b="0" i="1" smtClean="0">
                                <a:latin typeface="Cambria Math"/>
                                <a:ea typeface="Cambria Math"/>
                              </a:rPr>
                            </m:ctrlPr>
                          </m:fPr>
                          <m:num>
                            <m:r>
                              <a:rPr lang="en-US" altLang="zh-CN" sz="2800" b="0" i="1" smtClean="0">
                                <a:latin typeface="Cambria Math"/>
                                <a:ea typeface="Cambria Math"/>
                              </a:rPr>
                              <m:t>3</m:t>
                            </m:r>
                          </m:num>
                          <m:den>
                            <m:r>
                              <a:rPr lang="en-US" altLang="zh-CN" sz="2800" b="0" i="1" smtClean="0">
                                <a:latin typeface="Cambria Math"/>
                                <a:ea typeface="Cambria Math"/>
                              </a:rPr>
                              <m:t>5</m:t>
                            </m:r>
                          </m:den>
                        </m:f>
                      </m:num>
                      <m:den>
                        <m:f>
                          <m:fPr>
                            <m:type m:val="skw"/>
                            <m:ctrlPr>
                              <a:rPr lang="en-US" altLang="zh-CN" sz="2800" b="0" i="1" smtClean="0">
                                <a:latin typeface="Cambria Math"/>
                              </a:rPr>
                            </m:ctrlPr>
                          </m:fPr>
                          <m:num>
                            <m:r>
                              <a:rPr lang="en-US" altLang="zh-CN" sz="2800" b="0" i="1" smtClean="0">
                                <a:latin typeface="Cambria Math"/>
                              </a:rPr>
                              <m:t>3</m:t>
                            </m:r>
                          </m:num>
                          <m:den>
                            <m:r>
                              <a:rPr lang="en-US" altLang="zh-CN" sz="2800" b="0" i="1" smtClean="0">
                                <a:latin typeface="Cambria Math"/>
                              </a:rPr>
                              <m:t>5</m:t>
                            </m:r>
                          </m:den>
                        </m:f>
                        <m:r>
                          <a:rPr lang="en-US" altLang="zh-CN" sz="2800" b="0" i="1" smtClean="0">
                            <a:latin typeface="Cambria Math"/>
                          </a:rPr>
                          <m:t> </m:t>
                        </m:r>
                        <m:r>
                          <a:rPr lang="en-US" altLang="zh-CN" sz="2800" i="1" smtClean="0">
                            <a:latin typeface="Cambria Math"/>
                            <a:ea typeface="Cambria Math"/>
                          </a:rPr>
                          <m:t>∙</m:t>
                        </m:r>
                        <m:r>
                          <a:rPr lang="en-US" altLang="zh-CN" sz="2800" b="0" i="1" smtClean="0">
                            <a:latin typeface="Cambria Math"/>
                            <a:ea typeface="Cambria Math"/>
                          </a:rPr>
                          <m:t> </m:t>
                        </m:r>
                        <m:f>
                          <m:fPr>
                            <m:type m:val="skw"/>
                            <m:ctrlPr>
                              <a:rPr lang="en-US" altLang="zh-CN" sz="2800" i="1" smtClean="0">
                                <a:latin typeface="Cambria Math"/>
                                <a:ea typeface="Cambria Math"/>
                              </a:rPr>
                            </m:ctrlPr>
                          </m:fPr>
                          <m:num>
                            <m:r>
                              <a:rPr lang="en-US" altLang="zh-CN" sz="2800" b="0" i="1" smtClean="0">
                                <a:latin typeface="Cambria Math"/>
                                <a:ea typeface="Cambria Math"/>
                              </a:rPr>
                              <m:t>1</m:t>
                            </m:r>
                          </m:num>
                          <m:den>
                            <m:r>
                              <a:rPr lang="en-US" altLang="zh-CN" sz="2800" b="0" i="1" smtClean="0">
                                <a:latin typeface="Cambria Math"/>
                                <a:ea typeface="Cambria Math"/>
                              </a:rPr>
                              <m:t>2</m:t>
                            </m:r>
                          </m:den>
                        </m:f>
                        <m:r>
                          <a:rPr lang="en-US" altLang="zh-CN" sz="2800" b="0" i="1" smtClean="0">
                            <a:latin typeface="Cambria Math"/>
                            <a:ea typeface="Cambria Math"/>
                          </a:rPr>
                          <m:t> </m:t>
                        </m:r>
                        <m:r>
                          <a:rPr lang="en-US" altLang="zh-CN" sz="2800" i="1" smtClean="0">
                            <a:latin typeface="Cambria Math"/>
                            <a:ea typeface="Cambria Math"/>
                          </a:rPr>
                          <m:t>∙</m:t>
                        </m:r>
                        <m:r>
                          <a:rPr lang="en-US" altLang="zh-CN" sz="2800" b="0" i="1" smtClean="0">
                            <a:latin typeface="Cambria Math"/>
                            <a:ea typeface="Cambria Math"/>
                          </a:rPr>
                          <m:t> </m:t>
                        </m:r>
                        <m:f>
                          <m:fPr>
                            <m:type m:val="skw"/>
                            <m:ctrlPr>
                              <a:rPr lang="en-US" altLang="zh-CN" sz="2800" i="1" smtClean="0">
                                <a:latin typeface="Cambria Math"/>
                                <a:ea typeface="Cambria Math"/>
                              </a:rPr>
                            </m:ctrlPr>
                          </m:fPr>
                          <m:num>
                            <m:r>
                              <a:rPr lang="en-US" altLang="zh-CN" sz="2800" b="0" i="1" smtClean="0">
                                <a:latin typeface="Cambria Math"/>
                                <a:ea typeface="Cambria Math"/>
                              </a:rPr>
                              <m:t>3</m:t>
                            </m:r>
                          </m:num>
                          <m:den>
                            <m:r>
                              <a:rPr lang="en-US" altLang="zh-CN" sz="2800" b="0" i="1" smtClean="0">
                                <a:latin typeface="Cambria Math"/>
                                <a:ea typeface="Cambria Math"/>
                              </a:rPr>
                              <m:t>10</m:t>
                            </m:r>
                          </m:den>
                        </m:f>
                        <m:r>
                          <a:rPr lang="en-US" altLang="zh-CN" sz="2800" b="0" i="1" smtClean="0">
                            <a:latin typeface="Cambria Math"/>
                            <a:ea typeface="Cambria Math"/>
                          </a:rPr>
                          <m:t> </m:t>
                        </m:r>
                        <m:r>
                          <a:rPr lang="en-US" altLang="zh-CN" sz="2800" i="1" smtClean="0">
                            <a:latin typeface="Cambria Math"/>
                            <a:ea typeface="Cambria Math"/>
                          </a:rPr>
                          <m:t>∙</m:t>
                        </m:r>
                        <m:r>
                          <a:rPr lang="en-US" altLang="zh-CN" sz="2800" b="0" i="1" smtClean="0">
                            <a:latin typeface="Cambria Math"/>
                            <a:ea typeface="Cambria Math"/>
                          </a:rPr>
                          <m:t> </m:t>
                        </m:r>
                        <m:f>
                          <m:fPr>
                            <m:type m:val="skw"/>
                            <m:ctrlPr>
                              <a:rPr lang="en-US" altLang="zh-CN" sz="2800" i="1" smtClean="0">
                                <a:latin typeface="Cambria Math"/>
                                <a:ea typeface="Cambria Math"/>
                              </a:rPr>
                            </m:ctrlPr>
                          </m:fPr>
                          <m:num>
                            <m:r>
                              <a:rPr lang="en-US" altLang="zh-CN" sz="2800" b="0" i="1" smtClean="0">
                                <a:latin typeface="Cambria Math"/>
                                <a:ea typeface="Cambria Math"/>
                              </a:rPr>
                              <m:t>1</m:t>
                            </m:r>
                          </m:num>
                          <m:den>
                            <m:r>
                              <a:rPr lang="en-US" altLang="zh-CN" sz="2800" b="0" i="1" smtClean="0">
                                <a:latin typeface="Cambria Math"/>
                                <a:ea typeface="Cambria Math"/>
                              </a:rPr>
                              <m:t>2</m:t>
                            </m:r>
                          </m:den>
                        </m:f>
                      </m:den>
                    </m:f>
                  </m:oMath>
                </a14:m>
                <a:r>
                  <a:rPr lang="en-US" altLang="zh-CN" sz="2200" dirty="0"/>
                  <a:t> = </a:t>
                </a:r>
                <a14:m>
                  <m:oMath xmlns:m="http://schemas.openxmlformats.org/officeDocument/2006/math">
                    <m:f>
                      <m:fPr>
                        <m:ctrlPr>
                          <a:rPr lang="en-US" altLang="zh-CN" sz="2800" i="1" smtClean="0">
                            <a:latin typeface="Cambria Math"/>
                          </a:rPr>
                        </m:ctrlPr>
                      </m:fPr>
                      <m:num>
                        <m:r>
                          <a:rPr lang="en-US" altLang="zh-CN" sz="2800" b="0" i="1" smtClean="0">
                            <a:latin typeface="Cambria Math"/>
                          </a:rPr>
                          <m:t>80</m:t>
                        </m:r>
                      </m:num>
                      <m:den>
                        <m:r>
                          <a:rPr lang="en-US" altLang="zh-CN" sz="2800" b="0" i="1" smtClean="0">
                            <a:latin typeface="Cambria Math"/>
                          </a:rPr>
                          <m:t>81</m:t>
                        </m:r>
                      </m:den>
                    </m:f>
                  </m:oMath>
                </a14:m>
                <a:r>
                  <a:rPr lang="en-US" altLang="zh-CN" sz="2200" dirty="0"/>
                  <a:t> </a:t>
                </a:r>
                <a:endParaRPr lang="zh-CN" altLang="zh-CN" sz="2200" dirty="0"/>
              </a:p>
            </p:txBody>
          </p:sp>
        </mc:Choice>
        <mc:Fallback xmlns="">
          <p:sp>
            <p:nvSpPr>
              <p:cNvPr id="8" name="矩形 7"/>
              <p:cNvSpPr>
                <a:spLocks noRot="1" noChangeAspect="1" noMove="1" noResize="1" noEditPoints="1" noAdjustHandles="1" noChangeArrowheads="1" noChangeShapeType="1" noTextEdit="1"/>
              </p:cNvSpPr>
              <p:nvPr/>
            </p:nvSpPr>
            <p:spPr>
              <a:xfrm>
                <a:off x="1710937" y="862228"/>
                <a:ext cx="7433063" cy="2558714"/>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400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691680" y="843558"/>
                <a:ext cx="7452320" cy="1387688"/>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m:rPr>
                          <m:sty m:val="p"/>
                        </m:rPr>
                        <a:rPr lang="en-US" altLang="zh-CN" sz="2000" smtClean="0">
                          <a:latin typeface="Cambria Math"/>
                        </a:rPr>
                        <m:t>P</m:t>
                      </m:r>
                      <m:d>
                        <m:dPr>
                          <m:ctrlPr>
                            <a:rPr lang="en-US" altLang="zh-CN" sz="2000" i="1">
                              <a:latin typeface="Cambria Math"/>
                            </a:rPr>
                          </m:ctrlPr>
                        </m:dPr>
                        <m:e>
                          <m:r>
                            <a:rPr lang="zh-CN" altLang="en-US" sz="2000" b="0" i="1" smtClean="0">
                              <a:latin typeface="Cambria Math"/>
                            </a:rPr>
                            <m:t>守</m:t>
                          </m:r>
                          <m:r>
                            <a:rPr lang="zh-CN" altLang="zh-CN" sz="2000" smtClean="0">
                              <a:latin typeface="Cambria Math"/>
                            </a:rPr>
                            <m:t>约</m:t>
                          </m:r>
                        </m:e>
                        <m:e>
                          <m:r>
                            <a:rPr lang="zh-CN" altLang="zh-CN" sz="2000">
                              <a:latin typeface="Cambria Math"/>
                            </a:rPr>
                            <m:t>男，中，本科，未婚</m:t>
                          </m:r>
                        </m:e>
                      </m:d>
                      <m:r>
                        <a:rPr lang="en-US" altLang="zh-CN" sz="2000" i="1">
                          <a:latin typeface="Cambria Math"/>
                        </a:rPr>
                        <m:t>=</m:t>
                      </m:r>
                    </m:oMath>
                  </m:oMathPara>
                </a14:m>
                <a:endParaRPr lang="en-US" altLang="zh-CN" sz="2000" i="1" dirty="0">
                  <a:latin typeface="Cambria Math"/>
                </a:endParaRPr>
              </a:p>
              <a:p>
                <a:pPr>
                  <a:lnSpc>
                    <a:spcPct val="150000"/>
                  </a:lnSpc>
                </a:pPr>
                <a:r>
                  <a:rPr lang="en-US" altLang="zh-CN" sz="2000" dirty="0"/>
                  <a:t>        </a:t>
                </a:r>
                <a14:m>
                  <m:oMath xmlns:m="http://schemas.openxmlformats.org/officeDocument/2006/math">
                    <m:f>
                      <m:fPr>
                        <m:ctrlPr>
                          <a:rPr lang="en-US" altLang="zh-CN" sz="2000" i="1">
                            <a:latin typeface="Cambria Math"/>
                          </a:rPr>
                        </m:ctrlPr>
                      </m:fPr>
                      <m:num>
                        <m:r>
                          <m:rPr>
                            <m:nor/>
                          </m:rPr>
                          <a:rPr lang="en-US" altLang="zh-CN" sz="2000">
                            <a:latin typeface="Cambria Math"/>
                            <a:ea typeface="Cambria Math"/>
                          </a:rPr>
                          <m:t>P</m:t>
                        </m:r>
                        <m:r>
                          <a:rPr lang="en-US" altLang="zh-CN" sz="2000">
                            <a:latin typeface="Cambria Math"/>
                          </a:rPr>
                          <m:t>(</m:t>
                        </m:r>
                        <m:r>
                          <a:rPr lang="zh-CN" altLang="zh-CN" sz="2000">
                            <a:latin typeface="Cambria Math"/>
                          </a:rPr>
                          <m:t>男</m:t>
                        </m:r>
                        <m:r>
                          <a:rPr lang="en-US" altLang="zh-CN" sz="2000">
                            <a:latin typeface="Cambria Math"/>
                          </a:rPr>
                          <m:t>|</m:t>
                        </m:r>
                        <m:r>
                          <a:rPr lang="zh-CN" altLang="en-US" sz="2000" i="1">
                            <a:latin typeface="Cambria Math"/>
                          </a:rPr>
                          <m:t>守</m:t>
                        </m:r>
                        <m:r>
                          <a:rPr lang="zh-CN" altLang="zh-CN" sz="2000">
                            <a:latin typeface="Cambria Math"/>
                          </a:rPr>
                          <m:t>约</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中</m:t>
                        </m:r>
                        <m:r>
                          <a:rPr lang="en-US" altLang="zh-CN" sz="2000">
                            <a:latin typeface="Cambria Math"/>
                          </a:rPr>
                          <m:t>|</m:t>
                        </m:r>
                        <m:r>
                          <a:rPr lang="zh-CN" altLang="en-US" sz="2000" i="1">
                            <a:latin typeface="Cambria Math"/>
                          </a:rPr>
                          <m:t>守</m:t>
                        </m:r>
                        <m:r>
                          <a:rPr lang="zh-CN" altLang="zh-CN" sz="2000">
                            <a:latin typeface="Cambria Math"/>
                          </a:rPr>
                          <m:t>约</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本科</m:t>
                        </m:r>
                        <m:r>
                          <a:rPr lang="en-US" altLang="zh-CN" sz="2000">
                            <a:latin typeface="Cambria Math"/>
                          </a:rPr>
                          <m:t>|</m:t>
                        </m:r>
                        <m:r>
                          <a:rPr lang="zh-CN" altLang="en-US" sz="2000" i="1">
                            <a:latin typeface="Cambria Math"/>
                          </a:rPr>
                          <m:t>守</m:t>
                        </m:r>
                        <m:r>
                          <a:rPr lang="zh-CN" altLang="zh-CN" sz="2000">
                            <a:latin typeface="Cambria Math"/>
                          </a:rPr>
                          <m:t>约</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未婚</m:t>
                        </m:r>
                        <m:r>
                          <a:rPr lang="en-US" altLang="zh-CN" sz="2000">
                            <a:latin typeface="Cambria Math"/>
                          </a:rPr>
                          <m:t>|</m:t>
                        </m:r>
                        <m:r>
                          <a:rPr lang="zh-CN" altLang="en-US" sz="2000" i="1">
                            <a:latin typeface="Cambria Math"/>
                          </a:rPr>
                          <m:t>守</m:t>
                        </m:r>
                        <m:r>
                          <a:rPr lang="zh-CN" altLang="zh-CN" sz="2000">
                            <a:latin typeface="Cambria Math"/>
                          </a:rPr>
                          <m:t>约</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m:rPr>
                            <m:nor/>
                          </m:rPr>
                          <a:rPr lang="en-US" altLang="zh-CN" sz="2000">
                            <a:latin typeface="Cambria Math"/>
                            <a:ea typeface="Cambria Math"/>
                          </a:rPr>
                          <m:t>(</m:t>
                        </m:r>
                        <m:r>
                          <a:rPr lang="zh-CN" altLang="en-US" sz="2000" i="1">
                            <a:latin typeface="Cambria Math"/>
                          </a:rPr>
                          <m:t>守</m:t>
                        </m:r>
                        <m:r>
                          <a:rPr lang="zh-CN" altLang="zh-CN" sz="2000">
                            <a:latin typeface="Cambria Math"/>
                          </a:rPr>
                          <m:t>约</m:t>
                        </m:r>
                        <m:r>
                          <m:rPr>
                            <m:nor/>
                          </m:rPr>
                          <a:rPr lang="en-US" altLang="zh-CN" sz="2000">
                            <a:latin typeface="Cambria Math"/>
                            <a:ea typeface="Cambria Math"/>
                          </a:rPr>
                          <m:t>)</m:t>
                        </m:r>
                        <m:r>
                          <m:rPr>
                            <m:nor/>
                          </m:rPr>
                          <a:rPr lang="zh-CN" altLang="en-US" sz="2000" dirty="0"/>
                          <m:t> </m:t>
                        </m:r>
                      </m:num>
                      <m:den>
                        <m:r>
                          <m:rPr>
                            <m:nor/>
                          </m:rPr>
                          <a:rPr lang="en-US" altLang="zh-CN" sz="2000">
                            <a:latin typeface="Cambria Math"/>
                            <a:ea typeface="Cambria Math"/>
                          </a:rPr>
                          <m:t>P</m:t>
                        </m:r>
                        <m:r>
                          <a:rPr lang="en-US" altLang="zh-CN" sz="2000">
                            <a:latin typeface="Cambria Math"/>
                          </a:rPr>
                          <m:t>(</m:t>
                        </m:r>
                        <m:r>
                          <a:rPr lang="zh-CN" altLang="zh-CN" sz="2000">
                            <a:latin typeface="Cambria Math"/>
                          </a:rPr>
                          <m:t>男</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中</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本科</m:t>
                        </m:r>
                        <m:r>
                          <a:rPr lang="en-US" altLang="zh-CN" sz="2000">
                            <a:latin typeface="Cambria Math"/>
                          </a:rPr>
                          <m:t>)</m:t>
                        </m:r>
                        <m:r>
                          <a:rPr lang="en-US" altLang="zh-CN" sz="2000" i="1">
                            <a:latin typeface="Cambria Math"/>
                            <a:ea typeface="Cambria Math"/>
                          </a:rPr>
                          <m:t>∙</m:t>
                        </m:r>
                        <m:r>
                          <m:rPr>
                            <m:nor/>
                          </m:rPr>
                          <a:rPr lang="en-US" altLang="zh-CN" sz="2000">
                            <a:latin typeface="Cambria Math"/>
                            <a:ea typeface="Cambria Math"/>
                          </a:rPr>
                          <m:t>P</m:t>
                        </m:r>
                        <m:r>
                          <a:rPr lang="en-US" altLang="zh-CN" sz="2000">
                            <a:latin typeface="Cambria Math"/>
                          </a:rPr>
                          <m:t>(</m:t>
                        </m:r>
                        <m:r>
                          <a:rPr lang="zh-CN" altLang="zh-CN" sz="2000">
                            <a:latin typeface="Cambria Math"/>
                          </a:rPr>
                          <m:t>未婚</m:t>
                        </m:r>
                        <m:r>
                          <a:rPr lang="en-US" altLang="zh-CN" sz="2000">
                            <a:latin typeface="Cambria Math"/>
                          </a:rPr>
                          <m:t>)</m:t>
                        </m:r>
                        <m:r>
                          <m:rPr>
                            <m:nor/>
                          </m:rPr>
                          <a:rPr lang="zh-CN" altLang="zh-CN" sz="2000" dirty="0"/>
                          <m:t> </m:t>
                        </m:r>
                      </m:den>
                    </m:f>
                    <m:r>
                      <a:rPr lang="en-US" altLang="zh-CN" sz="2000" b="0" i="1" dirty="0" smtClean="0">
                        <a:latin typeface="Cambria Math"/>
                      </a:rPr>
                      <m:t>=</m:t>
                    </m:r>
                    <m:r>
                      <a:rPr lang="zh-CN" altLang="en-US" sz="2000" b="0" i="1" dirty="0" smtClean="0">
                        <a:latin typeface="Cambria Math"/>
                      </a:rPr>
                      <m:t>？</m:t>
                    </m:r>
                  </m:oMath>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1691680" y="843558"/>
                <a:ext cx="7452320" cy="138768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763688" y="2658339"/>
                <a:ext cx="7179979" cy="496931"/>
              </a:xfrm>
              <a:prstGeom prst="rect">
                <a:avLst/>
              </a:prstGeom>
            </p:spPr>
            <p:txBody>
              <a:bodyPr wrap="none">
                <a:spAutoFit/>
              </a:bodyPr>
              <a:lstStyle/>
              <a:p>
                <a:pPr>
                  <a:lnSpc>
                    <a:spcPct val="150000"/>
                  </a:lnSpc>
                </a:pPr>
                <a14:m>
                  <m:oMath xmlns:m="http://schemas.openxmlformats.org/officeDocument/2006/math">
                    <m:r>
                      <m:rPr>
                        <m:sty m:val="p"/>
                      </m:rPr>
                      <a:rPr lang="en-US" altLang="zh-CN" sz="2000" smtClean="0">
                        <a:latin typeface="Cambria Math"/>
                      </a:rPr>
                      <m:t>P</m:t>
                    </m:r>
                    <m:d>
                      <m:dPr>
                        <m:ctrlPr>
                          <a:rPr lang="en-US" altLang="zh-CN" sz="2000" i="1">
                            <a:latin typeface="Cambria Math"/>
                          </a:rPr>
                        </m:ctrlPr>
                      </m:dPr>
                      <m:e>
                        <m:r>
                          <a:rPr lang="zh-CN" altLang="zh-CN" sz="2000">
                            <a:latin typeface="Cambria Math"/>
                          </a:rPr>
                          <m:t>违约</m:t>
                        </m:r>
                      </m:e>
                      <m:e>
                        <m:r>
                          <a:rPr lang="zh-CN" altLang="zh-CN" sz="2000">
                            <a:latin typeface="Cambria Math"/>
                          </a:rPr>
                          <m:t>男，中，本科，未婚</m:t>
                        </m:r>
                      </m:e>
                    </m:d>
                  </m:oMath>
                </a14:m>
                <a:r>
                  <a:rPr lang="en-US" altLang="zh-CN" sz="2000" i="1" dirty="0">
                    <a:latin typeface="Cambria Math"/>
                  </a:rPr>
                  <a:t>  </a:t>
                </a:r>
                <a14:m>
                  <m:oMath xmlns:m="http://schemas.openxmlformats.org/officeDocument/2006/math">
                    <m:r>
                      <a:rPr lang="en-US" altLang="zh-CN" sz="2000" i="1" dirty="0" smtClean="0">
                        <a:latin typeface="Cambria Math"/>
                        <a:ea typeface="Cambria Math"/>
                      </a:rPr>
                      <m:t>&gt;</m:t>
                    </m:r>
                  </m:oMath>
                </a14:m>
                <a:r>
                  <a:rPr lang="en-US" altLang="zh-CN" sz="2000" i="1" dirty="0">
                    <a:latin typeface="Cambria Math"/>
                  </a:rPr>
                  <a:t>  </a:t>
                </a:r>
                <a14:m>
                  <m:oMath xmlns:m="http://schemas.openxmlformats.org/officeDocument/2006/math">
                    <m:r>
                      <a:rPr lang="en-US" altLang="zh-CN" sz="2000" b="0" i="1" smtClean="0">
                        <a:latin typeface="Cambria Math"/>
                      </a:rPr>
                      <m:t> </m:t>
                    </m:r>
                    <m:r>
                      <m:rPr>
                        <m:sty m:val="p"/>
                      </m:rPr>
                      <a:rPr lang="en-US" altLang="zh-CN" sz="2000">
                        <a:latin typeface="Cambria Math"/>
                      </a:rPr>
                      <m:t>P</m:t>
                    </m:r>
                    <m:d>
                      <m:dPr>
                        <m:ctrlPr>
                          <a:rPr lang="en-US" altLang="zh-CN" sz="2000" i="1">
                            <a:latin typeface="Cambria Math"/>
                          </a:rPr>
                        </m:ctrlPr>
                      </m:dPr>
                      <m:e>
                        <m:r>
                          <a:rPr lang="zh-CN" altLang="en-US" sz="2000" i="1">
                            <a:latin typeface="Cambria Math"/>
                          </a:rPr>
                          <m:t>守</m:t>
                        </m:r>
                        <m:r>
                          <a:rPr lang="zh-CN" altLang="zh-CN" sz="2000">
                            <a:latin typeface="Cambria Math"/>
                          </a:rPr>
                          <m:t>约</m:t>
                        </m:r>
                      </m:e>
                      <m:e>
                        <m:r>
                          <a:rPr lang="zh-CN" altLang="zh-CN" sz="2000">
                            <a:latin typeface="Cambria Math"/>
                          </a:rPr>
                          <m:t>男，中，本科，未婚</m:t>
                        </m:r>
                      </m:e>
                    </m:d>
                  </m:oMath>
                </a14:m>
                <a:endParaRPr lang="en-US" altLang="zh-CN" sz="2000" i="1" dirty="0">
                  <a:latin typeface="Cambria Math"/>
                </a:endParaRPr>
              </a:p>
            </p:txBody>
          </p:sp>
        </mc:Choice>
        <mc:Fallback xmlns="">
          <p:sp>
            <p:nvSpPr>
              <p:cNvPr id="3" name="矩形 2"/>
              <p:cNvSpPr>
                <a:spLocks noRot="1" noChangeAspect="1" noMove="1" noResize="1" noEditPoints="1" noAdjustHandles="1" noChangeArrowheads="1" noChangeShapeType="1" noTextEdit="1"/>
              </p:cNvSpPr>
              <p:nvPr/>
            </p:nvSpPr>
            <p:spPr>
              <a:xfrm>
                <a:off x="1763688" y="2658339"/>
                <a:ext cx="7179979" cy="496931"/>
              </a:xfrm>
              <a:prstGeom prst="rect">
                <a:avLst/>
              </a:prstGeom>
              <a:blipFill>
                <a:blip r:embed="rId3"/>
                <a:stretch>
                  <a:fillRect b="-7317"/>
                </a:stretch>
              </a:blipFill>
            </p:spPr>
            <p:txBody>
              <a:bodyPr/>
              <a:lstStyle/>
              <a:p>
                <a:r>
                  <a:rPr lang="zh-CN" altLang="en-US">
                    <a:noFill/>
                  </a:rPr>
                  <a:t> </a:t>
                </a:r>
              </a:p>
            </p:txBody>
          </p:sp>
        </mc:Fallback>
      </mc:AlternateContent>
      <p:graphicFrame>
        <p:nvGraphicFramePr>
          <p:cNvPr id="4" name="表格 3"/>
          <p:cNvGraphicFramePr>
            <a:graphicFrameLocks noGrp="1"/>
          </p:cNvGraphicFramePr>
          <p:nvPr/>
        </p:nvGraphicFramePr>
        <p:xfrm>
          <a:off x="2771800" y="3651870"/>
          <a:ext cx="5434602" cy="822960"/>
        </p:xfrm>
        <a:graphic>
          <a:graphicData uri="http://schemas.openxmlformats.org/drawingml/2006/table">
            <a:tbl>
              <a:tblPr>
                <a:tableStyleId>{8EC20E35-A176-4012-BC5E-935CFFF8708E}</a:tableStyleId>
              </a:tblPr>
              <a:tblGrid>
                <a:gridCol w="752483">
                  <a:extLst>
                    <a:ext uri="{9D8B030D-6E8A-4147-A177-3AD203B41FA5}">
                      <a16:colId xmlns:a16="http://schemas.microsoft.com/office/drawing/2014/main" xmlns="" val="20000"/>
                    </a:ext>
                  </a:extLst>
                </a:gridCol>
                <a:gridCol w="836093">
                  <a:extLst>
                    <a:ext uri="{9D8B030D-6E8A-4147-A177-3AD203B41FA5}">
                      <a16:colId xmlns:a16="http://schemas.microsoft.com/office/drawing/2014/main" xmlns="" val="20001"/>
                    </a:ext>
                  </a:extLst>
                </a:gridCol>
                <a:gridCol w="1170530">
                  <a:extLst>
                    <a:ext uri="{9D8B030D-6E8A-4147-A177-3AD203B41FA5}">
                      <a16:colId xmlns:a16="http://schemas.microsoft.com/office/drawing/2014/main" xmlns="" val="20002"/>
                    </a:ext>
                  </a:extLst>
                </a:gridCol>
                <a:gridCol w="1254139">
                  <a:extLst>
                    <a:ext uri="{9D8B030D-6E8A-4147-A177-3AD203B41FA5}">
                      <a16:colId xmlns:a16="http://schemas.microsoft.com/office/drawing/2014/main" xmlns="" val="20003"/>
                    </a:ext>
                  </a:extLst>
                </a:gridCol>
                <a:gridCol w="1421357">
                  <a:extLst>
                    <a:ext uri="{9D8B030D-6E8A-4147-A177-3AD203B41FA5}">
                      <a16:colId xmlns:a16="http://schemas.microsoft.com/office/drawing/2014/main" xmlns="" val="20004"/>
                    </a:ext>
                  </a:extLst>
                </a:gridCol>
              </a:tblGrid>
              <a:tr h="277250">
                <a:tc>
                  <a:txBody>
                    <a:bodyPr/>
                    <a:lstStyle/>
                    <a:p>
                      <a:pPr algn="just">
                        <a:lnSpc>
                          <a:spcPct val="150000"/>
                        </a:lnSpc>
                        <a:spcAft>
                          <a:spcPts val="0"/>
                        </a:spcAft>
                      </a:pPr>
                      <a:r>
                        <a:rPr lang="zh-CN" sz="1800" kern="0" dirty="0"/>
                        <a:t>性别</a:t>
                      </a:r>
                      <a:endParaRPr lang="zh-CN" sz="20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800" kern="0" dirty="0"/>
                        <a:t>收入</a:t>
                      </a:r>
                      <a:endParaRPr lang="zh-CN" sz="20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800" kern="0"/>
                        <a:t>教育程度</a:t>
                      </a:r>
                      <a:endParaRPr lang="zh-CN" sz="2000" b="1" kern="10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800" kern="0" dirty="0"/>
                        <a:t>婚姻状态</a:t>
                      </a:r>
                      <a:endParaRPr lang="zh-CN" sz="20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800" kern="0" dirty="0"/>
                        <a:t>是否违约</a:t>
                      </a:r>
                      <a:endParaRPr lang="zh-CN" sz="2000" b="1" kern="100" dirty="0">
                        <a:solidFill>
                          <a:srgbClr val="7B7B7B"/>
                        </a:solidFill>
                        <a:latin typeface="等线"/>
                        <a:ea typeface="等线"/>
                        <a:cs typeface="Times New Roman"/>
                      </a:endParaRPr>
                    </a:p>
                  </a:txBody>
                  <a:tcPr marL="68580" marR="68580" marT="0" marB="0"/>
                </a:tc>
                <a:extLst>
                  <a:ext uri="{0D108BD9-81ED-4DB2-BD59-A6C34878D82A}">
                    <a16:rowId xmlns:a16="http://schemas.microsoft.com/office/drawing/2014/main" xmlns="" val="10000"/>
                  </a:ext>
                </a:extLst>
              </a:tr>
              <a:tr h="298814">
                <a:tc>
                  <a:txBody>
                    <a:bodyPr/>
                    <a:lstStyle/>
                    <a:p>
                      <a:pPr algn="just">
                        <a:lnSpc>
                          <a:spcPct val="150000"/>
                        </a:lnSpc>
                        <a:spcAft>
                          <a:spcPts val="0"/>
                        </a:spcAft>
                      </a:pPr>
                      <a:r>
                        <a:rPr lang="zh-CN" sz="1800" kern="0"/>
                        <a:t>男</a:t>
                      </a:r>
                      <a:endParaRPr lang="zh-CN" sz="2000" b="1" kern="10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800" kern="0" dirty="0"/>
                        <a:t>中</a:t>
                      </a:r>
                      <a:endParaRPr lang="zh-CN" sz="20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800" kern="0" dirty="0"/>
                        <a:t>本科</a:t>
                      </a:r>
                      <a:endParaRPr lang="zh-CN" sz="20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800" kern="0" dirty="0"/>
                        <a:t>未婚</a:t>
                      </a:r>
                      <a:endParaRPr lang="zh-CN" sz="20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en-US" altLang="zh-CN" sz="1800" kern="0" dirty="0">
                          <a:solidFill>
                            <a:srgbClr val="FF0000"/>
                          </a:solidFill>
                        </a:rPr>
                        <a:t>       ? = </a:t>
                      </a:r>
                      <a:r>
                        <a:rPr lang="zh-CN" altLang="en-US" sz="1800" kern="0" dirty="0">
                          <a:solidFill>
                            <a:srgbClr val="FF0000"/>
                          </a:solidFill>
                        </a:rPr>
                        <a:t>是</a:t>
                      </a:r>
                      <a:endParaRPr lang="zh-CN" sz="2000" b="1" kern="100" dirty="0">
                        <a:solidFill>
                          <a:srgbClr val="FF0000"/>
                        </a:solidFill>
                        <a:latin typeface="等线"/>
                        <a:ea typeface="等线"/>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
        <p:nvSpPr>
          <p:cNvPr id="9"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朴素贝叶斯分类算法引例</a:t>
            </a:r>
            <a:endParaRPr lang="en-US" altLang="zh-CN" dirty="0">
              <a:sym typeface="+mn-ea"/>
            </a:endParaRPr>
          </a:p>
        </p:txBody>
      </p:sp>
    </p:spTree>
    <p:extLst>
      <p:ext uri="{BB962C8B-B14F-4D97-AF65-F5344CB8AC3E}">
        <p14:creationId xmlns:p14="http://schemas.microsoft.com/office/powerpoint/2010/main" val="337518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朴素贝叶斯分类算法引例总结</a:t>
            </a:r>
            <a:endParaRPr lang="en-US" altLang="zh-CN" dirty="0">
              <a:sym typeface="+mn-ea"/>
            </a:endParaRPr>
          </a:p>
        </p:txBody>
      </p:sp>
      <mc:AlternateContent xmlns:mc="http://schemas.openxmlformats.org/markup-compatibility/2006" xmlns:a14="http://schemas.microsoft.com/office/drawing/2010/main">
        <mc:Choice Requires="a14">
          <p:sp>
            <p:nvSpPr>
              <p:cNvPr id="7" name="矩形 6"/>
              <p:cNvSpPr/>
              <p:nvPr/>
            </p:nvSpPr>
            <p:spPr>
              <a:xfrm>
                <a:off x="2309848" y="1222268"/>
                <a:ext cx="6798656" cy="7014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a:latin typeface="Cambria Math"/>
                            </a:rPr>
                          </m:ctrlPr>
                        </m:fPr>
                        <m:num>
                          <m:r>
                            <m:rPr>
                              <m:nor/>
                            </m:rPr>
                            <a:rPr lang="en-US" altLang="zh-CN">
                              <a:latin typeface="Cambria Math"/>
                              <a:ea typeface="Cambria Math"/>
                            </a:rPr>
                            <m:t>P</m:t>
                          </m:r>
                          <m:r>
                            <a:rPr lang="en-US" altLang="zh-CN">
                              <a:latin typeface="Cambria Math"/>
                            </a:rPr>
                            <m:t>(</m:t>
                          </m:r>
                          <m:r>
                            <a:rPr lang="zh-CN" altLang="zh-CN">
                              <a:latin typeface="Cambria Math"/>
                            </a:rPr>
                            <m:t>男</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中</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本科</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未婚</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m:rPr>
                              <m:nor/>
                            </m:rPr>
                            <a:rPr lang="en-US" altLang="zh-CN">
                              <a:latin typeface="Cambria Math"/>
                              <a:ea typeface="Cambria Math"/>
                            </a:rPr>
                            <m:t>(</m:t>
                          </m:r>
                          <m:r>
                            <a:rPr lang="zh-CN" altLang="en-US" i="1">
                              <a:latin typeface="Cambria Math"/>
                              <a:ea typeface="Cambria Math"/>
                            </a:rPr>
                            <m:t>违约</m:t>
                          </m:r>
                          <m:r>
                            <m:rPr>
                              <m:nor/>
                            </m:rPr>
                            <a:rPr lang="en-US" altLang="zh-CN">
                              <a:latin typeface="Cambria Math"/>
                              <a:ea typeface="Cambria Math"/>
                            </a:rPr>
                            <m:t>)</m:t>
                          </m:r>
                          <m:r>
                            <m:rPr>
                              <m:nor/>
                            </m:rPr>
                            <a:rPr lang="zh-CN" altLang="en-US" dirty="0"/>
                            <m:t> </m:t>
                          </m:r>
                        </m:num>
                        <m:den>
                          <m:r>
                            <m:rPr>
                              <m:nor/>
                            </m:rPr>
                            <a:rPr lang="en-US" altLang="zh-CN">
                              <a:latin typeface="Cambria Math"/>
                              <a:ea typeface="Cambria Math"/>
                            </a:rPr>
                            <m:t>P</m:t>
                          </m:r>
                          <m:r>
                            <a:rPr lang="en-US" altLang="zh-CN">
                              <a:latin typeface="Cambria Math"/>
                            </a:rPr>
                            <m:t>(</m:t>
                          </m:r>
                          <m:r>
                            <a:rPr lang="zh-CN" altLang="zh-CN">
                              <a:latin typeface="Cambria Math"/>
                            </a:rPr>
                            <m:t>男</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中</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本科</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未婚</m:t>
                          </m:r>
                          <m:r>
                            <a:rPr lang="en-US" altLang="zh-CN">
                              <a:latin typeface="Cambria Math"/>
                            </a:rPr>
                            <m:t>)</m:t>
                          </m:r>
                          <m:r>
                            <m:rPr>
                              <m:nor/>
                            </m:rPr>
                            <a:rPr lang="zh-CN" altLang="zh-CN" dirty="0"/>
                            <m:t> </m:t>
                          </m:r>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309848" y="1222268"/>
                <a:ext cx="6798656" cy="701410"/>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430016" y="2213841"/>
                <a:ext cx="6678488" cy="1005981"/>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
                        <m:fPr>
                          <m:ctrlPr>
                            <a:rPr lang="en-US" altLang="zh-CN" i="1">
                              <a:latin typeface="Cambria Math"/>
                            </a:rPr>
                          </m:ctrlPr>
                        </m:fPr>
                        <m:num>
                          <m:r>
                            <m:rPr>
                              <m:nor/>
                            </m:rPr>
                            <a:rPr lang="en-US" altLang="zh-CN">
                              <a:latin typeface="Cambria Math"/>
                              <a:ea typeface="Cambria Math"/>
                            </a:rPr>
                            <m:t>P</m:t>
                          </m:r>
                          <m:r>
                            <a:rPr lang="en-US" altLang="zh-CN">
                              <a:latin typeface="Cambria Math"/>
                            </a:rPr>
                            <m:t>(</m:t>
                          </m:r>
                          <m:r>
                            <a:rPr lang="zh-CN" altLang="zh-CN">
                              <a:latin typeface="Cambria Math"/>
                            </a:rPr>
                            <m:t>男</m:t>
                          </m:r>
                          <m:r>
                            <a:rPr lang="en-US" altLang="zh-CN">
                              <a:latin typeface="Cambria Math"/>
                            </a:rPr>
                            <m:t>|</m:t>
                          </m:r>
                          <m:r>
                            <a:rPr lang="zh-CN" altLang="en-US" i="1">
                              <a:latin typeface="Cambria Math"/>
                            </a:rPr>
                            <m:t>守</m:t>
                          </m:r>
                          <m:r>
                            <a:rPr lang="zh-CN" altLang="zh-CN">
                              <a:latin typeface="Cambria Math"/>
                            </a:rPr>
                            <m:t>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中</m:t>
                          </m:r>
                          <m:r>
                            <a:rPr lang="en-US" altLang="zh-CN">
                              <a:latin typeface="Cambria Math"/>
                            </a:rPr>
                            <m:t>|</m:t>
                          </m:r>
                          <m:r>
                            <a:rPr lang="zh-CN" altLang="en-US" i="1">
                              <a:latin typeface="Cambria Math"/>
                            </a:rPr>
                            <m:t>守</m:t>
                          </m:r>
                          <m:r>
                            <a:rPr lang="zh-CN" altLang="zh-CN">
                              <a:latin typeface="Cambria Math"/>
                            </a:rPr>
                            <m:t>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本科</m:t>
                          </m:r>
                          <m:r>
                            <a:rPr lang="en-US" altLang="zh-CN">
                              <a:latin typeface="Cambria Math"/>
                            </a:rPr>
                            <m:t>|</m:t>
                          </m:r>
                          <m:r>
                            <a:rPr lang="zh-CN" altLang="en-US" i="1">
                              <a:latin typeface="Cambria Math"/>
                            </a:rPr>
                            <m:t>守</m:t>
                          </m:r>
                          <m:r>
                            <a:rPr lang="zh-CN" altLang="zh-CN">
                              <a:latin typeface="Cambria Math"/>
                            </a:rPr>
                            <m:t>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未婚</m:t>
                          </m:r>
                          <m:r>
                            <a:rPr lang="en-US" altLang="zh-CN">
                              <a:latin typeface="Cambria Math"/>
                            </a:rPr>
                            <m:t>|</m:t>
                          </m:r>
                          <m:r>
                            <a:rPr lang="zh-CN" altLang="en-US" i="1">
                              <a:latin typeface="Cambria Math"/>
                            </a:rPr>
                            <m:t>守</m:t>
                          </m:r>
                          <m:r>
                            <a:rPr lang="zh-CN" altLang="zh-CN">
                              <a:latin typeface="Cambria Math"/>
                            </a:rPr>
                            <m:t>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m:rPr>
                              <m:nor/>
                            </m:rPr>
                            <a:rPr lang="en-US" altLang="zh-CN">
                              <a:latin typeface="Cambria Math"/>
                              <a:ea typeface="Cambria Math"/>
                            </a:rPr>
                            <m:t>(</m:t>
                          </m:r>
                          <m:r>
                            <a:rPr lang="zh-CN" altLang="en-US" i="1">
                              <a:latin typeface="Cambria Math"/>
                            </a:rPr>
                            <m:t>守</m:t>
                          </m:r>
                          <m:r>
                            <a:rPr lang="zh-CN" altLang="zh-CN">
                              <a:latin typeface="Cambria Math"/>
                            </a:rPr>
                            <m:t>约</m:t>
                          </m:r>
                          <m:r>
                            <m:rPr>
                              <m:nor/>
                            </m:rPr>
                            <a:rPr lang="en-US" altLang="zh-CN">
                              <a:latin typeface="Cambria Math"/>
                              <a:ea typeface="Cambria Math"/>
                            </a:rPr>
                            <m:t>)</m:t>
                          </m:r>
                          <m:r>
                            <m:rPr>
                              <m:nor/>
                            </m:rPr>
                            <a:rPr lang="zh-CN" altLang="en-US" dirty="0"/>
                            <m:t> </m:t>
                          </m:r>
                        </m:num>
                        <m:den>
                          <m:r>
                            <m:rPr>
                              <m:nor/>
                            </m:rPr>
                            <a:rPr lang="en-US" altLang="zh-CN">
                              <a:latin typeface="Cambria Math"/>
                              <a:ea typeface="Cambria Math"/>
                            </a:rPr>
                            <m:t>P</m:t>
                          </m:r>
                          <m:r>
                            <a:rPr lang="en-US" altLang="zh-CN">
                              <a:latin typeface="Cambria Math"/>
                            </a:rPr>
                            <m:t>(</m:t>
                          </m:r>
                          <m:r>
                            <a:rPr lang="zh-CN" altLang="zh-CN">
                              <a:latin typeface="Cambria Math"/>
                            </a:rPr>
                            <m:t>男</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中</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本科</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未婚</m:t>
                          </m:r>
                          <m:r>
                            <a:rPr lang="en-US" altLang="zh-CN">
                              <a:latin typeface="Cambria Math"/>
                            </a:rPr>
                            <m:t>)</m:t>
                          </m:r>
                          <m:r>
                            <m:rPr>
                              <m:nor/>
                            </m:rPr>
                            <a:rPr lang="zh-CN" altLang="zh-CN" dirty="0"/>
                            <m:t> </m:t>
                          </m:r>
                        </m:den>
                      </m:f>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430016" y="2213841"/>
                <a:ext cx="6678488" cy="1005981"/>
              </a:xfrm>
              <a:prstGeom prst="rect">
                <a:avLst/>
              </a:prstGeom>
              <a:blipFill rotWithShape="1">
                <a:blip r:embed="rId3"/>
                <a:stretch>
                  <a:fillRect/>
                </a:stretch>
              </a:blipFill>
            </p:spPr>
            <p:txBody>
              <a:bodyPr/>
              <a:lstStyle/>
              <a:p>
                <a:r>
                  <a:rPr lang="zh-CN" altLang="en-US">
                    <a:noFill/>
                  </a:rPr>
                  <a:t> </a:t>
                </a:r>
              </a:p>
            </p:txBody>
          </p:sp>
        </mc:Fallback>
      </mc:AlternateContent>
      <p:sp>
        <p:nvSpPr>
          <p:cNvPr id="9" name="TextBox 8"/>
          <p:cNvSpPr txBox="1"/>
          <p:nvPr/>
        </p:nvSpPr>
        <p:spPr>
          <a:xfrm>
            <a:off x="1763688" y="771550"/>
            <a:ext cx="3384376" cy="400110"/>
          </a:xfrm>
          <a:prstGeom prst="rect">
            <a:avLst/>
          </a:prstGeom>
          <a:noFill/>
        </p:spPr>
        <p:txBody>
          <a:bodyPr wrap="square" rtlCol="0">
            <a:spAutoFit/>
          </a:bodyPr>
          <a:lstStyle/>
          <a:p>
            <a:r>
              <a:rPr lang="zh-CN" altLang="en-US" sz="2000" dirty="0">
                <a:latin typeface="黑体" pitchFamily="49" charset="-122"/>
                <a:ea typeface="黑体" pitchFamily="49" charset="-122"/>
              </a:rPr>
              <a:t>判断分类就是比较：</a:t>
            </a:r>
          </a:p>
        </p:txBody>
      </p:sp>
      <p:sp>
        <p:nvSpPr>
          <p:cNvPr id="10" name="TextBox 9"/>
          <p:cNvSpPr txBox="1"/>
          <p:nvPr/>
        </p:nvSpPr>
        <p:spPr>
          <a:xfrm>
            <a:off x="1907704" y="1986394"/>
            <a:ext cx="720080" cy="369332"/>
          </a:xfrm>
          <a:prstGeom prst="rect">
            <a:avLst/>
          </a:prstGeom>
          <a:noFill/>
        </p:spPr>
        <p:txBody>
          <a:bodyPr wrap="square" rtlCol="0">
            <a:spAutoFit/>
          </a:bodyPr>
          <a:lstStyle/>
          <a:p>
            <a:r>
              <a:rPr lang="zh-CN" altLang="en-US" dirty="0">
                <a:latin typeface="黑体" pitchFamily="49" charset="-122"/>
                <a:ea typeface="黑体" pitchFamily="49" charset="-122"/>
              </a:rPr>
              <a:t>和：</a:t>
            </a:r>
          </a:p>
        </p:txBody>
      </p:sp>
      <p:sp>
        <p:nvSpPr>
          <p:cNvPr id="11" name="TextBox 10"/>
          <p:cNvSpPr txBox="1"/>
          <p:nvPr/>
        </p:nvSpPr>
        <p:spPr>
          <a:xfrm>
            <a:off x="1924913" y="3208992"/>
            <a:ext cx="7166978" cy="442878"/>
          </a:xfrm>
          <a:prstGeom prst="rect">
            <a:avLst/>
          </a:prstGeom>
          <a:noFill/>
        </p:spPr>
        <p:txBody>
          <a:bodyPr wrap="square" rtlCol="0">
            <a:spAutoFit/>
          </a:bodyPr>
          <a:lstStyle/>
          <a:p>
            <a:pPr>
              <a:lnSpc>
                <a:spcPct val="150000"/>
              </a:lnSpc>
            </a:pPr>
            <a:r>
              <a:rPr lang="zh-CN" altLang="en-US" dirty="0">
                <a:latin typeface="黑体" pitchFamily="49" charset="-122"/>
                <a:ea typeface="黑体" pitchFamily="49" charset="-122"/>
              </a:rPr>
              <a:t>的大小，由于两个式子的分母相同，因此只需要比较分子部分</a:t>
            </a:r>
          </a:p>
        </p:txBody>
      </p:sp>
      <mc:AlternateContent xmlns:mc="http://schemas.openxmlformats.org/markup-compatibility/2006" xmlns:a14="http://schemas.microsoft.com/office/drawing/2010/main">
        <mc:Choice Requires="a14">
          <p:sp>
            <p:nvSpPr>
              <p:cNvPr id="12" name="矩形 11"/>
              <p:cNvSpPr/>
              <p:nvPr/>
            </p:nvSpPr>
            <p:spPr>
              <a:xfrm>
                <a:off x="2140271" y="3867894"/>
                <a:ext cx="70146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a:latin typeface="Cambria Math"/>
                          <a:ea typeface="Cambria Math"/>
                        </a:rPr>
                        <m:t>P</m:t>
                      </m:r>
                      <m:r>
                        <a:rPr lang="en-US" altLang="zh-CN">
                          <a:latin typeface="Cambria Math"/>
                        </a:rPr>
                        <m:t>(</m:t>
                      </m:r>
                      <m:r>
                        <a:rPr lang="zh-CN" altLang="zh-CN">
                          <a:latin typeface="Cambria Math"/>
                        </a:rPr>
                        <m:t>男</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中</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本科</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未婚</m:t>
                      </m:r>
                      <m:r>
                        <a:rPr lang="en-US" altLang="zh-CN">
                          <a:latin typeface="Cambria Math"/>
                        </a:rPr>
                        <m:t>|</m:t>
                      </m:r>
                      <m:r>
                        <a:rPr lang="zh-CN" altLang="zh-CN">
                          <a:latin typeface="Cambria Math"/>
                        </a:rPr>
                        <m:t>违约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m:rPr>
                          <m:nor/>
                        </m:rPr>
                        <a:rPr lang="en-US" altLang="zh-CN">
                          <a:latin typeface="Cambria Math"/>
                          <a:ea typeface="Cambria Math"/>
                        </a:rPr>
                        <m:t>(</m:t>
                      </m:r>
                      <m:r>
                        <a:rPr lang="zh-CN" altLang="en-US" i="1">
                          <a:latin typeface="Cambria Math"/>
                          <a:ea typeface="Cambria Math"/>
                        </a:rPr>
                        <m:t>违约</m:t>
                      </m:r>
                      <m:r>
                        <m:rPr>
                          <m:nor/>
                        </m:rPr>
                        <a:rPr lang="en-US" altLang="zh-CN">
                          <a:latin typeface="Cambria Math"/>
                          <a:ea typeface="Cambria Math"/>
                        </a:rPr>
                        <m:t>)</m:t>
                      </m:r>
                      <m:r>
                        <m:rPr>
                          <m:nor/>
                        </m:rPr>
                        <a:rPr lang="zh-CN" altLang="en-US" dirty="0"/>
                        <m:t> </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2140271" y="3867894"/>
                <a:ext cx="7014680" cy="369332"/>
              </a:xfrm>
              <a:prstGeom prst="rect">
                <a:avLst/>
              </a:prstGeom>
              <a:blipFill rotWithShape="1">
                <a:blip r:embed="rId4"/>
                <a:stretch>
                  <a:fillRect b="-13115"/>
                </a:stretch>
              </a:blipFill>
            </p:spPr>
            <p:txBody>
              <a:bodyPr/>
              <a:lstStyle/>
              <a:p>
                <a:r>
                  <a:rPr lang="zh-CN" altLang="en-US">
                    <a:noFill/>
                  </a:rPr>
                  <a:t> </a:t>
                </a:r>
              </a:p>
            </p:txBody>
          </p:sp>
        </mc:Fallback>
      </mc:AlternateContent>
      <p:sp>
        <p:nvSpPr>
          <p:cNvPr id="13" name="TextBox 12"/>
          <p:cNvSpPr txBox="1"/>
          <p:nvPr/>
        </p:nvSpPr>
        <p:spPr>
          <a:xfrm>
            <a:off x="2098167" y="4290650"/>
            <a:ext cx="529617" cy="369332"/>
          </a:xfrm>
          <a:prstGeom prst="rect">
            <a:avLst/>
          </a:prstGeom>
          <a:noFill/>
        </p:spPr>
        <p:txBody>
          <a:bodyPr wrap="square" rtlCol="0">
            <a:spAutoFit/>
          </a:bodyPr>
          <a:lstStyle/>
          <a:p>
            <a:r>
              <a:rPr lang="zh-CN" altLang="en-US" dirty="0">
                <a:latin typeface="黑体" pitchFamily="49" charset="-122"/>
                <a:ea typeface="黑体" pitchFamily="49" charset="-122"/>
              </a:rPr>
              <a:t>和</a:t>
            </a:r>
          </a:p>
        </p:txBody>
      </p:sp>
      <mc:AlternateContent xmlns:mc="http://schemas.openxmlformats.org/markup-compatibility/2006" xmlns:a14="http://schemas.microsoft.com/office/drawing/2010/main">
        <mc:Choice Requires="a14">
          <p:sp>
            <p:nvSpPr>
              <p:cNvPr id="14" name="矩形 13"/>
              <p:cNvSpPr/>
              <p:nvPr/>
            </p:nvSpPr>
            <p:spPr>
              <a:xfrm>
                <a:off x="2267744" y="4299942"/>
                <a:ext cx="675368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altLang="zh-CN">
                          <a:latin typeface="Cambria Math"/>
                          <a:ea typeface="Cambria Math"/>
                        </a:rPr>
                        <m:t>P</m:t>
                      </m:r>
                      <m:r>
                        <a:rPr lang="en-US" altLang="zh-CN">
                          <a:latin typeface="Cambria Math"/>
                        </a:rPr>
                        <m:t>(</m:t>
                      </m:r>
                      <m:r>
                        <a:rPr lang="zh-CN" altLang="zh-CN">
                          <a:latin typeface="Cambria Math"/>
                        </a:rPr>
                        <m:t>男</m:t>
                      </m:r>
                      <m:r>
                        <a:rPr lang="en-US" altLang="zh-CN">
                          <a:latin typeface="Cambria Math"/>
                        </a:rPr>
                        <m:t>|</m:t>
                      </m:r>
                      <m:r>
                        <a:rPr lang="zh-CN" altLang="en-US" i="1">
                          <a:latin typeface="Cambria Math"/>
                        </a:rPr>
                        <m:t>守</m:t>
                      </m:r>
                      <m:r>
                        <a:rPr lang="zh-CN" altLang="zh-CN">
                          <a:latin typeface="Cambria Math"/>
                        </a:rPr>
                        <m:t>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中</m:t>
                      </m:r>
                      <m:r>
                        <a:rPr lang="en-US" altLang="zh-CN">
                          <a:latin typeface="Cambria Math"/>
                        </a:rPr>
                        <m:t>|</m:t>
                      </m:r>
                      <m:r>
                        <a:rPr lang="zh-CN" altLang="en-US" i="1">
                          <a:latin typeface="Cambria Math"/>
                        </a:rPr>
                        <m:t>守</m:t>
                      </m:r>
                      <m:r>
                        <a:rPr lang="zh-CN" altLang="zh-CN">
                          <a:latin typeface="Cambria Math"/>
                        </a:rPr>
                        <m:t>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本科</m:t>
                      </m:r>
                      <m:r>
                        <a:rPr lang="en-US" altLang="zh-CN">
                          <a:latin typeface="Cambria Math"/>
                        </a:rPr>
                        <m:t>|</m:t>
                      </m:r>
                      <m:r>
                        <a:rPr lang="zh-CN" altLang="en-US" i="1">
                          <a:latin typeface="Cambria Math"/>
                        </a:rPr>
                        <m:t>守</m:t>
                      </m:r>
                      <m:r>
                        <a:rPr lang="zh-CN" altLang="zh-CN">
                          <a:latin typeface="Cambria Math"/>
                        </a:rPr>
                        <m:t>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a:rPr lang="en-US" altLang="zh-CN">
                          <a:latin typeface="Cambria Math"/>
                        </a:rPr>
                        <m:t>(</m:t>
                      </m:r>
                      <m:r>
                        <a:rPr lang="zh-CN" altLang="zh-CN">
                          <a:latin typeface="Cambria Math"/>
                        </a:rPr>
                        <m:t>未婚</m:t>
                      </m:r>
                      <m:r>
                        <a:rPr lang="en-US" altLang="zh-CN">
                          <a:latin typeface="Cambria Math"/>
                        </a:rPr>
                        <m:t>|</m:t>
                      </m:r>
                      <m:r>
                        <a:rPr lang="zh-CN" altLang="en-US" i="1">
                          <a:latin typeface="Cambria Math"/>
                        </a:rPr>
                        <m:t>守</m:t>
                      </m:r>
                      <m:r>
                        <a:rPr lang="zh-CN" altLang="zh-CN">
                          <a:latin typeface="Cambria Math"/>
                        </a:rPr>
                        <m:t>约</m:t>
                      </m:r>
                      <m:r>
                        <a:rPr lang="en-US" altLang="zh-CN">
                          <a:latin typeface="Cambria Math"/>
                        </a:rPr>
                        <m:t>)</m:t>
                      </m:r>
                      <m:r>
                        <a:rPr lang="en-US" altLang="zh-CN" i="1">
                          <a:latin typeface="Cambria Math"/>
                          <a:ea typeface="Cambria Math"/>
                        </a:rPr>
                        <m:t>∙</m:t>
                      </m:r>
                      <m:r>
                        <m:rPr>
                          <m:nor/>
                        </m:rPr>
                        <a:rPr lang="en-US" altLang="zh-CN">
                          <a:latin typeface="Cambria Math"/>
                          <a:ea typeface="Cambria Math"/>
                        </a:rPr>
                        <m:t>P</m:t>
                      </m:r>
                      <m:r>
                        <m:rPr>
                          <m:nor/>
                        </m:rPr>
                        <a:rPr lang="en-US" altLang="zh-CN">
                          <a:latin typeface="Cambria Math"/>
                          <a:ea typeface="Cambria Math"/>
                        </a:rPr>
                        <m:t>(</m:t>
                      </m:r>
                      <m:r>
                        <a:rPr lang="zh-CN" altLang="en-US" i="1">
                          <a:latin typeface="Cambria Math"/>
                        </a:rPr>
                        <m:t>守</m:t>
                      </m:r>
                      <m:r>
                        <a:rPr lang="zh-CN" altLang="zh-CN">
                          <a:latin typeface="Cambria Math"/>
                        </a:rPr>
                        <m:t>约</m:t>
                      </m:r>
                      <m:r>
                        <m:rPr>
                          <m:nor/>
                        </m:rPr>
                        <a:rPr lang="en-US" altLang="zh-CN">
                          <a:latin typeface="Cambria Math"/>
                          <a:ea typeface="Cambria Math"/>
                        </a:rPr>
                        <m:t>)</m:t>
                      </m:r>
                      <m:r>
                        <m:rPr>
                          <m:nor/>
                        </m:rPr>
                        <a:rPr lang="zh-CN" altLang="en-US" dirty="0"/>
                        <m:t> </m:t>
                      </m:r>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2267744" y="4299942"/>
                <a:ext cx="6753684" cy="369332"/>
              </a:xfrm>
              <a:prstGeom prst="rect">
                <a:avLst/>
              </a:prstGeom>
              <a:blipFill rotWithShape="1">
                <a:blip r:embed="rId5"/>
                <a:stretch>
                  <a:fillRect b="-13115"/>
                </a:stretch>
              </a:blipFill>
            </p:spPr>
            <p:txBody>
              <a:bodyPr/>
              <a:lstStyle/>
              <a:p>
                <a:r>
                  <a:rPr lang="zh-CN" altLang="en-US">
                    <a:noFill/>
                  </a:rPr>
                  <a:t> </a:t>
                </a:r>
              </a:p>
            </p:txBody>
          </p:sp>
        </mc:Fallback>
      </mc:AlternateContent>
      <p:sp>
        <p:nvSpPr>
          <p:cNvPr id="15" name="TextBox 14"/>
          <p:cNvSpPr txBox="1"/>
          <p:nvPr/>
        </p:nvSpPr>
        <p:spPr>
          <a:xfrm>
            <a:off x="2095739" y="3846110"/>
            <a:ext cx="529617" cy="369332"/>
          </a:xfrm>
          <a:prstGeom prst="rect">
            <a:avLst/>
          </a:prstGeom>
          <a:noFill/>
        </p:spPr>
        <p:txBody>
          <a:bodyPr wrap="square" rtlCol="0">
            <a:spAutoFit/>
          </a:bodyPr>
          <a:lstStyle/>
          <a:p>
            <a:r>
              <a:rPr lang="zh-CN" altLang="en-US" dirty="0">
                <a:latin typeface="黑体" pitchFamily="49" charset="-122"/>
                <a:ea typeface="黑体" pitchFamily="49" charset="-122"/>
              </a:rPr>
              <a:t>即：</a:t>
            </a:r>
          </a:p>
        </p:txBody>
      </p:sp>
      <p:sp>
        <p:nvSpPr>
          <p:cNvPr id="16" name="TextBox 15"/>
          <p:cNvSpPr txBox="1"/>
          <p:nvPr/>
        </p:nvSpPr>
        <p:spPr>
          <a:xfrm>
            <a:off x="2157653" y="4670044"/>
            <a:ext cx="1729706" cy="369332"/>
          </a:xfrm>
          <a:prstGeom prst="rect">
            <a:avLst/>
          </a:prstGeom>
          <a:noFill/>
        </p:spPr>
        <p:txBody>
          <a:bodyPr wrap="square" rtlCol="0">
            <a:spAutoFit/>
          </a:bodyPr>
          <a:lstStyle/>
          <a:p>
            <a:r>
              <a:rPr lang="zh-CN" altLang="en-US" dirty="0"/>
              <a:t>的大小关系。</a:t>
            </a:r>
          </a:p>
        </p:txBody>
      </p:sp>
    </p:spTree>
    <p:extLst>
      <p:ext uri="{BB962C8B-B14F-4D97-AF65-F5344CB8AC3E}">
        <p14:creationId xmlns:p14="http://schemas.microsoft.com/office/powerpoint/2010/main" val="260054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a:t>
            </a:r>
            <a:endParaRPr lang="en-US" altLang="zh-CN" dirty="0">
              <a:sym typeface="+mn-ea"/>
            </a:endParaRPr>
          </a:p>
        </p:txBody>
      </p:sp>
      <p:sp>
        <p:nvSpPr>
          <p:cNvPr id="7" name="矩形 6"/>
          <p:cNvSpPr/>
          <p:nvPr/>
        </p:nvSpPr>
        <p:spPr>
          <a:xfrm>
            <a:off x="1763688" y="771550"/>
            <a:ext cx="4824536" cy="430887"/>
          </a:xfrm>
          <a:prstGeom prst="rect">
            <a:avLst/>
          </a:prstGeom>
        </p:spPr>
        <p:txBody>
          <a:bodyPr wrap="square">
            <a:spAutoFit/>
          </a:bodyPr>
          <a:lstStyle/>
          <a:p>
            <a:r>
              <a:rPr lang="zh-CN" altLang="zh-CN" sz="2200" dirty="0"/>
              <a:t>假设</a:t>
            </a:r>
            <a:r>
              <a:rPr lang="en-US" altLang="zh-CN" sz="2200" dirty="0"/>
              <a:t>X</a:t>
            </a:r>
            <a:r>
              <a:rPr lang="zh-CN" altLang="zh-CN" sz="2200" dirty="0"/>
              <a:t>，</a:t>
            </a:r>
            <a:r>
              <a:rPr lang="en-US" altLang="zh-CN" sz="2200" dirty="0"/>
              <a:t>Y</a:t>
            </a:r>
            <a:r>
              <a:rPr lang="zh-CN" altLang="zh-CN" sz="2200" dirty="0"/>
              <a:t>是一对随机变量</a:t>
            </a:r>
            <a:endParaRPr lang="zh-CN" altLang="en-US" sz="2200" dirty="0"/>
          </a:p>
        </p:txBody>
      </p:sp>
      <mc:AlternateContent xmlns:mc="http://schemas.openxmlformats.org/markup-compatibility/2006" xmlns:a14="http://schemas.microsoft.com/office/drawing/2010/main">
        <mc:Choice Requires="a14">
          <p:sp>
            <p:nvSpPr>
              <p:cNvPr id="8" name="矩形 7"/>
              <p:cNvSpPr/>
              <p:nvPr/>
            </p:nvSpPr>
            <p:spPr>
              <a:xfrm>
                <a:off x="1835696" y="1202437"/>
                <a:ext cx="7128792" cy="955903"/>
              </a:xfrm>
              <a:prstGeom prst="rect">
                <a:avLst/>
              </a:prstGeom>
            </p:spPr>
            <p:txBody>
              <a:bodyPr wrap="square">
                <a:spAutoFit/>
              </a:bodyPr>
              <a:lstStyle/>
              <a:p>
                <a:pPr marL="285750" indent="-285750">
                  <a:lnSpc>
                    <a:spcPct val="150000"/>
                  </a:lnSpc>
                  <a:buFont typeface="Arial" pitchFamily="34" charset="0"/>
                  <a:buChar char="•"/>
                </a:pPr>
                <a:r>
                  <a:rPr lang="en-US" altLang="zh-CN" sz="2000" dirty="0"/>
                  <a:t>X</a:t>
                </a:r>
                <a:r>
                  <a:rPr lang="zh-CN" altLang="zh-CN" sz="2000" dirty="0"/>
                  <a:t>和</a:t>
                </a:r>
                <a:r>
                  <a:rPr lang="en-US" altLang="zh-CN" sz="2000" dirty="0"/>
                  <a:t>Y</a:t>
                </a:r>
                <a:r>
                  <a:rPr lang="zh-CN" altLang="zh-CN" sz="2000" dirty="0"/>
                  <a:t>的</a:t>
                </a:r>
                <a:r>
                  <a:rPr lang="zh-CN" altLang="zh-CN" sz="2000" b="1" dirty="0"/>
                  <a:t>联合概率</a:t>
                </a:r>
                <a14:m>
                  <m:oMath xmlns:m="http://schemas.openxmlformats.org/officeDocument/2006/math">
                    <m:r>
                      <m:rPr>
                        <m:sty m:val="p"/>
                      </m:rPr>
                      <a:rPr lang="en-US" altLang="zh-CN" sz="2000">
                        <a:latin typeface="Cambria Math"/>
                      </a:rPr>
                      <m:t>P</m:t>
                    </m:r>
                    <m:r>
                      <a:rPr lang="en-US" altLang="zh-CN" sz="2000">
                        <a:latin typeface="Cambria Math"/>
                      </a:rPr>
                      <m:t>(</m:t>
                    </m:r>
                    <m:r>
                      <m:rPr>
                        <m:sty m:val="p"/>
                      </m:rPr>
                      <a:rPr lang="en-US" altLang="zh-CN" sz="2000">
                        <a:latin typeface="Cambria Math"/>
                      </a:rPr>
                      <m:t>X</m:t>
                    </m:r>
                    <m:r>
                      <a:rPr lang="en-US" altLang="zh-CN" sz="2000">
                        <a:latin typeface="Cambria Math"/>
                      </a:rPr>
                      <m:t>=</m:t>
                    </m:r>
                    <m:r>
                      <m:rPr>
                        <m:sty m:val="p"/>
                      </m:rPr>
                      <a:rPr lang="en-US" altLang="zh-CN" sz="2000">
                        <a:latin typeface="Cambria Math"/>
                      </a:rPr>
                      <m:t>x</m:t>
                    </m:r>
                    <m:r>
                      <a:rPr lang="en-US" altLang="zh-CN" sz="2000">
                        <a:latin typeface="Cambria Math"/>
                      </a:rPr>
                      <m:t>,</m:t>
                    </m:r>
                    <m:r>
                      <m:rPr>
                        <m:sty m:val="p"/>
                      </m:rPr>
                      <a:rPr lang="en-US" altLang="zh-CN" sz="2000">
                        <a:latin typeface="Cambria Math"/>
                      </a:rPr>
                      <m:t>Y</m:t>
                    </m:r>
                    <m:r>
                      <a:rPr lang="en-US" altLang="zh-CN" sz="2000">
                        <a:latin typeface="Cambria Math"/>
                      </a:rPr>
                      <m:t>=</m:t>
                    </m:r>
                    <m:r>
                      <m:rPr>
                        <m:sty m:val="p"/>
                      </m:rPr>
                      <a:rPr lang="en-US" altLang="zh-CN" sz="2000">
                        <a:latin typeface="Cambria Math"/>
                      </a:rPr>
                      <m:t>y</m:t>
                    </m:r>
                    <m:r>
                      <a:rPr lang="en-US" altLang="zh-CN" sz="2000">
                        <a:latin typeface="Cambria Math"/>
                      </a:rPr>
                      <m:t>)</m:t>
                    </m:r>
                  </m:oMath>
                </a14:m>
                <a:r>
                  <a:rPr lang="zh-CN" altLang="zh-CN" sz="2000" dirty="0"/>
                  <a:t>，是指</a:t>
                </a:r>
                <a14:m>
                  <m:oMath xmlns:m="http://schemas.openxmlformats.org/officeDocument/2006/math">
                    <m:r>
                      <m:rPr>
                        <m:sty m:val="p"/>
                      </m:rPr>
                      <a:rPr lang="en-US" altLang="zh-CN" sz="2000">
                        <a:latin typeface="Cambria Math"/>
                      </a:rPr>
                      <m:t>X</m:t>
                    </m:r>
                  </m:oMath>
                </a14:m>
                <a:r>
                  <a:rPr lang="zh-CN" altLang="zh-CN" sz="2000" dirty="0"/>
                  <a:t>取值为</a:t>
                </a:r>
                <a:r>
                  <a:rPr lang="en-US" altLang="zh-CN" sz="2000" dirty="0"/>
                  <a:t> </a:t>
                </a:r>
                <a:r>
                  <a:rPr lang="en-US" altLang="zh-CN" sz="2000" dirty="0">
                    <a:latin typeface="Times New Roman" panose="02020603050405020304" pitchFamily="18" charset="0"/>
                    <a:cs typeface="Times New Roman" panose="02020603050405020304" pitchFamily="18" charset="0"/>
                  </a:rPr>
                  <a:t>x </a:t>
                </a:r>
                <a:r>
                  <a:rPr lang="zh-CN" altLang="zh-CN" sz="2000" dirty="0"/>
                  <a:t>且</a:t>
                </a:r>
                <a14:m>
                  <m:oMath xmlns:m="http://schemas.openxmlformats.org/officeDocument/2006/math">
                    <m:r>
                      <m:rPr>
                        <m:sty m:val="p"/>
                      </m:rPr>
                      <a:rPr lang="en-US" altLang="zh-CN" sz="2000">
                        <a:latin typeface="Cambria Math"/>
                      </a:rPr>
                      <m:t>Y</m:t>
                    </m:r>
                  </m:oMath>
                </a14:m>
                <a:r>
                  <a:rPr lang="zh-CN" altLang="zh-CN" sz="2000" dirty="0"/>
                  <a:t>取值</a:t>
                </a:r>
                <a:r>
                  <a:rPr lang="en-US" altLang="zh-CN" sz="2000" dirty="0"/>
                  <a:t> </a:t>
                </a:r>
                <a:r>
                  <a:rPr lang="en-US" altLang="zh-CN" sz="2000" dirty="0">
                    <a:latin typeface="Times New Roman" panose="02020603050405020304" pitchFamily="18" charset="0"/>
                    <a:cs typeface="Times New Roman" panose="02020603050405020304" pitchFamily="18" charset="0"/>
                  </a:rPr>
                  <a:t>y</a:t>
                </a:r>
                <a:r>
                  <a:rPr lang="zh-CN" altLang="zh-CN" sz="2000" dirty="0"/>
                  <a:t>的概率</a:t>
                </a:r>
                <a:r>
                  <a:rPr lang="zh-CN" altLang="en-US" sz="2000" dirty="0"/>
                  <a:t>，简记为 </a:t>
                </a:r>
                <a14:m>
                  <m:oMath xmlns:m="http://schemas.openxmlformats.org/officeDocument/2006/math">
                    <m:r>
                      <m:rPr>
                        <m:sty m:val="p"/>
                      </m:rPr>
                      <a:rPr lang="en-US" altLang="zh-CN" sz="2000">
                        <a:latin typeface="Cambria Math"/>
                      </a:rPr>
                      <m:t>P</m:t>
                    </m:r>
                    <m:r>
                      <a:rPr lang="en-US" altLang="zh-CN" sz="2000">
                        <a:latin typeface="Cambria Math"/>
                      </a:rPr>
                      <m:t>(</m:t>
                    </m:r>
                    <m:r>
                      <m:rPr>
                        <m:sty m:val="p"/>
                      </m:rPr>
                      <a:rPr lang="en-US" altLang="zh-CN" sz="2000">
                        <a:latin typeface="Cambria Math"/>
                      </a:rPr>
                      <m:t>X</m:t>
                    </m:r>
                    <m:r>
                      <a:rPr lang="en-US" altLang="zh-CN" sz="2000">
                        <a:latin typeface="Cambria Math"/>
                      </a:rPr>
                      <m:t>,  </m:t>
                    </m:r>
                    <m:r>
                      <m:rPr>
                        <m:sty m:val="p"/>
                      </m:rPr>
                      <a:rPr lang="en-US" altLang="zh-CN" sz="2000">
                        <a:latin typeface="Cambria Math"/>
                      </a:rPr>
                      <m:t>Y</m:t>
                    </m:r>
                    <m:r>
                      <a:rPr lang="en-US" altLang="zh-CN" sz="2000">
                        <a:latin typeface="Cambria Math"/>
                      </a:rPr>
                      <m:t>)</m:t>
                    </m:r>
                  </m:oMath>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1835696" y="1202437"/>
                <a:ext cx="7128792" cy="955903"/>
              </a:xfrm>
              <a:prstGeom prst="rect">
                <a:avLst/>
              </a:prstGeom>
              <a:blipFill>
                <a:blip r:embed="rId3"/>
                <a:stretch>
                  <a:fillRect l="-769" b="-89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841710" y="2138541"/>
                <a:ext cx="6906754" cy="955903"/>
              </a:xfrm>
              <a:prstGeom prst="rect">
                <a:avLst/>
              </a:prstGeom>
            </p:spPr>
            <p:txBody>
              <a:bodyPr wrap="square">
                <a:spAutoFit/>
              </a:bodyPr>
              <a:lstStyle/>
              <a:p>
                <a:pPr marL="285750" indent="-285750">
                  <a:lnSpc>
                    <a:spcPct val="150000"/>
                  </a:lnSpc>
                  <a:buFont typeface="Arial" pitchFamily="34" charset="0"/>
                  <a:buChar char="•"/>
                </a:pPr>
                <a:r>
                  <a:rPr lang="en-US" altLang="zh-CN" sz="2000" dirty="0"/>
                  <a:t>X</a:t>
                </a:r>
                <a:r>
                  <a:rPr lang="zh-CN" altLang="zh-CN" sz="2000" dirty="0"/>
                  <a:t>和</a:t>
                </a:r>
                <a:r>
                  <a:rPr lang="en-US" altLang="zh-CN" sz="2000" dirty="0"/>
                  <a:t>Y</a:t>
                </a:r>
                <a:r>
                  <a:rPr lang="zh-CN" altLang="zh-CN" sz="2000" dirty="0"/>
                  <a:t>的</a:t>
                </a:r>
                <a:r>
                  <a:rPr lang="zh-CN" altLang="zh-CN" sz="2000" b="1" dirty="0"/>
                  <a:t>条件概率</a:t>
                </a:r>
                <a14:m>
                  <m:oMath xmlns:m="http://schemas.openxmlformats.org/officeDocument/2006/math">
                    <m:r>
                      <m:rPr>
                        <m:sty m:val="p"/>
                      </m:rPr>
                      <a:rPr lang="en-US" altLang="zh-CN" sz="2000">
                        <a:latin typeface="Cambria Math"/>
                      </a:rPr>
                      <m:t>P</m:t>
                    </m:r>
                    <m:r>
                      <a:rPr lang="en-US" altLang="zh-CN" sz="2000">
                        <a:latin typeface="Cambria Math"/>
                      </a:rPr>
                      <m:t>(</m:t>
                    </m:r>
                    <m:r>
                      <m:rPr>
                        <m:sty m:val="p"/>
                      </m:rPr>
                      <a:rPr lang="en-US" altLang="zh-CN" sz="2000">
                        <a:latin typeface="Cambria Math"/>
                      </a:rPr>
                      <m:t>X</m:t>
                    </m:r>
                    <m:r>
                      <a:rPr lang="en-US" altLang="zh-CN" sz="2000">
                        <a:latin typeface="Cambria Math"/>
                      </a:rPr>
                      <m:t>=</m:t>
                    </m:r>
                    <m:r>
                      <m:rPr>
                        <m:sty m:val="p"/>
                      </m:rPr>
                      <a:rPr lang="en-US" altLang="zh-CN" sz="2000">
                        <a:latin typeface="Cambria Math"/>
                      </a:rPr>
                      <m:t>x</m:t>
                    </m:r>
                    <m:r>
                      <a:rPr lang="en-US" altLang="zh-CN" sz="2000">
                        <a:latin typeface="Cambria Math"/>
                      </a:rPr>
                      <m:t>|</m:t>
                    </m:r>
                    <m:r>
                      <m:rPr>
                        <m:sty m:val="p"/>
                      </m:rPr>
                      <a:rPr lang="en-US" altLang="zh-CN" sz="2000">
                        <a:latin typeface="Cambria Math"/>
                      </a:rPr>
                      <m:t>Y</m:t>
                    </m:r>
                    <m:r>
                      <a:rPr lang="en-US" altLang="zh-CN" sz="2000">
                        <a:latin typeface="Cambria Math"/>
                      </a:rPr>
                      <m:t>=</m:t>
                    </m:r>
                    <m:r>
                      <m:rPr>
                        <m:sty m:val="p"/>
                      </m:rPr>
                      <a:rPr lang="en-US" altLang="zh-CN" sz="2000">
                        <a:latin typeface="Cambria Math"/>
                      </a:rPr>
                      <m:t>y</m:t>
                    </m:r>
                    <m:r>
                      <a:rPr lang="en-US" altLang="zh-CN" sz="2000">
                        <a:latin typeface="Cambria Math"/>
                      </a:rPr>
                      <m:t>)</m:t>
                    </m:r>
                  </m:oMath>
                </a14:m>
                <a:r>
                  <a:rPr lang="zh-CN" altLang="zh-CN" sz="2000" dirty="0"/>
                  <a:t>，是指在</a:t>
                </a:r>
                <a:r>
                  <a:rPr lang="en-US" altLang="zh-CN" sz="2000" dirty="0"/>
                  <a:t> </a:t>
                </a:r>
                <a14:m>
                  <m:oMath xmlns:m="http://schemas.openxmlformats.org/officeDocument/2006/math">
                    <m:r>
                      <m:rPr>
                        <m:sty m:val="p"/>
                      </m:rPr>
                      <a:rPr lang="en-US" altLang="zh-CN" sz="2000">
                        <a:latin typeface="Cambria Math"/>
                      </a:rPr>
                      <m:t>Y</m:t>
                    </m:r>
                  </m:oMath>
                </a14:m>
                <a:r>
                  <a:rPr lang="en-US" altLang="zh-CN" sz="2000" dirty="0"/>
                  <a:t> </a:t>
                </a:r>
                <a:r>
                  <a:rPr lang="zh-CN" altLang="zh-CN" sz="2000" dirty="0"/>
                  <a:t>取值</a:t>
                </a:r>
                <a:r>
                  <a:rPr lang="en-US" altLang="zh-CN" sz="2000" dirty="0"/>
                  <a:t> </a:t>
                </a:r>
                <a:r>
                  <a:rPr lang="en-US" altLang="zh-CN" sz="2000" dirty="0">
                    <a:latin typeface="Times New Roman" panose="02020603050405020304" pitchFamily="18" charset="0"/>
                    <a:cs typeface="Times New Roman" panose="02020603050405020304" pitchFamily="18" charset="0"/>
                  </a:rPr>
                  <a:t>y </a:t>
                </a:r>
                <a:r>
                  <a:rPr lang="zh-CN" altLang="zh-CN" sz="2000" dirty="0"/>
                  <a:t>的条件下，</a:t>
                </a:r>
                <a:r>
                  <a:rPr lang="en-US" altLang="zh-CN" sz="2000" dirty="0"/>
                  <a:t> </a:t>
                </a:r>
                <a14:m>
                  <m:oMath xmlns:m="http://schemas.openxmlformats.org/officeDocument/2006/math">
                    <m:r>
                      <m:rPr>
                        <m:sty m:val="p"/>
                      </m:rPr>
                      <a:rPr lang="en-US" altLang="zh-CN" sz="2000">
                        <a:latin typeface="Cambria Math"/>
                      </a:rPr>
                      <m:t>X</m:t>
                    </m:r>
                  </m:oMath>
                </a14:m>
                <a:r>
                  <a:rPr lang="en-US" altLang="zh-CN" sz="2000" dirty="0"/>
                  <a:t> </a:t>
                </a:r>
                <a:r>
                  <a:rPr lang="zh-CN" altLang="zh-CN" sz="2000" dirty="0"/>
                  <a:t>取值为</a:t>
                </a:r>
                <a:r>
                  <a:rPr lang="en-US" altLang="zh-CN" sz="2000" dirty="0"/>
                  <a:t> </a:t>
                </a:r>
                <a:r>
                  <a:rPr lang="en-US" altLang="zh-CN" sz="2000" dirty="0">
                    <a:latin typeface="Times New Roman" panose="02020603050405020304" pitchFamily="18" charset="0"/>
                    <a:cs typeface="Times New Roman" panose="02020603050405020304" pitchFamily="18" charset="0"/>
                  </a:rPr>
                  <a:t>x</a:t>
                </a:r>
                <a:r>
                  <a:rPr lang="en-US" altLang="zh-CN" sz="2000" dirty="0"/>
                  <a:t> </a:t>
                </a:r>
                <a:r>
                  <a:rPr lang="zh-CN" altLang="zh-CN" sz="2000" dirty="0"/>
                  <a:t>的概率</a:t>
                </a:r>
                <a:r>
                  <a:rPr lang="zh-CN" altLang="en-US" sz="2000" dirty="0"/>
                  <a:t>，简记为 </a:t>
                </a:r>
                <a14:m>
                  <m:oMath xmlns:m="http://schemas.openxmlformats.org/officeDocument/2006/math">
                    <m:r>
                      <m:rPr>
                        <m:sty m:val="p"/>
                      </m:rPr>
                      <a:rPr lang="en-US" altLang="zh-CN" sz="2000">
                        <a:latin typeface="Cambria Math"/>
                      </a:rPr>
                      <m:t>P</m:t>
                    </m:r>
                    <m:d>
                      <m:dPr>
                        <m:endChr m:val="|"/>
                        <m:ctrlPr>
                          <a:rPr lang="en-US" altLang="zh-CN" sz="2000" i="1">
                            <a:latin typeface="Cambria Math"/>
                          </a:rPr>
                        </m:ctrlPr>
                      </m:dPr>
                      <m:e>
                        <m:r>
                          <a:rPr lang="en-US" altLang="zh-CN" sz="2000" b="0" i="0" smtClean="0">
                            <a:latin typeface="Cambria Math"/>
                          </a:rPr>
                          <m:t> </m:t>
                        </m:r>
                        <m:r>
                          <m:rPr>
                            <m:sty m:val="p"/>
                          </m:rPr>
                          <a:rPr lang="en-US" altLang="zh-CN" sz="2000">
                            <a:latin typeface="Cambria Math"/>
                          </a:rPr>
                          <m:t>X</m:t>
                        </m:r>
                        <m:r>
                          <a:rPr lang="en-US" altLang="zh-CN" sz="2000" b="0" i="0" smtClean="0">
                            <a:latin typeface="Cambria Math"/>
                          </a:rPr>
                          <m:t> </m:t>
                        </m:r>
                      </m:e>
                    </m:d>
                    <m:r>
                      <a:rPr lang="en-US" altLang="zh-CN" sz="2000" b="0" i="0" smtClean="0">
                        <a:latin typeface="Cambria Math"/>
                      </a:rPr>
                      <m:t> </m:t>
                    </m:r>
                    <m:r>
                      <m:rPr>
                        <m:sty m:val="p"/>
                      </m:rPr>
                      <a:rPr lang="en-US" altLang="zh-CN" sz="2000">
                        <a:latin typeface="Cambria Math"/>
                      </a:rPr>
                      <m:t>Y</m:t>
                    </m:r>
                    <m:r>
                      <a:rPr lang="en-US" altLang="zh-CN" sz="2000" b="0" i="0" smtClean="0">
                        <a:latin typeface="Cambria Math"/>
                      </a:rPr>
                      <m:t> </m:t>
                    </m:r>
                    <m:r>
                      <a:rPr lang="en-US" altLang="zh-CN" sz="2000">
                        <a:latin typeface="Cambria Math"/>
                      </a:rPr>
                      <m:t>)</m:t>
                    </m:r>
                  </m:oMath>
                </a14:m>
                <a:endParaRPr lang="zh-CN" altLang="en-US" sz="2000" dirty="0"/>
              </a:p>
            </p:txBody>
          </p:sp>
        </mc:Choice>
        <mc:Fallback xmlns="">
          <p:sp>
            <p:nvSpPr>
              <p:cNvPr id="9" name="矩形 8"/>
              <p:cNvSpPr>
                <a:spLocks noRot="1" noChangeAspect="1" noMove="1" noResize="1" noEditPoints="1" noAdjustHandles="1" noChangeArrowheads="1" noChangeShapeType="1" noTextEdit="1"/>
              </p:cNvSpPr>
              <p:nvPr/>
            </p:nvSpPr>
            <p:spPr>
              <a:xfrm>
                <a:off x="1841710" y="2138541"/>
                <a:ext cx="6906754" cy="955903"/>
              </a:xfrm>
              <a:prstGeom prst="rect">
                <a:avLst/>
              </a:prstGeom>
              <a:blipFill>
                <a:blip r:embed="rId4"/>
                <a:stretch>
                  <a:fillRect l="-794" b="-108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35696" y="3075806"/>
                <a:ext cx="5616624" cy="1938992"/>
              </a:xfrm>
              <a:prstGeom prst="rect">
                <a:avLst/>
              </a:prstGeom>
            </p:spPr>
            <p:txBody>
              <a:bodyPr wrap="square">
                <a:spAutoFit/>
              </a:bodyPr>
              <a:lstStyle/>
              <a:p>
                <a:pPr marL="285750" indent="-285750">
                  <a:lnSpc>
                    <a:spcPct val="150000"/>
                  </a:lnSpc>
                  <a:buFont typeface="Arial" pitchFamily="34" charset="0"/>
                  <a:buChar char="•"/>
                </a:pPr>
                <a:r>
                  <a:rPr lang="zh-CN" altLang="en-US" sz="2000" dirty="0"/>
                  <a:t>条件概率和联合概率的关系 </a:t>
                </a:r>
                <a:endParaRPr lang="en-US" altLang="zh-CN" sz="2000" dirty="0"/>
              </a:p>
              <a:p>
                <a:pPr marL="1257300" lvl="2" indent="-342900">
                  <a:lnSpc>
                    <a:spcPct val="150000"/>
                  </a:lnSpc>
                  <a:buFont typeface="Wingdings" pitchFamily="2" charset="2"/>
                  <a:buChar char="ü"/>
                </a:pPr>
                <a14:m>
                  <m:oMath xmlns:m="http://schemas.openxmlformats.org/officeDocument/2006/math">
                    <m:r>
                      <m:rPr>
                        <m:sty m:val="p"/>
                      </m:rPr>
                      <a:rPr lang="en-US" altLang="zh-CN" sz="2000">
                        <a:latin typeface="Cambria Math"/>
                      </a:rPr>
                      <m:t>P</m:t>
                    </m:r>
                    <m:d>
                      <m:dPr>
                        <m:ctrlPr>
                          <a:rPr lang="en-US" altLang="zh-CN" sz="2000" i="1">
                            <a:latin typeface="Cambria Math"/>
                          </a:rPr>
                        </m:ctrlPr>
                      </m:dPr>
                      <m:e>
                        <m:r>
                          <a:rPr lang="en-US" altLang="zh-CN" sz="2000" b="0" i="0" smtClean="0">
                            <a:latin typeface="Cambria Math"/>
                          </a:rPr>
                          <m:t> </m:t>
                        </m:r>
                        <m:r>
                          <m:rPr>
                            <m:sty m:val="p"/>
                          </m:rPr>
                          <a:rPr lang="en-US" altLang="zh-CN" sz="2000">
                            <a:latin typeface="Cambria Math"/>
                          </a:rPr>
                          <m:t>X</m:t>
                        </m:r>
                        <m:r>
                          <a:rPr lang="en-US" altLang="zh-CN" sz="2000">
                            <a:latin typeface="Cambria Math"/>
                          </a:rPr>
                          <m:t>,  </m:t>
                        </m:r>
                        <m:r>
                          <m:rPr>
                            <m:sty m:val="p"/>
                          </m:rPr>
                          <a:rPr lang="en-US" altLang="zh-CN" sz="2000">
                            <a:latin typeface="Cambria Math"/>
                          </a:rPr>
                          <m:t>Y</m:t>
                        </m:r>
                        <m:r>
                          <a:rPr lang="en-US" altLang="zh-CN" sz="2000" b="0" i="0" smtClean="0">
                            <a:latin typeface="Cambria Math"/>
                          </a:rPr>
                          <m:t> </m:t>
                        </m:r>
                      </m:e>
                    </m:d>
                    <m:r>
                      <a:rPr lang="en-US" altLang="zh-CN" sz="2000">
                        <a:latin typeface="Cambria Math"/>
                      </a:rPr>
                      <m:t>=</m:t>
                    </m:r>
                    <m:r>
                      <m:rPr>
                        <m:sty m:val="p"/>
                      </m:rPr>
                      <a:rPr lang="en-US" altLang="zh-CN" sz="2000">
                        <a:latin typeface="Cambria Math"/>
                      </a:rPr>
                      <m:t>P</m:t>
                    </m:r>
                    <m:d>
                      <m:dPr>
                        <m:endChr m:val="|"/>
                        <m:ctrlPr>
                          <a:rPr lang="en-US" altLang="zh-CN" sz="2000" i="1">
                            <a:latin typeface="Cambria Math"/>
                          </a:rPr>
                        </m:ctrlPr>
                      </m:dPr>
                      <m:e>
                        <m:r>
                          <a:rPr lang="en-US" altLang="zh-CN" sz="2000" b="0" i="0" smtClean="0">
                            <a:latin typeface="Cambria Math"/>
                          </a:rPr>
                          <m:t> </m:t>
                        </m:r>
                        <m:r>
                          <m:rPr>
                            <m:sty m:val="p"/>
                          </m:rPr>
                          <a:rPr lang="en-US" altLang="zh-CN" sz="2000">
                            <a:latin typeface="Cambria Math"/>
                          </a:rPr>
                          <m:t>Y</m:t>
                        </m:r>
                        <m:r>
                          <a:rPr lang="en-US" altLang="zh-CN" sz="2000" b="0" i="0" smtClean="0">
                            <a:latin typeface="Cambria Math"/>
                          </a:rPr>
                          <m:t> </m:t>
                        </m:r>
                      </m:e>
                    </m:d>
                    <m:r>
                      <a:rPr lang="en-US" altLang="zh-CN" sz="2000" b="0" i="0" smtClean="0">
                        <a:latin typeface="Cambria Math"/>
                      </a:rPr>
                      <m:t> </m:t>
                    </m:r>
                    <m:r>
                      <m:rPr>
                        <m:sty m:val="p"/>
                      </m:rPr>
                      <a:rPr lang="en-US" altLang="zh-CN" sz="2000">
                        <a:latin typeface="Cambria Math"/>
                      </a:rPr>
                      <m:t>X</m:t>
                    </m:r>
                    <m:r>
                      <a:rPr lang="en-US" altLang="zh-CN" sz="2000" b="0" i="0" smtClean="0">
                        <a:latin typeface="Cambria Math"/>
                      </a:rPr>
                      <m:t> </m:t>
                    </m:r>
                    <m:r>
                      <a:rPr lang="en-US" altLang="zh-CN" sz="2000">
                        <a:latin typeface="Cambria Math"/>
                      </a:rPr>
                      <m:t>)</m:t>
                    </m:r>
                    <m:r>
                      <m:rPr>
                        <m:sty m:val="p"/>
                      </m:rPr>
                      <a:rPr lang="en-US" altLang="zh-CN" sz="2000">
                        <a:latin typeface="Cambria Math"/>
                      </a:rPr>
                      <m:t>P</m:t>
                    </m:r>
                    <m:r>
                      <a:rPr lang="en-US" altLang="zh-CN" sz="2000">
                        <a:latin typeface="Cambria Math"/>
                      </a:rPr>
                      <m:t>( </m:t>
                    </m:r>
                    <m:r>
                      <m:rPr>
                        <m:sty m:val="p"/>
                      </m:rPr>
                      <a:rPr lang="en-US" altLang="zh-CN" sz="2000">
                        <a:latin typeface="Cambria Math"/>
                      </a:rPr>
                      <m:t>X</m:t>
                    </m:r>
                    <m:r>
                      <a:rPr lang="en-US" altLang="zh-CN" sz="2000" b="0" i="0" smtClean="0">
                        <a:latin typeface="Cambria Math"/>
                      </a:rPr>
                      <m:t> </m:t>
                    </m:r>
                    <m:r>
                      <a:rPr lang="en-US" altLang="zh-CN" sz="2000">
                        <a:latin typeface="Cambria Math"/>
                      </a:rPr>
                      <m:t>)</m:t>
                    </m:r>
                  </m:oMath>
                </a14:m>
                <a:endParaRPr lang="en-US" altLang="zh-CN" sz="2000" dirty="0"/>
              </a:p>
              <a:p>
                <a:pPr marL="1257300" lvl="2" indent="-342900">
                  <a:lnSpc>
                    <a:spcPct val="150000"/>
                  </a:lnSpc>
                  <a:buFont typeface="Wingdings" pitchFamily="2" charset="2"/>
                  <a:buChar char="ü"/>
                </a:pPr>
                <a14:m>
                  <m:oMath xmlns:m="http://schemas.openxmlformats.org/officeDocument/2006/math">
                    <m:r>
                      <m:rPr>
                        <m:sty m:val="p"/>
                      </m:rPr>
                      <a:rPr lang="en-US" altLang="zh-CN" sz="2000">
                        <a:latin typeface="Cambria Math"/>
                      </a:rPr>
                      <m:t>P</m:t>
                    </m:r>
                    <m:d>
                      <m:dPr>
                        <m:ctrlPr>
                          <a:rPr lang="en-US" altLang="zh-CN" sz="2000" i="1">
                            <a:latin typeface="Cambria Math"/>
                          </a:rPr>
                        </m:ctrlPr>
                      </m:dPr>
                      <m:e>
                        <m:r>
                          <a:rPr lang="en-US" altLang="zh-CN" sz="2000">
                            <a:latin typeface="Cambria Math"/>
                          </a:rPr>
                          <m:t> </m:t>
                        </m:r>
                        <m:r>
                          <m:rPr>
                            <m:sty m:val="p"/>
                          </m:rPr>
                          <a:rPr lang="en-US" altLang="zh-CN" sz="2000" b="0" i="0" smtClean="0">
                            <a:latin typeface="Cambria Math"/>
                          </a:rPr>
                          <m:t>X</m:t>
                        </m:r>
                        <m:r>
                          <a:rPr lang="en-US" altLang="zh-CN" sz="2000">
                            <a:latin typeface="Cambria Math"/>
                          </a:rPr>
                          <m:t>, </m:t>
                        </m:r>
                        <m:r>
                          <m:rPr>
                            <m:sty m:val="p"/>
                          </m:rPr>
                          <a:rPr lang="en-US" altLang="zh-CN" sz="2000" smtClean="0">
                            <a:latin typeface="Cambria Math"/>
                          </a:rPr>
                          <m:t>Y</m:t>
                        </m:r>
                        <m:r>
                          <a:rPr lang="en-US" altLang="zh-CN" sz="2000" smtClean="0">
                            <a:latin typeface="Cambria Math"/>
                          </a:rPr>
                          <m:t> </m:t>
                        </m:r>
                      </m:e>
                    </m:d>
                    <m:r>
                      <a:rPr lang="en-US" altLang="zh-CN" sz="2000">
                        <a:latin typeface="Cambria Math"/>
                      </a:rPr>
                      <m:t>=</m:t>
                    </m:r>
                    <m:r>
                      <m:rPr>
                        <m:sty m:val="p"/>
                      </m:rPr>
                      <a:rPr lang="en-US" altLang="zh-CN" sz="2000">
                        <a:latin typeface="Cambria Math"/>
                      </a:rPr>
                      <m:t>P</m:t>
                    </m:r>
                    <m:r>
                      <a:rPr lang="en-US" altLang="zh-CN" sz="2000" b="0" i="0" smtClean="0">
                        <a:latin typeface="Cambria Math"/>
                      </a:rPr>
                      <m:t>(</m:t>
                    </m:r>
                    <m:r>
                      <m:rPr>
                        <m:sty m:val="p"/>
                      </m:rPr>
                      <a:rPr lang="en-US" altLang="zh-CN" sz="2000" b="0" i="0" smtClean="0">
                        <a:latin typeface="Cambria Math"/>
                      </a:rPr>
                      <m:t>Y</m:t>
                    </m:r>
                    <m:r>
                      <a:rPr lang="en-US" altLang="zh-CN" sz="2000" b="0" i="0" smtClean="0">
                        <a:latin typeface="Cambria Math"/>
                      </a:rPr>
                      <m:t>,</m:t>
                    </m:r>
                    <m:r>
                      <m:rPr>
                        <m:sty m:val="p"/>
                      </m:rPr>
                      <a:rPr lang="en-US" altLang="zh-CN" sz="2000" b="0" i="0" smtClean="0">
                        <a:latin typeface="Cambria Math"/>
                      </a:rPr>
                      <m:t>X</m:t>
                    </m:r>
                    <m:r>
                      <a:rPr lang="en-US" altLang="zh-CN" sz="2000">
                        <a:latin typeface="Cambria Math"/>
                      </a:rPr>
                      <m:t>)</m:t>
                    </m:r>
                  </m:oMath>
                </a14:m>
                <a:endParaRPr lang="zh-CN" altLang="en-US" sz="2000" dirty="0"/>
              </a:p>
              <a:p>
                <a:pPr marL="1257300" lvl="2" indent="-342900">
                  <a:lnSpc>
                    <a:spcPct val="150000"/>
                  </a:lnSpc>
                  <a:buFont typeface="Wingdings" pitchFamily="2" charset="2"/>
                  <a:buChar char="ü"/>
                </a:pPr>
                <a14:m>
                  <m:oMath xmlns:m="http://schemas.openxmlformats.org/officeDocument/2006/math">
                    <m:r>
                      <m:rPr>
                        <m:sty m:val="p"/>
                      </m:rPr>
                      <a:rPr lang="en-US" altLang="zh-CN" sz="2000">
                        <a:latin typeface="Cambria Math"/>
                      </a:rPr>
                      <m:t>P</m:t>
                    </m:r>
                    <m:d>
                      <m:dPr>
                        <m:ctrlPr>
                          <a:rPr lang="en-US" altLang="zh-CN" sz="2000" i="1">
                            <a:latin typeface="Cambria Math"/>
                          </a:rPr>
                        </m:ctrlPr>
                      </m:dPr>
                      <m:e>
                        <m:r>
                          <a:rPr lang="en-US" altLang="zh-CN" sz="2000">
                            <a:latin typeface="Cambria Math"/>
                          </a:rPr>
                          <m:t> </m:t>
                        </m:r>
                        <m:r>
                          <m:rPr>
                            <m:sty m:val="p"/>
                          </m:rPr>
                          <a:rPr lang="en-US" altLang="zh-CN" sz="2000" b="0" i="0" smtClean="0">
                            <a:latin typeface="Cambria Math"/>
                          </a:rPr>
                          <m:t>Y</m:t>
                        </m:r>
                        <m:r>
                          <a:rPr lang="en-US" altLang="zh-CN" sz="2000">
                            <a:latin typeface="Cambria Math"/>
                          </a:rPr>
                          <m:t>,  </m:t>
                        </m:r>
                        <m:r>
                          <m:rPr>
                            <m:sty m:val="p"/>
                          </m:rPr>
                          <a:rPr lang="en-US" altLang="zh-CN" sz="2000" b="0" i="0" smtClean="0">
                            <a:latin typeface="Cambria Math"/>
                          </a:rPr>
                          <m:t>X</m:t>
                        </m:r>
                        <m:r>
                          <a:rPr lang="en-US" altLang="zh-CN" sz="2000">
                            <a:latin typeface="Cambria Math"/>
                          </a:rPr>
                          <m:t> </m:t>
                        </m:r>
                      </m:e>
                    </m:d>
                    <m:r>
                      <a:rPr lang="en-US" altLang="zh-CN" sz="2000">
                        <a:latin typeface="Cambria Math"/>
                      </a:rPr>
                      <m:t>=</m:t>
                    </m:r>
                    <m:r>
                      <m:rPr>
                        <m:sty m:val="p"/>
                      </m:rPr>
                      <a:rPr lang="en-US" altLang="zh-CN" sz="2000">
                        <a:latin typeface="Cambria Math"/>
                      </a:rPr>
                      <m:t>P</m:t>
                    </m:r>
                    <m:d>
                      <m:dPr>
                        <m:endChr m:val="|"/>
                        <m:ctrlPr>
                          <a:rPr lang="en-US" altLang="zh-CN" sz="2000" i="1">
                            <a:latin typeface="Cambria Math"/>
                          </a:rPr>
                        </m:ctrlPr>
                      </m:dPr>
                      <m:e>
                        <m:r>
                          <a:rPr lang="en-US" altLang="zh-CN" sz="2000">
                            <a:latin typeface="Cambria Math"/>
                          </a:rPr>
                          <m:t> </m:t>
                        </m:r>
                        <m:r>
                          <m:rPr>
                            <m:sty m:val="p"/>
                          </m:rPr>
                          <a:rPr lang="en-US" altLang="zh-CN" sz="2000" b="0" i="0" smtClean="0">
                            <a:latin typeface="Cambria Math"/>
                          </a:rPr>
                          <m:t>X</m:t>
                        </m:r>
                        <m:r>
                          <a:rPr lang="en-US" altLang="zh-CN" sz="2000">
                            <a:latin typeface="Cambria Math"/>
                          </a:rPr>
                          <m:t> </m:t>
                        </m:r>
                      </m:e>
                    </m:d>
                    <m:r>
                      <a:rPr lang="en-US" altLang="zh-CN" sz="2000">
                        <a:latin typeface="Cambria Math"/>
                      </a:rPr>
                      <m:t> </m:t>
                    </m:r>
                    <m:r>
                      <m:rPr>
                        <m:sty m:val="p"/>
                      </m:rPr>
                      <a:rPr lang="en-US" altLang="zh-CN" sz="2000" b="0" i="0" smtClean="0">
                        <a:latin typeface="Cambria Math"/>
                      </a:rPr>
                      <m:t>Y</m:t>
                    </m:r>
                    <m:r>
                      <a:rPr lang="en-US" altLang="zh-CN" sz="2000">
                        <a:latin typeface="Cambria Math"/>
                      </a:rPr>
                      <m:t> )</m:t>
                    </m:r>
                    <m:r>
                      <m:rPr>
                        <m:sty m:val="p"/>
                      </m:rPr>
                      <a:rPr lang="en-US" altLang="zh-CN" sz="2000">
                        <a:latin typeface="Cambria Math"/>
                      </a:rPr>
                      <m:t>P</m:t>
                    </m:r>
                    <m:r>
                      <a:rPr lang="en-US" altLang="zh-CN" sz="2000">
                        <a:latin typeface="Cambria Math"/>
                      </a:rPr>
                      <m:t>( </m:t>
                    </m:r>
                    <m:r>
                      <m:rPr>
                        <m:sty m:val="p"/>
                      </m:rPr>
                      <a:rPr lang="en-US" altLang="zh-CN" sz="2000" b="0" i="0" smtClean="0">
                        <a:latin typeface="Cambria Math"/>
                      </a:rPr>
                      <m:t>Y</m:t>
                    </m:r>
                    <m:r>
                      <a:rPr lang="en-US" altLang="zh-CN" sz="2000">
                        <a:latin typeface="Cambria Math"/>
                      </a:rPr>
                      <m:t> )</m:t>
                    </m:r>
                  </m:oMath>
                </a14:m>
                <a:endParaRPr lang="zh-CN" altLang="en-US" sz="2000" dirty="0"/>
              </a:p>
            </p:txBody>
          </p:sp>
        </mc:Choice>
        <mc:Fallback xmlns="">
          <p:sp>
            <p:nvSpPr>
              <p:cNvPr id="10" name="矩形 9"/>
              <p:cNvSpPr>
                <a:spLocks noRot="1" noChangeAspect="1" noMove="1" noResize="1" noEditPoints="1" noAdjustHandles="1" noChangeArrowheads="1" noChangeShapeType="1" noTextEdit="1"/>
              </p:cNvSpPr>
              <p:nvPr/>
            </p:nvSpPr>
            <p:spPr>
              <a:xfrm>
                <a:off x="1835696" y="3075806"/>
                <a:ext cx="5616624" cy="1938992"/>
              </a:xfrm>
              <a:prstGeom prst="rect">
                <a:avLst/>
              </a:prstGeom>
              <a:blipFill rotWithShape="1">
                <a:blip r:embed="rId5"/>
                <a:stretch>
                  <a:fillRect l="-869" b="-9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918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79712" y="1419622"/>
            <a:ext cx="6984776" cy="2880320"/>
          </a:xfrm>
          <a:prstGeom prst="rect">
            <a:avLst/>
          </a:prstGeom>
        </p:spPr>
        <p:txBody>
          <a:bodyPr/>
          <a:lstStyle/>
          <a:p>
            <a:pPr lvl="1" algn="just">
              <a:lnSpc>
                <a:spcPct val="150000"/>
              </a:lnSpc>
            </a:pPr>
            <a:r>
              <a:rPr lang="zh-CN" altLang="en-US" sz="2000" dirty="0">
                <a:latin typeface="+mj-ea"/>
                <a:ea typeface="+mj-ea"/>
              </a:rPr>
              <a:t>若数据集</a:t>
            </a:r>
            <a:r>
              <a:rPr lang="en-US" altLang="zh-CN" sz="2000" dirty="0">
                <a:latin typeface="+mj-ea"/>
                <a:ea typeface="+mj-ea"/>
              </a:rPr>
              <a:t>D</a:t>
            </a:r>
            <a:r>
              <a:rPr lang="zh-CN" altLang="en-US" sz="2000" dirty="0">
                <a:latin typeface="+mj-ea"/>
                <a:ea typeface="+mj-ea"/>
              </a:rPr>
              <a:t>中包含</a:t>
            </a:r>
            <a:r>
              <a:rPr lang="en-US" altLang="zh-CN" sz="2000" dirty="0">
                <a:latin typeface="+mj-ea"/>
                <a:ea typeface="+mj-ea"/>
              </a:rPr>
              <a:t>m</a:t>
            </a:r>
            <a:r>
              <a:rPr lang="zh-CN" altLang="en-US" sz="2000" dirty="0">
                <a:latin typeface="+mj-ea"/>
                <a:ea typeface="+mj-ea"/>
              </a:rPr>
              <a:t>个样本，先将数据集</a:t>
            </a:r>
            <a:r>
              <a:rPr lang="en-US" altLang="zh-CN" sz="2000" dirty="0">
                <a:latin typeface="+mj-ea"/>
                <a:ea typeface="+mj-ea"/>
              </a:rPr>
              <a:t>D</a:t>
            </a:r>
            <a:r>
              <a:rPr lang="zh-CN" altLang="en-US" sz="2000" dirty="0">
                <a:latin typeface="+mj-ea"/>
                <a:ea typeface="+mj-ea"/>
              </a:rPr>
              <a:t>划分为</a:t>
            </a:r>
            <a:r>
              <a:rPr lang="en-US" altLang="zh-CN" sz="2000" dirty="0">
                <a:latin typeface="+mj-ea"/>
                <a:ea typeface="+mj-ea"/>
              </a:rPr>
              <a:t>m</a:t>
            </a:r>
            <a:r>
              <a:rPr lang="zh-CN" altLang="en-US" sz="2000" dirty="0">
                <a:latin typeface="+mj-ea"/>
                <a:ea typeface="+mj-ea"/>
              </a:rPr>
              <a:t>个大小相似的子集，每个子集只有</a:t>
            </a:r>
            <a:r>
              <a:rPr lang="zh-CN" altLang="en-US" sz="2000" b="1" dirty="0">
                <a:latin typeface="+mj-ea"/>
                <a:ea typeface="+mj-ea"/>
              </a:rPr>
              <a:t>一个样本数据</a:t>
            </a:r>
            <a:r>
              <a:rPr lang="zh-CN" altLang="en-US" sz="2000" dirty="0">
                <a:latin typeface="+mj-ea"/>
                <a:ea typeface="+mj-ea"/>
              </a:rPr>
              <a:t>，则得到了交叉验证法的一个特例，</a:t>
            </a:r>
            <a:r>
              <a:rPr lang="zh-CN" altLang="en-US" sz="2000" b="1" dirty="0">
                <a:latin typeface="+mj-ea"/>
                <a:ea typeface="+mj-ea"/>
              </a:rPr>
              <a:t>留一法</a:t>
            </a:r>
            <a:r>
              <a:rPr lang="zh-CN" altLang="en-US" sz="2000" dirty="0">
                <a:latin typeface="+mj-ea"/>
                <a:ea typeface="+mj-ea"/>
              </a:rPr>
              <a:t>（</a:t>
            </a:r>
            <a:r>
              <a:rPr lang="en-US" altLang="zh-CN" sz="2000" dirty="0">
                <a:latin typeface="+mj-ea"/>
                <a:ea typeface="+mj-ea"/>
              </a:rPr>
              <a:t>Leave-One-Out</a:t>
            </a:r>
            <a:r>
              <a:rPr lang="zh-CN" altLang="en-US" sz="2000" dirty="0">
                <a:latin typeface="+mj-ea"/>
                <a:ea typeface="+mj-ea"/>
              </a:rPr>
              <a:t>，简称</a:t>
            </a:r>
            <a:r>
              <a:rPr lang="en-US" altLang="zh-CN" sz="2000" b="1" dirty="0">
                <a:latin typeface="+mj-ea"/>
                <a:ea typeface="+mj-ea"/>
              </a:rPr>
              <a:t>LOO</a:t>
            </a:r>
            <a:r>
              <a:rPr lang="zh-CN" altLang="en-US" sz="2000" dirty="0">
                <a:latin typeface="+mj-ea"/>
                <a:ea typeface="+mj-ea"/>
              </a:rPr>
              <a:t>）</a:t>
            </a:r>
            <a:endParaRPr lang="en-US" altLang="zh-CN" sz="2000" dirty="0">
              <a:latin typeface="+mj-ea"/>
              <a:ea typeface="+mj-ea"/>
            </a:endParaRPr>
          </a:p>
          <a:p>
            <a:pPr lvl="1" algn="just">
              <a:lnSpc>
                <a:spcPct val="150000"/>
              </a:lnSpc>
            </a:pPr>
            <a:r>
              <a:rPr lang="zh-CN" altLang="en-US" sz="2000" b="1" dirty="0">
                <a:latin typeface="+mj-ea"/>
                <a:ea typeface="+mj-ea"/>
              </a:rPr>
              <a:t>优点</a:t>
            </a:r>
            <a:r>
              <a:rPr lang="en-US" altLang="zh-CN" sz="2000" dirty="0">
                <a:latin typeface="+mj-ea"/>
                <a:ea typeface="+mj-ea"/>
              </a:rPr>
              <a:t>:</a:t>
            </a:r>
            <a:r>
              <a:rPr lang="zh-CN" altLang="en-US" sz="2000" dirty="0">
                <a:latin typeface="+mj-ea"/>
                <a:ea typeface="+mj-ea"/>
              </a:rPr>
              <a:t>它不受随机样本划分的影响，因为每个子集都会包含一个样本，所以留一法的评估结果最准确。</a:t>
            </a:r>
            <a:endParaRPr lang="en-US" altLang="zh-CN" sz="2000" dirty="0">
              <a:latin typeface="+mj-ea"/>
              <a:ea typeface="+mj-ea"/>
            </a:endParaRPr>
          </a:p>
          <a:p>
            <a:pPr lvl="1" algn="just">
              <a:lnSpc>
                <a:spcPct val="150000"/>
              </a:lnSpc>
            </a:pPr>
            <a:r>
              <a:rPr lang="zh-CN" altLang="en-US" sz="2000" b="1" dirty="0">
                <a:latin typeface="+mj-ea"/>
                <a:ea typeface="+mj-ea"/>
              </a:rPr>
              <a:t>缺点</a:t>
            </a:r>
            <a:r>
              <a:rPr lang="en-US" altLang="zh-CN" sz="2000" dirty="0">
                <a:latin typeface="+mj-ea"/>
                <a:ea typeface="+mj-ea"/>
              </a:rPr>
              <a:t>:</a:t>
            </a:r>
            <a:r>
              <a:rPr lang="zh-CN" altLang="en-US" sz="2000" dirty="0">
                <a:latin typeface="+mj-ea"/>
                <a:ea typeface="+mj-ea"/>
              </a:rPr>
              <a:t>数据集较大时，训练</a:t>
            </a:r>
            <a:r>
              <a:rPr lang="en-US" altLang="zh-CN" sz="2000" dirty="0">
                <a:latin typeface="+mj-ea"/>
                <a:ea typeface="+mj-ea"/>
              </a:rPr>
              <a:t>m</a:t>
            </a:r>
            <a:r>
              <a:rPr lang="zh-CN" altLang="en-US" sz="2000" dirty="0">
                <a:latin typeface="+mj-ea"/>
                <a:ea typeface="+mj-ea"/>
              </a:rPr>
              <a:t>个模型计算开销太大。</a:t>
            </a:r>
            <a:endParaRPr lang="en-US" altLang="zh-CN" sz="2000" dirty="0">
              <a:latin typeface="+mj-ea"/>
              <a:ea typeface="+mj-ea"/>
            </a:endParaRPr>
          </a:p>
        </p:txBody>
      </p:sp>
      <p:sp>
        <p:nvSpPr>
          <p:cNvPr id="2" name="文本框 1">
            <a:extLst>
              <a:ext uri="{FF2B5EF4-FFF2-40B4-BE49-F238E27FC236}">
                <a16:creationId xmlns:a16="http://schemas.microsoft.com/office/drawing/2014/main" xmlns="" id="{284F4C85-5DA3-E685-1340-07CCE0296F83}"/>
              </a:ext>
            </a:extLst>
          </p:cNvPr>
          <p:cNvSpPr txBox="1"/>
          <p:nvPr/>
        </p:nvSpPr>
        <p:spPr>
          <a:xfrm>
            <a:off x="1979712" y="843558"/>
            <a:ext cx="3816424" cy="499624"/>
          </a:xfrm>
          <a:prstGeom prst="rect">
            <a:avLst/>
          </a:prstGeom>
          <a:noFill/>
        </p:spPr>
        <p:txBody>
          <a:bodyPr wrap="square" lIns="0" rIns="0">
            <a:spAutoFit/>
          </a:bodyPr>
          <a:lstStyle/>
          <a:p>
            <a:pPr>
              <a:lnSpc>
                <a:spcPct val="150000"/>
              </a:lnSpc>
              <a:spcBef>
                <a:spcPts val="1200"/>
              </a:spcBef>
            </a:pPr>
            <a:r>
              <a:rPr lang="zh-CN" altLang="en-US" sz="2000" b="1" dirty="0">
                <a:latin typeface="微软雅黑" pitchFamily="34" charset="-122"/>
                <a:ea typeface="微软雅黑" pitchFamily="34" charset="-122"/>
              </a:rPr>
              <a:t>交叉验证法（</a:t>
            </a:r>
            <a:r>
              <a:rPr lang="en-US" altLang="zh-CN" sz="2000" b="1" dirty="0">
                <a:latin typeface="微软雅黑" pitchFamily="34" charset="-122"/>
                <a:ea typeface="微软雅黑" pitchFamily="34" charset="-122"/>
              </a:rPr>
              <a:t>Cross Validation</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标题 1">
            <a:extLst>
              <a:ext uri="{FF2B5EF4-FFF2-40B4-BE49-F238E27FC236}">
                <a16:creationId xmlns:a16="http://schemas.microsoft.com/office/drawing/2014/main" xmlns="" id="{7A63254C-EB39-B9F4-6A2F-5C671E4186CD}"/>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1.3</a:t>
            </a:r>
            <a:r>
              <a:rPr lang="zh-CN" altLang="en-US" sz="2400" b="1" dirty="0">
                <a:latin typeface="+mj-ea"/>
              </a:rPr>
              <a:t>  模型评估方法</a:t>
            </a:r>
          </a:p>
        </p:txBody>
      </p:sp>
    </p:spTree>
    <p:extLst>
      <p:ext uri="{BB962C8B-B14F-4D97-AF65-F5344CB8AC3E}">
        <p14:creationId xmlns:p14="http://schemas.microsoft.com/office/powerpoint/2010/main" val="11808766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a:t>
            </a:r>
            <a:endParaRPr lang="en-US" altLang="zh-CN" dirty="0">
              <a:sym typeface="+mn-ea"/>
            </a:endParaRPr>
          </a:p>
        </p:txBody>
      </p:sp>
      <mc:AlternateContent xmlns:mc="http://schemas.openxmlformats.org/markup-compatibility/2006" xmlns:a14="http://schemas.microsoft.com/office/drawing/2010/main">
        <mc:Choice Requires="a14">
          <p:graphicFrame>
            <p:nvGraphicFramePr>
              <p:cNvPr id="8" name="表格 7"/>
              <p:cNvGraphicFramePr>
                <a:graphicFrameLocks noGrp="1"/>
              </p:cNvGraphicFramePr>
              <p:nvPr>
                <p:extLst>
                  <p:ext uri="{D42A27DB-BD31-4B8C-83A1-F6EECF244321}">
                    <p14:modId xmlns:p14="http://schemas.microsoft.com/office/powerpoint/2010/main" val="3779933809"/>
                  </p:ext>
                </p:extLst>
              </p:nvPr>
            </p:nvGraphicFramePr>
            <p:xfrm>
              <a:off x="2987824" y="2355726"/>
              <a:ext cx="5282961" cy="2520280"/>
            </p:xfrm>
            <a:graphic>
              <a:graphicData uri="http://schemas.openxmlformats.org/drawingml/2006/table">
                <a:tbl>
                  <a:tblPr firstRow="1" firstCol="1" bandRow="1">
                    <a:tableStyleId>{F5AB1C69-6EDB-4FF4-983F-18BD219EF322}</a:tableStyleId>
                  </a:tblPr>
                  <a:tblGrid>
                    <a:gridCol w="693041">
                      <a:extLst>
                        <a:ext uri="{9D8B030D-6E8A-4147-A177-3AD203B41FA5}">
                          <a16:colId xmlns:a16="http://schemas.microsoft.com/office/drawing/2014/main" xmlns="" val="20000"/>
                        </a:ext>
                      </a:extLst>
                    </a:gridCol>
                    <a:gridCol w="824988">
                      <a:extLst>
                        <a:ext uri="{9D8B030D-6E8A-4147-A177-3AD203B41FA5}">
                          <a16:colId xmlns:a16="http://schemas.microsoft.com/office/drawing/2014/main" xmlns="" val="20001"/>
                        </a:ext>
                      </a:extLst>
                    </a:gridCol>
                    <a:gridCol w="734359">
                      <a:extLst>
                        <a:ext uri="{9D8B030D-6E8A-4147-A177-3AD203B41FA5}">
                          <a16:colId xmlns:a16="http://schemas.microsoft.com/office/drawing/2014/main" xmlns="" val="20002"/>
                        </a:ext>
                      </a:extLst>
                    </a:gridCol>
                    <a:gridCol w="913736">
                      <a:extLst>
                        <a:ext uri="{9D8B030D-6E8A-4147-A177-3AD203B41FA5}">
                          <a16:colId xmlns:a16="http://schemas.microsoft.com/office/drawing/2014/main" xmlns="" val="20003"/>
                        </a:ext>
                      </a:extLst>
                    </a:gridCol>
                    <a:gridCol w="887706">
                      <a:extLst>
                        <a:ext uri="{9D8B030D-6E8A-4147-A177-3AD203B41FA5}">
                          <a16:colId xmlns:a16="http://schemas.microsoft.com/office/drawing/2014/main" xmlns="" val="20004"/>
                        </a:ext>
                      </a:extLst>
                    </a:gridCol>
                    <a:gridCol w="1229131">
                      <a:extLst>
                        <a:ext uri="{9D8B030D-6E8A-4147-A177-3AD203B41FA5}">
                          <a16:colId xmlns:a16="http://schemas.microsoft.com/office/drawing/2014/main" xmlns="" val="20005"/>
                        </a:ext>
                      </a:extLst>
                    </a:gridCol>
                  </a:tblGrid>
                  <a:tr h="465785">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altLang="zh-CN" sz="1600" kern="0" dirty="0">
                              <a:effectLst/>
                              <a:latin typeface="黑体" pitchFamily="49" charset="-122"/>
                              <a:ea typeface="黑体" pitchFamily="49" charset="-122"/>
                              <a:cs typeface="+mn-cs"/>
                            </a:rPr>
                            <a:t>1</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altLang="zh-CN" sz="1600" kern="0" dirty="0">
                              <a:effectLst/>
                              <a:latin typeface="黑体" pitchFamily="49" charset="-122"/>
                              <a:ea typeface="黑体" pitchFamily="49" charset="-122"/>
                              <a:cs typeface="+mn-cs"/>
                            </a:rPr>
                            <a:t>2</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altLang="zh-CN" sz="2000" kern="100" dirty="0">
                              <a:effectLst/>
                              <a:latin typeface="黑体" pitchFamily="49" charset="-122"/>
                              <a:ea typeface="黑体" pitchFamily="49" charset="-122"/>
                              <a:cs typeface="Times New Roman"/>
                            </a:rPr>
                            <a:t>…</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altLang="zh-CN" sz="1600" i="1" kern="0" dirty="0">
                              <a:effectLst/>
                              <a:latin typeface="黑体" pitchFamily="49" charset="-122"/>
                              <a:ea typeface="黑体" pitchFamily="49" charset="-122"/>
                              <a:cs typeface="+mn-cs"/>
                            </a:rPr>
                            <a:t>d</a:t>
                          </a:r>
                          <a:endParaRPr lang="zh-CN" sz="2000" i="1"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altLang="zh-CN" sz="1600" kern="0" dirty="0">
                              <a:solidFill>
                                <a:schemeClr val="tx1"/>
                              </a:solidFill>
                              <a:effectLst/>
                              <a:latin typeface="黑体" pitchFamily="49" charset="-122"/>
                              <a:ea typeface="黑体" pitchFamily="49" charset="-122"/>
                              <a:cs typeface="+mn-cs"/>
                            </a:rPr>
                            <a:t>Y</a:t>
                          </a:r>
                          <a:endParaRPr lang="zh-CN" sz="2000" kern="100" dirty="0">
                            <a:solidFill>
                              <a:schemeClr val="tx1"/>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410899">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𝑿</m:t>
                                    </m:r>
                                  </m:e>
                                  <m:sub>
                                    <m:r>
                                      <a:rPr lang="en-US" altLang="zh-CN" sz="1800" b="1" i="1" smtClean="0">
                                        <a:latin typeface="Cambria Math"/>
                                      </a:rPr>
                                      <m:t>𝟏</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𝟏𝟏</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𝟏𝟐</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黑体" pitchFamily="49" charset="-122"/>
                              <a:ea typeface="黑体" pitchFamily="49" charset="-122"/>
                              <a:cs typeface="Times New Roman"/>
                            </a:rPr>
                            <a:t>…</a:t>
                          </a: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𝟏</m:t>
                                    </m:r>
                                    <m:r>
                                      <a:rPr lang="en-US" altLang="zh-CN" sz="1800" b="1" i="1" smtClean="0">
                                        <a:latin typeface="Cambria Math"/>
                                      </a:rPr>
                                      <m:t>𝒅</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kern="100" smtClean="0">
                                        <a:solidFill>
                                          <a:srgbClr val="00B0F0"/>
                                        </a:solidFill>
                                        <a:effectLst/>
                                        <a:latin typeface="Cambria Math"/>
                                        <a:ea typeface="黑体" pitchFamily="49" charset="-122"/>
                                        <a:cs typeface="Times New Roman"/>
                                      </a:rPr>
                                    </m:ctrlPr>
                                  </m:sSubPr>
                                  <m:e>
                                    <m:r>
                                      <a:rPr lang="en-US" altLang="zh-CN" sz="1800" b="0" i="1" kern="100" smtClean="0">
                                        <a:solidFill>
                                          <a:srgbClr val="00B0F0"/>
                                        </a:solidFill>
                                        <a:effectLst/>
                                        <a:latin typeface="Cambria Math"/>
                                        <a:ea typeface="黑体" pitchFamily="49" charset="-122"/>
                                        <a:cs typeface="Times New Roman"/>
                                      </a:rPr>
                                      <m:t>𝑦</m:t>
                                    </m:r>
                                  </m:e>
                                  <m:sub>
                                    <m:r>
                                      <a:rPr lang="en-US" altLang="zh-CN" sz="1800" b="0" i="1" kern="100" smtClean="0">
                                        <a:solidFill>
                                          <a:srgbClr val="00B0F0"/>
                                        </a:solidFill>
                                        <a:effectLst/>
                                        <a:latin typeface="Cambria Math"/>
                                        <a:ea typeface="黑体" pitchFamily="49" charset="-122"/>
                                        <a:cs typeface="Times New Roman"/>
                                      </a:rPr>
                                      <m:t>1</m:t>
                                    </m:r>
                                  </m:sub>
                                </m:sSub>
                              </m:oMath>
                            </m:oMathPara>
                          </a14:m>
                          <a:endParaRPr lang="zh-CN" sz="1800" kern="100" dirty="0">
                            <a:solidFill>
                              <a:srgbClr val="00B0F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410899">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𝑿</m:t>
                                    </m:r>
                                  </m:e>
                                  <m:sub>
                                    <m:r>
                                      <a:rPr lang="en-US" altLang="zh-CN" sz="1800" b="1" i="1" smtClean="0">
                                        <a:latin typeface="Cambria Math"/>
                                      </a:rPr>
                                      <m:t>𝟐</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𝟐𝟏</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𝟐𝟐</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黑体" pitchFamily="49" charset="-122"/>
                              <a:ea typeface="黑体" pitchFamily="49" charset="-122"/>
                              <a:cs typeface="Times New Roman"/>
                            </a:rPr>
                            <a:t>…</a:t>
                          </a: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𝟐</m:t>
                                    </m:r>
                                    <m:r>
                                      <a:rPr lang="en-US" altLang="zh-CN" sz="1800" b="1" i="1" smtClean="0">
                                        <a:latin typeface="Cambria Math"/>
                                      </a:rPr>
                                      <m:t>𝒅</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kern="100" smtClean="0">
                                        <a:solidFill>
                                          <a:srgbClr val="00B0F0"/>
                                        </a:solidFill>
                                        <a:effectLst/>
                                        <a:latin typeface="Cambria Math"/>
                                        <a:ea typeface="黑体" pitchFamily="49" charset="-122"/>
                                        <a:cs typeface="Times New Roman"/>
                                      </a:rPr>
                                    </m:ctrlPr>
                                  </m:sSubPr>
                                  <m:e>
                                    <m:r>
                                      <a:rPr lang="en-US" altLang="zh-CN" sz="1800" b="0" i="1" kern="100" smtClean="0">
                                        <a:solidFill>
                                          <a:srgbClr val="00B0F0"/>
                                        </a:solidFill>
                                        <a:effectLst/>
                                        <a:latin typeface="Cambria Math"/>
                                        <a:ea typeface="黑体" pitchFamily="49" charset="-122"/>
                                        <a:cs typeface="Times New Roman"/>
                                      </a:rPr>
                                      <m:t>𝑦</m:t>
                                    </m:r>
                                  </m:e>
                                  <m:sub>
                                    <m:r>
                                      <a:rPr lang="en-US" altLang="zh-CN" sz="1800" b="0" i="1" kern="100" smtClean="0">
                                        <a:solidFill>
                                          <a:srgbClr val="00B0F0"/>
                                        </a:solidFill>
                                        <a:effectLst/>
                                        <a:latin typeface="Cambria Math"/>
                                        <a:ea typeface="黑体" pitchFamily="49" charset="-122"/>
                                        <a:cs typeface="Times New Roman"/>
                                      </a:rPr>
                                      <m:t>2</m:t>
                                    </m:r>
                                  </m:sub>
                                </m:sSub>
                              </m:oMath>
                            </m:oMathPara>
                          </a14:m>
                          <a:endParaRPr lang="zh-CN" sz="1800" kern="100" dirty="0">
                            <a:solidFill>
                              <a:srgbClr val="00B0F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410899">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𝑿</m:t>
                                    </m:r>
                                  </m:e>
                                  <m:sub>
                                    <m:r>
                                      <a:rPr lang="en-US" altLang="zh-CN" sz="1800" b="1" i="1" smtClean="0">
                                        <a:latin typeface="Cambria Math"/>
                                      </a:rPr>
                                      <m:t>𝟑</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𝟑𝟏</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𝟑𝟐</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黑体" pitchFamily="49" charset="-122"/>
                              <a:ea typeface="黑体" pitchFamily="49" charset="-122"/>
                              <a:cs typeface="Times New Roman"/>
                            </a:rPr>
                            <a:t>…</a:t>
                          </a: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𝟑</m:t>
                                    </m:r>
                                    <m:r>
                                      <a:rPr lang="en-US" altLang="zh-CN" sz="1800" b="1" i="1" smtClean="0">
                                        <a:latin typeface="Cambria Math"/>
                                      </a:rPr>
                                      <m:t>𝒅</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kern="100" smtClean="0">
                                        <a:solidFill>
                                          <a:srgbClr val="00B0F0"/>
                                        </a:solidFill>
                                        <a:effectLst/>
                                        <a:latin typeface="Cambria Math"/>
                                        <a:ea typeface="黑体" pitchFamily="49" charset="-122"/>
                                        <a:cs typeface="Times New Roman"/>
                                      </a:rPr>
                                    </m:ctrlPr>
                                  </m:sSubPr>
                                  <m:e>
                                    <m:r>
                                      <a:rPr lang="en-US" altLang="zh-CN" sz="1800" b="0" i="1" kern="100" smtClean="0">
                                        <a:solidFill>
                                          <a:srgbClr val="00B0F0"/>
                                        </a:solidFill>
                                        <a:effectLst/>
                                        <a:latin typeface="Cambria Math"/>
                                        <a:ea typeface="黑体" pitchFamily="49" charset="-122"/>
                                        <a:cs typeface="Times New Roman"/>
                                      </a:rPr>
                                      <m:t>𝑦</m:t>
                                    </m:r>
                                  </m:e>
                                  <m:sub>
                                    <m:r>
                                      <a:rPr lang="en-US" altLang="zh-CN" sz="1800" b="0" i="1" kern="100" smtClean="0">
                                        <a:solidFill>
                                          <a:srgbClr val="00B0F0"/>
                                        </a:solidFill>
                                        <a:effectLst/>
                                        <a:latin typeface="Cambria Math"/>
                                        <a:ea typeface="黑体" pitchFamily="49" charset="-122"/>
                                        <a:cs typeface="Times New Roman"/>
                                      </a:rPr>
                                      <m:t>3</m:t>
                                    </m:r>
                                  </m:sub>
                                </m:sSub>
                              </m:oMath>
                            </m:oMathPara>
                          </a14:m>
                          <a:endParaRPr lang="zh-CN" sz="1800" kern="100" dirty="0">
                            <a:solidFill>
                              <a:srgbClr val="00B0F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410899">
                    <a:tc>
                      <a:txBody>
                        <a:bodyPr/>
                        <a:lstStyle/>
                        <a:p>
                          <a:pPr algn="ctr">
                            <a:spcAft>
                              <a:spcPts val="0"/>
                            </a:spcAft>
                          </a:pPr>
                          <a:r>
                            <a:rPr lang="en-US" altLang="zh-CN" sz="1400" kern="0" dirty="0">
                              <a:effectLst/>
                              <a:latin typeface="黑体" pitchFamily="49" charset="-122"/>
                              <a:ea typeface="黑体" pitchFamily="49" charset="-122"/>
                              <a:cs typeface="+mn-cs"/>
                            </a:rPr>
                            <a:t>┇</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黑体" pitchFamily="49" charset="-122"/>
                              <a:ea typeface="黑体" pitchFamily="49" charset="-122"/>
                              <a:cs typeface="+mn-cs"/>
                            </a:rPr>
                            <a:t>┇</a:t>
                          </a:r>
                          <a:endParaRPr lang="zh-CN" altLang="zh-CN" sz="24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黑体" pitchFamily="49" charset="-122"/>
                              <a:ea typeface="黑体" pitchFamily="49" charset="-122"/>
                              <a:cs typeface="+mn-cs"/>
                            </a:rPr>
                            <a:t>┇</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黑体" pitchFamily="49" charset="-122"/>
                              <a:ea typeface="黑体" pitchFamily="49" charset="-122"/>
                              <a:cs typeface="Times New Roman"/>
                            </a:rPr>
                            <a:t>…</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黑体" pitchFamily="49" charset="-122"/>
                              <a:ea typeface="黑体" pitchFamily="49" charset="-122"/>
                              <a:cs typeface="+mn-cs"/>
                            </a:rPr>
                            <a:t>┇</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B0F0"/>
                              </a:solidFill>
                              <a:effectLst/>
                              <a:latin typeface="黑体" pitchFamily="49" charset="-122"/>
                              <a:ea typeface="黑体" pitchFamily="49" charset="-122"/>
                              <a:cs typeface="+mn-cs"/>
                            </a:rPr>
                            <a:t>┇</a:t>
                          </a:r>
                          <a:endParaRPr lang="zh-CN" sz="1800" kern="100" dirty="0">
                            <a:solidFill>
                              <a:srgbClr val="00B0F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410899">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𝑿</m:t>
                                    </m:r>
                                  </m:e>
                                  <m:sub>
                                    <m:r>
                                      <a:rPr lang="en-US" altLang="zh-CN" sz="1800" b="1" i="1" smtClean="0">
                                        <a:latin typeface="Cambria Math"/>
                                      </a:rPr>
                                      <m:t>𝒏</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𝒏</m:t>
                                    </m:r>
                                    <m:r>
                                      <a:rPr lang="en-US" altLang="zh-CN" sz="1800" b="1" i="1" smtClean="0">
                                        <a:latin typeface="Cambria Math"/>
                                      </a:rPr>
                                      <m:t>𝟏</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𝒏</m:t>
                                    </m:r>
                                    <m:r>
                                      <a:rPr lang="en-US" altLang="zh-CN" sz="1800" b="1" i="1" smtClean="0">
                                        <a:latin typeface="Cambria Math"/>
                                      </a:rPr>
                                      <m:t>𝟐</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黑体" pitchFamily="49" charset="-122"/>
                              <a:ea typeface="黑体" pitchFamily="49" charset="-122"/>
                              <a:cs typeface="Times New Roman"/>
                            </a:rPr>
                            <a:t>…</a:t>
                          </a: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a:rPr>
                                    </m:ctrlPr>
                                  </m:sSubPr>
                                  <m:e>
                                    <m:r>
                                      <a:rPr lang="en-US" altLang="zh-CN" sz="1800" b="1" i="1" smtClean="0">
                                        <a:latin typeface="Cambria Math"/>
                                      </a:rPr>
                                      <m:t>𝒙</m:t>
                                    </m:r>
                                  </m:e>
                                  <m:sub>
                                    <m:r>
                                      <a:rPr lang="en-US" altLang="zh-CN" sz="1800" b="1" i="1" smtClean="0">
                                        <a:latin typeface="Cambria Math"/>
                                      </a:rPr>
                                      <m:t>𝒏𝒅</m:t>
                                    </m:r>
                                  </m:sub>
                                </m:sSub>
                              </m:oMath>
                            </m:oMathPara>
                          </a14:m>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en-US" altLang="zh-CN" sz="1800" i="1" kern="100" smtClean="0">
                                        <a:solidFill>
                                          <a:srgbClr val="00B0F0"/>
                                        </a:solidFill>
                                        <a:effectLst/>
                                        <a:latin typeface="Cambria Math"/>
                                        <a:ea typeface="黑体" pitchFamily="49" charset="-122"/>
                                        <a:cs typeface="Times New Roman"/>
                                      </a:rPr>
                                    </m:ctrlPr>
                                  </m:sSubPr>
                                  <m:e>
                                    <m:r>
                                      <a:rPr lang="en-US" altLang="zh-CN" sz="1800" b="0" i="1" kern="100" smtClean="0">
                                        <a:solidFill>
                                          <a:srgbClr val="00B0F0"/>
                                        </a:solidFill>
                                        <a:effectLst/>
                                        <a:latin typeface="Cambria Math"/>
                                        <a:ea typeface="黑体" pitchFamily="49" charset="-122"/>
                                        <a:cs typeface="Times New Roman"/>
                                      </a:rPr>
                                      <m:t>𝑦</m:t>
                                    </m:r>
                                  </m:e>
                                  <m:sub>
                                    <m:r>
                                      <a:rPr lang="en-US" altLang="zh-CN" sz="1800" b="0" i="1" kern="100" smtClean="0">
                                        <a:solidFill>
                                          <a:srgbClr val="00B0F0"/>
                                        </a:solidFill>
                                        <a:effectLst/>
                                        <a:latin typeface="Cambria Math"/>
                                        <a:ea typeface="黑体" pitchFamily="49" charset="-122"/>
                                        <a:cs typeface="Times New Roman"/>
                                      </a:rPr>
                                      <m:t>𝐶</m:t>
                                    </m:r>
                                  </m:sub>
                                </m:sSub>
                              </m:oMath>
                            </m:oMathPara>
                          </a14:m>
                          <a:endParaRPr lang="zh-CN" sz="1800" kern="100" dirty="0">
                            <a:solidFill>
                              <a:srgbClr val="00B0F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bl>
              </a:graphicData>
            </a:graphic>
          </p:graphicFrame>
        </mc:Choice>
        <mc:Fallback xmlns="">
          <p:graphicFrame>
            <p:nvGraphicFramePr>
              <p:cNvPr id="8" name="表格 7"/>
              <p:cNvGraphicFramePr>
                <a:graphicFrameLocks noGrp="1"/>
              </p:cNvGraphicFramePr>
              <p:nvPr>
                <p:extLst>
                  <p:ext uri="{D42A27DB-BD31-4B8C-83A1-F6EECF244321}">
                    <p14:modId xmlns:p14="http://schemas.microsoft.com/office/powerpoint/2010/main" val="3779933809"/>
                  </p:ext>
                </p:extLst>
              </p:nvPr>
            </p:nvGraphicFramePr>
            <p:xfrm>
              <a:off x="2987824" y="2355726"/>
              <a:ext cx="5282961" cy="2520280"/>
            </p:xfrm>
            <a:graphic>
              <a:graphicData uri="http://schemas.openxmlformats.org/drawingml/2006/table">
                <a:tbl>
                  <a:tblPr firstRow="1" firstCol="1" bandRow="1">
                    <a:tableStyleId>{F5AB1C69-6EDB-4FF4-983F-18BD219EF322}</a:tableStyleId>
                  </a:tblPr>
                  <a:tblGrid>
                    <a:gridCol w="693041">
                      <a:extLst>
                        <a:ext uri="{9D8B030D-6E8A-4147-A177-3AD203B41FA5}">
                          <a16:colId xmlns:a16="http://schemas.microsoft.com/office/drawing/2014/main" xmlns:a14="http://schemas.microsoft.com/office/drawing/2010/main" xmlns="" val="20000"/>
                        </a:ext>
                      </a:extLst>
                    </a:gridCol>
                    <a:gridCol w="824988">
                      <a:extLst>
                        <a:ext uri="{9D8B030D-6E8A-4147-A177-3AD203B41FA5}">
                          <a16:colId xmlns:a16="http://schemas.microsoft.com/office/drawing/2014/main" xmlns:a14="http://schemas.microsoft.com/office/drawing/2010/main" xmlns="" val="20001"/>
                        </a:ext>
                      </a:extLst>
                    </a:gridCol>
                    <a:gridCol w="734359">
                      <a:extLst>
                        <a:ext uri="{9D8B030D-6E8A-4147-A177-3AD203B41FA5}">
                          <a16:colId xmlns:a16="http://schemas.microsoft.com/office/drawing/2014/main" xmlns:a14="http://schemas.microsoft.com/office/drawing/2010/main" xmlns="" val="20002"/>
                        </a:ext>
                      </a:extLst>
                    </a:gridCol>
                    <a:gridCol w="913736">
                      <a:extLst>
                        <a:ext uri="{9D8B030D-6E8A-4147-A177-3AD203B41FA5}">
                          <a16:colId xmlns:a16="http://schemas.microsoft.com/office/drawing/2014/main" xmlns:a14="http://schemas.microsoft.com/office/drawing/2010/main" xmlns="" val="20003"/>
                        </a:ext>
                      </a:extLst>
                    </a:gridCol>
                    <a:gridCol w="887706">
                      <a:extLst>
                        <a:ext uri="{9D8B030D-6E8A-4147-A177-3AD203B41FA5}">
                          <a16:colId xmlns:a16="http://schemas.microsoft.com/office/drawing/2014/main" xmlns:a14="http://schemas.microsoft.com/office/drawing/2010/main" xmlns="" val="20004"/>
                        </a:ext>
                      </a:extLst>
                    </a:gridCol>
                    <a:gridCol w="1229131">
                      <a:extLst>
                        <a:ext uri="{9D8B030D-6E8A-4147-A177-3AD203B41FA5}">
                          <a16:colId xmlns:a16="http://schemas.microsoft.com/office/drawing/2014/main" xmlns:a14="http://schemas.microsoft.com/office/drawing/2010/main" xmlns="" val="20005"/>
                        </a:ext>
                      </a:extLst>
                    </a:gridCol>
                  </a:tblGrid>
                  <a:tr h="465785">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altLang="zh-CN" sz="1600" kern="0" dirty="0">
                              <a:effectLst/>
                              <a:latin typeface="黑体" pitchFamily="49" charset="-122"/>
                              <a:ea typeface="黑体" pitchFamily="49" charset="-122"/>
                              <a:cs typeface="+mn-cs"/>
                            </a:rPr>
                            <a:t>1</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altLang="zh-CN" sz="1600" kern="0" dirty="0">
                              <a:effectLst/>
                              <a:latin typeface="黑体" pitchFamily="49" charset="-122"/>
                              <a:ea typeface="黑体" pitchFamily="49" charset="-122"/>
                              <a:cs typeface="+mn-cs"/>
                            </a:rPr>
                            <a:t>2</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altLang="zh-CN" sz="2000" kern="100" dirty="0">
                              <a:effectLst/>
                              <a:latin typeface="黑体" pitchFamily="49" charset="-122"/>
                              <a:ea typeface="黑体" pitchFamily="49" charset="-122"/>
                              <a:cs typeface="Times New Roman"/>
                            </a:rPr>
                            <a:t>…</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altLang="zh-CN" sz="1600" i="1" kern="0" dirty="0">
                              <a:effectLst/>
                              <a:latin typeface="黑体" pitchFamily="49" charset="-122"/>
                              <a:ea typeface="黑体" pitchFamily="49" charset="-122"/>
                              <a:cs typeface="+mn-cs"/>
                            </a:rPr>
                            <a:t>d</a:t>
                          </a:r>
                          <a:endParaRPr lang="zh-CN" sz="2000" i="1"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altLang="zh-CN" sz="1600" kern="0" dirty="0">
                              <a:solidFill>
                                <a:schemeClr val="tx1"/>
                              </a:solidFill>
                              <a:effectLst/>
                              <a:latin typeface="黑体" pitchFamily="49" charset="-122"/>
                              <a:ea typeface="黑体" pitchFamily="49" charset="-122"/>
                              <a:cs typeface="+mn-cs"/>
                            </a:rPr>
                            <a:t>Y</a:t>
                          </a:r>
                          <a:endParaRPr lang="zh-CN" sz="2000" kern="100" dirty="0">
                            <a:solidFill>
                              <a:schemeClr val="tx1"/>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a14="http://schemas.microsoft.com/office/drawing/2010/main" xmlns="" val="10000"/>
                      </a:ext>
                    </a:extLst>
                  </a:tr>
                  <a:tr h="410899">
                    <a:tc>
                      <a:txBody>
                        <a:bodyPr/>
                        <a:lstStyle/>
                        <a:p>
                          <a:endParaRPr lang="zh-CN"/>
                        </a:p>
                      </a:txBody>
                      <a:tcPr marL="68580" marR="68580" marT="0" marB="0" anchor="ctr">
                        <a:blipFill rotWithShape="1">
                          <a:blip r:embed="rId2"/>
                          <a:stretch>
                            <a:fillRect t="-114925" r="-660526" b="-420896"/>
                          </a:stretch>
                        </a:blipFill>
                      </a:tcPr>
                    </a:tc>
                    <a:tc>
                      <a:txBody>
                        <a:bodyPr/>
                        <a:lstStyle/>
                        <a:p>
                          <a:endParaRPr lang="zh-CN"/>
                        </a:p>
                      </a:txBody>
                      <a:tcPr marL="68580" marR="68580" marT="0" marB="0" anchor="ctr">
                        <a:blipFill rotWithShape="1">
                          <a:blip r:embed="rId2"/>
                          <a:stretch>
                            <a:fillRect l="-84444" t="-114925" r="-457778" b="-420896"/>
                          </a:stretch>
                        </a:blipFill>
                      </a:tcPr>
                    </a:tc>
                    <a:tc>
                      <a:txBody>
                        <a:bodyPr/>
                        <a:lstStyle/>
                        <a:p>
                          <a:endParaRPr lang="zh-CN"/>
                        </a:p>
                      </a:txBody>
                      <a:tcPr marL="68580" marR="68580" marT="0" marB="0" anchor="ctr">
                        <a:blipFill rotWithShape="1">
                          <a:blip r:embed="rId2"/>
                          <a:stretch>
                            <a:fillRect l="-205785" t="-114925" r="-410744" b="-420896"/>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黑体" pitchFamily="49" charset="-122"/>
                              <a:ea typeface="黑体" pitchFamily="49" charset="-122"/>
                              <a:cs typeface="Times New Roman"/>
                            </a:rPr>
                            <a:t>…</a:t>
                          </a:r>
                        </a:p>
                      </a:txBody>
                      <a:tcPr marL="68580" marR="68580" marT="0" marB="0" anchor="ctr"/>
                    </a:tc>
                    <a:tc>
                      <a:txBody>
                        <a:bodyPr/>
                        <a:lstStyle/>
                        <a:p>
                          <a:endParaRPr lang="zh-CN"/>
                        </a:p>
                      </a:txBody>
                      <a:tcPr marL="68580" marR="68580" marT="0" marB="0" anchor="ctr">
                        <a:blipFill rotWithShape="1">
                          <a:blip r:embed="rId2"/>
                          <a:stretch>
                            <a:fillRect l="-358621" t="-114925" r="-139310" b="-420896"/>
                          </a:stretch>
                        </a:blipFill>
                      </a:tcPr>
                    </a:tc>
                    <a:tc>
                      <a:txBody>
                        <a:bodyPr/>
                        <a:lstStyle/>
                        <a:p>
                          <a:endParaRPr lang="zh-CN"/>
                        </a:p>
                      </a:txBody>
                      <a:tcPr marL="68580" marR="68580" marT="0" marB="0" anchor="ctr">
                        <a:blipFill rotWithShape="1">
                          <a:blip r:embed="rId2"/>
                          <a:stretch>
                            <a:fillRect l="-329208" t="-114925" b="-420896"/>
                          </a:stretch>
                        </a:blipFill>
                      </a:tcPr>
                    </a:tc>
                    <a:extLst>
                      <a:ext uri="{0D108BD9-81ED-4DB2-BD59-A6C34878D82A}">
                        <a16:rowId xmlns:a16="http://schemas.microsoft.com/office/drawing/2014/main" xmlns:a14="http://schemas.microsoft.com/office/drawing/2010/main" xmlns="" val="10001"/>
                      </a:ext>
                    </a:extLst>
                  </a:tr>
                  <a:tr h="410899">
                    <a:tc>
                      <a:txBody>
                        <a:bodyPr/>
                        <a:lstStyle/>
                        <a:p>
                          <a:endParaRPr lang="zh-CN"/>
                        </a:p>
                      </a:txBody>
                      <a:tcPr marL="68580" marR="68580" marT="0" marB="0" anchor="ctr">
                        <a:blipFill rotWithShape="1">
                          <a:blip r:embed="rId2"/>
                          <a:stretch>
                            <a:fillRect t="-211765" r="-660526" b="-314706"/>
                          </a:stretch>
                        </a:blipFill>
                      </a:tcPr>
                    </a:tc>
                    <a:tc>
                      <a:txBody>
                        <a:bodyPr/>
                        <a:lstStyle/>
                        <a:p>
                          <a:endParaRPr lang="zh-CN"/>
                        </a:p>
                      </a:txBody>
                      <a:tcPr marL="68580" marR="68580" marT="0" marB="0" anchor="ctr">
                        <a:blipFill rotWithShape="1">
                          <a:blip r:embed="rId2"/>
                          <a:stretch>
                            <a:fillRect l="-84444" t="-211765" r="-457778" b="-314706"/>
                          </a:stretch>
                        </a:blipFill>
                      </a:tcPr>
                    </a:tc>
                    <a:tc>
                      <a:txBody>
                        <a:bodyPr/>
                        <a:lstStyle/>
                        <a:p>
                          <a:endParaRPr lang="zh-CN"/>
                        </a:p>
                      </a:txBody>
                      <a:tcPr marL="68580" marR="68580" marT="0" marB="0" anchor="ctr">
                        <a:blipFill rotWithShape="1">
                          <a:blip r:embed="rId2"/>
                          <a:stretch>
                            <a:fillRect l="-205785" t="-211765" r="-410744" b="-314706"/>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黑体" pitchFamily="49" charset="-122"/>
                              <a:ea typeface="黑体" pitchFamily="49" charset="-122"/>
                              <a:cs typeface="Times New Roman"/>
                            </a:rPr>
                            <a:t>…</a:t>
                          </a:r>
                        </a:p>
                      </a:txBody>
                      <a:tcPr marL="68580" marR="68580" marT="0" marB="0" anchor="ctr"/>
                    </a:tc>
                    <a:tc>
                      <a:txBody>
                        <a:bodyPr/>
                        <a:lstStyle/>
                        <a:p>
                          <a:endParaRPr lang="zh-CN"/>
                        </a:p>
                      </a:txBody>
                      <a:tcPr marL="68580" marR="68580" marT="0" marB="0" anchor="ctr">
                        <a:blipFill rotWithShape="1">
                          <a:blip r:embed="rId2"/>
                          <a:stretch>
                            <a:fillRect l="-358621" t="-211765" r="-139310" b="-314706"/>
                          </a:stretch>
                        </a:blipFill>
                      </a:tcPr>
                    </a:tc>
                    <a:tc>
                      <a:txBody>
                        <a:bodyPr/>
                        <a:lstStyle/>
                        <a:p>
                          <a:endParaRPr lang="zh-CN"/>
                        </a:p>
                      </a:txBody>
                      <a:tcPr marL="68580" marR="68580" marT="0" marB="0" anchor="ctr">
                        <a:blipFill rotWithShape="1">
                          <a:blip r:embed="rId2"/>
                          <a:stretch>
                            <a:fillRect l="-329208" t="-211765" b="-314706"/>
                          </a:stretch>
                        </a:blipFill>
                      </a:tcPr>
                    </a:tc>
                    <a:extLst>
                      <a:ext uri="{0D108BD9-81ED-4DB2-BD59-A6C34878D82A}">
                        <a16:rowId xmlns:a16="http://schemas.microsoft.com/office/drawing/2014/main" xmlns:a14="http://schemas.microsoft.com/office/drawing/2010/main" xmlns="" val="10002"/>
                      </a:ext>
                    </a:extLst>
                  </a:tr>
                  <a:tr h="410899">
                    <a:tc>
                      <a:txBody>
                        <a:bodyPr/>
                        <a:lstStyle/>
                        <a:p>
                          <a:endParaRPr lang="zh-CN"/>
                        </a:p>
                      </a:txBody>
                      <a:tcPr marL="68580" marR="68580" marT="0" marB="0" anchor="ctr">
                        <a:blipFill rotWithShape="1">
                          <a:blip r:embed="rId2"/>
                          <a:stretch>
                            <a:fillRect t="-316418" r="-660526" b="-219403"/>
                          </a:stretch>
                        </a:blipFill>
                      </a:tcPr>
                    </a:tc>
                    <a:tc>
                      <a:txBody>
                        <a:bodyPr/>
                        <a:lstStyle/>
                        <a:p>
                          <a:endParaRPr lang="zh-CN"/>
                        </a:p>
                      </a:txBody>
                      <a:tcPr marL="68580" marR="68580" marT="0" marB="0" anchor="ctr">
                        <a:blipFill rotWithShape="1">
                          <a:blip r:embed="rId2"/>
                          <a:stretch>
                            <a:fillRect l="-84444" t="-316418" r="-457778" b="-219403"/>
                          </a:stretch>
                        </a:blipFill>
                      </a:tcPr>
                    </a:tc>
                    <a:tc>
                      <a:txBody>
                        <a:bodyPr/>
                        <a:lstStyle/>
                        <a:p>
                          <a:endParaRPr lang="zh-CN"/>
                        </a:p>
                      </a:txBody>
                      <a:tcPr marL="68580" marR="68580" marT="0" marB="0" anchor="ctr">
                        <a:blipFill rotWithShape="1">
                          <a:blip r:embed="rId2"/>
                          <a:stretch>
                            <a:fillRect l="-205785" t="-316418" r="-410744" b="-219403"/>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黑体" pitchFamily="49" charset="-122"/>
                              <a:ea typeface="黑体" pitchFamily="49" charset="-122"/>
                              <a:cs typeface="Times New Roman"/>
                            </a:rPr>
                            <a:t>…</a:t>
                          </a:r>
                        </a:p>
                      </a:txBody>
                      <a:tcPr marL="68580" marR="68580" marT="0" marB="0" anchor="ctr"/>
                    </a:tc>
                    <a:tc>
                      <a:txBody>
                        <a:bodyPr/>
                        <a:lstStyle/>
                        <a:p>
                          <a:endParaRPr lang="zh-CN"/>
                        </a:p>
                      </a:txBody>
                      <a:tcPr marL="68580" marR="68580" marT="0" marB="0" anchor="ctr">
                        <a:blipFill rotWithShape="1">
                          <a:blip r:embed="rId2"/>
                          <a:stretch>
                            <a:fillRect l="-358621" t="-316418" r="-139310" b="-219403"/>
                          </a:stretch>
                        </a:blipFill>
                      </a:tcPr>
                    </a:tc>
                    <a:tc>
                      <a:txBody>
                        <a:bodyPr/>
                        <a:lstStyle/>
                        <a:p>
                          <a:endParaRPr lang="zh-CN"/>
                        </a:p>
                      </a:txBody>
                      <a:tcPr marL="68580" marR="68580" marT="0" marB="0" anchor="ctr">
                        <a:blipFill rotWithShape="1">
                          <a:blip r:embed="rId2"/>
                          <a:stretch>
                            <a:fillRect l="-329208" t="-316418" b="-219403"/>
                          </a:stretch>
                        </a:blipFill>
                      </a:tcPr>
                    </a:tc>
                    <a:extLst>
                      <a:ext uri="{0D108BD9-81ED-4DB2-BD59-A6C34878D82A}">
                        <a16:rowId xmlns:a16="http://schemas.microsoft.com/office/drawing/2014/main" xmlns:a14="http://schemas.microsoft.com/office/drawing/2010/main" xmlns="" val="10003"/>
                      </a:ext>
                    </a:extLst>
                  </a:tr>
                  <a:tr h="410899">
                    <a:tc>
                      <a:txBody>
                        <a:bodyPr/>
                        <a:lstStyle/>
                        <a:p>
                          <a:pPr algn="ctr">
                            <a:spcAft>
                              <a:spcPts val="0"/>
                            </a:spcAft>
                          </a:pPr>
                          <a:r>
                            <a:rPr lang="en-US" altLang="zh-CN" sz="1400" kern="0" dirty="0">
                              <a:effectLst/>
                              <a:latin typeface="黑体" pitchFamily="49" charset="-122"/>
                              <a:ea typeface="黑体" pitchFamily="49" charset="-122"/>
                              <a:cs typeface="+mn-cs"/>
                            </a:rPr>
                            <a:t>┇</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黑体" pitchFamily="49" charset="-122"/>
                              <a:ea typeface="黑体" pitchFamily="49" charset="-122"/>
                              <a:cs typeface="+mn-cs"/>
                            </a:rPr>
                            <a:t>┇</a:t>
                          </a:r>
                          <a:endParaRPr lang="zh-CN" altLang="zh-CN" sz="24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黑体" pitchFamily="49" charset="-122"/>
                              <a:ea typeface="黑体" pitchFamily="49" charset="-122"/>
                              <a:cs typeface="+mn-cs"/>
                            </a:rPr>
                            <a:t>┇</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黑体" pitchFamily="49" charset="-122"/>
                              <a:ea typeface="黑体" pitchFamily="49" charset="-122"/>
                              <a:cs typeface="Times New Roman"/>
                            </a:rPr>
                            <a:t>…</a:t>
                          </a: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0" dirty="0">
                              <a:effectLst/>
                              <a:latin typeface="黑体" pitchFamily="49" charset="-122"/>
                              <a:ea typeface="黑体" pitchFamily="49" charset="-122"/>
                              <a:cs typeface="+mn-cs"/>
                            </a:rPr>
                            <a:t>┇</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0" dirty="0">
                              <a:solidFill>
                                <a:srgbClr val="00B0F0"/>
                              </a:solidFill>
                              <a:effectLst/>
                              <a:latin typeface="黑体" pitchFamily="49" charset="-122"/>
                              <a:ea typeface="黑体" pitchFamily="49" charset="-122"/>
                              <a:cs typeface="+mn-cs"/>
                            </a:rPr>
                            <a:t>┇</a:t>
                          </a:r>
                          <a:endParaRPr lang="zh-CN" sz="1800" kern="100" dirty="0">
                            <a:solidFill>
                              <a:srgbClr val="00B0F0"/>
                            </a:solidFill>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a14="http://schemas.microsoft.com/office/drawing/2010/main" xmlns="" val="10004"/>
                      </a:ext>
                    </a:extLst>
                  </a:tr>
                  <a:tr h="410899">
                    <a:tc>
                      <a:txBody>
                        <a:bodyPr/>
                        <a:lstStyle/>
                        <a:p>
                          <a:endParaRPr lang="zh-CN"/>
                        </a:p>
                      </a:txBody>
                      <a:tcPr marL="68580" marR="68580" marT="0" marB="0" anchor="ctr">
                        <a:blipFill rotWithShape="1">
                          <a:blip r:embed="rId2"/>
                          <a:stretch>
                            <a:fillRect t="-517910" r="-660526" b="-17910"/>
                          </a:stretch>
                        </a:blipFill>
                      </a:tcPr>
                    </a:tc>
                    <a:tc>
                      <a:txBody>
                        <a:bodyPr/>
                        <a:lstStyle/>
                        <a:p>
                          <a:endParaRPr lang="zh-CN"/>
                        </a:p>
                      </a:txBody>
                      <a:tcPr marL="68580" marR="68580" marT="0" marB="0" anchor="ctr">
                        <a:blipFill rotWithShape="1">
                          <a:blip r:embed="rId2"/>
                          <a:stretch>
                            <a:fillRect l="-84444" t="-517910" r="-457778" b="-17910"/>
                          </a:stretch>
                        </a:blipFill>
                      </a:tcPr>
                    </a:tc>
                    <a:tc>
                      <a:txBody>
                        <a:bodyPr/>
                        <a:lstStyle/>
                        <a:p>
                          <a:endParaRPr lang="zh-CN"/>
                        </a:p>
                      </a:txBody>
                      <a:tcPr marL="68580" marR="68580" marT="0" marB="0" anchor="ctr">
                        <a:blipFill rotWithShape="1">
                          <a:blip r:embed="rId2"/>
                          <a:stretch>
                            <a:fillRect l="-205785" t="-517910" r="-410744" b="-1791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黑体" pitchFamily="49" charset="-122"/>
                              <a:ea typeface="黑体" pitchFamily="49" charset="-122"/>
                              <a:cs typeface="Times New Roman"/>
                            </a:rPr>
                            <a:t>…</a:t>
                          </a:r>
                        </a:p>
                      </a:txBody>
                      <a:tcPr marL="68580" marR="68580" marT="0" marB="0" anchor="ctr"/>
                    </a:tc>
                    <a:tc>
                      <a:txBody>
                        <a:bodyPr/>
                        <a:lstStyle/>
                        <a:p>
                          <a:endParaRPr lang="zh-CN"/>
                        </a:p>
                      </a:txBody>
                      <a:tcPr marL="68580" marR="68580" marT="0" marB="0" anchor="ctr">
                        <a:blipFill rotWithShape="1">
                          <a:blip r:embed="rId2"/>
                          <a:stretch>
                            <a:fillRect l="-358621" t="-517910" r="-139310" b="-17910"/>
                          </a:stretch>
                        </a:blipFill>
                      </a:tcPr>
                    </a:tc>
                    <a:tc>
                      <a:txBody>
                        <a:bodyPr/>
                        <a:lstStyle/>
                        <a:p>
                          <a:endParaRPr lang="zh-CN"/>
                        </a:p>
                      </a:txBody>
                      <a:tcPr marL="68580" marR="68580" marT="0" marB="0" anchor="ctr">
                        <a:blipFill rotWithShape="1">
                          <a:blip r:embed="rId2"/>
                          <a:stretch>
                            <a:fillRect l="-329208" t="-517910" b="-17910"/>
                          </a:stretch>
                        </a:blipFill>
                      </a:tcPr>
                    </a:tc>
                    <a:extLst>
                      <a:ext uri="{0D108BD9-81ED-4DB2-BD59-A6C34878D82A}">
                        <a16:rowId xmlns:a16="http://schemas.microsoft.com/office/drawing/2014/main" xmlns:a14="http://schemas.microsoft.com/office/drawing/2010/main" xmlns="" val="10005"/>
                      </a:ext>
                    </a:extLst>
                  </a:tr>
                </a:tbl>
              </a:graphicData>
            </a:graphic>
          </p:graphicFrame>
        </mc:Fallback>
      </mc:AlternateContent>
      <mc:AlternateContent xmlns:mc="http://schemas.openxmlformats.org/markup-compatibility/2006" xmlns:a14="http://schemas.microsoft.com/office/drawing/2010/main">
        <mc:Choice Requires="a14">
          <p:sp>
            <p:nvSpPr>
              <p:cNvPr id="9" name="矩形 8"/>
              <p:cNvSpPr/>
              <p:nvPr/>
            </p:nvSpPr>
            <p:spPr>
              <a:xfrm>
                <a:off x="2627784" y="2337440"/>
                <a:ext cx="4010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a:rPr>
                        <m:t>D</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627784" y="2337440"/>
                <a:ext cx="401072"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710936" y="771550"/>
                <a:ext cx="7433064" cy="1477328"/>
              </a:xfrm>
              <a:prstGeom prst="rect">
                <a:avLst/>
              </a:prstGeom>
            </p:spPr>
            <p:txBody>
              <a:bodyPr wrap="square">
                <a:spAutoFit/>
              </a:bodyPr>
              <a:lstStyle/>
              <a:p>
                <a:pPr marL="342900" indent="-342900">
                  <a:lnSpc>
                    <a:spcPct val="150000"/>
                  </a:lnSpc>
                  <a:buFont typeface="Wingdings" pitchFamily="2" charset="2"/>
                  <a:buChar char="l"/>
                </a:pPr>
                <a:r>
                  <a:rPr lang="zh-CN" altLang="zh-CN" sz="2000" dirty="0"/>
                  <a:t>假设训练集</a:t>
                </a:r>
                <a14:m>
                  <m:oMath xmlns:m="http://schemas.openxmlformats.org/officeDocument/2006/math">
                    <m:r>
                      <m:rPr>
                        <m:sty m:val="p"/>
                      </m:rPr>
                      <a:rPr lang="en-US" altLang="zh-CN" sz="2000">
                        <a:latin typeface="Cambria Math"/>
                      </a:rPr>
                      <m:t>D</m:t>
                    </m:r>
                    <m:r>
                      <a:rPr lang="en-US" altLang="zh-CN" sz="2000">
                        <a:latin typeface="Cambria Math"/>
                      </a:rPr>
                      <m:t>={</m:t>
                    </m:r>
                    <m:r>
                      <a:rPr lang="en-US" altLang="zh-CN" sz="2000" i="1">
                        <a:latin typeface="Cambria Math"/>
                      </a:rPr>
                      <m:t>(</m:t>
                    </m:r>
                    <m:sSub>
                      <m:sSubPr>
                        <m:ctrlPr>
                          <a:rPr lang="zh-CN" altLang="zh-CN" sz="2000" i="1">
                            <a:latin typeface="Cambria Math"/>
                          </a:rPr>
                        </m:ctrlPr>
                      </m:sSubPr>
                      <m:e>
                        <m:r>
                          <a:rPr lang="en-US" altLang="zh-CN" sz="2000" i="1">
                            <a:latin typeface="Cambria Math"/>
                          </a:rPr>
                          <m:t>𝑋</m:t>
                        </m:r>
                      </m:e>
                      <m:sub>
                        <m:r>
                          <a:rPr lang="en-US" altLang="zh-CN" sz="2000" i="1">
                            <a:latin typeface="Cambria Math"/>
                          </a:rPr>
                          <m:t>1</m:t>
                        </m:r>
                      </m:sub>
                    </m:sSub>
                    <m:r>
                      <a:rPr lang="en-US" altLang="zh-CN" sz="2000" i="1">
                        <a:latin typeface="Cambria Math"/>
                      </a:rPr>
                      <m:t>,</m:t>
                    </m:r>
                    <m:r>
                      <a:rPr lang="en-US" altLang="zh-CN" sz="2000" i="1">
                        <a:latin typeface="Cambria Math"/>
                      </a:rPr>
                      <m:t>𝑦</m:t>
                    </m:r>
                    <m:r>
                      <a:rPr lang="en-US" altLang="zh-CN" sz="2000" i="1">
                        <a:latin typeface="Cambria Math"/>
                      </a:rPr>
                      <m:t>1),(</m:t>
                    </m:r>
                    <m:sSub>
                      <m:sSubPr>
                        <m:ctrlPr>
                          <a:rPr lang="zh-CN" altLang="zh-CN" sz="2000" i="1">
                            <a:latin typeface="Cambria Math"/>
                          </a:rPr>
                        </m:ctrlPr>
                      </m:sSubPr>
                      <m:e>
                        <m:r>
                          <a:rPr lang="en-US" altLang="zh-CN" sz="2000" i="1">
                            <a:latin typeface="Cambria Math"/>
                          </a:rPr>
                          <m:t>𝑋</m:t>
                        </m:r>
                      </m:e>
                      <m:sub>
                        <m:r>
                          <a:rPr lang="en-US" altLang="zh-CN" sz="2000" i="1">
                            <a:latin typeface="Cambria Math"/>
                          </a:rPr>
                          <m:t>2</m:t>
                        </m:r>
                      </m:sub>
                    </m:sSub>
                    <m:r>
                      <a:rPr lang="en-US" altLang="zh-CN" sz="2000" i="1">
                        <a:latin typeface="Cambria Math"/>
                      </a:rPr>
                      <m:t>,</m:t>
                    </m:r>
                    <m:r>
                      <a:rPr lang="en-US" altLang="zh-CN" sz="2000" i="1">
                        <a:latin typeface="Cambria Math"/>
                      </a:rPr>
                      <m:t>𝑦</m:t>
                    </m:r>
                    <m:r>
                      <a:rPr lang="en-US" altLang="zh-CN" sz="2000" i="1">
                        <a:latin typeface="Cambria Math"/>
                      </a:rPr>
                      <m:t>2),…,(</m:t>
                    </m:r>
                    <m:sSub>
                      <m:sSubPr>
                        <m:ctrlPr>
                          <a:rPr lang="zh-CN" altLang="zh-CN" sz="2000" i="1">
                            <a:latin typeface="Cambria Math"/>
                          </a:rPr>
                        </m:ctrlPr>
                      </m:sSubPr>
                      <m:e>
                        <m:r>
                          <a:rPr lang="en-US" altLang="zh-CN" sz="2000" i="1">
                            <a:latin typeface="Cambria Math"/>
                          </a:rPr>
                          <m:t>𝑋</m:t>
                        </m:r>
                      </m:e>
                      <m:sub>
                        <m:r>
                          <a:rPr lang="en-US" altLang="zh-CN" sz="2000" i="1">
                            <a:latin typeface="Cambria Math"/>
                          </a:rPr>
                          <m:t>𝑛</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𝑦</m:t>
                        </m:r>
                      </m:e>
                      <m:sub>
                        <m:r>
                          <a:rPr lang="en-US" altLang="zh-CN" sz="2000" i="1">
                            <a:latin typeface="Cambria Math"/>
                          </a:rPr>
                          <m:t>𝑛</m:t>
                        </m:r>
                      </m:sub>
                    </m:sSub>
                    <m:r>
                      <a:rPr lang="en-US" altLang="zh-CN" sz="2000" i="1">
                        <a:latin typeface="Cambria Math"/>
                      </a:rPr>
                      <m:t>)</m:t>
                    </m:r>
                    <m:r>
                      <a:rPr lang="en-US" altLang="zh-CN" sz="2000">
                        <a:latin typeface="Cambria Math"/>
                      </a:rPr>
                      <m:t>}</m:t>
                    </m:r>
                  </m:oMath>
                </a14:m>
                <a:r>
                  <a:rPr lang="zh-CN" altLang="zh-CN" sz="2000" dirty="0"/>
                  <a:t>包含样本数量为</a:t>
                </a:r>
                <a14:m>
                  <m:oMath xmlns:m="http://schemas.openxmlformats.org/officeDocument/2006/math">
                    <m:r>
                      <a:rPr lang="zh-CN" altLang="zh-CN" sz="2000">
                        <a:latin typeface="Cambria Math"/>
                      </a:rPr>
                      <m:t> </m:t>
                    </m:r>
                    <m:r>
                      <a:rPr lang="en-US" altLang="zh-CN" sz="2000" i="1">
                        <a:latin typeface="Cambria Math"/>
                      </a:rPr>
                      <m:t>𝑛</m:t>
                    </m:r>
                    <m:r>
                      <a:rPr lang="en-US" altLang="zh-CN" sz="2000" i="1">
                        <a:latin typeface="Cambria Math"/>
                      </a:rPr>
                      <m:t> </m:t>
                    </m:r>
                  </m:oMath>
                </a14:m>
                <a:r>
                  <a:rPr lang="zh-CN" altLang="zh-CN" sz="2000" dirty="0"/>
                  <a:t>，其中样本</a:t>
                </a:r>
                <a14:m>
                  <m:oMath xmlns:m="http://schemas.openxmlformats.org/officeDocument/2006/math">
                    <m:sSub>
                      <m:sSubPr>
                        <m:ctrlPr>
                          <a:rPr lang="zh-CN" altLang="zh-CN" sz="2000" i="1">
                            <a:latin typeface="Cambria Math"/>
                          </a:rPr>
                        </m:ctrlPr>
                      </m:sSubPr>
                      <m:e>
                        <m:r>
                          <a:rPr lang="en-US" altLang="zh-CN" sz="2000" i="1">
                            <a:latin typeface="Cambria Math"/>
                          </a:rPr>
                          <m:t> </m:t>
                        </m:r>
                        <m:r>
                          <a:rPr lang="en-US" altLang="zh-CN" sz="2000" i="1">
                            <a:latin typeface="Cambria Math"/>
                          </a:rPr>
                          <m:t>𝑋</m:t>
                        </m:r>
                      </m:e>
                      <m:sub>
                        <m:r>
                          <a:rPr lang="en-US" altLang="zh-CN" sz="2000" i="1">
                            <a:latin typeface="Cambria Math"/>
                          </a:rPr>
                          <m:t>𝑖</m:t>
                        </m:r>
                      </m:sub>
                    </m:sSub>
                  </m:oMath>
                </a14:m>
                <a:r>
                  <a:rPr lang="zh-CN" altLang="zh-CN" sz="2000" dirty="0"/>
                  <a:t>是</a:t>
                </a:r>
                <a14:m>
                  <m:oMath xmlns:m="http://schemas.openxmlformats.org/officeDocument/2006/math">
                    <m:r>
                      <a:rPr lang="zh-CN" altLang="zh-CN" sz="2000">
                        <a:latin typeface="Cambria Math"/>
                      </a:rPr>
                      <m:t> </m:t>
                    </m:r>
                    <m:r>
                      <a:rPr lang="en-US" altLang="zh-CN" sz="2000" i="1">
                        <a:latin typeface="Cambria Math"/>
                      </a:rPr>
                      <m:t>𝑑</m:t>
                    </m:r>
                    <m:r>
                      <a:rPr lang="en-US" altLang="zh-CN" sz="2000" i="1">
                        <a:latin typeface="Cambria Math"/>
                      </a:rPr>
                      <m:t> </m:t>
                    </m:r>
                  </m:oMath>
                </a14:m>
                <a:r>
                  <a:rPr lang="zh-CN" altLang="zh-CN" sz="2000" dirty="0"/>
                  <a:t>维向量，类标签</a:t>
                </a:r>
                <a14:m>
                  <m:oMath xmlns:m="http://schemas.openxmlformats.org/officeDocument/2006/math">
                    <m:r>
                      <a:rPr lang="en-US" altLang="zh-CN" sz="2000" i="1">
                        <a:latin typeface="Cambria Math"/>
                      </a:rPr>
                      <m:t>  </m:t>
                    </m:r>
                    <m:sSub>
                      <m:sSubPr>
                        <m:ctrlPr>
                          <a:rPr lang="zh-CN" altLang="zh-CN" sz="2000" i="1">
                            <a:latin typeface="Cambria Math"/>
                          </a:rPr>
                        </m:ctrlPr>
                      </m:sSubPr>
                      <m:e>
                        <m:r>
                          <a:rPr lang="en-US" altLang="zh-CN" sz="2000" i="1">
                            <a:latin typeface="Cambria Math"/>
                          </a:rPr>
                          <m:t>𝑦</m:t>
                        </m:r>
                      </m:e>
                      <m:sub>
                        <m:r>
                          <a:rPr lang="en-US" altLang="zh-CN" sz="2000" i="1">
                            <a:latin typeface="Cambria Math"/>
                          </a:rPr>
                          <m:t>𝑖</m:t>
                        </m:r>
                      </m:sub>
                    </m:sSub>
                    <m:r>
                      <a:rPr lang="zh-CN" altLang="zh-CN" sz="2000" i="1">
                        <a:latin typeface="Cambria Math"/>
                      </a:rPr>
                      <m:t>∈</m:t>
                    </m:r>
                    <m:r>
                      <a:rPr lang="en-US" altLang="zh-CN" sz="2000" i="1">
                        <a:latin typeface="Cambria Math"/>
                      </a:rPr>
                      <m:t>{1,2,…,</m:t>
                    </m:r>
                    <m:r>
                      <a:rPr lang="en-US" altLang="zh-CN" sz="2000" i="1">
                        <a:latin typeface="Cambria Math"/>
                      </a:rPr>
                      <m:t>𝐶</m:t>
                    </m:r>
                    <m:r>
                      <a:rPr lang="en-US" altLang="zh-CN" sz="2000" i="1">
                        <a:latin typeface="Cambria Math"/>
                      </a:rPr>
                      <m:t>}</m:t>
                    </m:r>
                  </m:oMath>
                </a14:m>
                <a:r>
                  <a:rPr lang="zh-CN" altLang="zh-CN" sz="2000" dirty="0"/>
                  <a:t>。假设</a:t>
                </a:r>
                <a14:m>
                  <m:oMath xmlns:m="http://schemas.openxmlformats.org/officeDocument/2006/math">
                    <m:sSub>
                      <m:sSubPr>
                        <m:ctrlPr>
                          <a:rPr lang="zh-CN" altLang="zh-CN" sz="2000" i="1">
                            <a:latin typeface="Cambria Math"/>
                          </a:rPr>
                        </m:ctrlPr>
                      </m:sSubPr>
                      <m:e>
                        <m:r>
                          <a:rPr lang="en-US" altLang="zh-CN" sz="2000" i="1">
                            <a:latin typeface="Cambria Math"/>
                          </a:rPr>
                          <m:t>𝑋</m:t>
                        </m:r>
                      </m:e>
                      <m:sub>
                        <m:r>
                          <a:rPr lang="en-US" altLang="zh-CN" sz="2000" i="1">
                            <a:latin typeface="Cambria Math"/>
                          </a:rPr>
                          <m:t>𝑖</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𝑥</m:t>
                        </m:r>
                      </m:e>
                      <m:sub>
                        <m:r>
                          <a:rPr lang="en-US" altLang="zh-CN" sz="2000" i="1">
                            <a:latin typeface="Cambria Math"/>
                          </a:rPr>
                          <m:t>𝑖</m:t>
                        </m:r>
                        <m:r>
                          <a:rPr lang="en-US" altLang="zh-CN" sz="2000" i="1">
                            <a:latin typeface="Cambria Math"/>
                          </a:rPr>
                          <m:t>1</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𝑥</m:t>
                        </m:r>
                      </m:e>
                      <m:sub>
                        <m:r>
                          <a:rPr lang="en-US" altLang="zh-CN" sz="2000" i="1">
                            <a:latin typeface="Cambria Math"/>
                          </a:rPr>
                          <m:t>𝑖</m:t>
                        </m:r>
                        <m:r>
                          <a:rPr lang="en-US" altLang="zh-CN" sz="2000" i="1">
                            <a:latin typeface="Cambria Math"/>
                          </a:rPr>
                          <m:t>2</m:t>
                        </m:r>
                      </m:sub>
                    </m:sSub>
                    <m:r>
                      <a:rPr lang="en-US" altLang="zh-CN" sz="2000" i="1">
                        <a:latin typeface="Cambria Math"/>
                      </a:rPr>
                      <m:t>,…,</m:t>
                    </m:r>
                    <m:sSub>
                      <m:sSubPr>
                        <m:ctrlPr>
                          <a:rPr lang="zh-CN" altLang="zh-CN" sz="2000" i="1">
                            <a:latin typeface="Cambria Math"/>
                          </a:rPr>
                        </m:ctrlPr>
                      </m:sSubPr>
                      <m:e>
                        <m:r>
                          <a:rPr lang="en-US" altLang="zh-CN" sz="2000" i="1">
                            <a:latin typeface="Cambria Math"/>
                          </a:rPr>
                          <m:t>𝑥</m:t>
                        </m:r>
                      </m:e>
                      <m:sub>
                        <m:r>
                          <a:rPr lang="en-US" altLang="zh-CN" sz="2000" i="1">
                            <a:latin typeface="Cambria Math"/>
                          </a:rPr>
                          <m:t>𝑖𝑑</m:t>
                        </m:r>
                      </m:sub>
                    </m:sSub>
                    <m:r>
                      <a:rPr lang="en-US" altLang="zh-CN" sz="2000" i="1">
                        <a:latin typeface="Cambria Math"/>
                      </a:rPr>
                      <m:t>}</m:t>
                    </m:r>
                  </m:oMath>
                </a14:m>
                <a:r>
                  <a:rPr lang="zh-CN" altLang="zh-CN" sz="2000" dirty="0"/>
                  <a:t>表示输入</a:t>
                </a:r>
                <a:r>
                  <a:rPr lang="en-US" altLang="zh-CN" sz="2000" dirty="0"/>
                  <a:t>d</a:t>
                </a:r>
                <a:r>
                  <a:rPr lang="zh-CN" altLang="zh-CN" sz="2000" dirty="0"/>
                  <a:t>维随机变量，</a:t>
                </a:r>
                <a:r>
                  <a:rPr lang="en-US" altLang="zh-CN" sz="2000" dirty="0"/>
                  <a:t>Y </a:t>
                </a:r>
                <a:r>
                  <a:rPr lang="zh-CN" altLang="zh-CN" sz="2000" dirty="0"/>
                  <a:t>表示类别变量</a:t>
                </a:r>
                <a:endParaRPr lang="zh-CN" altLang="en-US" sz="2000" dirty="0"/>
              </a:p>
            </p:txBody>
          </p:sp>
        </mc:Choice>
        <mc:Fallback xmlns="">
          <p:sp>
            <p:nvSpPr>
              <p:cNvPr id="10" name="矩形 9"/>
              <p:cNvSpPr>
                <a:spLocks noRot="1" noChangeAspect="1" noMove="1" noResize="1" noEditPoints="1" noAdjustHandles="1" noChangeArrowheads="1" noChangeShapeType="1" noTextEdit="1"/>
              </p:cNvSpPr>
              <p:nvPr/>
            </p:nvSpPr>
            <p:spPr>
              <a:xfrm>
                <a:off x="1710936" y="771550"/>
                <a:ext cx="7433064" cy="1477328"/>
              </a:xfrm>
              <a:prstGeom prst="rect">
                <a:avLst/>
              </a:prstGeom>
              <a:blipFill rotWithShape="1">
                <a:blip r:embed="rId4"/>
                <a:stretch>
                  <a:fillRect l="-738" b="-28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129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a:t>
            </a:r>
            <a:endParaRPr lang="en-US" altLang="zh-CN" dirty="0">
              <a:sym typeface="+mn-ea"/>
            </a:endParaRPr>
          </a:p>
        </p:txBody>
      </p:sp>
      <mc:AlternateContent xmlns:mc="http://schemas.openxmlformats.org/markup-compatibility/2006" xmlns:a14="http://schemas.microsoft.com/office/drawing/2010/main">
        <mc:Choice Requires="a14">
          <p:sp>
            <p:nvSpPr>
              <p:cNvPr id="8" name="矩形 7"/>
              <p:cNvSpPr/>
              <p:nvPr/>
            </p:nvSpPr>
            <p:spPr>
              <a:xfrm>
                <a:off x="2267744" y="915566"/>
                <a:ext cx="5472608" cy="7331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000" smtClean="0">
                          <a:latin typeface="Cambria Math"/>
                        </a:rPr>
                        <m:t>P</m:t>
                      </m:r>
                      <m:d>
                        <m:dPr>
                          <m:ctrlPr>
                            <a:rPr lang="zh-CN" altLang="zh-CN" sz="2000" i="1">
                              <a:latin typeface="Cambria Math"/>
                            </a:rPr>
                          </m:ctrlPr>
                        </m:dPr>
                        <m:e>
                          <m:r>
                            <a:rPr lang="en-US" altLang="zh-CN" sz="2000" i="1">
                              <a:latin typeface="Cambria Math"/>
                            </a:rPr>
                            <m:t>𝑌</m:t>
                          </m:r>
                          <m:r>
                            <a:rPr lang="en-US" altLang="zh-CN" sz="2000" i="1">
                              <a:latin typeface="Cambria Math"/>
                            </a:rPr>
                            <m:t>=</m:t>
                          </m:r>
                          <m:r>
                            <a:rPr lang="en-US" altLang="zh-CN" sz="2000" b="0" i="1" smtClean="0">
                              <a:latin typeface="Cambria Math"/>
                            </a:rPr>
                            <m:t>𝑘</m:t>
                          </m:r>
                        </m:e>
                        <m:e>
                          <m:r>
                            <a:rPr lang="en-US" altLang="zh-CN" sz="2000" i="1">
                              <a:latin typeface="Cambria Math"/>
                            </a:rPr>
                            <m:t>𝑋</m:t>
                          </m:r>
                          <m:r>
                            <a:rPr lang="en-US" altLang="zh-CN" sz="2000" i="1">
                              <a:latin typeface="Cambria Math"/>
                            </a:rPr>
                            <m:t>=</m:t>
                          </m:r>
                          <m:sSub>
                            <m:sSubPr>
                              <m:ctrlPr>
                                <a:rPr lang="zh-CN" altLang="zh-CN" sz="2000" i="1">
                                  <a:latin typeface="Cambria Math"/>
                                </a:rPr>
                              </m:ctrlPr>
                            </m:sSubPr>
                            <m:e>
                              <m:r>
                                <a:rPr lang="en-US" altLang="zh-CN" sz="2000" i="1">
                                  <a:latin typeface="Cambria Math"/>
                                </a:rPr>
                                <m:t>𝑋</m:t>
                              </m:r>
                            </m:e>
                            <m:sub>
                              <m:r>
                                <a:rPr lang="en-US" altLang="zh-CN" sz="2000" i="1">
                                  <a:latin typeface="Cambria Math"/>
                                </a:rPr>
                                <m:t>𝑖</m:t>
                              </m:r>
                            </m:sub>
                          </m:sSub>
                        </m:e>
                      </m:d>
                      <m:r>
                        <a:rPr lang="en-US" altLang="zh-CN" sz="2000">
                          <a:latin typeface="Cambria Math"/>
                        </a:rPr>
                        <m:t>=</m:t>
                      </m:r>
                      <m:f>
                        <m:fPr>
                          <m:ctrlPr>
                            <a:rPr lang="zh-CN" altLang="zh-CN" sz="2000" i="1">
                              <a:latin typeface="Cambria Math"/>
                            </a:rPr>
                          </m:ctrlPr>
                        </m:fPr>
                        <m:num>
                          <m:r>
                            <m:rPr>
                              <m:sty m:val="p"/>
                            </m:rPr>
                            <a:rPr lang="en-US" altLang="zh-CN" sz="2000">
                              <a:latin typeface="Cambria Math"/>
                            </a:rPr>
                            <m:t>P</m:t>
                          </m:r>
                          <m:r>
                            <a:rPr lang="en-US" altLang="zh-CN" sz="2000">
                              <a:latin typeface="Cambria Math"/>
                            </a:rPr>
                            <m:t>(</m:t>
                          </m:r>
                          <m:r>
                            <a:rPr lang="en-US" altLang="zh-CN" sz="2000" i="1">
                              <a:latin typeface="Cambria Math"/>
                            </a:rPr>
                            <m:t>𝑋</m:t>
                          </m:r>
                          <m:r>
                            <a:rPr lang="en-US" altLang="zh-CN" sz="2000" i="1">
                              <a:latin typeface="Cambria Math"/>
                            </a:rPr>
                            <m:t>=</m:t>
                          </m:r>
                          <m:sSub>
                            <m:sSubPr>
                              <m:ctrlPr>
                                <a:rPr lang="zh-CN" altLang="zh-CN" sz="2000" i="1">
                                  <a:latin typeface="Cambria Math"/>
                                </a:rPr>
                              </m:ctrlPr>
                            </m:sSubPr>
                            <m:e>
                              <m:r>
                                <a:rPr lang="en-US" altLang="zh-CN" sz="2000" i="1">
                                  <a:latin typeface="Cambria Math"/>
                                </a:rPr>
                                <m:t>𝑋</m:t>
                              </m:r>
                            </m:e>
                            <m:sub>
                              <m:r>
                                <a:rPr lang="en-US" altLang="zh-CN" sz="2000" i="1">
                                  <a:latin typeface="Cambria Math"/>
                                </a:rPr>
                                <m:t>𝑖</m:t>
                              </m:r>
                            </m:sub>
                          </m:sSub>
                          <m:r>
                            <a:rPr lang="en-US" altLang="zh-CN" sz="2000" i="1">
                              <a:latin typeface="Cambria Math"/>
                            </a:rPr>
                            <m:t>|</m:t>
                          </m:r>
                          <m:r>
                            <a:rPr lang="en-US" altLang="zh-CN" sz="2000" i="1">
                              <a:latin typeface="Cambria Math"/>
                            </a:rPr>
                            <m:t>𝑌</m:t>
                          </m:r>
                          <m:r>
                            <a:rPr lang="en-US" altLang="zh-CN" sz="2000" i="1">
                              <a:latin typeface="Cambria Math"/>
                            </a:rPr>
                            <m:t>=</m:t>
                          </m:r>
                          <m:r>
                            <a:rPr lang="en-US" altLang="zh-CN" sz="2000" b="0" i="1" smtClean="0">
                              <a:latin typeface="Cambria Math"/>
                            </a:rPr>
                            <m:t>𝑘</m:t>
                          </m:r>
                          <m:r>
                            <a:rPr lang="en-US" altLang="zh-CN" sz="2000">
                              <a:latin typeface="Cambria Math"/>
                            </a:rPr>
                            <m:t>)</m:t>
                          </m:r>
                          <m:r>
                            <m:rPr>
                              <m:sty m:val="p"/>
                            </m:rPr>
                            <a:rPr lang="en-US" altLang="zh-CN" sz="2000">
                              <a:latin typeface="Cambria Math"/>
                            </a:rPr>
                            <m:t>P</m:t>
                          </m:r>
                          <m:r>
                            <a:rPr lang="en-US" altLang="zh-CN" sz="2000">
                              <a:latin typeface="Cambria Math"/>
                            </a:rPr>
                            <m:t>(</m:t>
                          </m:r>
                          <m:r>
                            <a:rPr lang="en-US" altLang="zh-CN" sz="2000" i="1">
                              <a:latin typeface="Cambria Math"/>
                            </a:rPr>
                            <m:t>𝑌</m:t>
                          </m:r>
                          <m:r>
                            <a:rPr lang="en-US" altLang="zh-CN" sz="2000" i="1">
                              <a:latin typeface="Cambria Math"/>
                            </a:rPr>
                            <m:t>=</m:t>
                          </m:r>
                          <m:r>
                            <a:rPr lang="en-US" altLang="zh-CN" sz="2000" b="0" i="1" smtClean="0">
                              <a:latin typeface="Cambria Math"/>
                            </a:rPr>
                            <m:t>𝑘</m:t>
                          </m:r>
                          <m:r>
                            <a:rPr lang="en-US" altLang="zh-CN" sz="2000">
                              <a:latin typeface="Cambria Math"/>
                            </a:rPr>
                            <m:t>)</m:t>
                          </m:r>
                        </m:num>
                        <m:den>
                          <m:r>
                            <m:rPr>
                              <m:sty m:val="p"/>
                            </m:rPr>
                            <a:rPr lang="en-US" altLang="zh-CN" sz="2000">
                              <a:latin typeface="Cambria Math"/>
                            </a:rPr>
                            <m:t>P</m:t>
                          </m:r>
                          <m:r>
                            <a:rPr lang="en-US" altLang="zh-CN" sz="2000">
                              <a:latin typeface="Cambria Math"/>
                            </a:rPr>
                            <m:t>(</m:t>
                          </m:r>
                          <m:r>
                            <a:rPr lang="en-US" altLang="zh-CN" sz="2000" i="1">
                              <a:latin typeface="Cambria Math"/>
                            </a:rPr>
                            <m:t>𝑋</m:t>
                          </m:r>
                          <m:r>
                            <a:rPr lang="en-US" altLang="zh-CN" sz="2000" i="1">
                              <a:latin typeface="Cambria Math"/>
                            </a:rPr>
                            <m:t>=</m:t>
                          </m:r>
                          <m:sSub>
                            <m:sSubPr>
                              <m:ctrlPr>
                                <a:rPr lang="zh-CN" altLang="zh-CN" sz="2000" i="1">
                                  <a:latin typeface="Cambria Math"/>
                                </a:rPr>
                              </m:ctrlPr>
                            </m:sSubPr>
                            <m:e>
                              <m:r>
                                <a:rPr lang="en-US" altLang="zh-CN" sz="2000" i="1">
                                  <a:latin typeface="Cambria Math"/>
                                </a:rPr>
                                <m:t>𝑋</m:t>
                              </m:r>
                            </m:e>
                            <m:sub>
                              <m:r>
                                <a:rPr lang="en-US" altLang="zh-CN" sz="2000" i="1">
                                  <a:latin typeface="Cambria Math"/>
                                </a:rPr>
                                <m:t>𝑖</m:t>
                              </m:r>
                            </m:sub>
                          </m:sSub>
                          <m:r>
                            <a:rPr lang="en-US" altLang="zh-CN" sz="2000">
                              <a:latin typeface="Cambria Math"/>
                            </a:rPr>
                            <m:t>)</m:t>
                          </m:r>
                        </m:den>
                      </m:f>
                    </m:oMath>
                  </m:oMathPara>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2267744" y="915566"/>
                <a:ext cx="5472608" cy="733149"/>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347864" y="1902656"/>
                <a:ext cx="5032176" cy="6690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a:rPr>
                        <m:t>P</m:t>
                      </m:r>
                      <m:d>
                        <m:dPr>
                          <m:ctrlPr>
                            <a:rPr lang="zh-CN" altLang="zh-CN" i="1">
                              <a:latin typeface="Cambria Math"/>
                            </a:rPr>
                          </m:ctrlPr>
                        </m:dPr>
                        <m:e>
                          <m:r>
                            <a:rPr lang="en-US" altLang="zh-CN" i="1">
                              <a:latin typeface="Cambria Math"/>
                            </a:rPr>
                            <m:t>𝑌</m:t>
                          </m:r>
                          <m:r>
                            <a:rPr lang="en-US" altLang="zh-CN" i="1">
                              <a:latin typeface="Cambria Math"/>
                            </a:rPr>
                            <m:t>=1</m:t>
                          </m:r>
                        </m:e>
                        <m:e>
                          <m:r>
                            <a:rPr lang="en-US" altLang="zh-CN" i="1">
                              <a:latin typeface="Cambria Math"/>
                            </a:rPr>
                            <m:t>𝑋</m:t>
                          </m:r>
                          <m:r>
                            <a:rPr lang="en-US" altLang="zh-CN" i="1">
                              <a:latin typeface="Cambria Math"/>
                            </a:rPr>
                            <m:t>=</m:t>
                          </m:r>
                          <m:sSub>
                            <m:sSubPr>
                              <m:ctrlPr>
                                <a:rPr lang="zh-CN" altLang="zh-CN" i="1">
                                  <a:latin typeface="Cambria Math"/>
                                </a:rPr>
                              </m:ctrlPr>
                            </m:sSubPr>
                            <m:e>
                              <m:r>
                                <a:rPr lang="en-US" altLang="zh-CN" i="1">
                                  <a:latin typeface="Cambria Math"/>
                                </a:rPr>
                                <m:t>𝑋</m:t>
                              </m:r>
                            </m:e>
                            <m:sub>
                              <m:r>
                                <a:rPr lang="en-US" altLang="zh-CN" i="1">
                                  <a:latin typeface="Cambria Math"/>
                                </a:rPr>
                                <m:t>𝑖</m:t>
                              </m:r>
                            </m:sub>
                          </m:sSub>
                        </m:e>
                      </m:d>
                      <m:r>
                        <a:rPr lang="en-US" altLang="zh-CN">
                          <a:latin typeface="Cambria Math"/>
                        </a:rPr>
                        <m:t>=</m:t>
                      </m:r>
                      <m:f>
                        <m:fPr>
                          <m:ctrlPr>
                            <a:rPr lang="zh-CN" altLang="zh-CN" i="1">
                              <a:latin typeface="Cambria Math"/>
                            </a:rPr>
                          </m:ctrlPr>
                        </m:fPr>
                        <m:num>
                          <m:r>
                            <m:rPr>
                              <m:sty m:val="p"/>
                            </m:rPr>
                            <a:rPr lang="en-US" altLang="zh-CN">
                              <a:latin typeface="Cambria Math"/>
                            </a:rPr>
                            <m:t>P</m:t>
                          </m:r>
                          <m:r>
                            <a:rPr lang="en-US" altLang="zh-CN">
                              <a:latin typeface="Cambria Math"/>
                            </a:rPr>
                            <m:t>(</m:t>
                          </m:r>
                          <m:r>
                            <a:rPr lang="en-US" altLang="zh-CN" i="1">
                              <a:latin typeface="Cambria Math"/>
                            </a:rPr>
                            <m:t>𝑋</m:t>
                          </m:r>
                          <m:r>
                            <a:rPr lang="en-US" altLang="zh-CN" i="1">
                              <a:latin typeface="Cambria Math"/>
                            </a:rPr>
                            <m:t>=</m:t>
                          </m:r>
                          <m:sSub>
                            <m:sSubPr>
                              <m:ctrlPr>
                                <a:rPr lang="zh-CN" altLang="zh-CN" i="1">
                                  <a:latin typeface="Cambria Math"/>
                                </a:rPr>
                              </m:ctrlPr>
                            </m:sSubPr>
                            <m:e>
                              <m:r>
                                <a:rPr lang="en-US" altLang="zh-CN" i="1">
                                  <a:latin typeface="Cambria Math"/>
                                </a:rPr>
                                <m:t>𝑋</m:t>
                              </m:r>
                            </m:e>
                            <m:sub>
                              <m:r>
                                <a:rPr lang="en-US" altLang="zh-CN" i="1">
                                  <a:latin typeface="Cambria Math"/>
                                </a:rPr>
                                <m:t>𝑖</m:t>
                              </m:r>
                            </m:sub>
                          </m:sSub>
                          <m:r>
                            <a:rPr lang="en-US" altLang="zh-CN" i="1">
                              <a:latin typeface="Cambria Math"/>
                            </a:rPr>
                            <m:t>|</m:t>
                          </m:r>
                          <m:r>
                            <a:rPr lang="en-US" altLang="zh-CN" i="1">
                              <a:latin typeface="Cambria Math"/>
                            </a:rPr>
                            <m:t>𝑌</m:t>
                          </m:r>
                          <m:r>
                            <a:rPr lang="en-US" altLang="zh-CN" i="1">
                              <a:latin typeface="Cambria Math"/>
                            </a:rPr>
                            <m:t>=1</m:t>
                          </m:r>
                          <m:r>
                            <a:rPr lang="en-US" altLang="zh-CN">
                              <a:latin typeface="Cambria Math"/>
                            </a:rPr>
                            <m:t>)</m:t>
                          </m:r>
                          <m:r>
                            <m:rPr>
                              <m:sty m:val="p"/>
                            </m:rPr>
                            <a:rPr lang="en-US" altLang="zh-CN">
                              <a:latin typeface="Cambria Math"/>
                            </a:rPr>
                            <m:t>P</m:t>
                          </m:r>
                          <m:r>
                            <a:rPr lang="en-US" altLang="zh-CN">
                              <a:latin typeface="Cambria Math"/>
                            </a:rPr>
                            <m:t>(</m:t>
                          </m:r>
                          <m:r>
                            <a:rPr lang="en-US" altLang="zh-CN" i="1">
                              <a:latin typeface="Cambria Math"/>
                            </a:rPr>
                            <m:t>𝑌</m:t>
                          </m:r>
                          <m:r>
                            <a:rPr lang="en-US" altLang="zh-CN" i="1">
                              <a:latin typeface="Cambria Math"/>
                            </a:rPr>
                            <m:t>=1</m:t>
                          </m:r>
                          <m:r>
                            <a:rPr lang="en-US" altLang="zh-CN">
                              <a:latin typeface="Cambria Math"/>
                            </a:rPr>
                            <m:t>)</m:t>
                          </m:r>
                        </m:num>
                        <m:den>
                          <m:r>
                            <m:rPr>
                              <m:sty m:val="p"/>
                            </m:rPr>
                            <a:rPr lang="en-US" altLang="zh-CN">
                              <a:latin typeface="Cambria Math"/>
                            </a:rPr>
                            <m:t>P</m:t>
                          </m:r>
                          <m:r>
                            <a:rPr lang="en-US" altLang="zh-CN">
                              <a:latin typeface="Cambria Math"/>
                            </a:rPr>
                            <m:t>(</m:t>
                          </m:r>
                          <m:r>
                            <a:rPr lang="en-US" altLang="zh-CN" i="1">
                              <a:latin typeface="Cambria Math"/>
                            </a:rPr>
                            <m:t>𝑋</m:t>
                          </m:r>
                          <m:r>
                            <a:rPr lang="en-US" altLang="zh-CN" i="1">
                              <a:latin typeface="Cambria Math"/>
                            </a:rPr>
                            <m:t>=</m:t>
                          </m:r>
                          <m:sSub>
                            <m:sSubPr>
                              <m:ctrlPr>
                                <a:rPr lang="zh-CN" altLang="zh-CN" i="1">
                                  <a:latin typeface="Cambria Math"/>
                                </a:rPr>
                              </m:ctrlPr>
                            </m:sSubPr>
                            <m:e>
                              <m:r>
                                <a:rPr lang="en-US" altLang="zh-CN" i="1">
                                  <a:latin typeface="Cambria Math"/>
                                </a:rPr>
                                <m:t>𝑋</m:t>
                              </m:r>
                            </m:e>
                            <m:sub>
                              <m:r>
                                <a:rPr lang="en-US" altLang="zh-CN" i="1">
                                  <a:latin typeface="Cambria Math"/>
                                </a:rPr>
                                <m:t>𝑖</m:t>
                              </m:r>
                            </m:sub>
                          </m:sSub>
                          <m:r>
                            <a:rPr lang="en-US" altLang="zh-CN">
                              <a:latin typeface="Cambria Math"/>
                            </a:rPr>
                            <m:t>)</m:t>
                          </m:r>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3347864" y="1902656"/>
                <a:ext cx="5032176" cy="669094"/>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347864" y="2910768"/>
                <a:ext cx="5032176" cy="6690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a:rPr>
                        <m:t>P</m:t>
                      </m:r>
                      <m:d>
                        <m:dPr>
                          <m:ctrlPr>
                            <a:rPr lang="zh-CN" altLang="zh-CN" i="1">
                              <a:latin typeface="Cambria Math"/>
                            </a:rPr>
                          </m:ctrlPr>
                        </m:dPr>
                        <m:e>
                          <m:r>
                            <a:rPr lang="en-US" altLang="zh-CN" i="1">
                              <a:latin typeface="Cambria Math"/>
                            </a:rPr>
                            <m:t>𝑌</m:t>
                          </m:r>
                          <m:r>
                            <a:rPr lang="en-US" altLang="zh-CN" i="1">
                              <a:latin typeface="Cambria Math"/>
                            </a:rPr>
                            <m:t>=2</m:t>
                          </m:r>
                        </m:e>
                        <m:e>
                          <m:r>
                            <a:rPr lang="en-US" altLang="zh-CN" i="1">
                              <a:latin typeface="Cambria Math"/>
                            </a:rPr>
                            <m:t>𝑋</m:t>
                          </m:r>
                          <m:r>
                            <a:rPr lang="en-US" altLang="zh-CN" i="1">
                              <a:latin typeface="Cambria Math"/>
                            </a:rPr>
                            <m:t>=</m:t>
                          </m:r>
                          <m:sSub>
                            <m:sSubPr>
                              <m:ctrlPr>
                                <a:rPr lang="zh-CN" altLang="zh-CN" i="1">
                                  <a:latin typeface="Cambria Math"/>
                                </a:rPr>
                              </m:ctrlPr>
                            </m:sSubPr>
                            <m:e>
                              <m:r>
                                <a:rPr lang="en-US" altLang="zh-CN" i="1">
                                  <a:latin typeface="Cambria Math"/>
                                </a:rPr>
                                <m:t>𝑋</m:t>
                              </m:r>
                            </m:e>
                            <m:sub>
                              <m:r>
                                <a:rPr lang="en-US" altLang="zh-CN" i="1">
                                  <a:latin typeface="Cambria Math"/>
                                </a:rPr>
                                <m:t>𝑖</m:t>
                              </m:r>
                            </m:sub>
                          </m:sSub>
                        </m:e>
                      </m:d>
                      <m:r>
                        <a:rPr lang="en-US" altLang="zh-CN">
                          <a:latin typeface="Cambria Math"/>
                        </a:rPr>
                        <m:t>=</m:t>
                      </m:r>
                      <m:f>
                        <m:fPr>
                          <m:ctrlPr>
                            <a:rPr lang="zh-CN" altLang="zh-CN" i="1">
                              <a:latin typeface="Cambria Math"/>
                            </a:rPr>
                          </m:ctrlPr>
                        </m:fPr>
                        <m:num>
                          <m:r>
                            <m:rPr>
                              <m:sty m:val="p"/>
                            </m:rPr>
                            <a:rPr lang="en-US" altLang="zh-CN">
                              <a:latin typeface="Cambria Math"/>
                            </a:rPr>
                            <m:t>P</m:t>
                          </m:r>
                          <m:r>
                            <a:rPr lang="en-US" altLang="zh-CN">
                              <a:latin typeface="Cambria Math"/>
                            </a:rPr>
                            <m:t>(</m:t>
                          </m:r>
                          <m:r>
                            <a:rPr lang="en-US" altLang="zh-CN" i="1">
                              <a:latin typeface="Cambria Math"/>
                            </a:rPr>
                            <m:t>𝑋</m:t>
                          </m:r>
                          <m:r>
                            <a:rPr lang="en-US" altLang="zh-CN" i="1">
                              <a:latin typeface="Cambria Math"/>
                            </a:rPr>
                            <m:t>=</m:t>
                          </m:r>
                          <m:sSub>
                            <m:sSubPr>
                              <m:ctrlPr>
                                <a:rPr lang="zh-CN" altLang="zh-CN" i="1">
                                  <a:latin typeface="Cambria Math"/>
                                </a:rPr>
                              </m:ctrlPr>
                            </m:sSubPr>
                            <m:e>
                              <m:r>
                                <a:rPr lang="en-US" altLang="zh-CN" i="1">
                                  <a:latin typeface="Cambria Math"/>
                                </a:rPr>
                                <m:t>𝑋</m:t>
                              </m:r>
                            </m:e>
                            <m:sub>
                              <m:r>
                                <a:rPr lang="en-US" altLang="zh-CN" i="1">
                                  <a:latin typeface="Cambria Math"/>
                                </a:rPr>
                                <m:t>𝑖</m:t>
                              </m:r>
                            </m:sub>
                          </m:sSub>
                          <m:r>
                            <a:rPr lang="en-US" altLang="zh-CN" i="1">
                              <a:latin typeface="Cambria Math"/>
                            </a:rPr>
                            <m:t>|</m:t>
                          </m:r>
                          <m:r>
                            <a:rPr lang="en-US" altLang="zh-CN" i="1">
                              <a:latin typeface="Cambria Math"/>
                            </a:rPr>
                            <m:t>𝑌</m:t>
                          </m:r>
                          <m:r>
                            <a:rPr lang="en-US" altLang="zh-CN" i="1">
                              <a:latin typeface="Cambria Math"/>
                            </a:rPr>
                            <m:t>=2</m:t>
                          </m:r>
                          <m:r>
                            <a:rPr lang="en-US" altLang="zh-CN">
                              <a:latin typeface="Cambria Math"/>
                            </a:rPr>
                            <m:t>)</m:t>
                          </m:r>
                          <m:r>
                            <m:rPr>
                              <m:sty m:val="p"/>
                            </m:rPr>
                            <a:rPr lang="en-US" altLang="zh-CN">
                              <a:latin typeface="Cambria Math"/>
                            </a:rPr>
                            <m:t>P</m:t>
                          </m:r>
                          <m:r>
                            <a:rPr lang="en-US" altLang="zh-CN">
                              <a:latin typeface="Cambria Math"/>
                            </a:rPr>
                            <m:t>(</m:t>
                          </m:r>
                          <m:r>
                            <a:rPr lang="en-US" altLang="zh-CN" i="1">
                              <a:latin typeface="Cambria Math"/>
                            </a:rPr>
                            <m:t>𝑌</m:t>
                          </m:r>
                          <m:r>
                            <a:rPr lang="en-US" altLang="zh-CN" i="1">
                              <a:latin typeface="Cambria Math"/>
                            </a:rPr>
                            <m:t>=2</m:t>
                          </m:r>
                          <m:r>
                            <a:rPr lang="en-US" altLang="zh-CN">
                              <a:latin typeface="Cambria Math"/>
                            </a:rPr>
                            <m:t>)</m:t>
                          </m:r>
                        </m:num>
                        <m:den>
                          <m:r>
                            <m:rPr>
                              <m:sty m:val="p"/>
                            </m:rPr>
                            <a:rPr lang="en-US" altLang="zh-CN">
                              <a:latin typeface="Cambria Math"/>
                            </a:rPr>
                            <m:t>P</m:t>
                          </m:r>
                          <m:r>
                            <a:rPr lang="en-US" altLang="zh-CN">
                              <a:latin typeface="Cambria Math"/>
                            </a:rPr>
                            <m:t>(</m:t>
                          </m:r>
                          <m:r>
                            <a:rPr lang="en-US" altLang="zh-CN" i="1">
                              <a:latin typeface="Cambria Math"/>
                            </a:rPr>
                            <m:t>𝑋</m:t>
                          </m:r>
                          <m:r>
                            <a:rPr lang="en-US" altLang="zh-CN" i="1">
                              <a:latin typeface="Cambria Math"/>
                            </a:rPr>
                            <m:t>=</m:t>
                          </m:r>
                          <m:sSub>
                            <m:sSubPr>
                              <m:ctrlPr>
                                <a:rPr lang="zh-CN" altLang="zh-CN" i="1">
                                  <a:latin typeface="Cambria Math"/>
                                </a:rPr>
                              </m:ctrlPr>
                            </m:sSubPr>
                            <m:e>
                              <m:r>
                                <a:rPr lang="en-US" altLang="zh-CN" i="1">
                                  <a:latin typeface="Cambria Math"/>
                                </a:rPr>
                                <m:t>𝑋</m:t>
                              </m:r>
                            </m:e>
                            <m:sub>
                              <m:r>
                                <a:rPr lang="en-US" altLang="zh-CN" i="1">
                                  <a:latin typeface="Cambria Math"/>
                                </a:rPr>
                                <m:t>𝑖</m:t>
                              </m:r>
                            </m:sub>
                          </m:sSub>
                          <m:r>
                            <a:rPr lang="en-US" altLang="zh-CN">
                              <a:latin typeface="Cambria Math"/>
                            </a:rPr>
                            <m:t>)</m:t>
                          </m:r>
                        </m:den>
                      </m:f>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347864" y="2910768"/>
                <a:ext cx="5032176" cy="669094"/>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987552" y="3537822"/>
                <a:ext cx="39626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sz="2800" i="1" smtClean="0">
                          <a:latin typeface="Cambria Math"/>
                        </a:rPr>
                        <m:t>⋮</m:t>
                      </m:r>
                    </m:oMath>
                  </m:oMathPara>
                </a14:m>
                <a:endParaRPr lang="zh-CN" alt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987552" y="3537822"/>
                <a:ext cx="396262" cy="523220"/>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411488" y="4206912"/>
                <a:ext cx="5032176" cy="6690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mtClean="0">
                          <a:latin typeface="Cambria Math"/>
                        </a:rPr>
                        <m:t>P</m:t>
                      </m:r>
                      <m:d>
                        <m:dPr>
                          <m:ctrlPr>
                            <a:rPr lang="zh-CN" altLang="zh-CN" i="1">
                              <a:latin typeface="Cambria Math"/>
                            </a:rPr>
                          </m:ctrlPr>
                        </m:dPr>
                        <m:e>
                          <m:r>
                            <a:rPr lang="en-US" altLang="zh-CN" i="1">
                              <a:latin typeface="Cambria Math"/>
                            </a:rPr>
                            <m:t>𝑌</m:t>
                          </m:r>
                          <m:r>
                            <a:rPr lang="en-US" altLang="zh-CN" i="1">
                              <a:latin typeface="Cambria Math"/>
                            </a:rPr>
                            <m:t>=</m:t>
                          </m:r>
                          <m:r>
                            <a:rPr lang="en-US" altLang="zh-CN" b="0" i="1" smtClean="0">
                              <a:latin typeface="Cambria Math"/>
                            </a:rPr>
                            <m:t>𝐶</m:t>
                          </m:r>
                        </m:e>
                        <m:e>
                          <m:r>
                            <a:rPr lang="en-US" altLang="zh-CN" i="1">
                              <a:latin typeface="Cambria Math"/>
                            </a:rPr>
                            <m:t>𝑋</m:t>
                          </m:r>
                          <m:r>
                            <a:rPr lang="en-US" altLang="zh-CN" i="1">
                              <a:latin typeface="Cambria Math"/>
                            </a:rPr>
                            <m:t>=</m:t>
                          </m:r>
                          <m:sSub>
                            <m:sSubPr>
                              <m:ctrlPr>
                                <a:rPr lang="zh-CN" altLang="zh-CN" i="1">
                                  <a:latin typeface="Cambria Math"/>
                                </a:rPr>
                              </m:ctrlPr>
                            </m:sSubPr>
                            <m:e>
                              <m:r>
                                <a:rPr lang="en-US" altLang="zh-CN" i="1">
                                  <a:latin typeface="Cambria Math"/>
                                </a:rPr>
                                <m:t>𝑋</m:t>
                              </m:r>
                            </m:e>
                            <m:sub>
                              <m:r>
                                <a:rPr lang="en-US" altLang="zh-CN" i="1">
                                  <a:latin typeface="Cambria Math"/>
                                </a:rPr>
                                <m:t>𝑖</m:t>
                              </m:r>
                            </m:sub>
                          </m:sSub>
                        </m:e>
                      </m:d>
                      <m:r>
                        <a:rPr lang="en-US" altLang="zh-CN">
                          <a:latin typeface="Cambria Math"/>
                        </a:rPr>
                        <m:t>=</m:t>
                      </m:r>
                      <m:f>
                        <m:fPr>
                          <m:ctrlPr>
                            <a:rPr lang="zh-CN" altLang="zh-CN" i="1">
                              <a:latin typeface="Cambria Math"/>
                            </a:rPr>
                          </m:ctrlPr>
                        </m:fPr>
                        <m:num>
                          <m:r>
                            <m:rPr>
                              <m:sty m:val="p"/>
                            </m:rPr>
                            <a:rPr lang="en-US" altLang="zh-CN">
                              <a:latin typeface="Cambria Math"/>
                            </a:rPr>
                            <m:t>P</m:t>
                          </m:r>
                          <m:r>
                            <a:rPr lang="en-US" altLang="zh-CN">
                              <a:latin typeface="Cambria Math"/>
                            </a:rPr>
                            <m:t>(</m:t>
                          </m:r>
                          <m:r>
                            <a:rPr lang="en-US" altLang="zh-CN" i="1">
                              <a:latin typeface="Cambria Math"/>
                            </a:rPr>
                            <m:t>𝑋</m:t>
                          </m:r>
                          <m:r>
                            <a:rPr lang="en-US" altLang="zh-CN" i="1">
                              <a:latin typeface="Cambria Math"/>
                            </a:rPr>
                            <m:t>=</m:t>
                          </m:r>
                          <m:sSub>
                            <m:sSubPr>
                              <m:ctrlPr>
                                <a:rPr lang="zh-CN" altLang="zh-CN" i="1">
                                  <a:latin typeface="Cambria Math"/>
                                </a:rPr>
                              </m:ctrlPr>
                            </m:sSubPr>
                            <m:e>
                              <m:r>
                                <a:rPr lang="en-US" altLang="zh-CN" i="1">
                                  <a:latin typeface="Cambria Math"/>
                                </a:rPr>
                                <m:t>𝑋</m:t>
                              </m:r>
                            </m:e>
                            <m:sub>
                              <m:r>
                                <a:rPr lang="en-US" altLang="zh-CN" i="1">
                                  <a:latin typeface="Cambria Math"/>
                                </a:rPr>
                                <m:t>𝑖</m:t>
                              </m:r>
                            </m:sub>
                          </m:sSub>
                          <m:r>
                            <a:rPr lang="en-US" altLang="zh-CN" i="1">
                              <a:latin typeface="Cambria Math"/>
                            </a:rPr>
                            <m:t>|</m:t>
                          </m:r>
                          <m:r>
                            <a:rPr lang="en-US" altLang="zh-CN" i="1">
                              <a:latin typeface="Cambria Math"/>
                            </a:rPr>
                            <m:t>𝑌</m:t>
                          </m:r>
                          <m:r>
                            <a:rPr lang="en-US" altLang="zh-CN" i="1">
                              <a:latin typeface="Cambria Math"/>
                            </a:rPr>
                            <m:t>=</m:t>
                          </m:r>
                          <m:r>
                            <a:rPr lang="en-US" altLang="zh-CN" b="0" i="1" smtClean="0">
                              <a:latin typeface="Cambria Math"/>
                            </a:rPr>
                            <m:t>𝐶</m:t>
                          </m:r>
                          <m:r>
                            <a:rPr lang="en-US" altLang="zh-CN">
                              <a:latin typeface="Cambria Math"/>
                            </a:rPr>
                            <m:t>)</m:t>
                          </m:r>
                          <m:r>
                            <m:rPr>
                              <m:sty m:val="p"/>
                            </m:rPr>
                            <a:rPr lang="en-US" altLang="zh-CN">
                              <a:latin typeface="Cambria Math"/>
                            </a:rPr>
                            <m:t>P</m:t>
                          </m:r>
                          <m:r>
                            <a:rPr lang="en-US" altLang="zh-CN">
                              <a:latin typeface="Cambria Math"/>
                            </a:rPr>
                            <m:t>(</m:t>
                          </m:r>
                          <m:r>
                            <a:rPr lang="en-US" altLang="zh-CN" i="1">
                              <a:latin typeface="Cambria Math"/>
                            </a:rPr>
                            <m:t>𝑌</m:t>
                          </m:r>
                          <m:r>
                            <a:rPr lang="en-US" altLang="zh-CN" i="1">
                              <a:latin typeface="Cambria Math"/>
                            </a:rPr>
                            <m:t>=</m:t>
                          </m:r>
                          <m:r>
                            <a:rPr lang="en-US" altLang="zh-CN" b="0" i="1" smtClean="0">
                              <a:latin typeface="Cambria Math"/>
                            </a:rPr>
                            <m:t>𝐶</m:t>
                          </m:r>
                          <m:r>
                            <a:rPr lang="en-US" altLang="zh-CN">
                              <a:latin typeface="Cambria Math"/>
                            </a:rPr>
                            <m:t>)</m:t>
                          </m:r>
                        </m:num>
                        <m:den>
                          <m:r>
                            <m:rPr>
                              <m:sty m:val="p"/>
                            </m:rPr>
                            <a:rPr lang="en-US" altLang="zh-CN">
                              <a:latin typeface="Cambria Math"/>
                            </a:rPr>
                            <m:t>P</m:t>
                          </m:r>
                          <m:r>
                            <a:rPr lang="en-US" altLang="zh-CN">
                              <a:latin typeface="Cambria Math"/>
                            </a:rPr>
                            <m:t>(</m:t>
                          </m:r>
                          <m:r>
                            <a:rPr lang="en-US" altLang="zh-CN" i="1">
                              <a:latin typeface="Cambria Math"/>
                            </a:rPr>
                            <m:t>𝑋</m:t>
                          </m:r>
                          <m:r>
                            <a:rPr lang="en-US" altLang="zh-CN" i="1">
                              <a:latin typeface="Cambria Math"/>
                            </a:rPr>
                            <m:t>=</m:t>
                          </m:r>
                          <m:sSub>
                            <m:sSubPr>
                              <m:ctrlPr>
                                <a:rPr lang="zh-CN" altLang="zh-CN" i="1">
                                  <a:latin typeface="Cambria Math"/>
                                </a:rPr>
                              </m:ctrlPr>
                            </m:sSubPr>
                            <m:e>
                              <m:r>
                                <a:rPr lang="en-US" altLang="zh-CN" i="1">
                                  <a:latin typeface="Cambria Math"/>
                                </a:rPr>
                                <m:t>𝑋</m:t>
                              </m:r>
                            </m:e>
                            <m:sub>
                              <m:r>
                                <a:rPr lang="en-US" altLang="zh-CN" i="1">
                                  <a:latin typeface="Cambria Math"/>
                                </a:rPr>
                                <m:t>𝑖</m:t>
                              </m:r>
                            </m:sub>
                          </m:sSub>
                          <m:r>
                            <a:rPr lang="en-US" altLang="zh-CN">
                              <a:latin typeface="Cambria Math"/>
                            </a:rPr>
                            <m:t>)</m:t>
                          </m:r>
                        </m:den>
                      </m:f>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3411488" y="4206912"/>
                <a:ext cx="5032176" cy="669094"/>
              </a:xfrm>
              <a:prstGeom prst="rect">
                <a:avLst/>
              </a:prstGeom>
              <a:blipFill rotWithShape="1">
                <a:blip r:embed="rId6"/>
                <a:stretch>
                  <a:fillRect/>
                </a:stretch>
              </a:blipFill>
            </p:spPr>
            <p:txBody>
              <a:bodyPr/>
              <a:lstStyle/>
              <a:p>
                <a:r>
                  <a:rPr lang="zh-CN" altLang="en-US">
                    <a:noFill/>
                  </a:rPr>
                  <a:t> </a:t>
                </a:r>
              </a:p>
            </p:txBody>
          </p:sp>
        </mc:Fallback>
      </mc:AlternateContent>
      <p:sp>
        <p:nvSpPr>
          <p:cNvPr id="13" name="左大括号 12"/>
          <p:cNvSpPr/>
          <p:nvPr/>
        </p:nvSpPr>
        <p:spPr>
          <a:xfrm>
            <a:off x="3059832" y="1923678"/>
            <a:ext cx="504056" cy="2710811"/>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TextBox 13"/>
              <p:cNvSpPr txBox="1"/>
              <p:nvPr/>
            </p:nvSpPr>
            <p:spPr>
              <a:xfrm>
                <a:off x="2195736" y="3003798"/>
                <a:ext cx="87203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a:rPr>
                        <m:t>𝑚𝑎𝑥</m:t>
                      </m:r>
                    </m:oMath>
                  </m:oMathPara>
                </a14:m>
                <a:endParaRPr lang="zh-CN" alt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2195736" y="3003798"/>
                <a:ext cx="872034" cy="461665"/>
              </a:xfrm>
              <a:prstGeom prst="rect">
                <a:avLst/>
              </a:prstGeom>
              <a:blipFill rotWithShape="1">
                <a:blip r:embed="rId7"/>
                <a:stretch>
                  <a:fillRect/>
                </a:stretch>
              </a:blipFill>
            </p:spPr>
            <p:txBody>
              <a:bodyPr/>
              <a:lstStyle/>
              <a:p>
                <a:r>
                  <a:rPr lang="zh-CN" altLang="en-US">
                    <a:noFill/>
                  </a:rPr>
                  <a:t> </a:t>
                </a:r>
              </a:p>
            </p:txBody>
          </p:sp>
        </mc:Fallback>
      </mc:AlternateContent>
      <p:sp>
        <p:nvSpPr>
          <p:cNvPr id="15" name="左大括号 14"/>
          <p:cNvSpPr/>
          <p:nvPr/>
        </p:nvSpPr>
        <p:spPr>
          <a:xfrm rot="10800000">
            <a:off x="8316416" y="1902655"/>
            <a:ext cx="504056" cy="2659825"/>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38289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朴素贝叶斯分类算法</a:t>
            </a:r>
            <a:endParaRPr lang="en-US" altLang="zh-CN" dirty="0">
              <a:sym typeface="+mn-ea"/>
            </a:endParaRPr>
          </a:p>
        </p:txBody>
      </p:sp>
      <mc:AlternateContent xmlns:mc="http://schemas.openxmlformats.org/markup-compatibility/2006" xmlns:a14="http://schemas.microsoft.com/office/drawing/2010/main">
        <mc:Choice Requires="a14">
          <p:sp>
            <p:nvSpPr>
              <p:cNvPr id="7" name="矩形 6"/>
              <p:cNvSpPr/>
              <p:nvPr/>
            </p:nvSpPr>
            <p:spPr>
              <a:xfrm>
                <a:off x="2411760" y="1426388"/>
                <a:ext cx="5616624" cy="10894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2200" smtClean="0">
                          <a:latin typeface="Cambria Math"/>
                        </a:rPr>
                        <m:t>P</m:t>
                      </m:r>
                      <m:d>
                        <m:dPr>
                          <m:ctrlPr>
                            <a:rPr lang="zh-CN" altLang="zh-CN" sz="2200" i="1">
                              <a:latin typeface="Cambria Math"/>
                            </a:rPr>
                          </m:ctrlPr>
                        </m:dPr>
                        <m:e>
                          <m:r>
                            <a:rPr lang="en-US" altLang="zh-CN" sz="2200" i="1">
                              <a:latin typeface="Cambria Math"/>
                            </a:rPr>
                            <m:t>𝑋</m:t>
                          </m:r>
                          <m:r>
                            <a:rPr lang="en-US" altLang="zh-CN" sz="2200" i="1">
                              <a:latin typeface="Cambria Math"/>
                            </a:rPr>
                            <m:t>=</m:t>
                          </m:r>
                          <m:sSub>
                            <m:sSubPr>
                              <m:ctrlPr>
                                <a:rPr lang="zh-CN" altLang="zh-CN" sz="2200" i="1">
                                  <a:latin typeface="Cambria Math"/>
                                </a:rPr>
                              </m:ctrlPr>
                            </m:sSubPr>
                            <m:e>
                              <m:r>
                                <a:rPr lang="en-US" altLang="zh-CN" sz="2200" i="1">
                                  <a:latin typeface="Cambria Math"/>
                                </a:rPr>
                                <m:t>𝑋</m:t>
                              </m:r>
                            </m:e>
                            <m:sub>
                              <m:r>
                                <a:rPr lang="en-US" altLang="zh-CN" sz="2200" i="1">
                                  <a:latin typeface="Cambria Math"/>
                                </a:rPr>
                                <m:t>𝑖</m:t>
                              </m:r>
                            </m:sub>
                          </m:sSub>
                        </m:e>
                        <m:e>
                          <m:r>
                            <a:rPr lang="en-US" altLang="zh-CN" sz="2200" i="1">
                              <a:latin typeface="Cambria Math"/>
                            </a:rPr>
                            <m:t>𝑌</m:t>
                          </m:r>
                          <m:r>
                            <a:rPr lang="en-US" altLang="zh-CN" sz="2200" i="1">
                              <a:latin typeface="Cambria Math"/>
                            </a:rPr>
                            <m:t>=</m:t>
                          </m:r>
                          <m:r>
                            <a:rPr lang="en-US" altLang="zh-CN" sz="2200" i="1">
                              <a:latin typeface="Cambria Math"/>
                            </a:rPr>
                            <m:t>𝑘</m:t>
                          </m:r>
                        </m:e>
                      </m:d>
                      <m:r>
                        <a:rPr lang="en-US" altLang="zh-CN" sz="2200">
                          <a:latin typeface="Cambria Math"/>
                        </a:rPr>
                        <m:t>=</m:t>
                      </m:r>
                      <m:nary>
                        <m:naryPr>
                          <m:chr m:val="∏"/>
                          <m:limLoc m:val="undOvr"/>
                          <m:ctrlPr>
                            <a:rPr lang="zh-CN" altLang="zh-CN" sz="2200" i="1">
                              <a:latin typeface="Cambria Math"/>
                            </a:rPr>
                          </m:ctrlPr>
                        </m:naryPr>
                        <m:sub>
                          <m:r>
                            <m:rPr>
                              <m:brk/>
                            </m:rPr>
                            <a:rPr lang="en-US" altLang="zh-CN" sz="2200" b="0" i="1" smtClean="0">
                              <a:latin typeface="Cambria Math"/>
                            </a:rPr>
                            <m:t>𝑗</m:t>
                          </m:r>
                          <m:r>
                            <a:rPr lang="en-US" altLang="zh-CN" sz="2200" i="1">
                              <a:latin typeface="Cambria Math"/>
                            </a:rPr>
                            <m:t>=1</m:t>
                          </m:r>
                        </m:sub>
                        <m:sup>
                          <m:r>
                            <a:rPr lang="en-US" altLang="zh-CN" sz="2200" i="1">
                              <a:latin typeface="Cambria Math"/>
                            </a:rPr>
                            <m:t>𝑑</m:t>
                          </m:r>
                        </m:sup>
                        <m:e>
                          <m:r>
                            <a:rPr lang="en-US" altLang="zh-CN" sz="2200" i="1">
                              <a:latin typeface="Cambria Math"/>
                            </a:rPr>
                            <m:t>𝑃</m:t>
                          </m:r>
                          <m:r>
                            <a:rPr lang="en-US" altLang="zh-CN" sz="2200" i="1">
                              <a:latin typeface="Cambria Math"/>
                            </a:rPr>
                            <m:t>(</m:t>
                          </m:r>
                          <m:r>
                            <a:rPr lang="en-US" altLang="zh-CN" sz="2200" i="1">
                              <a:latin typeface="Cambria Math"/>
                            </a:rPr>
                            <m:t>𝑋𝑖𝑗</m:t>
                          </m:r>
                          <m:r>
                            <a:rPr lang="en-US" altLang="zh-CN" sz="2200" i="1">
                              <a:latin typeface="Cambria Math"/>
                            </a:rPr>
                            <m:t>=</m:t>
                          </m:r>
                          <m:sSub>
                            <m:sSubPr>
                              <m:ctrlPr>
                                <a:rPr lang="zh-CN" altLang="zh-CN" sz="2200" i="1">
                                  <a:latin typeface="Cambria Math"/>
                                </a:rPr>
                              </m:ctrlPr>
                            </m:sSubPr>
                            <m:e>
                              <m:r>
                                <a:rPr lang="en-US" altLang="zh-CN" sz="2200" i="1">
                                  <a:latin typeface="Cambria Math"/>
                                </a:rPr>
                                <m:t>𝑥</m:t>
                              </m:r>
                            </m:e>
                            <m:sub>
                              <m:r>
                                <a:rPr lang="en-US" altLang="zh-CN" sz="2200" i="1">
                                  <a:latin typeface="Cambria Math"/>
                                </a:rPr>
                                <m:t>𝑖</m:t>
                              </m:r>
                              <m:r>
                                <a:rPr lang="en-US" altLang="zh-CN" sz="2200" b="0" i="1" smtClean="0">
                                  <a:latin typeface="Cambria Math"/>
                                </a:rPr>
                                <m:t>𝑗</m:t>
                              </m:r>
                            </m:sub>
                          </m:sSub>
                          <m:r>
                            <a:rPr lang="en-US" altLang="zh-CN" sz="2200" i="1">
                              <a:latin typeface="Cambria Math"/>
                            </a:rPr>
                            <m:t> |</m:t>
                          </m:r>
                          <m:r>
                            <a:rPr lang="en-US" altLang="zh-CN" sz="2200" i="1">
                              <a:latin typeface="Cambria Math"/>
                            </a:rPr>
                            <m:t>𝑌</m:t>
                          </m:r>
                          <m:r>
                            <a:rPr lang="en-US" altLang="zh-CN" sz="2200" i="1">
                              <a:latin typeface="Cambria Math"/>
                            </a:rPr>
                            <m:t>=</m:t>
                          </m:r>
                          <m:r>
                            <a:rPr lang="en-US" altLang="zh-CN" sz="2200" i="1">
                              <a:latin typeface="Cambria Math"/>
                            </a:rPr>
                            <m:t>𝑘</m:t>
                          </m:r>
                          <m:r>
                            <a:rPr lang="en-US" altLang="zh-CN" sz="2200" i="1">
                              <a:latin typeface="Cambria Math"/>
                            </a:rPr>
                            <m:t>)</m:t>
                          </m:r>
                        </m:e>
                      </m:nary>
                    </m:oMath>
                  </m:oMathPara>
                </a14:m>
                <a:endParaRPr lang="zh-CN" altLang="en-US" sz="2200" dirty="0"/>
              </a:p>
            </p:txBody>
          </p:sp>
        </mc:Choice>
        <mc:Fallback xmlns="">
          <p:sp>
            <p:nvSpPr>
              <p:cNvPr id="7" name="矩形 6"/>
              <p:cNvSpPr>
                <a:spLocks noRot="1" noChangeAspect="1" noMove="1" noResize="1" noEditPoints="1" noAdjustHandles="1" noChangeArrowheads="1" noChangeShapeType="1" noTextEdit="1"/>
              </p:cNvSpPr>
              <p:nvPr/>
            </p:nvSpPr>
            <p:spPr>
              <a:xfrm>
                <a:off x="2411760" y="1426388"/>
                <a:ext cx="5616624" cy="1089401"/>
              </a:xfrm>
              <a:prstGeom prst="rect">
                <a:avLst/>
              </a:prstGeom>
              <a:blipFill>
                <a:blip r:embed="rId2"/>
                <a:stretch>
                  <a:fillRect/>
                </a:stretch>
              </a:blipFill>
            </p:spPr>
            <p:txBody>
              <a:bodyPr/>
              <a:lstStyle/>
              <a:p>
                <a:r>
                  <a:rPr lang="zh-CN" altLang="en-US">
                    <a:noFill/>
                  </a:rPr>
                  <a:t> </a:t>
                </a:r>
              </a:p>
            </p:txBody>
          </p:sp>
        </mc:Fallback>
      </mc:AlternateContent>
      <p:sp>
        <p:nvSpPr>
          <p:cNvPr id="8" name="TextBox 7"/>
          <p:cNvSpPr txBox="1"/>
          <p:nvPr/>
        </p:nvSpPr>
        <p:spPr>
          <a:xfrm>
            <a:off x="1804918" y="943417"/>
            <a:ext cx="5134032" cy="430887"/>
          </a:xfrm>
          <a:prstGeom prst="rect">
            <a:avLst/>
          </a:prstGeom>
          <a:noFill/>
        </p:spPr>
        <p:txBody>
          <a:bodyPr wrap="square" rtlCol="0">
            <a:spAutoFit/>
          </a:bodyPr>
          <a:lstStyle/>
          <a:p>
            <a:pPr marL="342900" indent="-342900">
              <a:buFont typeface="Wingdings" panose="05000000000000000000" pitchFamily="2" charset="2"/>
              <a:buChar char="u"/>
            </a:pPr>
            <a:r>
              <a:rPr lang="zh-CN" altLang="en-US" sz="2200" dirty="0">
                <a:latin typeface="黑体" pitchFamily="49" charset="-122"/>
                <a:ea typeface="黑体" pitchFamily="49" charset="-122"/>
              </a:rPr>
              <a:t> 假设各个特征之间互相独立，则有：</a:t>
            </a:r>
          </a:p>
        </p:txBody>
      </p:sp>
      <mc:AlternateContent xmlns:mc="http://schemas.openxmlformats.org/markup-compatibility/2006" xmlns:a14="http://schemas.microsoft.com/office/drawing/2010/main">
        <mc:Choice Requires="a14">
          <p:sp>
            <p:nvSpPr>
              <p:cNvPr id="9" name="矩形 8"/>
              <p:cNvSpPr/>
              <p:nvPr/>
            </p:nvSpPr>
            <p:spPr>
              <a:xfrm>
                <a:off x="1804918" y="2627711"/>
                <a:ext cx="5647402" cy="453137"/>
              </a:xfrm>
              <a:prstGeom prst="rect">
                <a:avLst/>
              </a:prstGeom>
            </p:spPr>
            <p:txBody>
              <a:bodyPr wrap="square">
                <a:spAutoFit/>
              </a:bodyPr>
              <a:lstStyle/>
              <a:p>
                <a:pPr marL="342900" indent="-342900">
                  <a:buFont typeface="Wingdings" panose="05000000000000000000" pitchFamily="2" charset="2"/>
                  <a:buChar char="u"/>
                </a:pPr>
                <a:r>
                  <a:rPr lang="en-US" altLang="zh-CN" sz="2200" dirty="0">
                    <a:latin typeface="黑体" pitchFamily="49" charset="-122"/>
                    <a:ea typeface="黑体" pitchFamily="49" charset="-122"/>
                  </a:rPr>
                  <a:t> </a:t>
                </a:r>
                <a:r>
                  <a:rPr lang="zh-CN" altLang="zh-CN" sz="2200" dirty="0">
                    <a:latin typeface="黑体" pitchFamily="49" charset="-122"/>
                    <a:ea typeface="黑体" pitchFamily="49" charset="-122"/>
                  </a:rPr>
                  <a:t>预测样本</a:t>
                </a:r>
                <a14:m>
                  <m:oMath xmlns:m="http://schemas.openxmlformats.org/officeDocument/2006/math">
                    <m:sSub>
                      <m:sSubPr>
                        <m:ctrlPr>
                          <a:rPr lang="zh-CN" altLang="zh-CN" sz="2200" i="1">
                            <a:latin typeface="Cambria Math"/>
                          </a:rPr>
                        </m:ctrlPr>
                      </m:sSubPr>
                      <m:e>
                        <m:r>
                          <a:rPr lang="en-US" altLang="zh-CN" sz="2200" i="1">
                            <a:latin typeface="Cambria Math"/>
                          </a:rPr>
                          <m:t> </m:t>
                        </m:r>
                        <m:r>
                          <a:rPr lang="en-US" altLang="zh-CN" sz="2200" i="1">
                            <a:latin typeface="Cambria Math"/>
                          </a:rPr>
                          <m:t>𝑋</m:t>
                        </m:r>
                      </m:e>
                      <m:sub>
                        <m:r>
                          <a:rPr lang="en-US" altLang="zh-CN" sz="2200" i="1">
                            <a:latin typeface="Cambria Math"/>
                          </a:rPr>
                          <m:t>𝑖</m:t>
                        </m:r>
                        <m:r>
                          <a:rPr lang="en-US" altLang="zh-CN" sz="2200" i="1">
                            <a:latin typeface="Cambria Math"/>
                          </a:rPr>
                          <m:t> </m:t>
                        </m:r>
                      </m:sub>
                    </m:sSub>
                  </m:oMath>
                </a14:m>
                <a:r>
                  <a:rPr lang="zh-CN" altLang="zh-CN" sz="2200" dirty="0">
                    <a:latin typeface="黑体" pitchFamily="49" charset="-122"/>
                    <a:ea typeface="黑体" pitchFamily="49" charset="-122"/>
                  </a:rPr>
                  <a:t>最有可能的类别标签</a:t>
                </a:r>
                <a14:m>
                  <m:oMath xmlns:m="http://schemas.openxmlformats.org/officeDocument/2006/math">
                    <m:r>
                      <a:rPr lang="en-US" altLang="zh-CN" sz="2400" b="0" i="0" smtClean="0">
                        <a:latin typeface="Cambria Math"/>
                      </a:rPr>
                      <m:t> </m:t>
                    </m:r>
                    <m:r>
                      <m:rPr>
                        <m:sty m:val="p"/>
                      </m:rPr>
                      <a:rPr lang="en-US" altLang="zh-CN" sz="2400">
                        <a:latin typeface="Cambria Math"/>
                      </a:rPr>
                      <m:t>y</m:t>
                    </m:r>
                    <m:r>
                      <a:rPr lang="en-US" altLang="zh-CN" sz="2400" b="0" i="0" smtClean="0">
                        <a:latin typeface="Cambria Math"/>
                      </a:rPr>
                      <m:t> </m:t>
                    </m:r>
                  </m:oMath>
                </a14:m>
                <a:r>
                  <a:rPr lang="zh-CN" altLang="en-US" sz="2200" dirty="0">
                    <a:latin typeface="黑体" pitchFamily="49" charset="-122"/>
                    <a:ea typeface="黑体" pitchFamily="49" charset="-122"/>
                  </a:rPr>
                  <a:t>为：</a:t>
                </a:r>
              </a:p>
            </p:txBody>
          </p:sp>
        </mc:Choice>
        <mc:Fallback xmlns="">
          <p:sp>
            <p:nvSpPr>
              <p:cNvPr id="9" name="矩形 8"/>
              <p:cNvSpPr>
                <a:spLocks noRot="1" noChangeAspect="1" noMove="1" noResize="1" noEditPoints="1" noAdjustHandles="1" noChangeArrowheads="1" noChangeShapeType="1" noTextEdit="1"/>
              </p:cNvSpPr>
              <p:nvPr/>
            </p:nvSpPr>
            <p:spPr>
              <a:xfrm>
                <a:off x="1804918" y="2627711"/>
                <a:ext cx="5647402" cy="453137"/>
              </a:xfrm>
              <a:prstGeom prst="rect">
                <a:avLst/>
              </a:prstGeom>
              <a:blipFill>
                <a:blip r:embed="rId3"/>
                <a:stretch>
                  <a:fillRect l="-1188" t="-9459" b="-24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22712" y="3248621"/>
                <a:ext cx="7021288" cy="1182311"/>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altLang="zh-CN" sz="2200" smtClean="0">
                          <a:latin typeface="Cambria Math"/>
                        </a:rPr>
                        <m:t>y</m:t>
                      </m:r>
                      <m:r>
                        <a:rPr lang="en-US" altLang="zh-CN" sz="2200" smtClean="0">
                          <a:latin typeface="Cambria Math"/>
                        </a:rPr>
                        <m:t>=</m:t>
                      </m:r>
                      <m:m>
                        <m:mPr>
                          <m:mcs>
                            <m:mc>
                              <m:mcPr>
                                <m:count m:val="1"/>
                                <m:mcJc m:val="center"/>
                              </m:mcPr>
                            </m:mc>
                          </m:mcs>
                          <m:ctrlPr>
                            <a:rPr lang="zh-CN" altLang="zh-CN" sz="2200" i="1">
                              <a:latin typeface="Cambria Math"/>
                            </a:rPr>
                          </m:ctrlPr>
                        </m:mPr>
                        <m:mr>
                          <m:e>
                            <m:r>
                              <a:rPr lang="en-US" altLang="zh-CN" sz="2200" i="1">
                                <a:latin typeface="Cambria Math"/>
                              </a:rPr>
                              <m:t>𝑎𝑟𝑔</m:t>
                            </m:r>
                            <m:r>
                              <a:rPr lang="en-US" altLang="zh-CN" sz="2200" i="1">
                                <a:latin typeface="Cambria Math"/>
                              </a:rPr>
                              <m:t> </m:t>
                            </m:r>
                            <m:r>
                              <a:rPr lang="en-US" altLang="zh-CN" sz="2200" i="1">
                                <a:latin typeface="Cambria Math"/>
                              </a:rPr>
                              <m:t>𝑚𝑎𝑥</m:t>
                            </m:r>
                          </m:e>
                        </m:mr>
                        <m:mr>
                          <m:e>
                            <m:r>
                              <a:rPr lang="en-US" altLang="zh-CN" sz="2200" i="1">
                                <a:latin typeface="Cambria Math"/>
                              </a:rPr>
                              <m:t>𝑘</m:t>
                            </m:r>
                            <m:r>
                              <a:rPr lang="zh-CN" altLang="zh-CN" sz="2200" i="1">
                                <a:latin typeface="Cambria Math"/>
                              </a:rPr>
                              <m:t>∈</m:t>
                            </m:r>
                            <m:d>
                              <m:dPr>
                                <m:begChr m:val="{"/>
                                <m:endChr m:val="}"/>
                                <m:ctrlPr>
                                  <a:rPr lang="zh-CN" altLang="zh-CN" sz="2200" i="1">
                                    <a:latin typeface="Cambria Math"/>
                                  </a:rPr>
                                </m:ctrlPr>
                              </m:dPr>
                              <m:e>
                                <m:r>
                                  <a:rPr lang="en-US" altLang="zh-CN" sz="2200" i="1">
                                    <a:latin typeface="Cambria Math"/>
                                  </a:rPr>
                                  <m:t>1,2,…, </m:t>
                                </m:r>
                                <m:r>
                                  <a:rPr lang="en-US" altLang="zh-CN" sz="2200" i="1">
                                    <a:latin typeface="Cambria Math"/>
                                  </a:rPr>
                                  <m:t>𝐶</m:t>
                                </m:r>
                              </m:e>
                            </m:d>
                          </m:e>
                        </m:mr>
                      </m:m>
                      <m:d>
                        <m:dPr>
                          <m:ctrlPr>
                            <a:rPr lang="en-US" altLang="zh-CN" sz="2200" i="1" smtClean="0">
                              <a:latin typeface="Cambria Math"/>
                            </a:rPr>
                          </m:ctrlPr>
                        </m:dPr>
                        <m:e>
                          <m:nary>
                            <m:naryPr>
                              <m:chr m:val="∏"/>
                              <m:limLoc m:val="undOvr"/>
                              <m:ctrlPr>
                                <a:rPr lang="zh-CN" altLang="zh-CN" sz="2200" i="1">
                                  <a:latin typeface="Cambria Math"/>
                                </a:rPr>
                              </m:ctrlPr>
                            </m:naryPr>
                            <m:sub>
                              <m:r>
                                <m:rPr>
                                  <m:brk/>
                                </m:rPr>
                                <a:rPr lang="en-US" altLang="zh-CN" sz="2200" i="1">
                                  <a:latin typeface="Cambria Math"/>
                                </a:rPr>
                                <m:t>𝑗</m:t>
                              </m:r>
                              <m:r>
                                <a:rPr lang="en-US" altLang="zh-CN" sz="2200" i="1">
                                  <a:latin typeface="Cambria Math"/>
                                </a:rPr>
                                <m:t>=1</m:t>
                              </m:r>
                            </m:sub>
                            <m:sup>
                              <m:r>
                                <a:rPr lang="en-US" altLang="zh-CN" sz="2200" i="1">
                                  <a:latin typeface="Cambria Math"/>
                                </a:rPr>
                                <m:t>𝑑</m:t>
                              </m:r>
                            </m:sup>
                            <m:e>
                              <m:r>
                                <a:rPr lang="en-US" altLang="zh-CN" sz="2200" i="1">
                                  <a:latin typeface="Cambria Math"/>
                                </a:rPr>
                                <m:t>𝑃</m:t>
                              </m:r>
                              <m:d>
                                <m:dPr>
                                  <m:ctrlPr>
                                    <a:rPr lang="en-US" altLang="zh-CN" sz="2200" i="1">
                                      <a:latin typeface="Cambria Math"/>
                                    </a:rPr>
                                  </m:ctrlPr>
                                </m:dPr>
                                <m:e>
                                  <m:sSub>
                                    <m:sSubPr>
                                      <m:ctrlPr>
                                        <a:rPr lang="en-US" altLang="zh-CN" sz="2200" i="1">
                                          <a:latin typeface="Cambria Math"/>
                                        </a:rPr>
                                      </m:ctrlPr>
                                    </m:sSubPr>
                                    <m:e>
                                      <m:r>
                                        <a:rPr lang="en-US" altLang="zh-CN" sz="2200" i="1">
                                          <a:latin typeface="Cambria Math"/>
                                        </a:rPr>
                                        <m:t>𝑋</m:t>
                                      </m:r>
                                    </m:e>
                                    <m:sub>
                                      <m:r>
                                        <a:rPr lang="en-US" altLang="zh-CN" sz="2200" i="1">
                                          <a:latin typeface="Cambria Math"/>
                                        </a:rPr>
                                        <m:t>𝑖𝑗</m:t>
                                      </m:r>
                                    </m:sub>
                                  </m:sSub>
                                  <m:r>
                                    <a:rPr lang="en-US" altLang="zh-CN" sz="2200" i="1">
                                      <a:latin typeface="Cambria Math"/>
                                    </a:rPr>
                                    <m:t>=</m:t>
                                  </m:r>
                                  <m:sSub>
                                    <m:sSubPr>
                                      <m:ctrlPr>
                                        <a:rPr lang="en-US" altLang="zh-CN" sz="2200" i="1">
                                          <a:latin typeface="Cambria Math"/>
                                        </a:rPr>
                                      </m:ctrlPr>
                                    </m:sSubPr>
                                    <m:e>
                                      <m:r>
                                        <a:rPr lang="en-US" altLang="zh-CN" sz="2200" i="1">
                                          <a:latin typeface="Cambria Math"/>
                                        </a:rPr>
                                        <m:t>𝑥</m:t>
                                      </m:r>
                                    </m:e>
                                    <m:sub>
                                      <m:r>
                                        <a:rPr lang="en-US" altLang="zh-CN" sz="2200" i="1">
                                          <a:latin typeface="Cambria Math"/>
                                        </a:rPr>
                                        <m:t>𝑖𝑗</m:t>
                                      </m:r>
                                    </m:sub>
                                  </m:sSub>
                                </m:e>
                                <m:e>
                                  <m:r>
                                    <a:rPr lang="en-US" altLang="zh-CN" sz="2200" i="1">
                                      <a:latin typeface="Cambria Math"/>
                                    </a:rPr>
                                    <m:t>𝑌</m:t>
                                  </m:r>
                                  <m:r>
                                    <a:rPr lang="en-US" altLang="zh-CN" sz="2200" i="1">
                                      <a:latin typeface="Cambria Math"/>
                                    </a:rPr>
                                    <m:t>=</m:t>
                                  </m:r>
                                  <m:r>
                                    <a:rPr lang="en-US" altLang="zh-CN" sz="2200" i="1">
                                      <a:latin typeface="Cambria Math"/>
                                    </a:rPr>
                                    <m:t>𝑘</m:t>
                                  </m:r>
                                </m:e>
                              </m:d>
                              <m:r>
                                <a:rPr lang="en-US" altLang="zh-CN" sz="2200" i="1">
                                  <a:latin typeface="Cambria Math"/>
                                </a:rPr>
                                <m:t>𝑃</m:t>
                              </m:r>
                              <m:r>
                                <a:rPr lang="en-US" altLang="zh-CN" sz="2200" i="1">
                                  <a:latin typeface="Cambria Math"/>
                                </a:rPr>
                                <m:t>(</m:t>
                              </m:r>
                              <m:r>
                                <a:rPr lang="en-US" altLang="zh-CN" sz="2200" i="1">
                                  <a:latin typeface="Cambria Math"/>
                                </a:rPr>
                                <m:t>𝑌</m:t>
                              </m:r>
                              <m:r>
                                <a:rPr lang="en-US" altLang="zh-CN" sz="2200" i="1">
                                  <a:latin typeface="Cambria Math"/>
                                </a:rPr>
                                <m:t>=</m:t>
                              </m:r>
                              <m:r>
                                <a:rPr lang="en-US" altLang="zh-CN" sz="2200" i="1">
                                  <a:latin typeface="Cambria Math"/>
                                </a:rPr>
                                <m:t>𝑘</m:t>
                              </m:r>
                              <m:r>
                                <a:rPr lang="en-US" altLang="zh-CN" sz="2200" i="1">
                                  <a:latin typeface="Cambria Math"/>
                                </a:rPr>
                                <m:t>)</m:t>
                              </m:r>
                            </m:e>
                          </m:nary>
                        </m:e>
                      </m:d>
                    </m:oMath>
                  </m:oMathPara>
                </a14:m>
                <a:endParaRPr lang="zh-CN" altLang="en-US" sz="2200" dirty="0"/>
              </a:p>
            </p:txBody>
          </p:sp>
        </mc:Choice>
        <mc:Fallback xmlns="">
          <p:sp>
            <p:nvSpPr>
              <p:cNvPr id="10" name="矩形 9"/>
              <p:cNvSpPr>
                <a:spLocks noRot="1" noChangeAspect="1" noMove="1" noResize="1" noEditPoints="1" noAdjustHandles="1" noChangeArrowheads="1" noChangeShapeType="1" noTextEdit="1"/>
              </p:cNvSpPr>
              <p:nvPr/>
            </p:nvSpPr>
            <p:spPr>
              <a:xfrm>
                <a:off x="2122712" y="3248621"/>
                <a:ext cx="7021288" cy="1182311"/>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333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135EBA47-0011-4A39-9A9A-977DA7D3142E}"/>
              </a:ext>
            </a:extLst>
          </p:cNvPr>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朴素贝叶斯的再分析</a:t>
            </a:r>
            <a:endParaRPr lang="en-US" altLang="zh-CN" dirty="0">
              <a:sym typeface="+mn-ea"/>
            </a:endParaRPr>
          </a:p>
        </p:txBody>
      </p:sp>
      <p:sp>
        <p:nvSpPr>
          <p:cNvPr id="7" name="矩形 6">
            <a:extLst>
              <a:ext uri="{FF2B5EF4-FFF2-40B4-BE49-F238E27FC236}">
                <a16:creationId xmlns:a16="http://schemas.microsoft.com/office/drawing/2014/main" xmlns="" id="{5C31D394-2735-4475-AB3B-7CF59952B6F5}"/>
              </a:ext>
            </a:extLst>
          </p:cNvPr>
          <p:cNvSpPr/>
          <p:nvPr/>
        </p:nvSpPr>
        <p:spPr>
          <a:xfrm>
            <a:off x="1763688" y="843558"/>
            <a:ext cx="3312368" cy="400110"/>
          </a:xfrm>
          <a:prstGeom prst="rect">
            <a:avLst/>
          </a:prstGeom>
        </p:spPr>
        <p:txBody>
          <a:bodyPr wrap="square">
            <a:spAutoFit/>
          </a:bodyPr>
          <a:lstStyle/>
          <a:p>
            <a:pPr>
              <a:buFont typeface="Wingdings" pitchFamily="2" charset="2"/>
              <a:buChar char="Ø"/>
            </a:pPr>
            <a:r>
              <a:rPr lang="en-US" altLang="zh-CN" sz="2000" dirty="0">
                <a:latin typeface="+mj-ea"/>
                <a:ea typeface="+mj-ea"/>
              </a:rPr>
              <a:t> </a:t>
            </a:r>
            <a:r>
              <a:rPr lang="zh-CN" altLang="zh-CN" sz="2000" dirty="0">
                <a:latin typeface="+mj-ea"/>
                <a:ea typeface="+mj-ea"/>
              </a:rPr>
              <a:t>仍以客户风险预测为例</a:t>
            </a:r>
            <a:endParaRPr lang="zh-CN" altLang="en-US" sz="2000" dirty="0">
              <a:latin typeface="+mj-ea"/>
              <a:ea typeface="+mj-ea"/>
            </a:endParaRPr>
          </a:p>
        </p:txBody>
      </p:sp>
      <p:graphicFrame>
        <p:nvGraphicFramePr>
          <p:cNvPr id="8" name="表格 7">
            <a:extLst>
              <a:ext uri="{FF2B5EF4-FFF2-40B4-BE49-F238E27FC236}">
                <a16:creationId xmlns:a16="http://schemas.microsoft.com/office/drawing/2014/main" xmlns="" id="{C52F88BB-E4A4-4B40-886F-BF61AE324F5C}"/>
              </a:ext>
            </a:extLst>
          </p:cNvPr>
          <p:cNvGraphicFramePr>
            <a:graphicFrameLocks noGrp="1"/>
          </p:cNvGraphicFramePr>
          <p:nvPr>
            <p:extLst>
              <p:ext uri="{D42A27DB-BD31-4B8C-83A1-F6EECF244321}">
                <p14:modId xmlns:p14="http://schemas.microsoft.com/office/powerpoint/2010/main" val="610579218"/>
              </p:ext>
            </p:extLst>
          </p:nvPr>
        </p:nvGraphicFramePr>
        <p:xfrm>
          <a:off x="5220072" y="3934831"/>
          <a:ext cx="3816424" cy="640080"/>
        </p:xfrm>
        <a:graphic>
          <a:graphicData uri="http://schemas.openxmlformats.org/drawingml/2006/table">
            <a:tbl>
              <a:tblPr>
                <a:tableStyleId>{85BE263C-DBD7-4A20-BB59-AAB30ACAA65A}</a:tableStyleId>
              </a:tblPr>
              <a:tblGrid>
                <a:gridCol w="504056">
                  <a:extLst>
                    <a:ext uri="{9D8B030D-6E8A-4147-A177-3AD203B41FA5}">
                      <a16:colId xmlns:a16="http://schemas.microsoft.com/office/drawing/2014/main" xmlns="" val="20000"/>
                    </a:ext>
                  </a:extLst>
                </a:gridCol>
                <a:gridCol w="504056">
                  <a:extLst>
                    <a:ext uri="{9D8B030D-6E8A-4147-A177-3AD203B41FA5}">
                      <a16:colId xmlns:a16="http://schemas.microsoft.com/office/drawing/2014/main" xmlns="" val="20001"/>
                    </a:ext>
                  </a:extLst>
                </a:gridCol>
                <a:gridCol w="936104">
                  <a:extLst>
                    <a:ext uri="{9D8B030D-6E8A-4147-A177-3AD203B41FA5}">
                      <a16:colId xmlns:a16="http://schemas.microsoft.com/office/drawing/2014/main" xmlns="" val="20002"/>
                    </a:ext>
                  </a:extLst>
                </a:gridCol>
                <a:gridCol w="936104">
                  <a:extLst>
                    <a:ext uri="{9D8B030D-6E8A-4147-A177-3AD203B41FA5}">
                      <a16:colId xmlns:a16="http://schemas.microsoft.com/office/drawing/2014/main" xmlns="" val="20003"/>
                    </a:ext>
                  </a:extLst>
                </a:gridCol>
                <a:gridCol w="936104">
                  <a:extLst>
                    <a:ext uri="{9D8B030D-6E8A-4147-A177-3AD203B41FA5}">
                      <a16:colId xmlns:a16="http://schemas.microsoft.com/office/drawing/2014/main" xmlns="" val="20004"/>
                    </a:ext>
                  </a:extLst>
                </a:gridCol>
              </a:tblGrid>
              <a:tr h="277250">
                <a:tc>
                  <a:txBody>
                    <a:bodyPr/>
                    <a:lstStyle/>
                    <a:p>
                      <a:pPr algn="just">
                        <a:lnSpc>
                          <a:spcPct val="150000"/>
                        </a:lnSpc>
                        <a:spcAft>
                          <a:spcPts val="0"/>
                        </a:spcAft>
                      </a:pPr>
                      <a:r>
                        <a:rPr lang="zh-CN" sz="1400" kern="0" dirty="0">
                          <a:latin typeface="+mj-ea"/>
                          <a:ea typeface="+mj-ea"/>
                        </a:rPr>
                        <a:t>性别</a:t>
                      </a:r>
                      <a:endParaRPr lang="zh-CN" sz="16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a:latin typeface="+mj-ea"/>
                          <a:ea typeface="+mj-ea"/>
                        </a:rPr>
                        <a:t>收入</a:t>
                      </a:r>
                      <a:endParaRPr lang="zh-CN" sz="16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a:latin typeface="+mj-ea"/>
                          <a:ea typeface="+mj-ea"/>
                        </a:rPr>
                        <a:t>教育程度</a:t>
                      </a:r>
                      <a:endParaRPr lang="zh-CN" sz="16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dirty="0">
                          <a:latin typeface="+mj-ea"/>
                          <a:ea typeface="+mj-ea"/>
                        </a:rPr>
                        <a:t>婚姻状态</a:t>
                      </a:r>
                      <a:endParaRPr lang="zh-CN" sz="16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dirty="0">
                          <a:latin typeface="+mj-ea"/>
                          <a:ea typeface="+mj-ea"/>
                        </a:rPr>
                        <a:t>是否违约</a:t>
                      </a:r>
                      <a:endParaRPr lang="zh-CN" sz="1600" b="1" kern="100" dirty="0">
                        <a:solidFill>
                          <a:srgbClr val="7B7B7B"/>
                        </a:solidFill>
                        <a:latin typeface="+mj-ea"/>
                        <a:ea typeface="+mj-ea"/>
                        <a:cs typeface="Times New Roman"/>
                      </a:endParaRPr>
                    </a:p>
                  </a:txBody>
                  <a:tcPr marL="68580" marR="68580" marT="0" marB="0"/>
                </a:tc>
                <a:extLst>
                  <a:ext uri="{0D108BD9-81ED-4DB2-BD59-A6C34878D82A}">
                    <a16:rowId xmlns:a16="http://schemas.microsoft.com/office/drawing/2014/main" xmlns="" val="10000"/>
                  </a:ext>
                </a:extLst>
              </a:tr>
              <a:tr h="298814">
                <a:tc>
                  <a:txBody>
                    <a:bodyPr/>
                    <a:lstStyle/>
                    <a:p>
                      <a:pPr algn="just">
                        <a:lnSpc>
                          <a:spcPct val="150000"/>
                        </a:lnSpc>
                        <a:spcAft>
                          <a:spcPts val="0"/>
                        </a:spcAft>
                      </a:pPr>
                      <a:r>
                        <a:rPr lang="zh-CN" sz="1400" kern="0">
                          <a:latin typeface="+mj-ea"/>
                          <a:ea typeface="+mj-ea"/>
                        </a:rPr>
                        <a:t>男</a:t>
                      </a:r>
                      <a:endParaRPr lang="zh-CN" sz="16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a:latin typeface="+mj-ea"/>
                          <a:ea typeface="+mj-ea"/>
                        </a:rPr>
                        <a:t>中</a:t>
                      </a:r>
                      <a:endParaRPr lang="zh-CN" sz="16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dirty="0">
                          <a:latin typeface="+mj-ea"/>
                          <a:ea typeface="+mj-ea"/>
                        </a:rPr>
                        <a:t>本科</a:t>
                      </a:r>
                      <a:endParaRPr lang="zh-CN" sz="16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en-US" altLang="zh-CN" sz="1400" kern="0" dirty="0">
                          <a:latin typeface="+mj-ea"/>
                          <a:ea typeface="+mj-ea"/>
                        </a:rPr>
                        <a:t>  </a:t>
                      </a:r>
                      <a:r>
                        <a:rPr lang="zh-CN" altLang="en-US" sz="1400" kern="0" dirty="0">
                          <a:solidFill>
                            <a:srgbClr val="FF0000"/>
                          </a:solidFill>
                          <a:latin typeface="+mj-ea"/>
                          <a:ea typeface="+mj-ea"/>
                        </a:rPr>
                        <a:t>离 异</a:t>
                      </a:r>
                      <a:endParaRPr lang="zh-CN" sz="1600" b="1" kern="100" dirty="0">
                        <a:solidFill>
                          <a:srgbClr val="FF0000"/>
                        </a:solidFill>
                        <a:latin typeface="+mj-ea"/>
                        <a:ea typeface="+mj-ea"/>
                        <a:cs typeface="Times New Roman"/>
                      </a:endParaRPr>
                    </a:p>
                  </a:txBody>
                  <a:tcPr marL="68580" marR="68580" marT="0" marB="0"/>
                </a:tc>
                <a:tc>
                  <a:txBody>
                    <a:bodyPr/>
                    <a:lstStyle/>
                    <a:p>
                      <a:pPr algn="just">
                        <a:lnSpc>
                          <a:spcPct val="150000"/>
                        </a:lnSpc>
                        <a:spcAft>
                          <a:spcPts val="0"/>
                        </a:spcAft>
                      </a:pPr>
                      <a:r>
                        <a:rPr lang="en-US" altLang="zh-CN" sz="1400" kern="0" dirty="0">
                          <a:latin typeface="+mj-ea"/>
                          <a:ea typeface="+mj-ea"/>
                        </a:rPr>
                        <a:t>       </a:t>
                      </a:r>
                      <a:r>
                        <a:rPr lang="zh-CN" sz="1400" kern="0" dirty="0">
                          <a:latin typeface="+mj-ea"/>
                          <a:ea typeface="+mj-ea"/>
                        </a:rPr>
                        <a:t>？</a:t>
                      </a:r>
                      <a:endParaRPr lang="zh-CN" sz="1600" b="1" kern="100" dirty="0">
                        <a:solidFill>
                          <a:srgbClr val="7B7B7B"/>
                        </a:solidFill>
                        <a:latin typeface="+mj-ea"/>
                        <a:ea typeface="+mj-ea"/>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
        <p:nvSpPr>
          <p:cNvPr id="9" name="圆角右箭头 10">
            <a:extLst>
              <a:ext uri="{FF2B5EF4-FFF2-40B4-BE49-F238E27FC236}">
                <a16:creationId xmlns:a16="http://schemas.microsoft.com/office/drawing/2014/main" xmlns="" id="{173118B5-B97C-477C-9AF2-5BA1BF90DF68}"/>
              </a:ext>
            </a:extLst>
          </p:cNvPr>
          <p:cNvSpPr/>
          <p:nvPr/>
        </p:nvSpPr>
        <p:spPr>
          <a:xfrm rot="5400000">
            <a:off x="7220455" y="2460676"/>
            <a:ext cx="929980" cy="1872208"/>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lumMod val="75000"/>
                </a:schemeClr>
              </a:solidFill>
            </a:endParaRPr>
          </a:p>
        </p:txBody>
      </p:sp>
      <p:sp>
        <p:nvSpPr>
          <p:cNvPr id="10" name="TextBox 8">
            <a:extLst>
              <a:ext uri="{FF2B5EF4-FFF2-40B4-BE49-F238E27FC236}">
                <a16:creationId xmlns:a16="http://schemas.microsoft.com/office/drawing/2014/main" xmlns="" id="{91947B8C-EFBA-416A-8F9A-F8C3541FB94E}"/>
              </a:ext>
            </a:extLst>
          </p:cNvPr>
          <p:cNvSpPr txBox="1"/>
          <p:nvPr/>
        </p:nvSpPr>
        <p:spPr>
          <a:xfrm>
            <a:off x="6872522" y="2571750"/>
            <a:ext cx="1619653" cy="369332"/>
          </a:xfrm>
          <a:prstGeom prst="rect">
            <a:avLst/>
          </a:prstGeom>
          <a:noFill/>
        </p:spPr>
        <p:txBody>
          <a:bodyPr wrap="square" rtlCol="0">
            <a:spAutoFit/>
          </a:bodyPr>
          <a:lstStyle/>
          <a:p>
            <a:r>
              <a:rPr lang="zh-CN" altLang="en-US" b="1" dirty="0">
                <a:solidFill>
                  <a:srgbClr val="C00000"/>
                </a:solidFill>
                <a:latin typeface="黑体" panose="02010609060101010101" pitchFamily="49" charset="-122"/>
                <a:ea typeface="黑体" panose="02010609060101010101" pitchFamily="49" charset="-122"/>
              </a:rPr>
              <a:t>预测违约分类</a:t>
            </a:r>
          </a:p>
        </p:txBody>
      </p:sp>
      <p:graphicFrame>
        <p:nvGraphicFramePr>
          <p:cNvPr id="11" name="表格 10">
            <a:extLst>
              <a:ext uri="{FF2B5EF4-FFF2-40B4-BE49-F238E27FC236}">
                <a16:creationId xmlns:a16="http://schemas.microsoft.com/office/drawing/2014/main" xmlns="" id="{ED0E96FF-7C0D-4DDA-9D6D-54A2583863A2}"/>
              </a:ext>
            </a:extLst>
          </p:cNvPr>
          <p:cNvGraphicFramePr>
            <a:graphicFrameLocks noGrp="1"/>
          </p:cNvGraphicFramePr>
          <p:nvPr>
            <p:extLst>
              <p:ext uri="{D42A27DB-BD31-4B8C-83A1-F6EECF244321}">
                <p14:modId xmlns:p14="http://schemas.microsoft.com/office/powerpoint/2010/main" val="1384438193"/>
              </p:ext>
            </p:extLst>
          </p:nvPr>
        </p:nvGraphicFramePr>
        <p:xfrm>
          <a:off x="1796460" y="1203598"/>
          <a:ext cx="4952881" cy="2640460"/>
        </p:xfrm>
        <a:graphic>
          <a:graphicData uri="http://schemas.openxmlformats.org/drawingml/2006/table">
            <a:tbl>
              <a:tblPr firstRow="1" firstCol="1" bandRow="1">
                <a:tableStyleId>{F5AB1C69-6EDB-4FF4-983F-18BD219EF322}</a:tableStyleId>
              </a:tblPr>
              <a:tblGrid>
                <a:gridCol w="615300">
                  <a:extLst>
                    <a:ext uri="{9D8B030D-6E8A-4147-A177-3AD203B41FA5}">
                      <a16:colId xmlns:a16="http://schemas.microsoft.com/office/drawing/2014/main" xmlns="" val="20000"/>
                    </a:ext>
                  </a:extLst>
                </a:gridCol>
                <a:gridCol w="680070">
                  <a:extLst>
                    <a:ext uri="{9D8B030D-6E8A-4147-A177-3AD203B41FA5}">
                      <a16:colId xmlns:a16="http://schemas.microsoft.com/office/drawing/2014/main" xmlns="" val="20001"/>
                    </a:ext>
                  </a:extLst>
                </a:gridCol>
                <a:gridCol w="626643">
                  <a:extLst>
                    <a:ext uri="{9D8B030D-6E8A-4147-A177-3AD203B41FA5}">
                      <a16:colId xmlns:a16="http://schemas.microsoft.com/office/drawing/2014/main" xmlns="" val="20002"/>
                    </a:ext>
                  </a:extLst>
                </a:gridCol>
                <a:gridCol w="1034932">
                  <a:extLst>
                    <a:ext uri="{9D8B030D-6E8A-4147-A177-3AD203B41FA5}">
                      <a16:colId xmlns:a16="http://schemas.microsoft.com/office/drawing/2014/main" xmlns="" val="20003"/>
                    </a:ext>
                  </a:extLst>
                </a:gridCol>
                <a:gridCol w="1005360">
                  <a:extLst>
                    <a:ext uri="{9D8B030D-6E8A-4147-A177-3AD203B41FA5}">
                      <a16:colId xmlns:a16="http://schemas.microsoft.com/office/drawing/2014/main" xmlns="" val="20004"/>
                    </a:ext>
                  </a:extLst>
                </a:gridCol>
                <a:gridCol w="990576">
                  <a:extLst>
                    <a:ext uri="{9D8B030D-6E8A-4147-A177-3AD203B41FA5}">
                      <a16:colId xmlns:a16="http://schemas.microsoft.com/office/drawing/2014/main" xmlns="" val="20005"/>
                    </a:ext>
                  </a:extLst>
                </a:gridCol>
              </a:tblGrid>
              <a:tr h="360040">
                <a:tc>
                  <a:txBody>
                    <a:bodyPr/>
                    <a:lstStyle/>
                    <a:p>
                      <a:pPr algn="ctr">
                        <a:lnSpc>
                          <a:spcPct val="100000"/>
                        </a:lnSpc>
                        <a:spcAft>
                          <a:spcPts val="0"/>
                        </a:spcAft>
                      </a:pPr>
                      <a:r>
                        <a:rPr lang="zh-CN" sz="1600" b="0" kern="0" dirty="0">
                          <a:effectLst/>
                          <a:latin typeface="黑体" pitchFamily="49" charset="-122"/>
                          <a:ea typeface="黑体" pitchFamily="49" charset="-122"/>
                        </a:rPr>
                        <a:t>编号</a:t>
                      </a:r>
                      <a:endParaRPr lang="zh-CN" sz="2000" b="0" kern="100" dirty="0">
                        <a:effectLst/>
                        <a:latin typeface="黑体" pitchFamily="49" charset="-122"/>
                        <a:ea typeface="黑体" pitchFamily="49" charset="-122"/>
                        <a:cs typeface="Times New Roman"/>
                      </a:endParaRPr>
                    </a:p>
                  </a:txBody>
                  <a:tcPr marL="68580" marR="68580" marT="0" marB="0" anchor="ctr"/>
                </a:tc>
                <a:tc>
                  <a:txBody>
                    <a:bodyPr/>
                    <a:lstStyle/>
                    <a:p>
                      <a:pPr algn="ctr">
                        <a:lnSpc>
                          <a:spcPct val="100000"/>
                        </a:lnSpc>
                        <a:spcAft>
                          <a:spcPts val="0"/>
                        </a:spcAft>
                      </a:pPr>
                      <a:r>
                        <a:rPr lang="zh-CN" sz="1600" b="0" kern="0" dirty="0">
                          <a:effectLst/>
                          <a:latin typeface="黑体" pitchFamily="49" charset="-122"/>
                          <a:ea typeface="黑体" pitchFamily="49" charset="-122"/>
                        </a:rPr>
                        <a:t>性别</a:t>
                      </a:r>
                      <a:endParaRPr lang="zh-CN" sz="2000" b="0" kern="100" dirty="0">
                        <a:effectLst/>
                        <a:latin typeface="黑体" pitchFamily="49" charset="-122"/>
                        <a:ea typeface="黑体" pitchFamily="49" charset="-122"/>
                        <a:cs typeface="Times New Roman"/>
                      </a:endParaRPr>
                    </a:p>
                  </a:txBody>
                  <a:tcPr marL="68580" marR="68580" marT="0" marB="0" anchor="ctr"/>
                </a:tc>
                <a:tc>
                  <a:txBody>
                    <a:bodyPr/>
                    <a:lstStyle/>
                    <a:p>
                      <a:pPr algn="ctr">
                        <a:lnSpc>
                          <a:spcPct val="100000"/>
                        </a:lnSpc>
                        <a:spcAft>
                          <a:spcPts val="0"/>
                        </a:spcAft>
                      </a:pPr>
                      <a:r>
                        <a:rPr lang="zh-CN" sz="1600" b="0" kern="0" dirty="0">
                          <a:effectLst/>
                          <a:latin typeface="黑体" pitchFamily="49" charset="-122"/>
                          <a:ea typeface="黑体" pitchFamily="49" charset="-122"/>
                        </a:rPr>
                        <a:t>收入</a:t>
                      </a:r>
                      <a:endParaRPr lang="zh-CN" sz="2000" b="0" kern="100" dirty="0">
                        <a:effectLst/>
                        <a:latin typeface="黑体" pitchFamily="49" charset="-122"/>
                        <a:ea typeface="黑体" pitchFamily="49" charset="-122"/>
                        <a:cs typeface="Times New Roman"/>
                      </a:endParaRPr>
                    </a:p>
                  </a:txBody>
                  <a:tcPr marL="68580" marR="68580" marT="0" marB="0" anchor="ctr"/>
                </a:tc>
                <a:tc>
                  <a:txBody>
                    <a:bodyPr/>
                    <a:lstStyle/>
                    <a:p>
                      <a:pPr algn="ctr">
                        <a:lnSpc>
                          <a:spcPct val="100000"/>
                        </a:lnSpc>
                        <a:spcAft>
                          <a:spcPts val="0"/>
                        </a:spcAft>
                      </a:pPr>
                      <a:r>
                        <a:rPr lang="zh-CN" sz="1600" b="0" kern="0" dirty="0">
                          <a:effectLst/>
                          <a:latin typeface="黑体" pitchFamily="49" charset="-122"/>
                          <a:ea typeface="黑体" pitchFamily="49" charset="-122"/>
                        </a:rPr>
                        <a:t>教育程度</a:t>
                      </a:r>
                      <a:endParaRPr lang="zh-CN" sz="2000" b="0" kern="100" dirty="0">
                        <a:effectLst/>
                        <a:latin typeface="黑体" pitchFamily="49" charset="-122"/>
                        <a:ea typeface="黑体" pitchFamily="49" charset="-122"/>
                        <a:cs typeface="Times New Roman"/>
                      </a:endParaRPr>
                    </a:p>
                  </a:txBody>
                  <a:tcPr marL="68580" marR="68580" marT="0" marB="0" anchor="ctr"/>
                </a:tc>
                <a:tc>
                  <a:txBody>
                    <a:bodyPr/>
                    <a:lstStyle/>
                    <a:p>
                      <a:pPr algn="ctr">
                        <a:lnSpc>
                          <a:spcPct val="100000"/>
                        </a:lnSpc>
                        <a:spcAft>
                          <a:spcPts val="0"/>
                        </a:spcAft>
                      </a:pPr>
                      <a:r>
                        <a:rPr lang="zh-CN" sz="1600" b="0" kern="0" dirty="0">
                          <a:effectLst/>
                          <a:latin typeface="黑体" pitchFamily="49" charset="-122"/>
                          <a:ea typeface="黑体" pitchFamily="49" charset="-122"/>
                        </a:rPr>
                        <a:t>婚姻状态</a:t>
                      </a:r>
                      <a:endParaRPr lang="zh-CN" sz="2000" b="0" kern="100" dirty="0">
                        <a:effectLst/>
                        <a:latin typeface="黑体" pitchFamily="49" charset="-122"/>
                        <a:ea typeface="黑体" pitchFamily="49" charset="-122"/>
                        <a:cs typeface="Times New Roman"/>
                      </a:endParaRPr>
                    </a:p>
                  </a:txBody>
                  <a:tcPr marL="68580" marR="68580" marT="0" marB="0" anchor="ctr"/>
                </a:tc>
                <a:tc>
                  <a:txBody>
                    <a:bodyPr/>
                    <a:lstStyle/>
                    <a:p>
                      <a:pPr algn="ctr">
                        <a:lnSpc>
                          <a:spcPct val="100000"/>
                        </a:lnSpc>
                        <a:spcAft>
                          <a:spcPts val="0"/>
                        </a:spcAft>
                      </a:pPr>
                      <a:r>
                        <a:rPr lang="zh-CN" sz="1600" b="0" kern="0" dirty="0">
                          <a:effectLst/>
                          <a:latin typeface="黑体" pitchFamily="49" charset="-122"/>
                          <a:ea typeface="黑体" pitchFamily="49" charset="-122"/>
                        </a:rPr>
                        <a:t>是否违约</a:t>
                      </a:r>
                      <a:endParaRPr lang="zh-CN" sz="2000" b="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28042">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未</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28042">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28042">
                <a:tc>
                  <a:txBody>
                    <a:bodyPr/>
                    <a:lstStyle/>
                    <a:p>
                      <a:pPr algn="ctr">
                        <a:spcAft>
                          <a:spcPts val="0"/>
                        </a:spcAft>
                      </a:pPr>
                      <a:r>
                        <a:rPr lang="en-US" sz="1400" kern="0">
                          <a:effectLst/>
                          <a:latin typeface="黑体" pitchFamily="49" charset="-122"/>
                          <a:ea typeface="黑体" pitchFamily="49" charset="-122"/>
                        </a:rPr>
                        <a:t>3</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28042">
                <a:tc>
                  <a:txBody>
                    <a:bodyPr/>
                    <a:lstStyle/>
                    <a:p>
                      <a:pPr algn="ctr">
                        <a:spcAft>
                          <a:spcPts val="0"/>
                        </a:spcAft>
                      </a:pPr>
                      <a:r>
                        <a:rPr lang="en-US" sz="1400" kern="0">
                          <a:effectLst/>
                          <a:latin typeface="黑体" pitchFamily="49" charset="-122"/>
                          <a:ea typeface="黑体" pitchFamily="49" charset="-122"/>
                        </a:rPr>
                        <a:t>4</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28042">
                <a:tc>
                  <a:txBody>
                    <a:bodyPr/>
                    <a:lstStyle/>
                    <a:p>
                      <a:pPr algn="ctr">
                        <a:spcAft>
                          <a:spcPts val="0"/>
                        </a:spcAft>
                      </a:pPr>
                      <a:r>
                        <a:rPr lang="en-US" sz="1400" kern="0">
                          <a:effectLst/>
                          <a:latin typeface="黑体" pitchFamily="49" charset="-122"/>
                          <a:ea typeface="黑体" pitchFamily="49" charset="-122"/>
                        </a:rPr>
                        <a:t>5</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28042">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r h="228042">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已</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7"/>
                  </a:ext>
                </a:extLst>
              </a:tr>
              <a:tr h="228042">
                <a:tc>
                  <a:txBody>
                    <a:bodyPr/>
                    <a:lstStyle/>
                    <a:p>
                      <a:pPr algn="ctr">
                        <a:spcAft>
                          <a:spcPts val="0"/>
                        </a:spcAft>
                      </a:pPr>
                      <a:r>
                        <a:rPr lang="en-US" sz="1400" kern="0">
                          <a:effectLst/>
                          <a:latin typeface="黑体" pitchFamily="49" charset="-122"/>
                          <a:ea typeface="黑体" pitchFamily="49" charset="-122"/>
                        </a:rPr>
                        <a:t>8</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8"/>
                  </a:ext>
                </a:extLst>
              </a:tr>
              <a:tr h="228042">
                <a:tc>
                  <a:txBody>
                    <a:bodyPr/>
                    <a:lstStyle/>
                    <a:p>
                      <a:pPr algn="ctr">
                        <a:spcAft>
                          <a:spcPts val="0"/>
                        </a:spcAft>
                      </a:pPr>
                      <a:r>
                        <a:rPr lang="en-US" sz="1400" kern="0">
                          <a:effectLst/>
                          <a:latin typeface="黑体" pitchFamily="49" charset="-122"/>
                          <a:ea typeface="黑体" pitchFamily="49" charset="-122"/>
                        </a:rPr>
                        <a:t>9</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9"/>
                  </a:ext>
                </a:extLst>
              </a:tr>
              <a:tr h="228042">
                <a:tc>
                  <a:txBody>
                    <a:bodyPr/>
                    <a:lstStyle/>
                    <a:p>
                      <a:pPr algn="ctr">
                        <a:spcAft>
                          <a:spcPts val="0"/>
                        </a:spcAft>
                      </a:pPr>
                      <a:r>
                        <a:rPr lang="en-US" sz="1400" kern="0">
                          <a:effectLst/>
                          <a:latin typeface="黑体" pitchFamily="49" charset="-122"/>
                          <a:ea typeface="黑体" pitchFamily="49" charset="-122"/>
                        </a:rPr>
                        <a:t>10</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高中</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9483349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135EBA47-0011-4A39-9A9A-977DA7D3142E}"/>
              </a:ext>
            </a:extLst>
          </p:cNvPr>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sym typeface="+mn-ea"/>
              </a:rPr>
              <a:t>朴素贝叶斯的再分析</a:t>
            </a:r>
            <a:endParaRPr lang="en-US" altLang="zh-CN" dirty="0">
              <a:sym typeface="+mn-ea"/>
            </a:endParaRPr>
          </a:p>
        </p:txBody>
      </p:sp>
      <p:sp>
        <p:nvSpPr>
          <p:cNvPr id="7" name="矩形 6">
            <a:extLst>
              <a:ext uri="{FF2B5EF4-FFF2-40B4-BE49-F238E27FC236}">
                <a16:creationId xmlns:a16="http://schemas.microsoft.com/office/drawing/2014/main" xmlns="" id="{5C31D394-2735-4475-AB3B-7CF59952B6F5}"/>
              </a:ext>
            </a:extLst>
          </p:cNvPr>
          <p:cNvSpPr/>
          <p:nvPr/>
        </p:nvSpPr>
        <p:spPr>
          <a:xfrm>
            <a:off x="1763688" y="843558"/>
            <a:ext cx="3312368" cy="400110"/>
          </a:xfrm>
          <a:prstGeom prst="rect">
            <a:avLst/>
          </a:prstGeom>
        </p:spPr>
        <p:txBody>
          <a:bodyPr wrap="square">
            <a:spAutoFit/>
          </a:bodyPr>
          <a:lstStyle/>
          <a:p>
            <a:pPr>
              <a:buFont typeface="Wingdings" pitchFamily="2" charset="2"/>
              <a:buChar char="Ø"/>
            </a:pPr>
            <a:r>
              <a:rPr lang="en-US" altLang="zh-CN" sz="2000" dirty="0">
                <a:latin typeface="+mj-ea"/>
                <a:ea typeface="+mj-ea"/>
              </a:rPr>
              <a:t> </a:t>
            </a:r>
            <a:r>
              <a:rPr lang="zh-CN" altLang="zh-CN" sz="2000" dirty="0">
                <a:latin typeface="+mj-ea"/>
                <a:ea typeface="+mj-ea"/>
              </a:rPr>
              <a:t>仍以客户风险预测为例</a:t>
            </a:r>
            <a:endParaRPr lang="zh-CN" altLang="en-US" sz="2000" dirty="0">
              <a:latin typeface="+mj-ea"/>
              <a:ea typeface="+mj-ea"/>
            </a:endParaRPr>
          </a:p>
        </p:txBody>
      </p:sp>
      <p:graphicFrame>
        <p:nvGraphicFramePr>
          <p:cNvPr id="8" name="表格 7">
            <a:extLst>
              <a:ext uri="{FF2B5EF4-FFF2-40B4-BE49-F238E27FC236}">
                <a16:creationId xmlns:a16="http://schemas.microsoft.com/office/drawing/2014/main" xmlns="" id="{C52F88BB-E4A4-4B40-886F-BF61AE324F5C}"/>
              </a:ext>
            </a:extLst>
          </p:cNvPr>
          <p:cNvGraphicFramePr>
            <a:graphicFrameLocks noGrp="1"/>
          </p:cNvGraphicFramePr>
          <p:nvPr>
            <p:extLst>
              <p:ext uri="{D42A27DB-BD31-4B8C-83A1-F6EECF244321}">
                <p14:modId xmlns:p14="http://schemas.microsoft.com/office/powerpoint/2010/main" val="2016494921"/>
              </p:ext>
            </p:extLst>
          </p:nvPr>
        </p:nvGraphicFramePr>
        <p:xfrm>
          <a:off x="5220072" y="3934831"/>
          <a:ext cx="3816424" cy="640080"/>
        </p:xfrm>
        <a:graphic>
          <a:graphicData uri="http://schemas.openxmlformats.org/drawingml/2006/table">
            <a:tbl>
              <a:tblPr>
                <a:tableStyleId>{85BE263C-DBD7-4A20-BB59-AAB30ACAA65A}</a:tableStyleId>
              </a:tblPr>
              <a:tblGrid>
                <a:gridCol w="504056">
                  <a:extLst>
                    <a:ext uri="{9D8B030D-6E8A-4147-A177-3AD203B41FA5}">
                      <a16:colId xmlns:a16="http://schemas.microsoft.com/office/drawing/2014/main" xmlns="" val="20000"/>
                    </a:ext>
                  </a:extLst>
                </a:gridCol>
                <a:gridCol w="504056">
                  <a:extLst>
                    <a:ext uri="{9D8B030D-6E8A-4147-A177-3AD203B41FA5}">
                      <a16:colId xmlns:a16="http://schemas.microsoft.com/office/drawing/2014/main" xmlns="" val="20001"/>
                    </a:ext>
                  </a:extLst>
                </a:gridCol>
                <a:gridCol w="936104">
                  <a:extLst>
                    <a:ext uri="{9D8B030D-6E8A-4147-A177-3AD203B41FA5}">
                      <a16:colId xmlns:a16="http://schemas.microsoft.com/office/drawing/2014/main" xmlns="" val="20002"/>
                    </a:ext>
                  </a:extLst>
                </a:gridCol>
                <a:gridCol w="936104">
                  <a:extLst>
                    <a:ext uri="{9D8B030D-6E8A-4147-A177-3AD203B41FA5}">
                      <a16:colId xmlns:a16="http://schemas.microsoft.com/office/drawing/2014/main" xmlns="" val="20003"/>
                    </a:ext>
                  </a:extLst>
                </a:gridCol>
                <a:gridCol w="936104">
                  <a:extLst>
                    <a:ext uri="{9D8B030D-6E8A-4147-A177-3AD203B41FA5}">
                      <a16:colId xmlns:a16="http://schemas.microsoft.com/office/drawing/2014/main" xmlns="" val="20004"/>
                    </a:ext>
                  </a:extLst>
                </a:gridCol>
              </a:tblGrid>
              <a:tr h="277250">
                <a:tc>
                  <a:txBody>
                    <a:bodyPr/>
                    <a:lstStyle/>
                    <a:p>
                      <a:pPr algn="just">
                        <a:lnSpc>
                          <a:spcPct val="150000"/>
                        </a:lnSpc>
                        <a:spcAft>
                          <a:spcPts val="0"/>
                        </a:spcAft>
                      </a:pPr>
                      <a:r>
                        <a:rPr lang="zh-CN" sz="1400" kern="0" dirty="0">
                          <a:latin typeface="+mj-ea"/>
                          <a:ea typeface="+mj-ea"/>
                        </a:rPr>
                        <a:t>性别</a:t>
                      </a:r>
                      <a:endParaRPr lang="zh-CN" sz="16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a:latin typeface="+mj-ea"/>
                          <a:ea typeface="+mj-ea"/>
                        </a:rPr>
                        <a:t>收入</a:t>
                      </a:r>
                      <a:endParaRPr lang="zh-CN" sz="16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a:latin typeface="+mj-ea"/>
                          <a:ea typeface="+mj-ea"/>
                        </a:rPr>
                        <a:t>教育程度</a:t>
                      </a:r>
                      <a:endParaRPr lang="zh-CN" sz="16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dirty="0">
                          <a:latin typeface="+mj-ea"/>
                          <a:ea typeface="+mj-ea"/>
                        </a:rPr>
                        <a:t>婚姻状态</a:t>
                      </a:r>
                      <a:endParaRPr lang="zh-CN" sz="16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dirty="0">
                          <a:latin typeface="+mj-ea"/>
                          <a:ea typeface="+mj-ea"/>
                        </a:rPr>
                        <a:t>是否违约</a:t>
                      </a:r>
                      <a:endParaRPr lang="zh-CN" sz="1600" b="1" kern="100" dirty="0">
                        <a:solidFill>
                          <a:srgbClr val="7B7B7B"/>
                        </a:solidFill>
                        <a:latin typeface="+mj-ea"/>
                        <a:ea typeface="+mj-ea"/>
                        <a:cs typeface="Times New Roman"/>
                      </a:endParaRPr>
                    </a:p>
                  </a:txBody>
                  <a:tcPr marL="68580" marR="68580" marT="0" marB="0"/>
                </a:tc>
                <a:extLst>
                  <a:ext uri="{0D108BD9-81ED-4DB2-BD59-A6C34878D82A}">
                    <a16:rowId xmlns:a16="http://schemas.microsoft.com/office/drawing/2014/main" xmlns="" val="10000"/>
                  </a:ext>
                </a:extLst>
              </a:tr>
              <a:tr h="298814">
                <a:tc>
                  <a:txBody>
                    <a:bodyPr/>
                    <a:lstStyle/>
                    <a:p>
                      <a:pPr algn="just">
                        <a:lnSpc>
                          <a:spcPct val="150000"/>
                        </a:lnSpc>
                        <a:spcAft>
                          <a:spcPts val="0"/>
                        </a:spcAft>
                      </a:pPr>
                      <a:r>
                        <a:rPr lang="zh-CN" sz="1400" kern="0">
                          <a:latin typeface="+mj-ea"/>
                          <a:ea typeface="+mj-ea"/>
                        </a:rPr>
                        <a:t>男</a:t>
                      </a:r>
                      <a:endParaRPr lang="zh-CN" sz="16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a:latin typeface="+mj-ea"/>
                          <a:ea typeface="+mj-ea"/>
                        </a:rPr>
                        <a:t>中</a:t>
                      </a:r>
                      <a:endParaRPr lang="zh-CN" sz="1600" b="1" kern="10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zh-CN" sz="1400" kern="0" dirty="0">
                          <a:latin typeface="+mj-ea"/>
                          <a:ea typeface="+mj-ea"/>
                        </a:rPr>
                        <a:t>本科</a:t>
                      </a:r>
                      <a:endParaRPr lang="zh-CN" sz="1600" b="1" kern="100" dirty="0">
                        <a:solidFill>
                          <a:srgbClr val="7B7B7B"/>
                        </a:solidFill>
                        <a:latin typeface="+mj-ea"/>
                        <a:ea typeface="+mj-ea"/>
                        <a:cs typeface="Times New Roman"/>
                      </a:endParaRPr>
                    </a:p>
                  </a:txBody>
                  <a:tcPr marL="68580" marR="68580" marT="0" marB="0"/>
                </a:tc>
                <a:tc>
                  <a:txBody>
                    <a:bodyPr/>
                    <a:lstStyle/>
                    <a:p>
                      <a:pPr algn="just">
                        <a:lnSpc>
                          <a:spcPct val="150000"/>
                        </a:lnSpc>
                        <a:spcAft>
                          <a:spcPts val="0"/>
                        </a:spcAft>
                      </a:pPr>
                      <a:r>
                        <a:rPr lang="en-US" altLang="zh-CN" sz="1400" kern="0" dirty="0">
                          <a:latin typeface="+mj-ea"/>
                          <a:ea typeface="+mj-ea"/>
                        </a:rPr>
                        <a:t>  </a:t>
                      </a:r>
                      <a:r>
                        <a:rPr lang="zh-CN" altLang="en-US" sz="1400" kern="0" dirty="0">
                          <a:solidFill>
                            <a:srgbClr val="FF0000"/>
                          </a:solidFill>
                          <a:latin typeface="+mj-ea"/>
                          <a:ea typeface="+mj-ea"/>
                        </a:rPr>
                        <a:t>离 异</a:t>
                      </a:r>
                      <a:endParaRPr lang="zh-CN" sz="1600" b="1" kern="100" dirty="0">
                        <a:solidFill>
                          <a:srgbClr val="FF0000"/>
                        </a:solidFill>
                        <a:latin typeface="+mj-ea"/>
                        <a:ea typeface="+mj-ea"/>
                        <a:cs typeface="Times New Roman"/>
                      </a:endParaRPr>
                    </a:p>
                  </a:txBody>
                  <a:tcPr marL="68580" marR="68580" marT="0" marB="0"/>
                </a:tc>
                <a:tc>
                  <a:txBody>
                    <a:bodyPr/>
                    <a:lstStyle/>
                    <a:p>
                      <a:pPr algn="just">
                        <a:lnSpc>
                          <a:spcPct val="150000"/>
                        </a:lnSpc>
                        <a:spcAft>
                          <a:spcPts val="0"/>
                        </a:spcAft>
                      </a:pPr>
                      <a:r>
                        <a:rPr lang="en-US" altLang="zh-CN" sz="1400" kern="0" dirty="0">
                          <a:latin typeface="+mj-ea"/>
                          <a:ea typeface="+mj-ea"/>
                        </a:rPr>
                        <a:t>       </a:t>
                      </a:r>
                      <a:r>
                        <a:rPr lang="zh-CN" sz="1400" kern="0" dirty="0">
                          <a:latin typeface="+mj-ea"/>
                          <a:ea typeface="+mj-ea"/>
                        </a:rPr>
                        <a:t>？</a:t>
                      </a:r>
                      <a:endParaRPr lang="zh-CN" sz="1600" b="1" kern="100" dirty="0">
                        <a:solidFill>
                          <a:srgbClr val="7B7B7B"/>
                        </a:solidFill>
                        <a:latin typeface="+mj-ea"/>
                        <a:ea typeface="+mj-ea"/>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
        <p:nvSpPr>
          <p:cNvPr id="9" name="圆角右箭头 10">
            <a:extLst>
              <a:ext uri="{FF2B5EF4-FFF2-40B4-BE49-F238E27FC236}">
                <a16:creationId xmlns:a16="http://schemas.microsoft.com/office/drawing/2014/main" xmlns="" id="{173118B5-B97C-477C-9AF2-5BA1BF90DF68}"/>
              </a:ext>
            </a:extLst>
          </p:cNvPr>
          <p:cNvSpPr/>
          <p:nvPr/>
        </p:nvSpPr>
        <p:spPr>
          <a:xfrm rot="5400000">
            <a:off x="7220455" y="2460676"/>
            <a:ext cx="929980" cy="1872208"/>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lumMod val="75000"/>
                </a:schemeClr>
              </a:solidFill>
            </a:endParaRPr>
          </a:p>
        </p:txBody>
      </p:sp>
      <p:sp>
        <p:nvSpPr>
          <p:cNvPr id="10" name="TextBox 8">
            <a:extLst>
              <a:ext uri="{FF2B5EF4-FFF2-40B4-BE49-F238E27FC236}">
                <a16:creationId xmlns:a16="http://schemas.microsoft.com/office/drawing/2014/main" xmlns="" id="{91947B8C-EFBA-416A-8F9A-F8C3541FB94E}"/>
              </a:ext>
            </a:extLst>
          </p:cNvPr>
          <p:cNvSpPr txBox="1"/>
          <p:nvPr/>
        </p:nvSpPr>
        <p:spPr>
          <a:xfrm>
            <a:off x="6872522" y="2571750"/>
            <a:ext cx="1619653" cy="369332"/>
          </a:xfrm>
          <a:prstGeom prst="rect">
            <a:avLst/>
          </a:prstGeom>
          <a:noFill/>
        </p:spPr>
        <p:txBody>
          <a:bodyPr wrap="square" rtlCol="0">
            <a:spAutoFit/>
          </a:bodyPr>
          <a:lstStyle/>
          <a:p>
            <a:r>
              <a:rPr lang="zh-CN" altLang="en-US" b="1" dirty="0">
                <a:solidFill>
                  <a:srgbClr val="C00000"/>
                </a:solidFill>
                <a:latin typeface="黑体" panose="02010609060101010101" pitchFamily="49" charset="-122"/>
                <a:ea typeface="黑体" panose="02010609060101010101" pitchFamily="49" charset="-122"/>
              </a:rPr>
              <a:t>预测违约分类</a:t>
            </a:r>
          </a:p>
        </p:txBody>
      </p:sp>
      <p:graphicFrame>
        <p:nvGraphicFramePr>
          <p:cNvPr id="11" name="表格 10">
            <a:extLst>
              <a:ext uri="{FF2B5EF4-FFF2-40B4-BE49-F238E27FC236}">
                <a16:creationId xmlns:a16="http://schemas.microsoft.com/office/drawing/2014/main" xmlns="" id="{ED0E96FF-7C0D-4DDA-9D6D-54A2583863A2}"/>
              </a:ext>
            </a:extLst>
          </p:cNvPr>
          <p:cNvGraphicFramePr>
            <a:graphicFrameLocks noGrp="1"/>
          </p:cNvGraphicFramePr>
          <p:nvPr/>
        </p:nvGraphicFramePr>
        <p:xfrm>
          <a:off x="1796460" y="1203598"/>
          <a:ext cx="4952881" cy="2640460"/>
        </p:xfrm>
        <a:graphic>
          <a:graphicData uri="http://schemas.openxmlformats.org/drawingml/2006/table">
            <a:tbl>
              <a:tblPr firstRow="1" firstCol="1" bandRow="1">
                <a:tableStyleId>{F5AB1C69-6EDB-4FF4-983F-18BD219EF322}</a:tableStyleId>
              </a:tblPr>
              <a:tblGrid>
                <a:gridCol w="615300">
                  <a:extLst>
                    <a:ext uri="{9D8B030D-6E8A-4147-A177-3AD203B41FA5}">
                      <a16:colId xmlns:a16="http://schemas.microsoft.com/office/drawing/2014/main" xmlns="" val="20000"/>
                    </a:ext>
                  </a:extLst>
                </a:gridCol>
                <a:gridCol w="680070">
                  <a:extLst>
                    <a:ext uri="{9D8B030D-6E8A-4147-A177-3AD203B41FA5}">
                      <a16:colId xmlns:a16="http://schemas.microsoft.com/office/drawing/2014/main" xmlns="" val="20001"/>
                    </a:ext>
                  </a:extLst>
                </a:gridCol>
                <a:gridCol w="626643">
                  <a:extLst>
                    <a:ext uri="{9D8B030D-6E8A-4147-A177-3AD203B41FA5}">
                      <a16:colId xmlns:a16="http://schemas.microsoft.com/office/drawing/2014/main" xmlns="" val="20002"/>
                    </a:ext>
                  </a:extLst>
                </a:gridCol>
                <a:gridCol w="1034932">
                  <a:extLst>
                    <a:ext uri="{9D8B030D-6E8A-4147-A177-3AD203B41FA5}">
                      <a16:colId xmlns:a16="http://schemas.microsoft.com/office/drawing/2014/main" xmlns="" val="20003"/>
                    </a:ext>
                  </a:extLst>
                </a:gridCol>
                <a:gridCol w="1005360">
                  <a:extLst>
                    <a:ext uri="{9D8B030D-6E8A-4147-A177-3AD203B41FA5}">
                      <a16:colId xmlns:a16="http://schemas.microsoft.com/office/drawing/2014/main" xmlns="" val="20004"/>
                    </a:ext>
                  </a:extLst>
                </a:gridCol>
                <a:gridCol w="990576">
                  <a:extLst>
                    <a:ext uri="{9D8B030D-6E8A-4147-A177-3AD203B41FA5}">
                      <a16:colId xmlns:a16="http://schemas.microsoft.com/office/drawing/2014/main" xmlns="" val="20005"/>
                    </a:ext>
                  </a:extLst>
                </a:gridCol>
              </a:tblGrid>
              <a:tr h="360040">
                <a:tc>
                  <a:txBody>
                    <a:bodyPr/>
                    <a:lstStyle/>
                    <a:p>
                      <a:pPr algn="ctr">
                        <a:lnSpc>
                          <a:spcPct val="100000"/>
                        </a:lnSpc>
                        <a:spcAft>
                          <a:spcPts val="0"/>
                        </a:spcAft>
                      </a:pPr>
                      <a:r>
                        <a:rPr lang="zh-CN" sz="1600" b="0" kern="0" dirty="0">
                          <a:effectLst/>
                          <a:latin typeface="黑体" pitchFamily="49" charset="-122"/>
                          <a:ea typeface="黑体" pitchFamily="49" charset="-122"/>
                        </a:rPr>
                        <a:t>编号</a:t>
                      </a:r>
                      <a:endParaRPr lang="zh-CN" sz="2000" b="0" kern="100" dirty="0">
                        <a:effectLst/>
                        <a:latin typeface="黑体" pitchFamily="49" charset="-122"/>
                        <a:ea typeface="黑体" pitchFamily="49" charset="-122"/>
                        <a:cs typeface="Times New Roman"/>
                      </a:endParaRPr>
                    </a:p>
                  </a:txBody>
                  <a:tcPr marL="68580" marR="68580" marT="0" marB="0" anchor="ctr"/>
                </a:tc>
                <a:tc>
                  <a:txBody>
                    <a:bodyPr/>
                    <a:lstStyle/>
                    <a:p>
                      <a:pPr algn="ctr">
                        <a:lnSpc>
                          <a:spcPct val="100000"/>
                        </a:lnSpc>
                        <a:spcAft>
                          <a:spcPts val="0"/>
                        </a:spcAft>
                      </a:pPr>
                      <a:r>
                        <a:rPr lang="zh-CN" sz="1600" b="0" kern="0" dirty="0">
                          <a:effectLst/>
                          <a:latin typeface="黑体" pitchFamily="49" charset="-122"/>
                          <a:ea typeface="黑体" pitchFamily="49" charset="-122"/>
                        </a:rPr>
                        <a:t>性别</a:t>
                      </a:r>
                      <a:endParaRPr lang="zh-CN" sz="2000" b="0" kern="100" dirty="0">
                        <a:effectLst/>
                        <a:latin typeface="黑体" pitchFamily="49" charset="-122"/>
                        <a:ea typeface="黑体" pitchFamily="49" charset="-122"/>
                        <a:cs typeface="Times New Roman"/>
                      </a:endParaRPr>
                    </a:p>
                  </a:txBody>
                  <a:tcPr marL="68580" marR="68580" marT="0" marB="0" anchor="ctr"/>
                </a:tc>
                <a:tc>
                  <a:txBody>
                    <a:bodyPr/>
                    <a:lstStyle/>
                    <a:p>
                      <a:pPr algn="ctr">
                        <a:lnSpc>
                          <a:spcPct val="100000"/>
                        </a:lnSpc>
                        <a:spcAft>
                          <a:spcPts val="0"/>
                        </a:spcAft>
                      </a:pPr>
                      <a:r>
                        <a:rPr lang="zh-CN" sz="1600" b="0" kern="0" dirty="0">
                          <a:effectLst/>
                          <a:latin typeface="黑体" pitchFamily="49" charset="-122"/>
                          <a:ea typeface="黑体" pitchFamily="49" charset="-122"/>
                        </a:rPr>
                        <a:t>收入</a:t>
                      </a:r>
                      <a:endParaRPr lang="zh-CN" sz="2000" b="0" kern="100" dirty="0">
                        <a:effectLst/>
                        <a:latin typeface="黑体" pitchFamily="49" charset="-122"/>
                        <a:ea typeface="黑体" pitchFamily="49" charset="-122"/>
                        <a:cs typeface="Times New Roman"/>
                      </a:endParaRPr>
                    </a:p>
                  </a:txBody>
                  <a:tcPr marL="68580" marR="68580" marT="0" marB="0" anchor="ctr"/>
                </a:tc>
                <a:tc>
                  <a:txBody>
                    <a:bodyPr/>
                    <a:lstStyle/>
                    <a:p>
                      <a:pPr algn="ctr">
                        <a:lnSpc>
                          <a:spcPct val="100000"/>
                        </a:lnSpc>
                        <a:spcAft>
                          <a:spcPts val="0"/>
                        </a:spcAft>
                      </a:pPr>
                      <a:r>
                        <a:rPr lang="zh-CN" sz="1600" b="0" kern="0" dirty="0">
                          <a:effectLst/>
                          <a:latin typeface="黑体" pitchFamily="49" charset="-122"/>
                          <a:ea typeface="黑体" pitchFamily="49" charset="-122"/>
                        </a:rPr>
                        <a:t>教育程度</a:t>
                      </a:r>
                      <a:endParaRPr lang="zh-CN" sz="2000" b="0" kern="100" dirty="0">
                        <a:effectLst/>
                        <a:latin typeface="黑体" pitchFamily="49" charset="-122"/>
                        <a:ea typeface="黑体" pitchFamily="49" charset="-122"/>
                        <a:cs typeface="Times New Roman"/>
                      </a:endParaRPr>
                    </a:p>
                  </a:txBody>
                  <a:tcPr marL="68580" marR="68580" marT="0" marB="0" anchor="ctr"/>
                </a:tc>
                <a:tc>
                  <a:txBody>
                    <a:bodyPr/>
                    <a:lstStyle/>
                    <a:p>
                      <a:pPr algn="ctr">
                        <a:lnSpc>
                          <a:spcPct val="100000"/>
                        </a:lnSpc>
                        <a:spcAft>
                          <a:spcPts val="0"/>
                        </a:spcAft>
                      </a:pPr>
                      <a:r>
                        <a:rPr lang="zh-CN" sz="1600" b="0" kern="0" dirty="0">
                          <a:effectLst/>
                          <a:latin typeface="黑体" pitchFamily="49" charset="-122"/>
                          <a:ea typeface="黑体" pitchFamily="49" charset="-122"/>
                        </a:rPr>
                        <a:t>婚姻状态</a:t>
                      </a:r>
                      <a:endParaRPr lang="zh-CN" sz="2000" b="0" kern="100" dirty="0">
                        <a:effectLst/>
                        <a:latin typeface="黑体" pitchFamily="49" charset="-122"/>
                        <a:ea typeface="黑体" pitchFamily="49" charset="-122"/>
                        <a:cs typeface="Times New Roman"/>
                      </a:endParaRPr>
                    </a:p>
                  </a:txBody>
                  <a:tcPr marL="68580" marR="68580" marT="0" marB="0" anchor="ctr"/>
                </a:tc>
                <a:tc>
                  <a:txBody>
                    <a:bodyPr/>
                    <a:lstStyle/>
                    <a:p>
                      <a:pPr algn="ctr">
                        <a:lnSpc>
                          <a:spcPct val="100000"/>
                        </a:lnSpc>
                        <a:spcAft>
                          <a:spcPts val="0"/>
                        </a:spcAft>
                      </a:pPr>
                      <a:r>
                        <a:rPr lang="zh-CN" sz="1600" b="0" kern="0" dirty="0">
                          <a:effectLst/>
                          <a:latin typeface="黑体" pitchFamily="49" charset="-122"/>
                          <a:ea typeface="黑体" pitchFamily="49" charset="-122"/>
                        </a:rPr>
                        <a:t>是否违约</a:t>
                      </a:r>
                      <a:endParaRPr lang="zh-CN" sz="2000" b="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28042">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未</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28042">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28042">
                <a:tc>
                  <a:txBody>
                    <a:bodyPr/>
                    <a:lstStyle/>
                    <a:p>
                      <a:pPr algn="ctr">
                        <a:spcAft>
                          <a:spcPts val="0"/>
                        </a:spcAft>
                      </a:pPr>
                      <a:r>
                        <a:rPr lang="en-US" sz="1400" kern="0">
                          <a:effectLst/>
                          <a:latin typeface="黑体" pitchFamily="49" charset="-122"/>
                          <a:ea typeface="黑体" pitchFamily="49" charset="-122"/>
                        </a:rPr>
                        <a:t>3</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28042">
                <a:tc>
                  <a:txBody>
                    <a:bodyPr/>
                    <a:lstStyle/>
                    <a:p>
                      <a:pPr algn="ctr">
                        <a:spcAft>
                          <a:spcPts val="0"/>
                        </a:spcAft>
                      </a:pPr>
                      <a:r>
                        <a:rPr lang="en-US" sz="1400" kern="0">
                          <a:effectLst/>
                          <a:latin typeface="黑体" pitchFamily="49" charset="-122"/>
                          <a:ea typeface="黑体" pitchFamily="49" charset="-122"/>
                        </a:rPr>
                        <a:t>4</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28042">
                <a:tc>
                  <a:txBody>
                    <a:bodyPr/>
                    <a:lstStyle/>
                    <a:p>
                      <a:pPr algn="ctr">
                        <a:spcAft>
                          <a:spcPts val="0"/>
                        </a:spcAft>
                      </a:pPr>
                      <a:r>
                        <a:rPr lang="en-US" sz="1400" kern="0">
                          <a:effectLst/>
                          <a:latin typeface="黑体" pitchFamily="49" charset="-122"/>
                          <a:ea typeface="黑体" pitchFamily="49" charset="-122"/>
                        </a:rPr>
                        <a:t>5</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28042">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r h="228042">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已</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7"/>
                  </a:ext>
                </a:extLst>
              </a:tr>
              <a:tr h="228042">
                <a:tc>
                  <a:txBody>
                    <a:bodyPr/>
                    <a:lstStyle/>
                    <a:p>
                      <a:pPr algn="ctr">
                        <a:spcAft>
                          <a:spcPts val="0"/>
                        </a:spcAft>
                      </a:pPr>
                      <a:r>
                        <a:rPr lang="en-US" sz="1400" kern="0">
                          <a:effectLst/>
                          <a:latin typeface="黑体" pitchFamily="49" charset="-122"/>
                          <a:ea typeface="黑体" pitchFamily="49" charset="-122"/>
                        </a:rPr>
                        <a:t>8</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8"/>
                  </a:ext>
                </a:extLst>
              </a:tr>
              <a:tr h="228042">
                <a:tc>
                  <a:txBody>
                    <a:bodyPr/>
                    <a:lstStyle/>
                    <a:p>
                      <a:pPr algn="ctr">
                        <a:spcAft>
                          <a:spcPts val="0"/>
                        </a:spcAft>
                      </a:pPr>
                      <a:r>
                        <a:rPr lang="en-US" sz="1400" kern="0">
                          <a:effectLst/>
                          <a:latin typeface="黑体" pitchFamily="49" charset="-122"/>
                          <a:ea typeface="黑体" pitchFamily="49" charset="-122"/>
                        </a:rPr>
                        <a:t>9</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9"/>
                  </a:ext>
                </a:extLst>
              </a:tr>
              <a:tr h="228042">
                <a:tc>
                  <a:txBody>
                    <a:bodyPr/>
                    <a:lstStyle/>
                    <a:p>
                      <a:pPr algn="ctr">
                        <a:spcAft>
                          <a:spcPts val="0"/>
                        </a:spcAft>
                      </a:pPr>
                      <a:r>
                        <a:rPr lang="en-US" sz="1400" kern="0">
                          <a:effectLst/>
                          <a:latin typeface="黑体" pitchFamily="49" charset="-122"/>
                          <a:ea typeface="黑体" pitchFamily="49" charset="-122"/>
                        </a:rPr>
                        <a:t>10</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高中</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10"/>
                  </a:ext>
                </a:extLst>
              </a:tr>
            </a:tbl>
          </a:graphicData>
        </a:graphic>
      </p:graphicFrame>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70E56ED0-0551-4B03-8500-BCDC35A23EFC}"/>
                  </a:ext>
                </a:extLst>
              </p:cNvPr>
              <p:cNvSpPr/>
              <p:nvPr/>
            </p:nvSpPr>
            <p:spPr>
              <a:xfrm>
                <a:off x="1763689" y="4443958"/>
                <a:ext cx="7272808" cy="680892"/>
              </a:xfrm>
              <a:prstGeom prst="rect">
                <a:avLst/>
              </a:prstGeom>
            </p:spPr>
            <p:txBody>
              <a:bodyPr wrap="square">
                <a:spAutoFit/>
              </a:bodyPr>
              <a:lstStyle/>
              <a:p>
                <a:pPr>
                  <a:lnSpc>
                    <a:spcPct val="150000"/>
                  </a:lnSpc>
                </a:pPr>
                <a14:m>
                  <m:oMath xmlns:m="http://schemas.openxmlformats.org/officeDocument/2006/math">
                    <m:r>
                      <a:rPr lang="en-US" altLang="zh-CN" sz="1400" b="1" i="1" smtClean="0">
                        <a:solidFill>
                          <a:schemeClr val="tx1"/>
                        </a:solidFill>
                        <a:latin typeface="Cambria Math" panose="02040503050406030204" pitchFamily="18" charset="0"/>
                        <a:ea typeface="+mj-ea"/>
                      </a:rPr>
                      <m:t>𝐏</m:t>
                    </m:r>
                    <m:d>
                      <m:dPr>
                        <m:ctrlPr>
                          <a:rPr lang="en-US" altLang="zh-CN" sz="1400" b="1" i="1">
                            <a:solidFill>
                              <a:schemeClr val="tx1"/>
                            </a:solidFill>
                            <a:latin typeface="Cambria Math"/>
                            <a:ea typeface="+mj-ea"/>
                          </a:rPr>
                        </m:ctrlPr>
                      </m:dPr>
                      <m:e>
                        <m:r>
                          <a:rPr lang="zh-CN" altLang="zh-CN" sz="1400" b="1">
                            <a:solidFill>
                              <a:schemeClr val="tx1"/>
                            </a:solidFill>
                            <a:latin typeface="Cambria Math" panose="02040503050406030204" pitchFamily="18" charset="0"/>
                            <a:ea typeface="+mj-ea"/>
                          </a:rPr>
                          <m:t>违约</m:t>
                        </m:r>
                      </m:e>
                      <m:e>
                        <m:r>
                          <a:rPr lang="zh-CN" altLang="zh-CN" sz="1400" b="1">
                            <a:solidFill>
                              <a:schemeClr val="tx1"/>
                            </a:solidFill>
                            <a:latin typeface="Cambria Math" panose="02040503050406030204" pitchFamily="18" charset="0"/>
                            <a:ea typeface="+mj-ea"/>
                          </a:rPr>
                          <m:t>男</m:t>
                        </m:r>
                        <m:r>
                          <a:rPr lang="en-US" altLang="zh-CN" sz="1400" b="1" i="1" smtClean="0">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中</m:t>
                        </m:r>
                        <m:r>
                          <a:rPr lang="en-US" altLang="zh-CN" sz="1400" b="1" i="0" smtClean="0">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本科</m:t>
                        </m:r>
                        <m:r>
                          <a:rPr lang="en-US" altLang="zh-CN" sz="1400" b="1" i="0" smtClean="0">
                            <a:solidFill>
                              <a:schemeClr val="tx1"/>
                            </a:solidFill>
                            <a:latin typeface="Cambria Math" panose="02040503050406030204" pitchFamily="18" charset="0"/>
                            <a:ea typeface="+mj-ea"/>
                          </a:rPr>
                          <m:t>,</m:t>
                        </m:r>
                        <m:r>
                          <a:rPr lang="zh-CN" altLang="en-US" sz="1400" b="1" i="1">
                            <a:solidFill>
                              <a:schemeClr val="tx1"/>
                            </a:solidFill>
                            <a:latin typeface="Cambria Math" panose="02040503050406030204" pitchFamily="18" charset="0"/>
                            <a:ea typeface="+mj-ea"/>
                          </a:rPr>
                          <m:t>离异</m:t>
                        </m:r>
                      </m:e>
                    </m:d>
                  </m:oMath>
                </a14:m>
                <a:r>
                  <a:rPr lang="en-US" altLang="zh-CN" sz="1400" b="1" dirty="0">
                    <a:solidFill>
                      <a:schemeClr val="tx1"/>
                    </a:solidFill>
                    <a:latin typeface="+mj-ea"/>
                    <a:ea typeface="+mj-ea"/>
                  </a:rPr>
                  <a:t>  </a:t>
                </a:r>
                <a14:m>
                  <m:oMath xmlns:m="http://schemas.openxmlformats.org/officeDocument/2006/math">
                    <m:r>
                      <a:rPr lang="en-US" altLang="zh-CN" sz="1400" b="1" i="1" smtClean="0">
                        <a:solidFill>
                          <a:schemeClr val="tx1"/>
                        </a:solidFill>
                        <a:latin typeface="Cambria Math" panose="02040503050406030204" pitchFamily="18" charset="0"/>
                        <a:ea typeface="+mj-ea"/>
                      </a:rPr>
                      <m:t>=</m:t>
                    </m:r>
                    <m:f>
                      <m:fPr>
                        <m:ctrlPr>
                          <a:rPr lang="en-US" altLang="zh-CN" sz="1400" b="1" i="1">
                            <a:solidFill>
                              <a:schemeClr val="tx1"/>
                            </a:solidFill>
                            <a:latin typeface="Cambria Math"/>
                            <a:ea typeface="+mj-ea"/>
                          </a:rPr>
                        </m:ctrlPr>
                      </m:fPr>
                      <m:num>
                        <m:r>
                          <m:rPr>
                            <m:nor/>
                          </m:rPr>
                          <a:rPr lang="en-US" altLang="zh-CN" sz="1400" b="1">
                            <a:solidFill>
                              <a:schemeClr val="tx1"/>
                            </a:solidFill>
                            <a:latin typeface="+mj-ea"/>
                            <a:ea typeface="+mj-ea"/>
                          </a:rPr>
                          <m:t>P</m:t>
                        </m:r>
                        <m:r>
                          <a:rPr lang="en-US" altLang="zh-CN" sz="1400" b="1">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男</m:t>
                        </m:r>
                        <m:r>
                          <a:rPr lang="en-US" altLang="zh-CN" sz="1400" b="1">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违约</m:t>
                        </m:r>
                        <m:r>
                          <a:rPr lang="en-US" altLang="zh-CN" sz="1400" b="1">
                            <a:solidFill>
                              <a:schemeClr val="tx1"/>
                            </a:solidFill>
                            <a:latin typeface="Cambria Math" panose="02040503050406030204" pitchFamily="18" charset="0"/>
                            <a:ea typeface="+mj-ea"/>
                          </a:rPr>
                          <m:t>)</m:t>
                        </m:r>
                        <m:r>
                          <a:rPr lang="en-US" altLang="zh-CN" sz="1400" b="1" i="1">
                            <a:solidFill>
                              <a:schemeClr val="tx1"/>
                            </a:solidFill>
                            <a:latin typeface="Cambria Math" panose="02040503050406030204" pitchFamily="18" charset="0"/>
                            <a:ea typeface="+mj-ea"/>
                          </a:rPr>
                          <m:t>∙</m:t>
                        </m:r>
                        <m:r>
                          <m:rPr>
                            <m:nor/>
                          </m:rPr>
                          <a:rPr lang="en-US" altLang="zh-CN" sz="1400" b="1">
                            <a:solidFill>
                              <a:schemeClr val="tx1"/>
                            </a:solidFill>
                            <a:latin typeface="+mj-ea"/>
                            <a:ea typeface="+mj-ea"/>
                          </a:rPr>
                          <m:t>P</m:t>
                        </m:r>
                        <m:r>
                          <a:rPr lang="en-US" altLang="zh-CN" sz="1400" b="1">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中</m:t>
                        </m:r>
                        <m:r>
                          <a:rPr lang="en-US" altLang="zh-CN" sz="1400" b="1">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违约</m:t>
                        </m:r>
                        <m:r>
                          <a:rPr lang="en-US" altLang="zh-CN" sz="1400" b="1">
                            <a:solidFill>
                              <a:schemeClr val="tx1"/>
                            </a:solidFill>
                            <a:latin typeface="Cambria Math" panose="02040503050406030204" pitchFamily="18" charset="0"/>
                            <a:ea typeface="+mj-ea"/>
                          </a:rPr>
                          <m:t>)</m:t>
                        </m:r>
                        <m:r>
                          <a:rPr lang="en-US" altLang="zh-CN" sz="1400" b="1" i="1">
                            <a:solidFill>
                              <a:schemeClr val="tx1"/>
                            </a:solidFill>
                            <a:latin typeface="Cambria Math" panose="02040503050406030204" pitchFamily="18" charset="0"/>
                            <a:ea typeface="+mj-ea"/>
                          </a:rPr>
                          <m:t>∙</m:t>
                        </m:r>
                        <m:r>
                          <m:rPr>
                            <m:nor/>
                          </m:rPr>
                          <a:rPr lang="en-US" altLang="zh-CN" sz="1400" b="1">
                            <a:solidFill>
                              <a:schemeClr val="tx1"/>
                            </a:solidFill>
                            <a:latin typeface="+mj-ea"/>
                            <a:ea typeface="+mj-ea"/>
                          </a:rPr>
                          <m:t>P</m:t>
                        </m:r>
                        <m:r>
                          <a:rPr lang="en-US" altLang="zh-CN" sz="1400" b="1">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本科</m:t>
                        </m:r>
                        <m:r>
                          <a:rPr lang="en-US" altLang="zh-CN" sz="1400" b="1">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违约</m:t>
                        </m:r>
                        <m:r>
                          <a:rPr lang="en-US" altLang="zh-CN" sz="1400" b="1">
                            <a:solidFill>
                              <a:schemeClr val="tx1"/>
                            </a:solidFill>
                            <a:latin typeface="Cambria Math" panose="02040503050406030204" pitchFamily="18" charset="0"/>
                            <a:ea typeface="+mj-ea"/>
                          </a:rPr>
                          <m:t>)</m:t>
                        </m:r>
                        <m:r>
                          <a:rPr lang="en-US" altLang="zh-CN" sz="1400" b="1" i="1">
                            <a:solidFill>
                              <a:schemeClr val="tx1"/>
                            </a:solidFill>
                            <a:latin typeface="Cambria Math" panose="02040503050406030204" pitchFamily="18" charset="0"/>
                            <a:ea typeface="+mj-ea"/>
                          </a:rPr>
                          <m:t>∙</m:t>
                        </m:r>
                        <m:r>
                          <m:rPr>
                            <m:nor/>
                          </m:rPr>
                          <a:rPr lang="en-US" altLang="zh-CN" sz="1400" b="1">
                            <a:solidFill>
                              <a:schemeClr val="tx1"/>
                            </a:solidFill>
                            <a:latin typeface="+mj-ea"/>
                            <a:ea typeface="+mj-ea"/>
                          </a:rPr>
                          <m:t>P</m:t>
                        </m:r>
                        <m:r>
                          <a:rPr lang="en-US" altLang="zh-CN" sz="1400" b="1">
                            <a:solidFill>
                              <a:schemeClr val="tx1"/>
                            </a:solidFill>
                            <a:latin typeface="Cambria Math" panose="02040503050406030204" pitchFamily="18" charset="0"/>
                            <a:ea typeface="+mj-ea"/>
                          </a:rPr>
                          <m:t>(</m:t>
                        </m:r>
                        <m:r>
                          <a:rPr lang="zh-CN" altLang="en-US" sz="1400" b="1" i="1" smtClean="0">
                            <a:solidFill>
                              <a:srgbClr val="FF0000"/>
                            </a:solidFill>
                            <a:latin typeface="Cambria Math" panose="02040503050406030204" pitchFamily="18" charset="0"/>
                            <a:ea typeface="+mj-ea"/>
                          </a:rPr>
                          <m:t>离异</m:t>
                        </m:r>
                        <m:r>
                          <a:rPr lang="en-US" altLang="zh-CN" sz="1400" b="1">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违约</m:t>
                        </m:r>
                        <m:r>
                          <a:rPr lang="en-US" altLang="zh-CN" sz="1400" b="1">
                            <a:solidFill>
                              <a:schemeClr val="tx1"/>
                            </a:solidFill>
                            <a:latin typeface="Cambria Math" panose="02040503050406030204" pitchFamily="18" charset="0"/>
                            <a:ea typeface="+mj-ea"/>
                          </a:rPr>
                          <m:t>)</m:t>
                        </m:r>
                        <m:r>
                          <a:rPr lang="en-US" altLang="zh-CN" sz="1400" b="1" i="1">
                            <a:solidFill>
                              <a:schemeClr val="tx1"/>
                            </a:solidFill>
                            <a:latin typeface="Cambria Math" panose="02040503050406030204" pitchFamily="18" charset="0"/>
                            <a:ea typeface="+mj-ea"/>
                          </a:rPr>
                          <m:t>∙</m:t>
                        </m:r>
                        <m:r>
                          <m:rPr>
                            <m:nor/>
                          </m:rPr>
                          <a:rPr lang="en-US" altLang="zh-CN" sz="1400" b="1">
                            <a:solidFill>
                              <a:schemeClr val="tx1"/>
                            </a:solidFill>
                            <a:latin typeface="+mj-ea"/>
                            <a:ea typeface="+mj-ea"/>
                          </a:rPr>
                          <m:t>P</m:t>
                        </m:r>
                        <m:r>
                          <m:rPr>
                            <m:nor/>
                          </m:rPr>
                          <a:rPr lang="en-US" altLang="zh-CN" sz="1400" b="1">
                            <a:solidFill>
                              <a:schemeClr val="tx1"/>
                            </a:solidFill>
                            <a:latin typeface="+mj-ea"/>
                            <a:ea typeface="+mj-ea"/>
                          </a:rPr>
                          <m:t>(</m:t>
                        </m:r>
                        <m:r>
                          <a:rPr lang="zh-CN" altLang="en-US" sz="1400" b="1" i="1">
                            <a:solidFill>
                              <a:schemeClr val="tx1"/>
                            </a:solidFill>
                            <a:latin typeface="Cambria Math" panose="02040503050406030204" pitchFamily="18" charset="0"/>
                            <a:ea typeface="+mj-ea"/>
                          </a:rPr>
                          <m:t>违约</m:t>
                        </m:r>
                        <m:r>
                          <m:rPr>
                            <m:nor/>
                          </m:rPr>
                          <a:rPr lang="en-US" altLang="zh-CN" sz="1400" b="1">
                            <a:solidFill>
                              <a:schemeClr val="tx1"/>
                            </a:solidFill>
                            <a:latin typeface="+mj-ea"/>
                            <a:ea typeface="+mj-ea"/>
                          </a:rPr>
                          <m:t>)</m:t>
                        </m:r>
                        <m:r>
                          <m:rPr>
                            <m:nor/>
                          </m:rPr>
                          <a:rPr lang="zh-CN" altLang="en-US" sz="1400" b="1" dirty="0">
                            <a:solidFill>
                              <a:schemeClr val="tx1"/>
                            </a:solidFill>
                            <a:latin typeface="+mj-ea"/>
                            <a:ea typeface="+mj-ea"/>
                          </a:rPr>
                          <m:t> </m:t>
                        </m:r>
                      </m:num>
                      <m:den>
                        <m:r>
                          <m:rPr>
                            <m:nor/>
                          </m:rPr>
                          <a:rPr lang="en-US" altLang="zh-CN" sz="1400" b="1">
                            <a:solidFill>
                              <a:schemeClr val="tx1"/>
                            </a:solidFill>
                            <a:latin typeface="+mj-ea"/>
                            <a:ea typeface="+mj-ea"/>
                          </a:rPr>
                          <m:t>P</m:t>
                        </m:r>
                        <m:r>
                          <a:rPr lang="en-US" altLang="zh-CN" sz="1400" b="1">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男</m:t>
                        </m:r>
                        <m:r>
                          <a:rPr lang="en-US" altLang="zh-CN" sz="1400" b="1">
                            <a:solidFill>
                              <a:schemeClr val="tx1"/>
                            </a:solidFill>
                            <a:latin typeface="Cambria Math" panose="02040503050406030204" pitchFamily="18" charset="0"/>
                            <a:ea typeface="+mj-ea"/>
                          </a:rPr>
                          <m:t>)</m:t>
                        </m:r>
                        <m:r>
                          <a:rPr lang="en-US" altLang="zh-CN" sz="1400" b="1" i="1">
                            <a:solidFill>
                              <a:schemeClr val="tx1"/>
                            </a:solidFill>
                            <a:latin typeface="Cambria Math" panose="02040503050406030204" pitchFamily="18" charset="0"/>
                            <a:ea typeface="+mj-ea"/>
                          </a:rPr>
                          <m:t>∙</m:t>
                        </m:r>
                        <m:r>
                          <m:rPr>
                            <m:nor/>
                          </m:rPr>
                          <a:rPr lang="en-US" altLang="zh-CN" sz="1400" b="1">
                            <a:solidFill>
                              <a:schemeClr val="tx1"/>
                            </a:solidFill>
                            <a:latin typeface="+mj-ea"/>
                            <a:ea typeface="+mj-ea"/>
                          </a:rPr>
                          <m:t>P</m:t>
                        </m:r>
                        <m:r>
                          <a:rPr lang="en-US" altLang="zh-CN" sz="1400" b="1">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中</m:t>
                        </m:r>
                        <m:r>
                          <a:rPr lang="en-US" altLang="zh-CN" sz="1400" b="1">
                            <a:solidFill>
                              <a:schemeClr val="tx1"/>
                            </a:solidFill>
                            <a:latin typeface="Cambria Math" panose="02040503050406030204" pitchFamily="18" charset="0"/>
                            <a:ea typeface="+mj-ea"/>
                          </a:rPr>
                          <m:t>)</m:t>
                        </m:r>
                        <m:r>
                          <a:rPr lang="en-US" altLang="zh-CN" sz="1400" b="1" i="1">
                            <a:solidFill>
                              <a:schemeClr val="tx1"/>
                            </a:solidFill>
                            <a:latin typeface="Cambria Math" panose="02040503050406030204" pitchFamily="18" charset="0"/>
                            <a:ea typeface="+mj-ea"/>
                          </a:rPr>
                          <m:t>∙</m:t>
                        </m:r>
                        <m:r>
                          <m:rPr>
                            <m:nor/>
                          </m:rPr>
                          <a:rPr lang="en-US" altLang="zh-CN" sz="1400" b="1">
                            <a:solidFill>
                              <a:schemeClr val="tx1"/>
                            </a:solidFill>
                            <a:latin typeface="+mj-ea"/>
                            <a:ea typeface="+mj-ea"/>
                          </a:rPr>
                          <m:t>P</m:t>
                        </m:r>
                        <m:r>
                          <a:rPr lang="en-US" altLang="zh-CN" sz="1400" b="1">
                            <a:solidFill>
                              <a:schemeClr val="tx1"/>
                            </a:solidFill>
                            <a:latin typeface="Cambria Math" panose="02040503050406030204" pitchFamily="18" charset="0"/>
                            <a:ea typeface="+mj-ea"/>
                          </a:rPr>
                          <m:t>(</m:t>
                        </m:r>
                        <m:r>
                          <a:rPr lang="zh-CN" altLang="zh-CN" sz="1400" b="1">
                            <a:solidFill>
                              <a:schemeClr val="tx1"/>
                            </a:solidFill>
                            <a:latin typeface="Cambria Math" panose="02040503050406030204" pitchFamily="18" charset="0"/>
                            <a:ea typeface="+mj-ea"/>
                          </a:rPr>
                          <m:t>本科</m:t>
                        </m:r>
                        <m:r>
                          <a:rPr lang="en-US" altLang="zh-CN" sz="1400" b="1">
                            <a:solidFill>
                              <a:schemeClr val="tx1"/>
                            </a:solidFill>
                            <a:latin typeface="Cambria Math" panose="02040503050406030204" pitchFamily="18" charset="0"/>
                            <a:ea typeface="+mj-ea"/>
                          </a:rPr>
                          <m:t>)</m:t>
                        </m:r>
                        <m:r>
                          <a:rPr lang="en-US" altLang="zh-CN" sz="1400" b="1" i="1">
                            <a:solidFill>
                              <a:schemeClr val="tx1"/>
                            </a:solidFill>
                            <a:latin typeface="Cambria Math" panose="02040503050406030204" pitchFamily="18" charset="0"/>
                            <a:ea typeface="+mj-ea"/>
                          </a:rPr>
                          <m:t>∙</m:t>
                        </m:r>
                        <m:r>
                          <m:rPr>
                            <m:nor/>
                          </m:rPr>
                          <a:rPr lang="en-US" altLang="zh-CN" sz="1400" b="1">
                            <a:solidFill>
                              <a:schemeClr val="tx1"/>
                            </a:solidFill>
                            <a:latin typeface="+mj-ea"/>
                            <a:ea typeface="+mj-ea"/>
                          </a:rPr>
                          <m:t>P</m:t>
                        </m:r>
                        <m:r>
                          <a:rPr lang="en-US" altLang="zh-CN" sz="1400" b="1">
                            <a:solidFill>
                              <a:schemeClr val="tx1"/>
                            </a:solidFill>
                            <a:latin typeface="Cambria Math" panose="02040503050406030204" pitchFamily="18" charset="0"/>
                            <a:ea typeface="+mj-ea"/>
                          </a:rPr>
                          <m:t>(</m:t>
                        </m:r>
                        <m:r>
                          <a:rPr lang="zh-CN" altLang="en-US" sz="1400" b="1" i="1" smtClean="0">
                            <a:solidFill>
                              <a:srgbClr val="FF0000"/>
                            </a:solidFill>
                            <a:latin typeface="Cambria Math" panose="02040503050406030204" pitchFamily="18" charset="0"/>
                            <a:ea typeface="+mj-ea"/>
                          </a:rPr>
                          <m:t>离异</m:t>
                        </m:r>
                        <m:r>
                          <a:rPr lang="en-US" altLang="zh-CN" sz="1400" b="1">
                            <a:solidFill>
                              <a:schemeClr val="tx1"/>
                            </a:solidFill>
                            <a:latin typeface="Cambria Math" panose="02040503050406030204" pitchFamily="18" charset="0"/>
                            <a:ea typeface="+mj-ea"/>
                          </a:rPr>
                          <m:t>)</m:t>
                        </m:r>
                        <m:r>
                          <m:rPr>
                            <m:nor/>
                          </m:rPr>
                          <a:rPr lang="zh-CN" altLang="zh-CN" sz="1400" b="1" dirty="0">
                            <a:solidFill>
                              <a:schemeClr val="tx1"/>
                            </a:solidFill>
                            <a:latin typeface="+mj-ea"/>
                            <a:ea typeface="+mj-ea"/>
                          </a:rPr>
                          <m:t> </m:t>
                        </m:r>
                      </m:den>
                    </m:f>
                  </m:oMath>
                </a14:m>
                <a:r>
                  <a:rPr lang="en-US" altLang="zh-CN" sz="1400" b="1" dirty="0">
                    <a:solidFill>
                      <a:schemeClr val="tx1"/>
                    </a:solidFill>
                    <a:latin typeface="+mj-ea"/>
                    <a:ea typeface="+mj-ea"/>
                  </a:rPr>
                  <a:t> =</a:t>
                </a:r>
                <a:r>
                  <a:rPr lang="zh-CN" altLang="en-US" sz="1400" b="1" dirty="0">
                    <a:solidFill>
                      <a:schemeClr val="tx1"/>
                    </a:solidFill>
                    <a:latin typeface="+mj-ea"/>
                    <a:ea typeface="+mj-ea"/>
                  </a:rPr>
                  <a:t>？</a:t>
                </a:r>
                <a:endParaRPr lang="zh-CN" altLang="zh-CN" sz="1400" b="1" dirty="0">
                  <a:solidFill>
                    <a:schemeClr val="tx1"/>
                  </a:solidFill>
                  <a:latin typeface="+mj-ea"/>
                  <a:ea typeface="+mj-ea"/>
                </a:endParaRPr>
              </a:p>
            </p:txBody>
          </p:sp>
        </mc:Choice>
        <mc:Fallback xmlns="">
          <p:sp>
            <p:nvSpPr>
              <p:cNvPr id="12" name="矩形 11">
                <a:extLst>
                  <a:ext uri="{FF2B5EF4-FFF2-40B4-BE49-F238E27FC236}">
                    <a16:creationId xmlns:a16="http://schemas.microsoft.com/office/drawing/2014/main" id="{70E56ED0-0551-4B03-8500-BCDC35A23EFC}"/>
                  </a:ext>
                </a:extLst>
              </p:cNvPr>
              <p:cNvSpPr>
                <a:spLocks noRot="1" noChangeAspect="1" noMove="1" noResize="1" noEditPoints="1" noAdjustHandles="1" noChangeArrowheads="1" noChangeShapeType="1" noTextEdit="1"/>
              </p:cNvSpPr>
              <p:nvPr/>
            </p:nvSpPr>
            <p:spPr>
              <a:xfrm>
                <a:off x="1763689" y="4443958"/>
                <a:ext cx="7272808" cy="680892"/>
              </a:xfrm>
              <a:prstGeom prst="rect">
                <a:avLst/>
              </a:prstGeom>
              <a:blipFill>
                <a:blip r:embed="rId2"/>
                <a:stretch>
                  <a:fillRect b="-44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154045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en-US" altLang="zh-CN" dirty="0">
                <a:latin typeface="黑体" pitchFamily="49" charset="-122"/>
                <a:ea typeface="黑体" pitchFamily="49" charset="-122"/>
                <a:sym typeface="+mn-ea"/>
              </a:rPr>
              <a:t>0 </a:t>
            </a:r>
            <a:r>
              <a:rPr lang="zh-CN" altLang="en-US" dirty="0">
                <a:latin typeface="黑体" pitchFamily="49" charset="-122"/>
                <a:ea typeface="黑体" pitchFamily="49" charset="-122"/>
                <a:sym typeface="+mn-ea"/>
              </a:rPr>
              <a:t>概率处理</a:t>
            </a:r>
            <a:endParaRPr lang="en-US" altLang="zh-CN" dirty="0">
              <a:latin typeface="黑体" pitchFamily="49" charset="-122"/>
              <a:ea typeface="黑体" pitchFamily="49" charset="-122"/>
              <a:sym typeface="+mn-ea"/>
            </a:endParaRPr>
          </a:p>
        </p:txBody>
      </p:sp>
      <p:sp>
        <p:nvSpPr>
          <p:cNvPr id="7" name="矩形 6"/>
          <p:cNvSpPr/>
          <p:nvPr/>
        </p:nvSpPr>
        <p:spPr>
          <a:xfrm>
            <a:off x="1691680" y="771550"/>
            <a:ext cx="7452320" cy="2023118"/>
          </a:xfrm>
          <a:prstGeom prst="rect">
            <a:avLst/>
          </a:prstGeom>
        </p:spPr>
        <p:txBody>
          <a:bodyPr wrap="square">
            <a:spAutoFit/>
          </a:bodyPr>
          <a:lstStyle/>
          <a:p>
            <a:pPr marL="342900" indent="-342900">
              <a:lnSpc>
                <a:spcPct val="150000"/>
              </a:lnSpc>
              <a:buFont typeface="Wingdings" pitchFamily="2" charset="2"/>
              <a:buChar char="Ø"/>
            </a:pPr>
            <a:r>
              <a:rPr lang="en-US" altLang="zh-CN" sz="2400" b="1" dirty="0">
                <a:latin typeface="黑体" pitchFamily="49" charset="-122"/>
                <a:ea typeface="黑体" pitchFamily="49" charset="-122"/>
              </a:rPr>
              <a:t>0</a:t>
            </a:r>
            <a:r>
              <a:rPr lang="zh-CN" altLang="zh-CN" sz="2400" b="1" dirty="0">
                <a:latin typeface="黑体" pitchFamily="49" charset="-122"/>
                <a:ea typeface="黑体" pitchFamily="49" charset="-122"/>
              </a:rPr>
              <a:t>概率处理</a:t>
            </a:r>
            <a:endParaRPr lang="en-US" altLang="zh-CN" sz="2400" b="1" dirty="0">
              <a:latin typeface="黑体" pitchFamily="49" charset="-122"/>
              <a:ea typeface="黑体" pitchFamily="49" charset="-122"/>
            </a:endParaRPr>
          </a:p>
          <a:p>
            <a:pPr>
              <a:lnSpc>
                <a:spcPct val="150000"/>
              </a:lnSpc>
            </a:pPr>
            <a:r>
              <a:rPr lang="en-US" altLang="zh-CN" sz="2200" dirty="0"/>
              <a:t>        </a:t>
            </a:r>
            <a:r>
              <a:rPr lang="zh-CN" altLang="zh-CN" sz="2000" dirty="0">
                <a:latin typeface="+mj-ea"/>
                <a:ea typeface="+mj-ea"/>
              </a:rPr>
              <a:t>可能某个特征属性在训练集中没有出现，这样如果按照以上的计算方法，就会导致后验概率为</a:t>
            </a:r>
            <a:r>
              <a:rPr lang="en-US" altLang="zh-CN" sz="2000" dirty="0">
                <a:latin typeface="+mj-ea"/>
                <a:ea typeface="+mj-ea"/>
              </a:rPr>
              <a:t>0</a:t>
            </a:r>
            <a:r>
              <a:rPr lang="zh-CN" altLang="zh-CN" sz="2000" dirty="0">
                <a:latin typeface="+mj-ea"/>
                <a:ea typeface="+mj-ea"/>
              </a:rPr>
              <a:t>的情况，所以要对条件概率的求解公式做</a:t>
            </a:r>
            <a:r>
              <a:rPr lang="zh-CN" altLang="en-US" sz="2000" dirty="0">
                <a:latin typeface="+mj-ea"/>
                <a:ea typeface="+mj-ea"/>
              </a:rPr>
              <a:t>一定修正</a:t>
            </a:r>
          </a:p>
        </p:txBody>
      </p:sp>
      <p:sp>
        <p:nvSpPr>
          <p:cNvPr id="14" name="矩形 13">
            <a:extLst>
              <a:ext uri="{FF2B5EF4-FFF2-40B4-BE49-F238E27FC236}">
                <a16:creationId xmlns:a16="http://schemas.microsoft.com/office/drawing/2014/main" xmlns="" id="{828447D4-D237-4456-BC57-ADC10E8A0D11}"/>
              </a:ext>
            </a:extLst>
          </p:cNvPr>
          <p:cNvSpPr/>
          <p:nvPr/>
        </p:nvSpPr>
        <p:spPr>
          <a:xfrm>
            <a:off x="1835696" y="2826916"/>
            <a:ext cx="7128792" cy="1417568"/>
          </a:xfrm>
          <a:prstGeom prst="rect">
            <a:avLst/>
          </a:prstGeom>
        </p:spPr>
        <p:txBody>
          <a:bodyPr wrap="square">
            <a:spAutoFit/>
          </a:bodyPr>
          <a:lstStyle/>
          <a:p>
            <a:pPr marL="285750" indent="-285750" algn="just">
              <a:lnSpc>
                <a:spcPct val="150000"/>
              </a:lnSpc>
              <a:buFont typeface="Wingdings" panose="05000000000000000000" pitchFamily="2" charset="2"/>
              <a:buChar char="u"/>
              <a:defRPr/>
            </a:pPr>
            <a:r>
              <a:rPr lang="zh-CN" altLang="en-US" b="1" dirty="0">
                <a:latin typeface="+mj-ea"/>
                <a:ea typeface="+mj-ea"/>
                <a:sym typeface="+mn-ea"/>
              </a:rPr>
              <a:t>解决办法：</a:t>
            </a:r>
            <a:r>
              <a:rPr lang="zh-CN" altLang="en-US" sz="2000" b="1" dirty="0">
                <a:latin typeface="+mj-ea"/>
                <a:ea typeface="+mj-ea"/>
                <a:sym typeface="+mn-ea"/>
              </a:rPr>
              <a:t>加</a:t>
            </a:r>
            <a:r>
              <a:rPr lang="en-US" altLang="zh-CN" sz="2000" b="1" dirty="0">
                <a:latin typeface="+mj-ea"/>
                <a:ea typeface="+mj-ea"/>
                <a:sym typeface="+mn-ea"/>
              </a:rPr>
              <a:t>1</a:t>
            </a:r>
            <a:r>
              <a:rPr lang="zh-CN" altLang="en-US" sz="2000" b="1" dirty="0">
                <a:latin typeface="+mj-ea"/>
                <a:ea typeface="+mj-ea"/>
                <a:sym typeface="+mn-ea"/>
              </a:rPr>
              <a:t>平滑</a:t>
            </a:r>
            <a:endParaRPr lang="en-US" altLang="zh-CN" sz="2000" b="1" dirty="0">
              <a:latin typeface="+mj-ea"/>
              <a:ea typeface="+mj-ea"/>
              <a:sym typeface="+mn-ea"/>
            </a:endParaRPr>
          </a:p>
          <a:p>
            <a:pPr algn="just">
              <a:lnSpc>
                <a:spcPct val="150000"/>
              </a:lnSpc>
              <a:defRPr/>
            </a:pPr>
            <a:r>
              <a:rPr lang="en-US" altLang="zh-CN" sz="2000" dirty="0">
                <a:sym typeface="+mn-ea"/>
              </a:rPr>
              <a:t>       </a:t>
            </a:r>
            <a:r>
              <a:rPr lang="zh-CN" altLang="en-US" sz="2000" dirty="0">
                <a:sym typeface="+mn-ea"/>
              </a:rPr>
              <a:t>使用加</a:t>
            </a:r>
            <a:r>
              <a:rPr lang="en-US" altLang="zh-CN" sz="2000" dirty="0">
                <a:sym typeface="+mn-ea"/>
              </a:rPr>
              <a:t>1</a:t>
            </a:r>
            <a:r>
              <a:rPr lang="zh-CN" altLang="en-US" sz="2000" dirty="0">
                <a:sym typeface="+mn-ea"/>
              </a:rPr>
              <a:t>的方法估计没有出现过的现象的概率，以保证概率不会出现</a:t>
            </a:r>
            <a:r>
              <a:rPr lang="en-US" altLang="zh-CN" sz="2000" dirty="0">
                <a:sym typeface="+mn-ea"/>
              </a:rPr>
              <a:t>0</a:t>
            </a:r>
            <a:endParaRPr lang="zh-CN" altLang="en-US" sz="2000" dirty="0">
              <a:sym typeface="+mn-ea"/>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E8C69472-C61D-4FF8-9724-3E510711A3EC}"/>
                  </a:ext>
                </a:extLst>
              </p:cNvPr>
              <p:cNvSpPr txBox="1"/>
              <p:nvPr/>
            </p:nvSpPr>
            <p:spPr>
              <a:xfrm>
                <a:off x="3347864" y="4227934"/>
                <a:ext cx="2779853" cy="870238"/>
              </a:xfrm>
              <a:prstGeom prst="rect">
                <a:avLst/>
              </a:prstGeom>
              <a:noFill/>
            </p:spPr>
            <p:txBody>
              <a:bodyPr wrap="square">
                <a:spAutoFit/>
              </a:bodyPr>
              <a:lstStyle/>
              <a:p>
                <a:pPr algn="just">
                  <a:lnSpc>
                    <a:spcPct val="150000"/>
                  </a:lnSpc>
                  <a:defRPr/>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charset="0"/>
                          <a:cs typeface="Cambria Math" panose="02040503050406030204" charset="0"/>
                          <a:sym typeface="+mn-ea"/>
                        </a:rPr>
                        <m:t>𝑃</m:t>
                      </m:r>
                      <m:r>
                        <a:rPr lang="en-US" altLang="zh-CN" sz="1800" i="1" smtClean="0">
                          <a:latin typeface="Cambria Math" panose="02040503050406030204" charset="0"/>
                          <a:cs typeface="Cambria Math" panose="02040503050406030204" charset="0"/>
                          <a:sym typeface="+mn-ea"/>
                        </a:rPr>
                        <m:t>(</m:t>
                      </m:r>
                      <m:sSub>
                        <m:sSubPr>
                          <m:ctrlPr>
                            <a:rPr lang="en-US" altLang="zh-CN" sz="1800" i="1">
                              <a:latin typeface="Cambria Math"/>
                              <a:cs typeface="Cambria Math" panose="02040503050406030204" charset="0"/>
                              <a:sym typeface="+mn-ea"/>
                            </a:rPr>
                          </m:ctrlPr>
                        </m:sSubPr>
                        <m:e>
                          <m:r>
                            <a:rPr lang="en-US" altLang="zh-CN" sz="1800" i="1">
                              <a:latin typeface="Cambria Math" panose="02040503050406030204" charset="0"/>
                              <a:cs typeface="Cambria Math" panose="02040503050406030204" charset="0"/>
                              <a:sym typeface="+mn-ea"/>
                            </a:rPr>
                            <m:t>𝐵</m:t>
                          </m:r>
                        </m:e>
                        <m:sub>
                          <m:r>
                            <a:rPr lang="en-US" altLang="zh-CN" sz="1800" i="1">
                              <a:latin typeface="Cambria Math" panose="02040503050406030204" charset="0"/>
                              <a:cs typeface="Cambria Math" panose="02040503050406030204" charset="0"/>
                              <a:sym typeface="+mn-ea"/>
                            </a:rPr>
                            <m:t>𝑖</m:t>
                          </m:r>
                        </m:sub>
                      </m:sSub>
                      <m:r>
                        <a:rPr lang="en-US" altLang="zh-CN" sz="1800" i="1">
                          <a:latin typeface="Cambria Math" panose="02040503050406030204" charset="0"/>
                          <a:cs typeface="Cambria Math" panose="02040503050406030204" charset="0"/>
                          <a:sym typeface="+mn-ea"/>
                        </a:rPr>
                        <m:t>)=</m:t>
                      </m:r>
                      <m:f>
                        <m:fPr>
                          <m:ctrlPr>
                            <a:rPr lang="en-US" altLang="zh-CN" sz="1800" i="1">
                              <a:latin typeface="Cambria Math"/>
                              <a:cs typeface="Cambria Math" panose="02040503050406030204" charset="0"/>
                              <a:sym typeface="+mn-ea"/>
                            </a:rPr>
                          </m:ctrlPr>
                        </m:fPr>
                        <m:num>
                          <m:r>
                            <a:rPr lang="en-US" altLang="zh-CN" sz="1800" b="0" i="1" smtClean="0">
                              <a:latin typeface="Cambria Math" panose="02040503050406030204" pitchFamily="18" charset="0"/>
                              <a:cs typeface="Cambria Math" panose="02040503050406030204" charset="0"/>
                              <a:sym typeface="+mn-ea"/>
                            </a:rPr>
                            <m:t>0+</m:t>
                          </m:r>
                          <m:r>
                            <a:rPr lang="en-US" altLang="zh-CN" sz="1800" i="1">
                              <a:latin typeface="Cambria Math" panose="02040503050406030204" charset="0"/>
                              <a:cs typeface="Cambria Math" panose="02040503050406030204" charset="0"/>
                              <a:sym typeface="+mn-ea"/>
                            </a:rPr>
                            <m:t>1</m:t>
                          </m:r>
                        </m:num>
                        <m:den>
                          <m:r>
                            <a:rPr lang="en-US" altLang="zh-CN" sz="1800" i="1">
                              <a:latin typeface="Cambria Math" panose="02040503050406030204" charset="0"/>
                              <a:cs typeface="Cambria Math" panose="02040503050406030204" charset="0"/>
                              <a:sym typeface="+mn-ea"/>
                            </a:rPr>
                            <m:t>𝑁</m:t>
                          </m:r>
                        </m:den>
                      </m:f>
                      <m:r>
                        <a:rPr lang="en-US" altLang="zh-CN" sz="1800" i="1">
                          <a:latin typeface="Cambria Math" panose="02040503050406030204" charset="0"/>
                          <a:cs typeface="Cambria Math" panose="02040503050406030204" charset="0"/>
                          <a:sym typeface="+mn-ea"/>
                        </a:rPr>
                        <m:t>  </m:t>
                      </m:r>
                    </m:oMath>
                  </m:oMathPara>
                </a14:m>
                <a:endParaRPr lang="en-US" altLang="zh-CN" sz="1800" i="1" dirty="0">
                  <a:latin typeface="Cambria Math" panose="02040503050406030204" charset="0"/>
                  <a:cs typeface="Cambria Math" panose="02040503050406030204" charset="0"/>
                  <a:sym typeface="+mn-ea"/>
                </a:endParaRPr>
              </a:p>
            </p:txBody>
          </p:sp>
        </mc:Choice>
        <mc:Fallback xmlns="">
          <p:sp>
            <p:nvSpPr>
              <p:cNvPr id="15" name="文本框 14">
                <a:extLst>
                  <a:ext uri="{FF2B5EF4-FFF2-40B4-BE49-F238E27FC236}">
                    <a16:creationId xmlns:a16="http://schemas.microsoft.com/office/drawing/2014/main" id="{E8C69472-C61D-4FF8-9724-3E510711A3EC}"/>
                  </a:ext>
                </a:extLst>
              </p:cNvPr>
              <p:cNvSpPr txBox="1">
                <a:spLocks noRot="1" noChangeAspect="1" noMove="1" noResize="1" noEditPoints="1" noAdjustHandles="1" noChangeArrowheads="1" noChangeShapeType="1" noTextEdit="1"/>
              </p:cNvSpPr>
              <p:nvPr/>
            </p:nvSpPr>
            <p:spPr>
              <a:xfrm>
                <a:off x="3347864" y="4227934"/>
                <a:ext cx="2779853" cy="870238"/>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447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3BDEF299-5562-44CD-93BF-20D1F59855DD}"/>
              </a:ext>
            </a:extLst>
          </p:cNvPr>
          <p:cNvSpPr/>
          <p:nvPr/>
        </p:nvSpPr>
        <p:spPr bwMode="auto">
          <a:xfrm>
            <a:off x="1746032" y="65732"/>
            <a:ext cx="7397968" cy="637675"/>
          </a:xfrm>
          <a:prstGeom prst="rect">
            <a:avLst/>
          </a:prstGeom>
        </p:spPr>
        <p:txBody>
          <a:bodyPr wrap="square">
            <a:spAutoFit/>
          </a:bodyPr>
          <a:lstStyle/>
          <a:p>
            <a:pPr algn="ctr">
              <a:lnSpc>
                <a:spcPct val="150000"/>
              </a:lnSpc>
              <a:defRPr/>
            </a:pPr>
            <a:r>
              <a:rPr lang="zh-CN" altLang="en-US" sz="2800" b="1" kern="100" spc="800" dirty="0">
                <a:latin typeface="+mn-ea"/>
                <a:cs typeface="Times New Roman" panose="02020603050405020304" pitchFamily="18" charset="0"/>
                <a:sym typeface="+mn-ea"/>
              </a:rPr>
              <a:t>算例</a:t>
            </a:r>
          </a:p>
        </p:txBody>
      </p:sp>
      <p:graphicFrame>
        <p:nvGraphicFramePr>
          <p:cNvPr id="10" name="表格 9">
            <a:extLst>
              <a:ext uri="{FF2B5EF4-FFF2-40B4-BE49-F238E27FC236}">
                <a16:creationId xmlns:a16="http://schemas.microsoft.com/office/drawing/2014/main" xmlns="" id="{AAC5F2D4-5242-4F6A-BEFE-F32EBDB0C203}"/>
              </a:ext>
            </a:extLst>
          </p:cNvPr>
          <p:cNvGraphicFramePr>
            <a:graphicFrameLocks noGrp="1"/>
          </p:cNvGraphicFramePr>
          <p:nvPr>
            <p:extLst>
              <p:ext uri="{D42A27DB-BD31-4B8C-83A1-F6EECF244321}">
                <p14:modId xmlns:p14="http://schemas.microsoft.com/office/powerpoint/2010/main" val="1824449309"/>
              </p:ext>
            </p:extLst>
          </p:nvPr>
        </p:nvGraphicFramePr>
        <p:xfrm>
          <a:off x="4391981" y="4332849"/>
          <a:ext cx="4680520" cy="731520"/>
        </p:xfrm>
        <a:graphic>
          <a:graphicData uri="http://schemas.openxmlformats.org/drawingml/2006/table">
            <a:tbl>
              <a:tblPr>
                <a:tableStyleId>{85BE263C-DBD7-4A20-BB59-AAB30ACAA65A}</a:tableStyleId>
              </a:tblPr>
              <a:tblGrid>
                <a:gridCol w="648072">
                  <a:extLst>
                    <a:ext uri="{9D8B030D-6E8A-4147-A177-3AD203B41FA5}">
                      <a16:colId xmlns:a16="http://schemas.microsoft.com/office/drawing/2014/main" xmlns="" val="20000"/>
                    </a:ext>
                  </a:extLst>
                </a:gridCol>
                <a:gridCol w="720080">
                  <a:extLst>
                    <a:ext uri="{9D8B030D-6E8A-4147-A177-3AD203B41FA5}">
                      <a16:colId xmlns:a16="http://schemas.microsoft.com/office/drawing/2014/main" xmlns="" val="20001"/>
                    </a:ext>
                  </a:extLst>
                </a:gridCol>
                <a:gridCol w="1008112">
                  <a:extLst>
                    <a:ext uri="{9D8B030D-6E8A-4147-A177-3AD203B41FA5}">
                      <a16:colId xmlns:a16="http://schemas.microsoft.com/office/drawing/2014/main" xmlns="" val="20002"/>
                    </a:ext>
                  </a:extLst>
                </a:gridCol>
                <a:gridCol w="1080120">
                  <a:extLst>
                    <a:ext uri="{9D8B030D-6E8A-4147-A177-3AD203B41FA5}">
                      <a16:colId xmlns:a16="http://schemas.microsoft.com/office/drawing/2014/main" xmlns="" val="20003"/>
                    </a:ext>
                  </a:extLst>
                </a:gridCol>
                <a:gridCol w="1224136">
                  <a:extLst>
                    <a:ext uri="{9D8B030D-6E8A-4147-A177-3AD203B41FA5}">
                      <a16:colId xmlns:a16="http://schemas.microsoft.com/office/drawing/2014/main" xmlns="" val="20004"/>
                    </a:ext>
                  </a:extLst>
                </a:gridCol>
              </a:tblGrid>
              <a:tr h="277250">
                <a:tc>
                  <a:txBody>
                    <a:bodyPr/>
                    <a:lstStyle/>
                    <a:p>
                      <a:pPr algn="just">
                        <a:lnSpc>
                          <a:spcPct val="150000"/>
                        </a:lnSpc>
                        <a:spcAft>
                          <a:spcPts val="0"/>
                        </a:spcAft>
                      </a:pPr>
                      <a:r>
                        <a:rPr lang="zh-CN" sz="1600" kern="0" dirty="0"/>
                        <a:t>性别</a:t>
                      </a:r>
                      <a:endParaRPr lang="zh-CN" sz="18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a:t>收入</a:t>
                      </a:r>
                      <a:endParaRPr lang="zh-CN" sz="1800" b="1" kern="10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a:t>教育程度</a:t>
                      </a:r>
                      <a:endParaRPr lang="zh-CN" sz="1800" b="1" kern="10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dirty="0"/>
                        <a:t>婚姻状态</a:t>
                      </a:r>
                      <a:endParaRPr lang="zh-CN" sz="18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a:t>是否违约</a:t>
                      </a:r>
                      <a:endParaRPr lang="zh-CN" sz="1800" b="1" kern="100">
                        <a:solidFill>
                          <a:srgbClr val="7B7B7B"/>
                        </a:solidFill>
                        <a:latin typeface="等线"/>
                        <a:ea typeface="等线"/>
                        <a:cs typeface="Times New Roman"/>
                      </a:endParaRPr>
                    </a:p>
                  </a:txBody>
                  <a:tcPr marL="68580" marR="68580" marT="0" marB="0"/>
                </a:tc>
                <a:extLst>
                  <a:ext uri="{0D108BD9-81ED-4DB2-BD59-A6C34878D82A}">
                    <a16:rowId xmlns:a16="http://schemas.microsoft.com/office/drawing/2014/main" xmlns="" val="10000"/>
                  </a:ext>
                </a:extLst>
              </a:tr>
              <a:tr h="298814">
                <a:tc>
                  <a:txBody>
                    <a:bodyPr/>
                    <a:lstStyle/>
                    <a:p>
                      <a:pPr algn="just">
                        <a:lnSpc>
                          <a:spcPct val="150000"/>
                        </a:lnSpc>
                        <a:spcAft>
                          <a:spcPts val="0"/>
                        </a:spcAft>
                      </a:pPr>
                      <a:r>
                        <a:rPr lang="zh-CN" sz="1600" kern="0"/>
                        <a:t>男</a:t>
                      </a:r>
                      <a:endParaRPr lang="zh-CN" sz="1800" b="1" kern="10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a:t>中</a:t>
                      </a:r>
                      <a:endParaRPr lang="zh-CN" sz="1800" b="1" kern="10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zh-CN" sz="1600" kern="0" dirty="0"/>
                        <a:t>本科</a:t>
                      </a:r>
                      <a:endParaRPr lang="zh-CN" sz="1800" b="1" kern="100" dirty="0">
                        <a:solidFill>
                          <a:srgbClr val="7B7B7B"/>
                        </a:solidFill>
                        <a:latin typeface="等线"/>
                        <a:ea typeface="等线"/>
                        <a:cs typeface="Times New Roman"/>
                      </a:endParaRPr>
                    </a:p>
                  </a:txBody>
                  <a:tcPr marL="68580" marR="68580" marT="0" marB="0"/>
                </a:tc>
                <a:tc>
                  <a:txBody>
                    <a:bodyPr/>
                    <a:lstStyle/>
                    <a:p>
                      <a:pPr algn="just">
                        <a:lnSpc>
                          <a:spcPct val="150000"/>
                        </a:lnSpc>
                        <a:spcAft>
                          <a:spcPts val="0"/>
                        </a:spcAft>
                      </a:pPr>
                      <a:r>
                        <a:rPr lang="en-US" altLang="zh-CN" sz="1600" kern="0" dirty="0"/>
                        <a:t>  </a:t>
                      </a:r>
                      <a:r>
                        <a:rPr lang="zh-CN" altLang="en-US" sz="1600" kern="0" dirty="0">
                          <a:solidFill>
                            <a:srgbClr val="FF0000"/>
                          </a:solidFill>
                        </a:rPr>
                        <a:t>离 异</a:t>
                      </a:r>
                      <a:endParaRPr lang="zh-CN" sz="1800" b="1" kern="100" dirty="0">
                        <a:solidFill>
                          <a:srgbClr val="FF0000"/>
                        </a:solidFill>
                        <a:latin typeface="等线"/>
                        <a:ea typeface="等线"/>
                        <a:cs typeface="Times New Roman"/>
                      </a:endParaRPr>
                    </a:p>
                  </a:txBody>
                  <a:tcPr marL="68580" marR="68580" marT="0" marB="0"/>
                </a:tc>
                <a:tc>
                  <a:txBody>
                    <a:bodyPr/>
                    <a:lstStyle/>
                    <a:p>
                      <a:pPr algn="just">
                        <a:lnSpc>
                          <a:spcPct val="150000"/>
                        </a:lnSpc>
                        <a:spcAft>
                          <a:spcPts val="0"/>
                        </a:spcAft>
                      </a:pPr>
                      <a:r>
                        <a:rPr lang="en-US" altLang="zh-CN" sz="1600" kern="0" dirty="0"/>
                        <a:t>       </a:t>
                      </a:r>
                      <a:r>
                        <a:rPr lang="zh-CN" sz="1600" kern="0" dirty="0"/>
                        <a:t>？</a:t>
                      </a:r>
                      <a:endParaRPr lang="zh-CN" sz="1800" b="1" kern="100" dirty="0">
                        <a:solidFill>
                          <a:srgbClr val="7B7B7B"/>
                        </a:solidFill>
                        <a:latin typeface="等线"/>
                        <a:ea typeface="等线"/>
                        <a:cs typeface="Times New Roman"/>
                      </a:endParaRPr>
                    </a:p>
                  </a:txBody>
                  <a:tcPr marL="68580" marR="68580" marT="0" marB="0"/>
                </a:tc>
                <a:extLst>
                  <a:ext uri="{0D108BD9-81ED-4DB2-BD59-A6C34878D82A}">
                    <a16:rowId xmlns:a16="http://schemas.microsoft.com/office/drawing/2014/main" xmlns="" val="10001"/>
                  </a:ext>
                </a:extLst>
              </a:tr>
            </a:tbl>
          </a:graphicData>
        </a:graphic>
      </p:graphicFrame>
      <p:sp>
        <p:nvSpPr>
          <p:cNvPr id="11" name="圆角右箭头 10">
            <a:extLst>
              <a:ext uri="{FF2B5EF4-FFF2-40B4-BE49-F238E27FC236}">
                <a16:creationId xmlns:a16="http://schemas.microsoft.com/office/drawing/2014/main" xmlns="" id="{A6D45358-B073-49B6-ABC0-AD2CCEA55461}"/>
              </a:ext>
            </a:extLst>
          </p:cNvPr>
          <p:cNvSpPr/>
          <p:nvPr/>
        </p:nvSpPr>
        <p:spPr>
          <a:xfrm rot="5400000">
            <a:off x="6891379" y="2456155"/>
            <a:ext cx="1848276" cy="1905112"/>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lumMod val="75000"/>
                </a:schemeClr>
              </a:solidFill>
            </a:endParaRPr>
          </a:p>
        </p:txBody>
      </p:sp>
      <p:sp>
        <p:nvSpPr>
          <p:cNvPr id="12" name="TextBox 8">
            <a:extLst>
              <a:ext uri="{FF2B5EF4-FFF2-40B4-BE49-F238E27FC236}">
                <a16:creationId xmlns:a16="http://schemas.microsoft.com/office/drawing/2014/main" xmlns="" id="{3B9B9D89-F361-432F-8B7D-1F5BD6CDFCAE}"/>
              </a:ext>
            </a:extLst>
          </p:cNvPr>
          <p:cNvSpPr txBox="1"/>
          <p:nvPr/>
        </p:nvSpPr>
        <p:spPr>
          <a:xfrm>
            <a:off x="6739821" y="1835603"/>
            <a:ext cx="1839695" cy="646331"/>
          </a:xfrm>
          <a:prstGeom prst="rect">
            <a:avLst/>
          </a:prstGeom>
          <a:noFill/>
        </p:spPr>
        <p:txBody>
          <a:bodyPr wrap="square" rtlCol="0">
            <a:spAutoFit/>
          </a:bodyPr>
          <a:lstStyle/>
          <a:p>
            <a:r>
              <a:rPr lang="zh-CN" altLang="en-US" b="1" dirty="0">
                <a:solidFill>
                  <a:srgbClr val="C00000"/>
                </a:solidFill>
              </a:rPr>
              <a:t>用加</a:t>
            </a:r>
            <a:r>
              <a:rPr lang="en-US" altLang="zh-CN" b="1" dirty="0">
                <a:solidFill>
                  <a:srgbClr val="C00000"/>
                </a:solidFill>
              </a:rPr>
              <a:t>1</a:t>
            </a:r>
            <a:r>
              <a:rPr lang="zh-CN" altLang="en-US" b="1" dirty="0">
                <a:solidFill>
                  <a:srgbClr val="C00000"/>
                </a:solidFill>
              </a:rPr>
              <a:t>平滑方法预测违约分类</a:t>
            </a:r>
            <a:r>
              <a:rPr lang="en-US" altLang="zh-CN" b="1" dirty="0">
                <a:solidFill>
                  <a:srgbClr val="C00000"/>
                </a:solidFill>
              </a:rPr>
              <a:t>:</a:t>
            </a:r>
            <a:endParaRPr lang="zh-CN" altLang="en-US" b="1" dirty="0">
              <a:solidFill>
                <a:srgbClr val="C00000"/>
              </a:solidFill>
            </a:endParaRPr>
          </a:p>
        </p:txBody>
      </p:sp>
      <p:graphicFrame>
        <p:nvGraphicFramePr>
          <p:cNvPr id="13" name="表格 12">
            <a:extLst>
              <a:ext uri="{FF2B5EF4-FFF2-40B4-BE49-F238E27FC236}">
                <a16:creationId xmlns:a16="http://schemas.microsoft.com/office/drawing/2014/main" xmlns="" id="{D5C60C5E-9BA5-42EF-A7B2-6F7B671536CB}"/>
              </a:ext>
            </a:extLst>
          </p:cNvPr>
          <p:cNvGraphicFramePr>
            <a:graphicFrameLocks noGrp="1"/>
          </p:cNvGraphicFramePr>
          <p:nvPr>
            <p:extLst>
              <p:ext uri="{D42A27DB-BD31-4B8C-83A1-F6EECF244321}">
                <p14:modId xmlns:p14="http://schemas.microsoft.com/office/powerpoint/2010/main" val="44580583"/>
              </p:ext>
            </p:extLst>
          </p:nvPr>
        </p:nvGraphicFramePr>
        <p:xfrm>
          <a:off x="1785785" y="813078"/>
          <a:ext cx="4824537" cy="3096337"/>
        </p:xfrm>
        <a:graphic>
          <a:graphicData uri="http://schemas.openxmlformats.org/drawingml/2006/table">
            <a:tbl>
              <a:tblPr firstRow="1" firstCol="1" bandRow="1">
                <a:tableStyleId>{F5AB1C69-6EDB-4FF4-983F-18BD219EF322}</a:tableStyleId>
              </a:tblPr>
              <a:tblGrid>
                <a:gridCol w="632726">
                  <a:extLst>
                    <a:ext uri="{9D8B030D-6E8A-4147-A177-3AD203B41FA5}">
                      <a16:colId xmlns:a16="http://schemas.microsoft.com/office/drawing/2014/main" xmlns="" val="20000"/>
                    </a:ext>
                  </a:extLst>
                </a:gridCol>
                <a:gridCol w="629077">
                  <a:extLst>
                    <a:ext uri="{9D8B030D-6E8A-4147-A177-3AD203B41FA5}">
                      <a16:colId xmlns:a16="http://schemas.microsoft.com/office/drawing/2014/main" xmlns="" val="20001"/>
                    </a:ext>
                  </a:extLst>
                </a:gridCol>
                <a:gridCol w="610407">
                  <a:extLst>
                    <a:ext uri="{9D8B030D-6E8A-4147-A177-3AD203B41FA5}">
                      <a16:colId xmlns:a16="http://schemas.microsoft.com/office/drawing/2014/main" xmlns="" val="20002"/>
                    </a:ext>
                  </a:extLst>
                </a:gridCol>
                <a:gridCol w="1008112">
                  <a:extLst>
                    <a:ext uri="{9D8B030D-6E8A-4147-A177-3AD203B41FA5}">
                      <a16:colId xmlns:a16="http://schemas.microsoft.com/office/drawing/2014/main" xmlns="" val="20003"/>
                    </a:ext>
                  </a:extLst>
                </a:gridCol>
                <a:gridCol w="979308">
                  <a:extLst>
                    <a:ext uri="{9D8B030D-6E8A-4147-A177-3AD203B41FA5}">
                      <a16:colId xmlns:a16="http://schemas.microsoft.com/office/drawing/2014/main" xmlns="" val="20004"/>
                    </a:ext>
                  </a:extLst>
                </a:gridCol>
                <a:gridCol w="964907">
                  <a:extLst>
                    <a:ext uri="{9D8B030D-6E8A-4147-A177-3AD203B41FA5}">
                      <a16:colId xmlns:a16="http://schemas.microsoft.com/office/drawing/2014/main" xmlns="" val="20005"/>
                    </a:ext>
                  </a:extLst>
                </a:gridCol>
              </a:tblGrid>
              <a:tr h="315257">
                <a:tc>
                  <a:txBody>
                    <a:bodyPr/>
                    <a:lstStyle/>
                    <a:p>
                      <a:pPr algn="ctr">
                        <a:spcAft>
                          <a:spcPts val="0"/>
                        </a:spcAft>
                      </a:pPr>
                      <a:r>
                        <a:rPr lang="zh-CN" sz="1600" kern="0" dirty="0">
                          <a:effectLst/>
                          <a:latin typeface="黑体" pitchFamily="49" charset="-122"/>
                          <a:ea typeface="黑体" pitchFamily="49" charset="-122"/>
                        </a:rPr>
                        <a:t>编号</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性别</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a:effectLst/>
                          <a:latin typeface="黑体" pitchFamily="49" charset="-122"/>
                          <a:ea typeface="黑体" pitchFamily="49" charset="-122"/>
                        </a:rPr>
                        <a:t>收入</a:t>
                      </a:r>
                      <a:endParaRPr lang="zh-CN" sz="20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教育程度</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婚姻状态</a:t>
                      </a:r>
                      <a:endParaRPr lang="zh-CN" sz="20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600" kern="0" dirty="0">
                          <a:effectLst/>
                          <a:latin typeface="黑体" pitchFamily="49" charset="-122"/>
                          <a:ea typeface="黑体" pitchFamily="49" charset="-122"/>
                        </a:rPr>
                        <a:t>是否违约</a:t>
                      </a:r>
                      <a:endParaRPr lang="zh-CN" sz="20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0"/>
                  </a:ext>
                </a:extLst>
              </a:tr>
              <a:tr h="278108">
                <a:tc>
                  <a:txBody>
                    <a:bodyPr/>
                    <a:lstStyle/>
                    <a:p>
                      <a:pPr algn="ctr">
                        <a:spcAft>
                          <a:spcPts val="0"/>
                        </a:spcAft>
                      </a:pPr>
                      <a:r>
                        <a:rPr lang="en-US" sz="1400" kern="0">
                          <a:effectLst/>
                          <a:latin typeface="黑体" pitchFamily="49" charset="-122"/>
                          <a:ea typeface="黑体" pitchFamily="49" charset="-122"/>
                        </a:rPr>
                        <a:t>1</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研究生</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1"/>
                  </a:ext>
                </a:extLst>
              </a:tr>
              <a:tr h="278108">
                <a:tc>
                  <a:txBody>
                    <a:bodyPr/>
                    <a:lstStyle/>
                    <a:p>
                      <a:pPr algn="ctr">
                        <a:spcAft>
                          <a:spcPts val="0"/>
                        </a:spcAft>
                      </a:pPr>
                      <a:r>
                        <a:rPr lang="en-US" sz="1400" kern="0">
                          <a:effectLst/>
                          <a:latin typeface="黑体" pitchFamily="49" charset="-122"/>
                          <a:ea typeface="黑体" pitchFamily="49" charset="-122"/>
                        </a:rPr>
                        <a:t>2</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2"/>
                  </a:ext>
                </a:extLst>
              </a:tr>
              <a:tr h="278108">
                <a:tc>
                  <a:txBody>
                    <a:bodyPr/>
                    <a:lstStyle/>
                    <a:p>
                      <a:pPr algn="ctr">
                        <a:spcAft>
                          <a:spcPts val="0"/>
                        </a:spcAft>
                      </a:pPr>
                      <a:r>
                        <a:rPr lang="en-US" sz="1400" kern="0">
                          <a:effectLst/>
                          <a:latin typeface="黑体" pitchFamily="49" charset="-122"/>
                          <a:ea typeface="黑体" pitchFamily="49" charset="-122"/>
                        </a:rPr>
                        <a:t>3</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N</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3"/>
                  </a:ext>
                </a:extLst>
              </a:tr>
              <a:tr h="278108">
                <a:tc>
                  <a:txBody>
                    <a:bodyPr/>
                    <a:lstStyle/>
                    <a:p>
                      <a:pPr algn="ctr">
                        <a:spcAft>
                          <a:spcPts val="0"/>
                        </a:spcAft>
                      </a:pPr>
                      <a:r>
                        <a:rPr lang="en-US" sz="1400" kern="0">
                          <a:effectLst/>
                          <a:latin typeface="黑体" pitchFamily="49" charset="-122"/>
                          <a:ea typeface="黑体" pitchFamily="49" charset="-122"/>
                        </a:rPr>
                        <a:t>4</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4"/>
                  </a:ext>
                </a:extLst>
              </a:tr>
              <a:tr h="278108">
                <a:tc>
                  <a:txBody>
                    <a:bodyPr/>
                    <a:lstStyle/>
                    <a:p>
                      <a:pPr algn="ctr">
                        <a:spcAft>
                          <a:spcPts val="0"/>
                        </a:spcAft>
                      </a:pPr>
                      <a:r>
                        <a:rPr lang="en-US" sz="1400" kern="0">
                          <a:effectLst/>
                          <a:latin typeface="黑体" pitchFamily="49" charset="-122"/>
                          <a:ea typeface="黑体" pitchFamily="49" charset="-122"/>
                        </a:rPr>
                        <a:t>5</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N</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5"/>
                  </a:ext>
                </a:extLst>
              </a:tr>
              <a:tr h="278108">
                <a:tc>
                  <a:txBody>
                    <a:bodyPr/>
                    <a:lstStyle/>
                    <a:p>
                      <a:pPr algn="ctr">
                        <a:spcAft>
                          <a:spcPts val="0"/>
                        </a:spcAft>
                      </a:pPr>
                      <a:r>
                        <a:rPr lang="en-US" sz="1400" kern="0">
                          <a:effectLst/>
                          <a:latin typeface="黑体" pitchFamily="49" charset="-122"/>
                          <a:ea typeface="黑体" pitchFamily="49" charset="-122"/>
                        </a:rPr>
                        <a:t>6</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本科</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6"/>
                  </a:ext>
                </a:extLst>
              </a:tr>
              <a:tr h="278108">
                <a:tc>
                  <a:txBody>
                    <a:bodyPr/>
                    <a:lstStyle/>
                    <a:p>
                      <a:pPr algn="ctr">
                        <a:spcAft>
                          <a:spcPts val="0"/>
                        </a:spcAft>
                      </a:pPr>
                      <a:r>
                        <a:rPr lang="en-US" sz="1400" kern="0">
                          <a:effectLst/>
                          <a:latin typeface="黑体" pitchFamily="49" charset="-122"/>
                          <a:ea typeface="黑体" pitchFamily="49" charset="-122"/>
                        </a:rPr>
                        <a:t>7</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男</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已</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7"/>
                  </a:ext>
                </a:extLst>
              </a:tr>
              <a:tr h="278108">
                <a:tc>
                  <a:txBody>
                    <a:bodyPr/>
                    <a:lstStyle/>
                    <a:p>
                      <a:pPr algn="ctr">
                        <a:spcAft>
                          <a:spcPts val="0"/>
                        </a:spcAft>
                      </a:pPr>
                      <a:r>
                        <a:rPr lang="en-US" sz="1400" kern="0">
                          <a:effectLst/>
                          <a:latin typeface="黑体" pitchFamily="49" charset="-122"/>
                          <a:ea typeface="黑体" pitchFamily="49" charset="-122"/>
                        </a:rPr>
                        <a:t>8</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8"/>
                  </a:ext>
                </a:extLst>
              </a:tr>
              <a:tr h="278108">
                <a:tc>
                  <a:txBody>
                    <a:bodyPr/>
                    <a:lstStyle/>
                    <a:p>
                      <a:pPr algn="ctr">
                        <a:spcAft>
                          <a:spcPts val="0"/>
                        </a:spcAft>
                      </a:pPr>
                      <a:r>
                        <a:rPr lang="en-US" sz="1400" kern="0">
                          <a:effectLst/>
                          <a:latin typeface="黑体" pitchFamily="49" charset="-122"/>
                          <a:ea typeface="黑体" pitchFamily="49" charset="-122"/>
                        </a:rPr>
                        <a:t>9</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女</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研究生</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a:effectLst/>
                          <a:latin typeface="黑体" pitchFamily="49" charset="-122"/>
                          <a:ea typeface="黑体" pitchFamily="49" charset="-122"/>
                        </a:rPr>
                        <a:t>Y</a:t>
                      </a:r>
                      <a:endParaRPr lang="zh-CN" sz="1800" kern="10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09"/>
                  </a:ext>
                </a:extLst>
              </a:tr>
              <a:tr h="278108">
                <a:tc>
                  <a:txBody>
                    <a:bodyPr/>
                    <a:lstStyle/>
                    <a:p>
                      <a:pPr algn="ctr">
                        <a:spcAft>
                          <a:spcPts val="0"/>
                        </a:spcAft>
                      </a:pPr>
                      <a:r>
                        <a:rPr lang="en-US" sz="1400" kern="0">
                          <a:effectLst/>
                          <a:latin typeface="黑体" pitchFamily="49" charset="-122"/>
                          <a:ea typeface="黑体" pitchFamily="49" charset="-122"/>
                        </a:rPr>
                        <a:t>10</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dirty="0">
                          <a:effectLst/>
                          <a:latin typeface="黑体" pitchFamily="49" charset="-122"/>
                          <a:ea typeface="黑体" pitchFamily="49" charset="-122"/>
                        </a:rPr>
                        <a:t>男</a:t>
                      </a:r>
                      <a:endParaRPr lang="zh-CN" sz="1800" kern="100" dirty="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低</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高中</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zh-CN" sz="1400" kern="0">
                          <a:effectLst/>
                          <a:latin typeface="黑体" pitchFamily="49" charset="-122"/>
                          <a:ea typeface="黑体" pitchFamily="49" charset="-122"/>
                        </a:rPr>
                        <a:t>未</a:t>
                      </a:r>
                      <a:endParaRPr lang="zh-CN" sz="1800" kern="100">
                        <a:effectLst/>
                        <a:latin typeface="黑体" pitchFamily="49" charset="-122"/>
                        <a:ea typeface="黑体" pitchFamily="49" charset="-122"/>
                        <a:cs typeface="Times New Roman"/>
                      </a:endParaRPr>
                    </a:p>
                  </a:txBody>
                  <a:tcPr marL="68580" marR="68580" marT="0" marB="0" anchor="ctr"/>
                </a:tc>
                <a:tc>
                  <a:txBody>
                    <a:bodyPr/>
                    <a:lstStyle/>
                    <a:p>
                      <a:pPr algn="ctr">
                        <a:spcAft>
                          <a:spcPts val="0"/>
                        </a:spcAft>
                      </a:pPr>
                      <a:r>
                        <a:rPr lang="en-US" sz="1400" kern="0" dirty="0">
                          <a:effectLst/>
                          <a:latin typeface="黑体" pitchFamily="49" charset="-122"/>
                          <a:ea typeface="黑体" pitchFamily="49" charset="-122"/>
                        </a:rPr>
                        <a:t>Y</a:t>
                      </a:r>
                      <a:endParaRPr lang="zh-CN" sz="1800" kern="100" dirty="0">
                        <a:effectLst/>
                        <a:latin typeface="黑体" pitchFamily="49" charset="-122"/>
                        <a:ea typeface="黑体" pitchFamily="49" charset="-122"/>
                        <a:cs typeface="Times New Roman"/>
                      </a:endParaRPr>
                    </a:p>
                  </a:txBody>
                  <a:tcPr marL="68580" marR="68580" marT="0" marB="0"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9634302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E0A6B68F-8835-4779-B844-FBC6B3DCACAA}"/>
              </a:ext>
            </a:extLst>
          </p:cNvPr>
          <p:cNvSpPr/>
          <p:nvPr/>
        </p:nvSpPr>
        <p:spPr bwMode="auto">
          <a:xfrm>
            <a:off x="1763688" y="248330"/>
            <a:ext cx="7200800" cy="523220"/>
          </a:xfrm>
          <a:prstGeom prst="rect">
            <a:avLst/>
          </a:prstGeom>
        </p:spPr>
        <p:txBody>
          <a:bodyPr wrap="square">
            <a:spAutoFit/>
          </a:bodyPr>
          <a:lstStyle/>
          <a:p>
            <a:pPr algn="ctr">
              <a:defRPr/>
            </a:pPr>
            <a:r>
              <a:rPr lang="zh-CN" altLang="en-US" sz="2800" b="1" kern="100" spc="800" dirty="0">
                <a:latin typeface="+mn-ea"/>
                <a:cs typeface="Times New Roman" panose="02020603050405020304" pitchFamily="18" charset="0"/>
                <a:sym typeface="+mn-ea"/>
              </a:rPr>
              <a:t>拉普拉斯平滑修正（*）</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D6930AF0-AD22-4087-A6CA-C87AFA7099F9}"/>
                  </a:ext>
                </a:extLst>
              </p:cNvPr>
              <p:cNvSpPr/>
              <p:nvPr/>
            </p:nvSpPr>
            <p:spPr>
              <a:xfrm>
                <a:off x="1704421" y="1189627"/>
                <a:ext cx="7433063" cy="964046"/>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r>
                        <m:rPr>
                          <m:sty m:val="p"/>
                        </m:rPr>
                        <a:rPr lang="en-US" altLang="zh-CN" sz="2000" smtClean="0">
                          <a:latin typeface="Cambria Math"/>
                        </a:rPr>
                        <m:t>P</m:t>
                      </m:r>
                      <m:d>
                        <m:dPr>
                          <m:ctrlPr>
                            <a:rPr lang="zh-CN" altLang="zh-CN" sz="2000" i="1">
                              <a:latin typeface="Cambria Math"/>
                            </a:rPr>
                          </m:ctrlPr>
                        </m:dPr>
                        <m:e>
                          <m:r>
                            <a:rPr lang="en-US" altLang="zh-CN" sz="2000" i="1">
                              <a:latin typeface="Cambria Math"/>
                            </a:rPr>
                            <m:t>𝑋</m:t>
                          </m:r>
                          <m:r>
                            <a:rPr lang="en-US" altLang="zh-CN" sz="2000" i="1">
                              <a:latin typeface="Cambria Math"/>
                            </a:rPr>
                            <m:t>=</m:t>
                          </m:r>
                          <m:r>
                            <a:rPr lang="en-US" altLang="zh-CN" sz="2000" b="0" i="1" smtClean="0">
                              <a:latin typeface="Cambria Math"/>
                            </a:rPr>
                            <m:t>𝑋</m:t>
                          </m:r>
                          <m:r>
                            <a:rPr lang="en-US" altLang="zh-CN" sz="2000" i="1">
                              <a:latin typeface="Cambria Math"/>
                            </a:rPr>
                            <m:t>𝑖</m:t>
                          </m:r>
                        </m:e>
                        <m:e>
                          <m:r>
                            <a:rPr lang="en-US" altLang="zh-CN" sz="2000" i="1">
                              <a:latin typeface="Cambria Math"/>
                            </a:rPr>
                            <m:t>𝑌</m:t>
                          </m:r>
                          <m:r>
                            <a:rPr lang="en-US" altLang="zh-CN" sz="2000" i="1">
                              <a:latin typeface="Cambria Math"/>
                            </a:rPr>
                            <m:t>=</m:t>
                          </m:r>
                          <m:r>
                            <a:rPr lang="en-US" altLang="zh-CN" sz="2000" i="1">
                              <a:latin typeface="Cambria Math"/>
                            </a:rPr>
                            <m:t>𝑘</m:t>
                          </m:r>
                        </m:e>
                      </m:d>
                      <m:r>
                        <a:rPr lang="en-US" altLang="zh-CN" sz="2000" i="1">
                          <a:latin typeface="Cambria Math"/>
                        </a:rPr>
                        <m:t>=</m:t>
                      </m:r>
                      <m:nary>
                        <m:naryPr>
                          <m:chr m:val="∏"/>
                          <m:ctrlPr>
                            <a:rPr lang="en-US" altLang="zh-CN" sz="2000" i="1" smtClean="0">
                              <a:latin typeface="Cambria Math"/>
                            </a:rPr>
                          </m:ctrlPr>
                        </m:naryPr>
                        <m:sub>
                          <m:r>
                            <m:rPr>
                              <m:brk m:alnAt="23"/>
                            </m:rPr>
                            <a:rPr lang="en-US" altLang="zh-CN" sz="2000" b="0" i="1" smtClean="0">
                              <a:latin typeface="Cambria Math"/>
                            </a:rPr>
                            <m:t>𝑖</m:t>
                          </m:r>
                          <m:r>
                            <a:rPr lang="en-US" altLang="zh-CN" sz="2000" b="0" i="1" smtClean="0">
                              <a:latin typeface="Cambria Math"/>
                            </a:rPr>
                            <m:t>=1</m:t>
                          </m:r>
                        </m:sub>
                        <m:sup>
                          <m:r>
                            <a:rPr lang="en-US" altLang="zh-CN" sz="2000" b="0" i="1" smtClean="0">
                              <a:latin typeface="Cambria Math"/>
                            </a:rPr>
                            <m:t>𝑑</m:t>
                          </m:r>
                        </m:sup>
                        <m:e>
                          <m:f>
                            <m:fPr>
                              <m:ctrlPr>
                                <a:rPr lang="zh-CN" altLang="zh-CN" sz="2000" i="1">
                                  <a:latin typeface="Cambria Math"/>
                                </a:rPr>
                              </m:ctrlPr>
                            </m:fPr>
                            <m:num>
                              <m:nary>
                                <m:naryPr>
                                  <m:chr m:val="∑"/>
                                  <m:limLoc m:val="undOvr"/>
                                  <m:ctrlPr>
                                    <a:rPr lang="zh-CN" altLang="zh-CN" sz="2000" i="1">
                                      <a:latin typeface="Cambria Math"/>
                                    </a:rPr>
                                  </m:ctrlPr>
                                </m:naryPr>
                                <m:sub>
                                  <m:r>
                                    <m:rPr>
                                      <m:brk/>
                                    </m:rPr>
                                    <a:rPr lang="en-US" altLang="zh-CN" sz="2000" b="0" i="1" smtClean="0">
                                      <a:latin typeface="Cambria Math"/>
                                    </a:rPr>
                                    <m:t>𝑗</m:t>
                                  </m:r>
                                  <m:r>
                                    <a:rPr lang="en-US" altLang="zh-CN" sz="2000" i="1">
                                      <a:latin typeface="Cambria Math"/>
                                    </a:rPr>
                                    <m:t>=1</m:t>
                                  </m:r>
                                </m:sub>
                                <m:sup>
                                  <m:r>
                                    <a:rPr lang="en-US" altLang="zh-CN" sz="2000" i="1">
                                      <a:latin typeface="Cambria Math"/>
                                    </a:rPr>
                                    <m:t>𝑛</m:t>
                                  </m:r>
                                </m:sup>
                                <m:e>
                                  <m:r>
                                    <a:rPr lang="en-US" altLang="zh-CN" sz="2000" i="1">
                                      <a:latin typeface="Cambria Math"/>
                                    </a:rPr>
                                    <m:t>𝐼</m:t>
                                  </m:r>
                                  <m:d>
                                    <m:dPr>
                                      <m:ctrlPr>
                                        <a:rPr lang="zh-CN" altLang="zh-CN" sz="2000" i="1">
                                          <a:latin typeface="Cambria Math"/>
                                        </a:rPr>
                                      </m:ctrlPr>
                                    </m:dPr>
                                    <m:e>
                                      <m:sSub>
                                        <m:sSubPr>
                                          <m:ctrlPr>
                                            <a:rPr lang="en-US" altLang="zh-CN" sz="2000" i="1" smtClean="0">
                                              <a:latin typeface="Cambria Math"/>
                                            </a:rPr>
                                          </m:ctrlPr>
                                        </m:sSubPr>
                                        <m:e>
                                          <m:r>
                                            <a:rPr lang="en-US" altLang="zh-CN" sz="2000" b="0" i="1" smtClean="0">
                                              <a:latin typeface="Cambria Math"/>
                                            </a:rPr>
                                            <m:t>𝑋</m:t>
                                          </m:r>
                                        </m:e>
                                        <m:sub>
                                          <m:r>
                                            <a:rPr lang="en-US" altLang="zh-CN" sz="2000" b="0" i="1" smtClean="0">
                                              <a:latin typeface="Cambria Math"/>
                                            </a:rPr>
                                            <m:t>𝑖𝑗</m:t>
                                          </m:r>
                                        </m:sub>
                                      </m:sSub>
                                      <m:r>
                                        <a:rPr lang="en-US" altLang="zh-CN" sz="2000" i="1">
                                          <a:latin typeface="Cambria Math"/>
                                        </a:rPr>
                                        <m:t>=</m:t>
                                      </m:r>
                                      <m:r>
                                        <a:rPr lang="en-US" altLang="zh-CN" sz="2000" b="0" i="1" smtClean="0">
                                          <a:latin typeface="Cambria Math"/>
                                        </a:rPr>
                                        <m:t>𝑥</m:t>
                                      </m:r>
                                      <m:r>
                                        <a:rPr lang="en-US" altLang="zh-CN" sz="2000" i="1">
                                          <a:latin typeface="Cambria Math"/>
                                        </a:rPr>
                                        <m:t>𝑖</m:t>
                                      </m:r>
                                      <m:r>
                                        <a:rPr lang="en-US" altLang="zh-CN" sz="2000" b="0" i="1" smtClean="0">
                                          <a:latin typeface="Cambria Math"/>
                                        </a:rPr>
                                        <m:t>𝑗</m:t>
                                      </m:r>
                                      <m:r>
                                        <a:rPr lang="en-US" altLang="zh-CN" sz="2000" b="0" i="1" smtClean="0">
                                          <a:latin typeface="Cambria Math" panose="02040503050406030204" pitchFamily="18" charset="0"/>
                                        </a:rPr>
                                        <m:t> , </m:t>
                                      </m:r>
                                      <m:r>
                                        <a:rPr lang="en-US" altLang="zh-CN" sz="2000" i="1">
                                          <a:latin typeface="Cambria Math"/>
                                        </a:rPr>
                                        <m:t>𝑦𝑖</m:t>
                                      </m:r>
                                      <m:r>
                                        <a:rPr lang="en-US" altLang="zh-CN" sz="2000" i="1">
                                          <a:latin typeface="Cambria Math"/>
                                        </a:rPr>
                                        <m:t>=</m:t>
                                      </m:r>
                                      <m:r>
                                        <a:rPr lang="en-US" altLang="zh-CN" sz="2000" i="1">
                                          <a:latin typeface="Cambria Math"/>
                                        </a:rPr>
                                        <m:t>𝑘</m:t>
                                      </m:r>
                                    </m:e>
                                  </m:d>
                                  <m:r>
                                    <a:rPr lang="en-US" altLang="zh-CN" sz="2000" b="0" i="1" smtClean="0">
                                      <a:latin typeface="Cambria Math"/>
                                    </a:rPr>
                                    <m:t>+</m:t>
                                  </m:r>
                                  <m:r>
                                    <a:rPr lang="zh-CN" altLang="en-US" sz="2000" b="0" i="1" smtClean="0">
                                      <a:latin typeface="Cambria Math"/>
                                    </a:rPr>
                                    <m:t>𝛼</m:t>
                                  </m:r>
                                </m:e>
                              </m:nary>
                            </m:num>
                            <m:den>
                              <m:nary>
                                <m:naryPr>
                                  <m:chr m:val="∑"/>
                                  <m:limLoc m:val="undOvr"/>
                                  <m:ctrlPr>
                                    <a:rPr lang="zh-CN" altLang="zh-CN" sz="2000" i="1">
                                      <a:latin typeface="Cambria Math"/>
                                    </a:rPr>
                                  </m:ctrlPr>
                                </m:naryPr>
                                <m:sub>
                                  <m:r>
                                    <a:rPr lang="en-US" altLang="zh-CN" sz="2000" i="1">
                                      <a:latin typeface="Cambria Math"/>
                                    </a:rPr>
                                    <m:t>𝑖</m:t>
                                  </m:r>
                                  <m:r>
                                    <a:rPr lang="en-US" altLang="zh-CN" sz="2000" i="1">
                                      <a:latin typeface="Cambria Math"/>
                                    </a:rPr>
                                    <m:t>=1</m:t>
                                  </m:r>
                                </m:sub>
                                <m:sup>
                                  <m:r>
                                    <a:rPr lang="en-US" altLang="zh-CN" sz="2000" i="1">
                                      <a:latin typeface="Cambria Math"/>
                                    </a:rPr>
                                    <m:t>𝑛</m:t>
                                  </m:r>
                                </m:sup>
                                <m:e>
                                  <m:r>
                                    <a:rPr lang="en-US" altLang="zh-CN" sz="2000" i="1">
                                      <a:latin typeface="Cambria Math"/>
                                    </a:rPr>
                                    <m:t>𝐼</m:t>
                                  </m:r>
                                  <m:d>
                                    <m:dPr>
                                      <m:ctrlPr>
                                        <a:rPr lang="zh-CN" altLang="zh-CN" sz="2000" i="1">
                                          <a:latin typeface="Cambria Math"/>
                                        </a:rPr>
                                      </m:ctrlPr>
                                    </m:dPr>
                                    <m:e>
                                      <m:r>
                                        <a:rPr lang="en-US" altLang="zh-CN" sz="2000" i="1">
                                          <a:latin typeface="Cambria Math"/>
                                        </a:rPr>
                                        <m:t>𝑦𝑖</m:t>
                                      </m:r>
                                      <m:r>
                                        <a:rPr lang="en-US" altLang="zh-CN" sz="2000" i="1">
                                          <a:latin typeface="Cambria Math"/>
                                        </a:rPr>
                                        <m:t>=</m:t>
                                      </m:r>
                                      <m:r>
                                        <a:rPr lang="en-US" altLang="zh-CN" sz="2000" i="1">
                                          <a:latin typeface="Cambria Math"/>
                                        </a:rPr>
                                        <m:t>𝑘</m:t>
                                      </m:r>
                                    </m:e>
                                  </m:d>
                                  <m:r>
                                    <a:rPr lang="en-US" altLang="zh-CN" sz="2000" b="0" i="1" smtClean="0">
                                      <a:latin typeface="Cambria Math"/>
                                    </a:rPr>
                                    <m:t>+</m:t>
                                  </m:r>
                                  <m:r>
                                    <a:rPr lang="zh-CN" altLang="en-US" sz="2000" b="0" i="1" smtClean="0">
                                      <a:latin typeface="Cambria Math"/>
                                    </a:rPr>
                                    <m:t>𝜆𝛼</m:t>
                                  </m:r>
                                </m:e>
                              </m:nary>
                            </m:den>
                          </m:f>
                        </m:e>
                      </m:nary>
                    </m:oMath>
                  </m:oMathPara>
                </a14:m>
                <a:endParaRPr lang="zh-CN" altLang="en-US" sz="2000" dirty="0"/>
              </a:p>
            </p:txBody>
          </p:sp>
        </mc:Choice>
        <mc:Fallback xmlns="">
          <p:sp>
            <p:nvSpPr>
              <p:cNvPr id="10" name="矩形 9">
                <a:extLst>
                  <a:ext uri="{FF2B5EF4-FFF2-40B4-BE49-F238E27FC236}">
                    <a16:creationId xmlns:a16="http://schemas.microsoft.com/office/drawing/2014/main" id="{D6930AF0-AD22-4087-A6CA-C87AFA7099F9}"/>
                  </a:ext>
                </a:extLst>
              </p:cNvPr>
              <p:cNvSpPr>
                <a:spLocks noRot="1" noChangeAspect="1" noMove="1" noResize="1" noEditPoints="1" noAdjustHandles="1" noChangeArrowheads="1" noChangeShapeType="1" noTextEdit="1"/>
              </p:cNvSpPr>
              <p:nvPr/>
            </p:nvSpPr>
            <p:spPr>
              <a:xfrm>
                <a:off x="1704421" y="1189627"/>
                <a:ext cx="7433063" cy="96404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04562CAD-8889-49B0-BEE1-3B3DF071D8A7}"/>
                  </a:ext>
                </a:extLst>
              </p:cNvPr>
              <p:cNvSpPr/>
              <p:nvPr/>
            </p:nvSpPr>
            <p:spPr>
              <a:xfrm>
                <a:off x="2483768" y="2439441"/>
                <a:ext cx="4896544" cy="2456313"/>
              </a:xfrm>
              <a:prstGeom prst="rect">
                <a:avLst/>
              </a:prstGeom>
              <a:solidFill>
                <a:schemeClr val="accent3">
                  <a:lumMod val="40000"/>
                  <a:lumOff val="60000"/>
                </a:schemeClr>
              </a:solidFill>
            </p:spPr>
            <p:txBody>
              <a:bodyPr wrap="square">
                <a:spAutoFit/>
              </a:bodyPr>
              <a:lstStyle/>
              <a:p>
                <a:pPr marL="285750" indent="-285750">
                  <a:lnSpc>
                    <a:spcPct val="200000"/>
                  </a:lnSpc>
                  <a:buFont typeface="Arial" pitchFamily="34" charset="0"/>
                  <a:buChar char="•"/>
                </a:pPr>
                <a14:m>
                  <m:oMath xmlns:m="http://schemas.openxmlformats.org/officeDocument/2006/math">
                    <m:r>
                      <a:rPr lang="zh-CN" altLang="en-US" sz="2000" i="1">
                        <a:latin typeface="Cambria Math"/>
                      </a:rPr>
                      <m:t>𝜆</m:t>
                    </m:r>
                  </m:oMath>
                </a14:m>
                <a:r>
                  <a:rPr lang="en-US" altLang="zh-CN" sz="2000" dirty="0"/>
                  <a:t> </a:t>
                </a:r>
                <a:r>
                  <a:rPr lang="zh-CN" altLang="zh-CN" sz="2000" dirty="0"/>
                  <a:t>为特征的维数，</a:t>
                </a:r>
                <a14:m>
                  <m:oMath xmlns:m="http://schemas.openxmlformats.org/officeDocument/2006/math">
                    <m:r>
                      <a:rPr lang="zh-CN" altLang="en-US" sz="2000" i="1">
                        <a:latin typeface="Cambria Math"/>
                      </a:rPr>
                      <m:t>𝛼</m:t>
                    </m:r>
                  </m:oMath>
                </a14:m>
                <a:r>
                  <a:rPr lang="en-US" altLang="zh-CN" sz="2000" dirty="0"/>
                  <a:t> </a:t>
                </a:r>
                <a:r>
                  <a:rPr lang="zh-CN" altLang="zh-CN" sz="2000" dirty="0"/>
                  <a:t>是平滑值</a:t>
                </a:r>
                <a:r>
                  <a:rPr lang="zh-CN" altLang="en-US" sz="2000" dirty="0"/>
                  <a:t>；</a:t>
                </a:r>
                <a:endParaRPr lang="en-US" altLang="zh-CN" sz="2000" dirty="0"/>
              </a:p>
              <a:p>
                <a:pPr marL="285750" indent="-285750">
                  <a:lnSpc>
                    <a:spcPct val="200000"/>
                  </a:lnSpc>
                  <a:buFont typeface="Arial" pitchFamily="34" charset="0"/>
                  <a:buChar char="•"/>
                </a:pPr>
                <a:r>
                  <a:rPr lang="zh-CN" altLang="zh-CN" sz="2000" dirty="0"/>
                  <a:t>通常取</a:t>
                </a:r>
                <a14:m>
                  <m:oMath xmlns:m="http://schemas.openxmlformats.org/officeDocument/2006/math">
                    <m:r>
                      <a:rPr lang="zh-CN" altLang="en-US" sz="2000" i="1">
                        <a:latin typeface="Cambria Math"/>
                      </a:rPr>
                      <m:t>𝛼</m:t>
                    </m:r>
                  </m:oMath>
                </a14:m>
                <a:r>
                  <a:rPr lang="en-US" altLang="zh-CN" sz="2000" dirty="0"/>
                  <a:t>=1</a:t>
                </a:r>
                <a:r>
                  <a:rPr lang="zh-CN" altLang="zh-CN" sz="2000" dirty="0"/>
                  <a:t>，将这平滑称作</a:t>
                </a:r>
                <a:r>
                  <a:rPr lang="en-US" altLang="zh-CN" sz="2000" dirty="0"/>
                  <a:t>Laplace</a:t>
                </a:r>
                <a:r>
                  <a:rPr lang="zh-CN" altLang="zh-CN" sz="2000" dirty="0"/>
                  <a:t>平滑</a:t>
                </a:r>
                <a:r>
                  <a:rPr lang="zh-CN" altLang="en-US" sz="2000" dirty="0"/>
                  <a:t>；</a:t>
                </a:r>
                <a:endParaRPr lang="en-US" altLang="zh-CN" sz="2000" dirty="0"/>
              </a:p>
              <a:p>
                <a:pPr marL="285750" indent="-285750">
                  <a:lnSpc>
                    <a:spcPct val="200000"/>
                  </a:lnSpc>
                  <a:buFont typeface="Arial" pitchFamily="34" charset="0"/>
                  <a:buChar char="•"/>
                </a:pPr>
                <a:r>
                  <a:rPr lang="zh-CN" altLang="zh-CN" sz="2000" dirty="0"/>
                  <a:t>当</a:t>
                </a:r>
                <a:r>
                  <a:rPr lang="en-US" altLang="zh-CN" sz="2000" dirty="0"/>
                  <a:t>0&lt;α&lt;1</a:t>
                </a:r>
                <a:r>
                  <a:rPr lang="zh-CN" altLang="zh-CN" sz="2000" dirty="0"/>
                  <a:t>时，称作</a:t>
                </a:r>
                <a:r>
                  <a:rPr lang="en-US" altLang="zh-CN" sz="2000" dirty="0" err="1"/>
                  <a:t>Lidstone</a:t>
                </a:r>
                <a:r>
                  <a:rPr lang="zh-CN" altLang="zh-CN" sz="2000" dirty="0"/>
                  <a:t>平滑</a:t>
                </a:r>
                <a:r>
                  <a:rPr lang="zh-CN" altLang="en-US" sz="2000" dirty="0"/>
                  <a:t>；</a:t>
                </a:r>
                <a:endParaRPr lang="en-US" altLang="zh-CN" sz="2000" dirty="0"/>
              </a:p>
              <a:p>
                <a:pPr marL="285750" indent="-285750">
                  <a:lnSpc>
                    <a:spcPct val="200000"/>
                  </a:lnSpc>
                  <a:buFont typeface="Arial" pitchFamily="34" charset="0"/>
                  <a:buChar char="•"/>
                </a:pPr>
                <a:r>
                  <a:rPr lang="en-US" altLang="zh-CN" sz="2000" dirty="0"/>
                  <a:t>α=0</a:t>
                </a:r>
                <a:r>
                  <a:rPr lang="zh-CN" altLang="zh-CN" sz="2000" dirty="0"/>
                  <a:t>时不做平滑</a:t>
                </a:r>
                <a:r>
                  <a:rPr lang="zh-CN" altLang="en-US" sz="2000" dirty="0"/>
                  <a:t>。</a:t>
                </a:r>
              </a:p>
            </p:txBody>
          </p:sp>
        </mc:Choice>
        <mc:Fallback xmlns="">
          <p:sp>
            <p:nvSpPr>
              <p:cNvPr id="11" name="矩形 10">
                <a:extLst>
                  <a:ext uri="{FF2B5EF4-FFF2-40B4-BE49-F238E27FC236}">
                    <a16:creationId xmlns:a16="http://schemas.microsoft.com/office/drawing/2014/main" id="{04562CAD-8889-49B0-BEE1-3B3DF071D8A7}"/>
                  </a:ext>
                </a:extLst>
              </p:cNvPr>
              <p:cNvSpPr>
                <a:spLocks noRot="1" noChangeAspect="1" noMove="1" noResize="1" noEditPoints="1" noAdjustHandles="1" noChangeArrowheads="1" noChangeShapeType="1" noTextEdit="1"/>
              </p:cNvSpPr>
              <p:nvPr/>
            </p:nvSpPr>
            <p:spPr>
              <a:xfrm>
                <a:off x="2483768" y="2439441"/>
                <a:ext cx="4896544" cy="2456313"/>
              </a:xfrm>
              <a:prstGeom prst="rect">
                <a:avLst/>
              </a:prstGeom>
              <a:blipFill>
                <a:blip r:embed="rId3"/>
                <a:stretch>
                  <a:fillRect l="-1119" r="-6343" b="-37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61121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zh-CN" dirty="0">
                <a:latin typeface="黑体" pitchFamily="49" charset="-122"/>
                <a:ea typeface="黑体" pitchFamily="49" charset="-122"/>
              </a:rPr>
              <a:t>伯努利模型</a:t>
            </a:r>
            <a:endParaRPr lang="en-US" altLang="zh-CN" dirty="0">
              <a:latin typeface="黑体" pitchFamily="49" charset="-122"/>
              <a:ea typeface="黑体" pitchFamily="49" charset="-122"/>
              <a:sym typeface="+mn-ea"/>
            </a:endParaRPr>
          </a:p>
        </p:txBody>
      </p:sp>
      <p:sp>
        <p:nvSpPr>
          <p:cNvPr id="7" name="矩形 6"/>
          <p:cNvSpPr/>
          <p:nvPr/>
        </p:nvSpPr>
        <p:spPr>
          <a:xfrm>
            <a:off x="1619672" y="781891"/>
            <a:ext cx="7613592" cy="1107996"/>
          </a:xfrm>
          <a:prstGeom prst="rect">
            <a:avLst/>
          </a:prstGeom>
        </p:spPr>
        <p:txBody>
          <a:bodyPr wrap="square">
            <a:spAutoFit/>
          </a:bodyPr>
          <a:lstStyle/>
          <a:p>
            <a:pPr marL="285750" indent="-285750">
              <a:lnSpc>
                <a:spcPct val="150000"/>
              </a:lnSpc>
              <a:buFont typeface="Wingdings" pitchFamily="2" charset="2"/>
              <a:buChar char="u"/>
            </a:pPr>
            <a:r>
              <a:rPr lang="zh-CN" altLang="zh-CN" sz="2200" dirty="0">
                <a:latin typeface="黑体" pitchFamily="49" charset="-122"/>
                <a:ea typeface="黑体" pitchFamily="49" charset="-122"/>
              </a:rPr>
              <a:t>当特征是离散的且所有取值分别仅有两个值时，特征均类似婚姻情况</a:t>
            </a:r>
            <a:r>
              <a:rPr lang="en-US" altLang="zh-CN" sz="2200" dirty="0">
                <a:latin typeface="黑体" pitchFamily="49" charset="-122"/>
                <a:ea typeface="黑体" pitchFamily="49" charset="-122"/>
              </a:rPr>
              <a:t>={</a:t>
            </a:r>
            <a:r>
              <a:rPr lang="zh-CN" altLang="zh-CN" sz="2200" dirty="0">
                <a:latin typeface="黑体" pitchFamily="49" charset="-122"/>
                <a:ea typeface="黑体" pitchFamily="49" charset="-122"/>
              </a:rPr>
              <a:t>已婚、未婚</a:t>
            </a:r>
            <a:r>
              <a:rPr lang="en-US" altLang="zh-CN" sz="2200" dirty="0">
                <a:latin typeface="黑体" pitchFamily="49" charset="-122"/>
                <a:ea typeface="黑体" pitchFamily="49" charset="-122"/>
              </a:rPr>
              <a:t>}</a:t>
            </a:r>
            <a:r>
              <a:rPr lang="zh-CN" altLang="zh-CN" sz="2200" dirty="0">
                <a:latin typeface="黑体" pitchFamily="49" charset="-122"/>
                <a:ea typeface="黑体" pitchFamily="49" charset="-122"/>
              </a:rPr>
              <a:t> 的情况下，使用伯努利模型</a:t>
            </a:r>
            <a:endParaRPr lang="zh-CN" altLang="en-US" sz="2200" dirty="0">
              <a:latin typeface="黑体" pitchFamily="49" charset="-122"/>
              <a:ea typeface="黑体" pitchFamily="49" charset="-122"/>
            </a:endParaRPr>
          </a:p>
        </p:txBody>
      </p:sp>
      <p:graphicFrame>
        <p:nvGraphicFramePr>
          <p:cNvPr id="8" name="表格 7"/>
          <p:cNvGraphicFramePr>
            <a:graphicFrameLocks noGrp="1"/>
          </p:cNvGraphicFramePr>
          <p:nvPr/>
        </p:nvGraphicFramePr>
        <p:xfrm>
          <a:off x="2123728" y="2406688"/>
          <a:ext cx="6480720" cy="2570728"/>
        </p:xfrm>
        <a:graphic>
          <a:graphicData uri="http://schemas.openxmlformats.org/drawingml/2006/table">
            <a:tbl>
              <a:tblPr firstRow="1" firstCol="1" bandRow="1">
                <a:tableStyleId>{F5AB1C69-6EDB-4FF4-983F-18BD219EF322}</a:tableStyleId>
              </a:tblPr>
              <a:tblGrid>
                <a:gridCol w="432048">
                  <a:extLst>
                    <a:ext uri="{9D8B030D-6E8A-4147-A177-3AD203B41FA5}">
                      <a16:colId xmlns:a16="http://schemas.microsoft.com/office/drawing/2014/main" xmlns="" val="20000"/>
                    </a:ext>
                  </a:extLst>
                </a:gridCol>
                <a:gridCol w="1743522">
                  <a:extLst>
                    <a:ext uri="{9D8B030D-6E8A-4147-A177-3AD203B41FA5}">
                      <a16:colId xmlns:a16="http://schemas.microsoft.com/office/drawing/2014/main" xmlns="" val="20001"/>
                    </a:ext>
                  </a:extLst>
                </a:gridCol>
                <a:gridCol w="1430373">
                  <a:extLst>
                    <a:ext uri="{9D8B030D-6E8A-4147-A177-3AD203B41FA5}">
                      <a16:colId xmlns:a16="http://schemas.microsoft.com/office/drawing/2014/main" xmlns="" val="20002"/>
                    </a:ext>
                  </a:extLst>
                </a:gridCol>
                <a:gridCol w="1982255">
                  <a:extLst>
                    <a:ext uri="{9D8B030D-6E8A-4147-A177-3AD203B41FA5}">
                      <a16:colId xmlns:a16="http://schemas.microsoft.com/office/drawing/2014/main" xmlns="" val="20003"/>
                    </a:ext>
                  </a:extLst>
                </a:gridCol>
                <a:gridCol w="892522">
                  <a:extLst>
                    <a:ext uri="{9D8B030D-6E8A-4147-A177-3AD203B41FA5}">
                      <a16:colId xmlns:a16="http://schemas.microsoft.com/office/drawing/2014/main" xmlns="" val="20004"/>
                    </a:ext>
                  </a:extLst>
                </a:gridCol>
              </a:tblGrid>
              <a:tr h="741928">
                <a:tc>
                  <a:txBody>
                    <a:bodyPr/>
                    <a:lstStyle/>
                    <a:p>
                      <a:pPr algn="ctr">
                        <a:lnSpc>
                          <a:spcPct val="150000"/>
                        </a:lnSpc>
                        <a:spcAft>
                          <a:spcPts val="0"/>
                        </a:spcAft>
                      </a:pPr>
                      <a:r>
                        <a:rPr lang="zh-CN" sz="1600" kern="0" dirty="0">
                          <a:effectLst/>
                        </a:rPr>
                        <a:t>编号</a:t>
                      </a:r>
                      <a:endParaRPr lang="zh-CN" sz="1600" kern="100" dirty="0">
                        <a:effectLst/>
                        <a:latin typeface="等线"/>
                        <a:ea typeface="等线"/>
                        <a:cs typeface="Times New Roman"/>
                      </a:endParaRPr>
                    </a:p>
                  </a:txBody>
                  <a:tcPr marL="68580" marR="68580" marT="0" marB="0"/>
                </a:tc>
                <a:tc>
                  <a:txBody>
                    <a:bodyPr/>
                    <a:lstStyle/>
                    <a:p>
                      <a:pPr algn="ctr">
                        <a:lnSpc>
                          <a:spcPct val="150000"/>
                        </a:lnSpc>
                        <a:spcAft>
                          <a:spcPts val="0"/>
                        </a:spcAft>
                      </a:pPr>
                      <a:r>
                        <a:rPr lang="zh-CN" sz="1600" kern="0" dirty="0">
                          <a:effectLst/>
                        </a:rPr>
                        <a:t>婚否</a:t>
                      </a:r>
                      <a:endParaRPr lang="en-US" altLang="zh-CN" sz="1600" kern="0" dirty="0">
                        <a:effectLst/>
                      </a:endParaRPr>
                    </a:p>
                    <a:p>
                      <a:pPr algn="ctr">
                        <a:lnSpc>
                          <a:spcPct val="150000"/>
                        </a:lnSpc>
                        <a:spcAft>
                          <a:spcPts val="0"/>
                        </a:spcAft>
                      </a:pPr>
                      <a:r>
                        <a:rPr lang="zh-CN" sz="1600" kern="0" dirty="0">
                          <a:effectLst/>
                        </a:rPr>
                        <a:t>（已婚</a:t>
                      </a:r>
                      <a:r>
                        <a:rPr lang="en-US" sz="1600" kern="0" dirty="0">
                          <a:effectLst/>
                        </a:rPr>
                        <a:t>1</a:t>
                      </a:r>
                      <a:r>
                        <a:rPr lang="zh-CN" sz="1600" kern="0" dirty="0">
                          <a:effectLst/>
                        </a:rPr>
                        <a:t>，未婚</a:t>
                      </a:r>
                      <a:r>
                        <a:rPr lang="en-US" sz="1600" kern="0" dirty="0">
                          <a:effectLst/>
                        </a:rPr>
                        <a:t>0</a:t>
                      </a:r>
                      <a:r>
                        <a:rPr lang="zh-CN" sz="1600" kern="0" dirty="0">
                          <a:effectLst/>
                        </a:rPr>
                        <a:t>）</a:t>
                      </a:r>
                      <a:endParaRPr lang="zh-CN" sz="1600" kern="100" dirty="0">
                        <a:effectLst/>
                        <a:latin typeface="等线"/>
                        <a:ea typeface="等线"/>
                        <a:cs typeface="Times New Roman"/>
                      </a:endParaRPr>
                    </a:p>
                  </a:txBody>
                  <a:tcPr marL="68580" marR="68580" marT="0" marB="0"/>
                </a:tc>
                <a:tc>
                  <a:txBody>
                    <a:bodyPr/>
                    <a:lstStyle/>
                    <a:p>
                      <a:pPr algn="ctr">
                        <a:lnSpc>
                          <a:spcPct val="150000"/>
                        </a:lnSpc>
                        <a:spcAft>
                          <a:spcPts val="0"/>
                        </a:spcAft>
                      </a:pPr>
                      <a:r>
                        <a:rPr lang="zh-CN" sz="1600" kern="0" dirty="0">
                          <a:effectLst/>
                        </a:rPr>
                        <a:t>收入</a:t>
                      </a:r>
                      <a:endParaRPr lang="en-US" altLang="zh-CN" sz="1600" kern="0" dirty="0">
                        <a:effectLst/>
                      </a:endParaRPr>
                    </a:p>
                    <a:p>
                      <a:pPr algn="ctr">
                        <a:lnSpc>
                          <a:spcPct val="150000"/>
                        </a:lnSpc>
                        <a:spcAft>
                          <a:spcPts val="0"/>
                        </a:spcAft>
                      </a:pPr>
                      <a:r>
                        <a:rPr lang="zh-CN" sz="1600" kern="0" dirty="0">
                          <a:effectLst/>
                        </a:rPr>
                        <a:t>（有</a:t>
                      </a:r>
                      <a:r>
                        <a:rPr lang="en-US" sz="1600" kern="0" dirty="0">
                          <a:effectLst/>
                        </a:rPr>
                        <a:t>1</a:t>
                      </a:r>
                      <a:r>
                        <a:rPr lang="zh-CN" sz="1600" kern="0" dirty="0">
                          <a:effectLst/>
                        </a:rPr>
                        <a:t>，无</a:t>
                      </a:r>
                      <a:r>
                        <a:rPr lang="en-US" sz="1600" kern="0" dirty="0">
                          <a:effectLst/>
                        </a:rPr>
                        <a:t>0</a:t>
                      </a:r>
                      <a:r>
                        <a:rPr lang="zh-CN" sz="1600" kern="0" dirty="0">
                          <a:effectLst/>
                        </a:rPr>
                        <a:t>）</a:t>
                      </a:r>
                      <a:endParaRPr lang="zh-CN" sz="1600" kern="100" dirty="0">
                        <a:effectLst/>
                        <a:latin typeface="等线"/>
                        <a:ea typeface="等线"/>
                        <a:cs typeface="Times New Roman"/>
                      </a:endParaRPr>
                    </a:p>
                  </a:txBody>
                  <a:tcPr marL="68580" marR="68580" marT="0" marB="0"/>
                </a:tc>
                <a:tc>
                  <a:txBody>
                    <a:bodyPr/>
                    <a:lstStyle/>
                    <a:p>
                      <a:pPr algn="ctr">
                        <a:lnSpc>
                          <a:spcPct val="150000"/>
                        </a:lnSpc>
                        <a:spcAft>
                          <a:spcPts val="0"/>
                        </a:spcAft>
                      </a:pPr>
                      <a:r>
                        <a:rPr lang="zh-CN" sz="1600" kern="0" dirty="0">
                          <a:effectLst/>
                        </a:rPr>
                        <a:t>是否赡养父母</a:t>
                      </a:r>
                      <a:endParaRPr lang="en-US" altLang="zh-CN" sz="1600" kern="0" dirty="0">
                        <a:effectLst/>
                      </a:endParaRPr>
                    </a:p>
                    <a:p>
                      <a:pPr algn="ctr">
                        <a:lnSpc>
                          <a:spcPct val="150000"/>
                        </a:lnSpc>
                        <a:spcAft>
                          <a:spcPts val="0"/>
                        </a:spcAft>
                      </a:pPr>
                      <a:r>
                        <a:rPr lang="zh-CN" sz="1600" kern="0" dirty="0">
                          <a:effectLst/>
                        </a:rPr>
                        <a:t>（是为</a:t>
                      </a:r>
                      <a:r>
                        <a:rPr lang="en-US" sz="1600" kern="0" dirty="0">
                          <a:effectLst/>
                        </a:rPr>
                        <a:t>1</a:t>
                      </a:r>
                      <a:r>
                        <a:rPr lang="zh-CN" sz="1600" kern="0" dirty="0">
                          <a:effectLst/>
                        </a:rPr>
                        <a:t>）</a:t>
                      </a:r>
                      <a:endParaRPr lang="zh-CN" sz="1600" kern="100" dirty="0">
                        <a:effectLst/>
                        <a:latin typeface="等线"/>
                        <a:ea typeface="等线"/>
                        <a:cs typeface="Times New Roman"/>
                      </a:endParaRPr>
                    </a:p>
                  </a:txBody>
                  <a:tcPr marL="68580" marR="68580" marT="0" marB="0"/>
                </a:tc>
                <a:tc>
                  <a:txBody>
                    <a:bodyPr/>
                    <a:lstStyle/>
                    <a:p>
                      <a:pPr algn="ctr">
                        <a:lnSpc>
                          <a:spcPct val="150000"/>
                        </a:lnSpc>
                        <a:spcAft>
                          <a:spcPts val="0"/>
                        </a:spcAft>
                      </a:pPr>
                      <a:r>
                        <a:rPr lang="zh-CN" sz="1600" kern="0" dirty="0">
                          <a:effectLst/>
                        </a:rPr>
                        <a:t>是否违约</a:t>
                      </a:r>
                      <a:endParaRPr lang="zh-CN" sz="1600" kern="100" dirty="0">
                        <a:effectLst/>
                        <a:latin typeface="等线"/>
                        <a:ea typeface="等线"/>
                        <a:cs typeface="Times New Roman"/>
                      </a:endParaRPr>
                    </a:p>
                  </a:txBody>
                  <a:tcPr marL="68580" marR="68580" marT="0" marB="0"/>
                </a:tc>
                <a:extLst>
                  <a:ext uri="{0D108BD9-81ED-4DB2-BD59-A6C34878D82A}">
                    <a16:rowId xmlns:a16="http://schemas.microsoft.com/office/drawing/2014/main" xmlns="" val="10000"/>
                  </a:ext>
                </a:extLst>
              </a:tr>
              <a:tr h="345478">
                <a:tc>
                  <a:txBody>
                    <a:bodyPr/>
                    <a:lstStyle/>
                    <a:p>
                      <a:pPr algn="ctr">
                        <a:lnSpc>
                          <a:spcPct val="150000"/>
                        </a:lnSpc>
                        <a:spcAft>
                          <a:spcPts val="0"/>
                        </a:spcAft>
                      </a:pPr>
                      <a:r>
                        <a:rPr lang="en-US" sz="1600" kern="0">
                          <a:effectLst/>
                        </a:rPr>
                        <a:t>1</a:t>
                      </a:r>
                      <a:endParaRPr lang="zh-CN" sz="16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zh-CN" sz="1600" kern="0">
                          <a:effectLst/>
                        </a:rPr>
                        <a:t>已（</a:t>
                      </a:r>
                      <a:r>
                        <a:rPr lang="en-US" sz="1600" kern="0">
                          <a:effectLst/>
                        </a:rPr>
                        <a:t>1</a:t>
                      </a:r>
                      <a:r>
                        <a:rPr lang="zh-CN" sz="1600" kern="0">
                          <a:effectLst/>
                        </a:rPr>
                        <a:t>）</a:t>
                      </a:r>
                      <a:endParaRPr lang="zh-CN" sz="16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600" kern="0">
                          <a:effectLst/>
                        </a:rPr>
                        <a:t>有（</a:t>
                      </a:r>
                      <a:r>
                        <a:rPr lang="en-US" sz="1600" kern="0">
                          <a:effectLst/>
                        </a:rPr>
                        <a:t>1</a:t>
                      </a:r>
                      <a:r>
                        <a:rPr lang="zh-CN" sz="1600" kern="0">
                          <a:effectLst/>
                        </a:rPr>
                        <a:t>）</a:t>
                      </a:r>
                      <a:endParaRPr lang="zh-CN" sz="16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600" kern="0">
                          <a:effectLst/>
                        </a:rPr>
                        <a:t>否（</a:t>
                      </a:r>
                      <a:r>
                        <a:rPr lang="en-US" sz="1600" kern="0">
                          <a:effectLst/>
                        </a:rPr>
                        <a:t>0</a:t>
                      </a:r>
                      <a:r>
                        <a:rPr lang="zh-CN" sz="1600" kern="0">
                          <a:effectLst/>
                        </a:rPr>
                        <a:t>）</a:t>
                      </a:r>
                      <a:endParaRPr lang="zh-CN" sz="16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600" kern="0" dirty="0">
                          <a:effectLst/>
                        </a:rPr>
                        <a:t>N</a:t>
                      </a:r>
                      <a:endParaRPr lang="zh-CN" sz="1600" kern="100" dirty="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1"/>
                  </a:ext>
                </a:extLst>
              </a:tr>
              <a:tr h="345478">
                <a:tc>
                  <a:txBody>
                    <a:bodyPr/>
                    <a:lstStyle/>
                    <a:p>
                      <a:pPr algn="ctr">
                        <a:lnSpc>
                          <a:spcPct val="150000"/>
                        </a:lnSpc>
                        <a:spcAft>
                          <a:spcPts val="0"/>
                        </a:spcAft>
                      </a:pPr>
                      <a:r>
                        <a:rPr lang="en-US" sz="1600" kern="0">
                          <a:effectLst/>
                        </a:rPr>
                        <a:t>2</a:t>
                      </a:r>
                      <a:endParaRPr lang="zh-CN" sz="16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zh-CN" sz="1600" kern="0">
                          <a:effectLst/>
                        </a:rPr>
                        <a:t>已（</a:t>
                      </a:r>
                      <a:r>
                        <a:rPr lang="en-US" sz="1600" kern="0">
                          <a:effectLst/>
                        </a:rPr>
                        <a:t>1</a:t>
                      </a:r>
                      <a:r>
                        <a:rPr lang="zh-CN" sz="1600" kern="0">
                          <a:effectLst/>
                        </a:rPr>
                        <a:t>）</a:t>
                      </a:r>
                      <a:endParaRPr lang="zh-CN" sz="16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600" kern="0">
                          <a:effectLst/>
                        </a:rPr>
                        <a:t>无（</a:t>
                      </a:r>
                      <a:r>
                        <a:rPr lang="en-US" sz="1600" kern="0">
                          <a:effectLst/>
                        </a:rPr>
                        <a:t>0</a:t>
                      </a:r>
                      <a:r>
                        <a:rPr lang="zh-CN" sz="1600" kern="0">
                          <a:effectLst/>
                        </a:rPr>
                        <a:t>）</a:t>
                      </a:r>
                      <a:endParaRPr lang="zh-CN" sz="16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600" kern="0">
                          <a:effectLst/>
                        </a:rPr>
                        <a:t>是（</a:t>
                      </a:r>
                      <a:r>
                        <a:rPr lang="en-US" sz="1600" kern="0">
                          <a:effectLst/>
                        </a:rPr>
                        <a:t>1</a:t>
                      </a:r>
                      <a:r>
                        <a:rPr lang="zh-CN" sz="1600" kern="0">
                          <a:effectLst/>
                        </a:rPr>
                        <a:t>）</a:t>
                      </a:r>
                      <a:endParaRPr lang="zh-CN" sz="16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600" kern="0">
                          <a:effectLst/>
                        </a:rPr>
                        <a:t>Y</a:t>
                      </a:r>
                      <a:endParaRPr lang="zh-CN" sz="1600" kern="10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2"/>
                  </a:ext>
                </a:extLst>
              </a:tr>
              <a:tr h="345478">
                <a:tc>
                  <a:txBody>
                    <a:bodyPr/>
                    <a:lstStyle/>
                    <a:p>
                      <a:pPr algn="ctr">
                        <a:lnSpc>
                          <a:spcPct val="150000"/>
                        </a:lnSpc>
                        <a:spcAft>
                          <a:spcPts val="0"/>
                        </a:spcAft>
                      </a:pPr>
                      <a:r>
                        <a:rPr lang="en-US" sz="1600" kern="0">
                          <a:effectLst/>
                        </a:rPr>
                        <a:t>3</a:t>
                      </a:r>
                      <a:endParaRPr lang="zh-CN" sz="16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zh-CN" sz="1600" kern="0">
                          <a:effectLst/>
                        </a:rPr>
                        <a:t>未（</a:t>
                      </a:r>
                      <a:r>
                        <a:rPr lang="en-US" sz="1600" kern="0">
                          <a:effectLst/>
                        </a:rPr>
                        <a:t>0</a:t>
                      </a:r>
                      <a:r>
                        <a:rPr lang="zh-CN" sz="1600" kern="0">
                          <a:effectLst/>
                        </a:rPr>
                        <a:t>）</a:t>
                      </a:r>
                      <a:endParaRPr lang="zh-CN" sz="16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600" kern="0">
                          <a:effectLst/>
                        </a:rPr>
                        <a:t>有（</a:t>
                      </a:r>
                      <a:r>
                        <a:rPr lang="en-US" sz="1600" kern="0">
                          <a:effectLst/>
                        </a:rPr>
                        <a:t>1</a:t>
                      </a:r>
                      <a:r>
                        <a:rPr lang="zh-CN" sz="1600" kern="0">
                          <a:effectLst/>
                        </a:rPr>
                        <a:t>）</a:t>
                      </a:r>
                      <a:endParaRPr lang="zh-CN" sz="16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600" kern="0">
                          <a:effectLst/>
                        </a:rPr>
                        <a:t>是（</a:t>
                      </a:r>
                      <a:r>
                        <a:rPr lang="en-US" sz="1600" kern="0">
                          <a:effectLst/>
                        </a:rPr>
                        <a:t>1</a:t>
                      </a:r>
                      <a:r>
                        <a:rPr lang="zh-CN" sz="1600" kern="0">
                          <a:effectLst/>
                        </a:rPr>
                        <a:t>）</a:t>
                      </a:r>
                      <a:endParaRPr lang="zh-CN" sz="16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600" kern="0" dirty="0">
                          <a:effectLst/>
                        </a:rPr>
                        <a:t>N</a:t>
                      </a:r>
                      <a:endParaRPr lang="zh-CN" sz="1600" kern="100" dirty="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3"/>
                  </a:ext>
                </a:extLst>
              </a:tr>
              <a:tr h="345478">
                <a:tc>
                  <a:txBody>
                    <a:bodyPr/>
                    <a:lstStyle/>
                    <a:p>
                      <a:pPr algn="ctr">
                        <a:lnSpc>
                          <a:spcPct val="150000"/>
                        </a:lnSpc>
                        <a:spcAft>
                          <a:spcPts val="0"/>
                        </a:spcAft>
                      </a:pPr>
                      <a:r>
                        <a:rPr lang="en-US" sz="1600" kern="0">
                          <a:effectLst/>
                        </a:rPr>
                        <a:t>4</a:t>
                      </a:r>
                      <a:endParaRPr lang="zh-CN" sz="16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zh-CN" sz="1600" kern="0">
                          <a:effectLst/>
                        </a:rPr>
                        <a:t>未（</a:t>
                      </a:r>
                      <a:r>
                        <a:rPr lang="en-US" sz="1600" kern="0">
                          <a:effectLst/>
                        </a:rPr>
                        <a:t>0</a:t>
                      </a:r>
                      <a:r>
                        <a:rPr lang="zh-CN" sz="1600" kern="0">
                          <a:effectLst/>
                        </a:rPr>
                        <a:t>）</a:t>
                      </a:r>
                      <a:endParaRPr lang="zh-CN" sz="16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600" kern="0">
                          <a:effectLst/>
                        </a:rPr>
                        <a:t>有（</a:t>
                      </a:r>
                      <a:r>
                        <a:rPr lang="en-US" sz="1600" kern="0">
                          <a:effectLst/>
                        </a:rPr>
                        <a:t>1</a:t>
                      </a:r>
                      <a:r>
                        <a:rPr lang="zh-CN" sz="1600" kern="0">
                          <a:effectLst/>
                        </a:rPr>
                        <a:t>）</a:t>
                      </a:r>
                      <a:endParaRPr lang="zh-CN" sz="16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600" kern="0">
                          <a:effectLst/>
                        </a:rPr>
                        <a:t>是（</a:t>
                      </a:r>
                      <a:r>
                        <a:rPr lang="en-US" sz="1600" kern="0">
                          <a:effectLst/>
                        </a:rPr>
                        <a:t>1</a:t>
                      </a:r>
                      <a:r>
                        <a:rPr lang="zh-CN" sz="1600" kern="0">
                          <a:effectLst/>
                        </a:rPr>
                        <a:t>）</a:t>
                      </a:r>
                      <a:endParaRPr lang="zh-CN" sz="16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600" kern="0">
                          <a:effectLst/>
                        </a:rPr>
                        <a:t>Y</a:t>
                      </a:r>
                      <a:endParaRPr lang="zh-CN" sz="1600" kern="10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4"/>
                  </a:ext>
                </a:extLst>
              </a:tr>
              <a:tr h="345478">
                <a:tc>
                  <a:txBody>
                    <a:bodyPr/>
                    <a:lstStyle/>
                    <a:p>
                      <a:pPr algn="ctr">
                        <a:lnSpc>
                          <a:spcPct val="150000"/>
                        </a:lnSpc>
                        <a:spcAft>
                          <a:spcPts val="0"/>
                        </a:spcAft>
                      </a:pPr>
                      <a:r>
                        <a:rPr lang="en-US" sz="1600" kern="0">
                          <a:effectLst/>
                        </a:rPr>
                        <a:t>5</a:t>
                      </a:r>
                      <a:endParaRPr lang="zh-CN" sz="16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zh-CN" sz="1600" kern="0">
                          <a:effectLst/>
                        </a:rPr>
                        <a:t>未（</a:t>
                      </a:r>
                      <a:r>
                        <a:rPr lang="en-US" sz="1600" kern="0">
                          <a:effectLst/>
                        </a:rPr>
                        <a:t>0</a:t>
                      </a:r>
                      <a:r>
                        <a:rPr lang="zh-CN" sz="1600" kern="0">
                          <a:effectLst/>
                        </a:rPr>
                        <a:t>）</a:t>
                      </a:r>
                      <a:endParaRPr lang="zh-CN" sz="16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600" kern="0" dirty="0">
                          <a:effectLst/>
                        </a:rPr>
                        <a:t>无（</a:t>
                      </a:r>
                      <a:r>
                        <a:rPr lang="en-US" sz="1600" kern="0" dirty="0">
                          <a:effectLst/>
                        </a:rPr>
                        <a:t>0</a:t>
                      </a:r>
                      <a:r>
                        <a:rPr lang="zh-CN" sz="1600" kern="0" dirty="0">
                          <a:effectLst/>
                        </a:rPr>
                        <a:t>）</a:t>
                      </a:r>
                      <a:endParaRPr lang="zh-CN" sz="16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600" kern="0">
                          <a:effectLst/>
                        </a:rPr>
                        <a:t>否（</a:t>
                      </a:r>
                      <a:r>
                        <a:rPr lang="en-US" sz="1600" kern="0">
                          <a:effectLst/>
                        </a:rPr>
                        <a:t>0</a:t>
                      </a:r>
                      <a:r>
                        <a:rPr lang="zh-CN" sz="1600" kern="0">
                          <a:effectLst/>
                        </a:rPr>
                        <a:t>）</a:t>
                      </a:r>
                      <a:endParaRPr lang="zh-CN" sz="16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600" kern="0" dirty="0">
                          <a:effectLst/>
                        </a:rPr>
                        <a:t>Y</a:t>
                      </a:r>
                      <a:endParaRPr lang="zh-CN" sz="1600" kern="100" dirty="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5"/>
                  </a:ext>
                </a:extLst>
              </a:tr>
            </a:tbl>
          </a:graphicData>
        </a:graphic>
      </p:graphicFrame>
      <p:sp>
        <p:nvSpPr>
          <p:cNvPr id="9" name="TextBox 8"/>
          <p:cNvSpPr txBox="1"/>
          <p:nvPr/>
        </p:nvSpPr>
        <p:spPr>
          <a:xfrm>
            <a:off x="2051720" y="1923678"/>
            <a:ext cx="954107" cy="400110"/>
          </a:xfrm>
          <a:prstGeom prst="rect">
            <a:avLst/>
          </a:prstGeom>
          <a:noFill/>
        </p:spPr>
        <p:txBody>
          <a:bodyPr wrap="none" rtlCol="0">
            <a:spAutoFit/>
          </a:bodyPr>
          <a:lstStyle/>
          <a:p>
            <a:r>
              <a:rPr lang="zh-CN" altLang="en-US" sz="2000" dirty="0"/>
              <a:t>例如：</a:t>
            </a:r>
          </a:p>
        </p:txBody>
      </p:sp>
    </p:spTree>
    <p:extLst>
      <p:ext uri="{BB962C8B-B14F-4D97-AF65-F5344CB8AC3E}">
        <p14:creationId xmlns:p14="http://schemas.microsoft.com/office/powerpoint/2010/main" val="338538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zh-CN" dirty="0">
                <a:latin typeface="黑体" pitchFamily="49" charset="-122"/>
                <a:ea typeface="黑体" pitchFamily="49" charset="-122"/>
              </a:rPr>
              <a:t>伯努利模型</a:t>
            </a:r>
            <a:endParaRPr lang="en-US" altLang="zh-CN" dirty="0">
              <a:latin typeface="黑体" pitchFamily="49" charset="-122"/>
              <a:ea typeface="黑体" pitchFamily="49" charset="-122"/>
              <a:sym typeface="+mn-ea"/>
            </a:endParaRPr>
          </a:p>
        </p:txBody>
      </p:sp>
      <mc:AlternateContent xmlns:mc="http://schemas.openxmlformats.org/markup-compatibility/2006" xmlns:a14="http://schemas.microsoft.com/office/drawing/2010/main">
        <mc:Choice Requires="a14">
          <p:sp>
            <p:nvSpPr>
              <p:cNvPr id="7" name="矩形 6"/>
              <p:cNvSpPr/>
              <p:nvPr/>
            </p:nvSpPr>
            <p:spPr>
              <a:xfrm>
                <a:off x="2051720" y="798946"/>
                <a:ext cx="6624736" cy="1551450"/>
              </a:xfrm>
              <a:prstGeom prst="rect">
                <a:avLst/>
              </a:prstGeom>
            </p:spPr>
            <p:txBody>
              <a:bodyPr wrap="square">
                <a:spAutoFit/>
              </a:bodyPr>
              <a:lstStyle/>
              <a:p>
                <a:pPr marL="342900" indent="-342900">
                  <a:lnSpc>
                    <a:spcPct val="150000"/>
                  </a:lnSpc>
                  <a:buFont typeface="Wingdings" pitchFamily="2" charset="2"/>
                  <a:buChar char="Ø"/>
                </a:pPr>
                <a:r>
                  <a:rPr lang="zh-CN" altLang="zh-CN" sz="2000" dirty="0"/>
                  <a:t>当特征值</a:t>
                </a:r>
                <a14:m>
                  <m:oMath xmlns:m="http://schemas.openxmlformats.org/officeDocument/2006/math">
                    <m:sSub>
                      <m:sSubPr>
                        <m:ctrlPr>
                          <a:rPr lang="en-US" altLang="zh-CN" sz="2000" i="1" smtClean="0">
                            <a:latin typeface="Cambria Math"/>
                          </a:rPr>
                        </m:ctrlPr>
                      </m:sSubPr>
                      <m:e>
                        <m:r>
                          <a:rPr lang="en-US" altLang="zh-CN" sz="2000" b="0" i="1" smtClean="0">
                            <a:latin typeface="Cambria Math"/>
                          </a:rPr>
                          <m:t> </m:t>
                        </m:r>
                        <m:r>
                          <a:rPr lang="en-US" altLang="zh-CN" sz="2000" b="0" i="1" smtClean="0">
                            <a:latin typeface="Cambria Math"/>
                          </a:rPr>
                          <m:t>𝑥</m:t>
                        </m:r>
                      </m:e>
                      <m:sub>
                        <m:r>
                          <a:rPr lang="en-US" altLang="zh-CN" sz="2000" b="0" i="1" smtClean="0">
                            <a:latin typeface="Cambria Math"/>
                          </a:rPr>
                          <m:t>𝑖𝑗</m:t>
                        </m:r>
                      </m:sub>
                    </m:sSub>
                    <m:r>
                      <a:rPr lang="en-US" altLang="zh-CN" sz="2000" i="1">
                        <a:latin typeface="Cambria Math"/>
                      </a:rPr>
                      <m:t>=1</m:t>
                    </m:r>
                  </m:oMath>
                </a14:m>
                <a:r>
                  <a:rPr lang="zh-CN" altLang="zh-CN" sz="2000" dirty="0"/>
                  <a:t>时，</a:t>
                </a:r>
                <a:endParaRPr lang="en-US" altLang="zh-CN" sz="2000" dirty="0"/>
              </a:p>
              <a:p>
                <a:pPr>
                  <a:lnSpc>
                    <a:spcPct val="150000"/>
                  </a:lnSpc>
                </a:pPr>
                <a14:m>
                  <m:oMathPara xmlns:m="http://schemas.openxmlformats.org/officeDocument/2006/math">
                    <m:oMathParaPr>
                      <m:jc m:val="centerGroup"/>
                    </m:oMathParaPr>
                    <m:oMath xmlns:m="http://schemas.openxmlformats.org/officeDocument/2006/math">
                      <m:r>
                        <m:rPr>
                          <m:sty m:val="p"/>
                        </m:rPr>
                        <a:rPr lang="en-US" altLang="zh-CN" sz="2000">
                          <a:latin typeface="Cambria Math"/>
                        </a:rPr>
                        <m:t>P</m:t>
                      </m:r>
                      <m:d>
                        <m:dPr>
                          <m:ctrlPr>
                            <a:rPr lang="zh-CN" altLang="zh-CN" sz="2000" i="1">
                              <a:latin typeface="Cambria Math"/>
                            </a:rPr>
                          </m:ctrlPr>
                        </m:dPr>
                        <m:e>
                          <m:r>
                            <a:rPr lang="en-US" altLang="zh-CN" sz="2000" i="1">
                              <a:latin typeface="Cambria Math"/>
                            </a:rPr>
                            <m:t>𝑋𝑖</m:t>
                          </m:r>
                        </m:e>
                        <m:e>
                          <m:r>
                            <a:rPr lang="en-US" altLang="zh-CN" sz="2000" b="0" i="1" smtClean="0">
                              <a:latin typeface="Cambria Math"/>
                            </a:rPr>
                            <m:t>𝑦</m:t>
                          </m:r>
                          <m:r>
                            <a:rPr lang="en-US" altLang="zh-CN" sz="2000" b="0" i="1" smtClean="0">
                              <a:latin typeface="Cambria Math"/>
                            </a:rPr>
                            <m:t>=</m:t>
                          </m:r>
                          <m:r>
                            <a:rPr lang="en-US" altLang="zh-CN" sz="2000" i="1">
                              <a:latin typeface="Cambria Math"/>
                            </a:rPr>
                            <m:t>𝑘</m:t>
                          </m:r>
                        </m:e>
                      </m:d>
                      <m:r>
                        <a:rPr lang="en-US" altLang="zh-CN" sz="2000" i="1">
                          <a:latin typeface="Cambria Math"/>
                        </a:rPr>
                        <m:t>=</m:t>
                      </m:r>
                      <m:r>
                        <a:rPr lang="en-US" altLang="zh-CN" sz="2000" i="1">
                          <a:latin typeface="Cambria Math"/>
                        </a:rPr>
                        <m:t>𝑃</m:t>
                      </m:r>
                      <m:d>
                        <m:dPr>
                          <m:ctrlPr>
                            <a:rPr lang="zh-CN" altLang="zh-CN" sz="2000" i="1">
                              <a:latin typeface="Cambria Math"/>
                            </a:rPr>
                          </m:ctrlPr>
                        </m:dPr>
                        <m:e>
                          <m:r>
                            <a:rPr lang="en-US" altLang="zh-CN" sz="2000" i="1">
                              <a:latin typeface="Cambria Math"/>
                            </a:rPr>
                            <m:t>𝑥𝑖</m:t>
                          </m:r>
                          <m:r>
                            <a:rPr lang="en-US" altLang="zh-CN" sz="2000" i="1">
                              <a:latin typeface="Cambria Math"/>
                            </a:rPr>
                            <m:t>=1|</m:t>
                          </m:r>
                          <m:r>
                            <a:rPr lang="en-US" altLang="zh-CN" sz="2000" i="1">
                              <a:latin typeface="Cambria Math"/>
                            </a:rPr>
                            <m:t>𝑦</m:t>
                          </m:r>
                          <m:r>
                            <a:rPr lang="en-US" altLang="zh-CN" sz="2000" b="0" i="1" smtClean="0">
                              <a:latin typeface="Cambria Math"/>
                            </a:rPr>
                            <m:t>=</m:t>
                          </m:r>
                          <m:r>
                            <a:rPr lang="en-US" altLang="zh-CN" sz="2000" i="1">
                              <a:latin typeface="Cambria Math"/>
                            </a:rPr>
                            <m:t>𝑘</m:t>
                          </m:r>
                        </m:e>
                      </m:d>
                    </m:oMath>
                  </m:oMathPara>
                </a14:m>
                <a:endParaRPr lang="zh-CN" altLang="zh-CN" sz="2000" dirty="0"/>
              </a:p>
              <a:p>
                <a:pPr marL="342900" indent="-342900">
                  <a:lnSpc>
                    <a:spcPct val="150000"/>
                  </a:lnSpc>
                  <a:buFont typeface="Wingdings" pitchFamily="2" charset="2"/>
                  <a:buChar char="Ø"/>
                </a:pPr>
                <a:r>
                  <a:rPr lang="zh-CN" altLang="zh-CN" sz="2000" dirty="0"/>
                  <a:t>当特征值</a:t>
                </a:r>
                <a14:m>
                  <m:oMath xmlns:m="http://schemas.openxmlformats.org/officeDocument/2006/math">
                    <m:sSub>
                      <m:sSubPr>
                        <m:ctrlPr>
                          <a:rPr lang="en-US" altLang="zh-CN" sz="2000" i="1">
                            <a:latin typeface="Cambria Math"/>
                          </a:rPr>
                        </m:ctrlPr>
                      </m:sSubPr>
                      <m:e>
                        <m:r>
                          <a:rPr lang="en-US" altLang="zh-CN" sz="2000" i="1">
                            <a:latin typeface="Cambria Math"/>
                          </a:rPr>
                          <m:t> </m:t>
                        </m:r>
                        <m:r>
                          <a:rPr lang="en-US" altLang="zh-CN" sz="2000" i="1">
                            <a:latin typeface="Cambria Math"/>
                          </a:rPr>
                          <m:t>𝑥</m:t>
                        </m:r>
                      </m:e>
                      <m:sub>
                        <m:r>
                          <a:rPr lang="en-US" altLang="zh-CN" sz="2000" i="1">
                            <a:latin typeface="Cambria Math"/>
                          </a:rPr>
                          <m:t>𝑖𝑗</m:t>
                        </m:r>
                      </m:sub>
                    </m:sSub>
                    <m:r>
                      <a:rPr lang="en-US" altLang="zh-CN" sz="2000" i="1">
                        <a:latin typeface="Cambria Math"/>
                      </a:rPr>
                      <m:t>=0</m:t>
                    </m:r>
                  </m:oMath>
                </a14:m>
                <a:r>
                  <a:rPr lang="zh-CN" altLang="zh-CN" sz="2000" dirty="0"/>
                  <a:t>时，</a:t>
                </a:r>
                <a14:m>
                  <m:oMath xmlns:m="http://schemas.openxmlformats.org/officeDocument/2006/math">
                    <m:r>
                      <m:rPr>
                        <m:sty m:val="p"/>
                      </m:rPr>
                      <a:rPr lang="en-US" altLang="zh-CN" sz="2000">
                        <a:latin typeface="Cambria Math"/>
                      </a:rPr>
                      <m:t>P</m:t>
                    </m:r>
                    <m:d>
                      <m:dPr>
                        <m:ctrlPr>
                          <a:rPr lang="zh-CN" altLang="zh-CN" sz="2000" i="1">
                            <a:latin typeface="Cambria Math"/>
                          </a:rPr>
                        </m:ctrlPr>
                      </m:dPr>
                      <m:e>
                        <m:r>
                          <a:rPr lang="en-US" altLang="zh-CN" sz="2000" i="1">
                            <a:latin typeface="Cambria Math"/>
                          </a:rPr>
                          <m:t>𝑋𝑖</m:t>
                        </m:r>
                      </m:e>
                      <m:e>
                        <m:r>
                          <a:rPr lang="en-US" altLang="zh-CN" sz="2000" i="1">
                            <a:latin typeface="Cambria Math"/>
                          </a:rPr>
                          <m:t>𝑌𝑘</m:t>
                        </m:r>
                      </m:e>
                    </m:d>
                    <m:r>
                      <a:rPr lang="en-US" altLang="zh-CN" sz="2000" i="1">
                        <a:latin typeface="Cambria Math"/>
                      </a:rPr>
                      <m:t>=1</m:t>
                    </m:r>
                    <m:r>
                      <a:rPr lang="zh-CN" altLang="en-US" sz="2000" i="1">
                        <a:latin typeface="Cambria Math"/>
                      </a:rPr>
                      <m:t>−</m:t>
                    </m:r>
                    <m:r>
                      <a:rPr lang="en-US" altLang="zh-CN" sz="2000" i="1">
                        <a:latin typeface="Cambria Math"/>
                      </a:rPr>
                      <m:t>𝑃</m:t>
                    </m:r>
                    <m:d>
                      <m:dPr>
                        <m:ctrlPr>
                          <a:rPr lang="zh-CN" altLang="zh-CN" sz="2000" i="1">
                            <a:latin typeface="Cambria Math"/>
                          </a:rPr>
                        </m:ctrlPr>
                      </m:dPr>
                      <m:e>
                        <m:r>
                          <a:rPr lang="en-US" altLang="zh-CN" sz="2000" i="1">
                            <a:latin typeface="Cambria Math"/>
                          </a:rPr>
                          <m:t>𝑥𝑖</m:t>
                        </m:r>
                        <m:r>
                          <a:rPr lang="en-US" altLang="zh-CN" sz="2000" i="1">
                            <a:latin typeface="Cambria Math"/>
                          </a:rPr>
                          <m:t>=1|</m:t>
                        </m:r>
                        <m:r>
                          <a:rPr lang="en-US" altLang="zh-CN" sz="2000" i="1">
                            <a:latin typeface="Cambria Math"/>
                          </a:rPr>
                          <m:t>𝑦</m:t>
                        </m:r>
                        <m:r>
                          <a:rPr lang="en-US" altLang="zh-CN" sz="2000" i="1">
                            <a:latin typeface="Cambria Math" panose="02040503050406030204" pitchFamily="18" charset="0"/>
                          </a:rPr>
                          <m:t>=</m:t>
                        </m:r>
                        <m:r>
                          <a:rPr lang="en-US" altLang="zh-CN" sz="2000" i="1">
                            <a:latin typeface="Cambria Math"/>
                          </a:rPr>
                          <m:t>𝑘</m:t>
                        </m:r>
                      </m:e>
                    </m:d>
                  </m:oMath>
                </a14:m>
                <a:endParaRPr lang="zh-CN" altLang="zh-CN" sz="2000" dirty="0"/>
              </a:p>
            </p:txBody>
          </p:sp>
        </mc:Choice>
        <mc:Fallback xmlns="">
          <p:sp>
            <p:nvSpPr>
              <p:cNvPr id="7" name="矩形 6"/>
              <p:cNvSpPr>
                <a:spLocks noRot="1" noChangeAspect="1" noMove="1" noResize="1" noEditPoints="1" noAdjustHandles="1" noChangeArrowheads="1" noChangeShapeType="1" noTextEdit="1"/>
              </p:cNvSpPr>
              <p:nvPr/>
            </p:nvSpPr>
            <p:spPr>
              <a:xfrm>
                <a:off x="2051720" y="798946"/>
                <a:ext cx="6624736" cy="1551450"/>
              </a:xfrm>
              <a:prstGeom prst="rect">
                <a:avLst/>
              </a:prstGeom>
              <a:blipFill>
                <a:blip r:embed="rId2"/>
                <a:stretch>
                  <a:fillRect l="-829" b="-11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5862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000635" y="1491631"/>
            <a:ext cx="6840760" cy="2088232"/>
          </a:xfrm>
          <a:prstGeom prst="rect">
            <a:avLst/>
          </a:prstGeom>
        </p:spPr>
        <p:txBody>
          <a:bodyPr/>
          <a:lstStyle/>
          <a:p>
            <a:pPr lvl="1" algn="just">
              <a:lnSpc>
                <a:spcPct val="150000"/>
              </a:lnSpc>
            </a:pPr>
            <a:r>
              <a:rPr lang="zh-CN" altLang="en-US" sz="2000" dirty="0">
                <a:latin typeface="微软雅黑" pitchFamily="34" charset="-122"/>
                <a:ea typeface="微软雅黑" pitchFamily="34" charset="-122"/>
              </a:rPr>
              <a:t>希望评估的是用</a:t>
            </a:r>
            <a:r>
              <a:rPr lang="zh-CN" altLang="en-US" sz="2000" b="1" dirty="0">
                <a:latin typeface="微软雅黑" pitchFamily="34" charset="-122"/>
                <a:ea typeface="微软雅黑" pitchFamily="34" charset="-122"/>
              </a:rPr>
              <a:t>原始数据集</a:t>
            </a:r>
            <a:r>
              <a:rPr lang="en-US" altLang="zh-CN" sz="2000" dirty="0">
                <a:latin typeface="微软雅黑" pitchFamily="34" charset="-122"/>
                <a:ea typeface="微软雅黑" pitchFamily="34" charset="-122"/>
              </a:rPr>
              <a:t>D</a:t>
            </a:r>
            <a:r>
              <a:rPr lang="zh-CN" altLang="en-US" sz="2000" dirty="0">
                <a:latin typeface="微软雅黑" pitchFamily="34" charset="-122"/>
                <a:ea typeface="微软雅黑" pitchFamily="34" charset="-122"/>
              </a:rPr>
              <a:t>训练出的模型，但是留出法和交叉验证法训练的数据集比原始的数据集</a:t>
            </a:r>
            <a:r>
              <a:rPr lang="en-US" altLang="zh-CN" sz="2000" dirty="0">
                <a:latin typeface="微软雅黑" pitchFamily="34" charset="-122"/>
                <a:ea typeface="微软雅黑" pitchFamily="34" charset="-122"/>
              </a:rPr>
              <a:t>D</a:t>
            </a:r>
            <a:r>
              <a:rPr lang="zh-CN" altLang="en-US" sz="2000" dirty="0">
                <a:latin typeface="微软雅黑" pitchFamily="34" charset="-122"/>
                <a:ea typeface="微软雅黑" pitchFamily="34" charset="-122"/>
              </a:rPr>
              <a:t>小，这必然会引入因训练数据集不同导致的估计偏差，所以我们引入了自助采样法进行模型评估。</a:t>
            </a:r>
            <a:endParaRPr lang="en-US" altLang="zh-CN" sz="2000" dirty="0">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xmlns="" id="{725D4116-EB80-EC32-1073-AD20029A7327}"/>
              </a:ext>
            </a:extLst>
          </p:cNvPr>
          <p:cNvSpPr txBox="1"/>
          <p:nvPr/>
        </p:nvSpPr>
        <p:spPr>
          <a:xfrm>
            <a:off x="1979712" y="843558"/>
            <a:ext cx="3816424" cy="499624"/>
          </a:xfrm>
          <a:prstGeom prst="rect">
            <a:avLst/>
          </a:prstGeom>
          <a:noFill/>
        </p:spPr>
        <p:txBody>
          <a:bodyPr wrap="square" lIns="0" rIns="0">
            <a:spAutoFit/>
          </a:bodyPr>
          <a:lstStyle/>
          <a:p>
            <a:pPr>
              <a:lnSpc>
                <a:spcPct val="150000"/>
              </a:lnSpc>
              <a:spcBef>
                <a:spcPts val="1200"/>
              </a:spcBef>
            </a:pPr>
            <a:r>
              <a:rPr lang="zh-CN" altLang="en-US" sz="2000" b="1" dirty="0">
                <a:latin typeface="微软雅黑" pitchFamily="34" charset="-122"/>
                <a:ea typeface="微软雅黑" pitchFamily="34" charset="-122"/>
              </a:rPr>
              <a:t>自助法（</a:t>
            </a:r>
            <a:r>
              <a:rPr lang="en-US" altLang="zh-CN" sz="2000" b="1" dirty="0">
                <a:latin typeface="微软雅黑" pitchFamily="34" charset="-122"/>
                <a:ea typeface="微软雅黑" pitchFamily="34" charset="-122"/>
              </a:rPr>
              <a:t>Bootstrapping</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标题 1">
            <a:extLst>
              <a:ext uri="{FF2B5EF4-FFF2-40B4-BE49-F238E27FC236}">
                <a16:creationId xmlns:a16="http://schemas.microsoft.com/office/drawing/2014/main" xmlns="" id="{17F5CA0F-D16C-E44C-16A6-4177B098520F}"/>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1.3</a:t>
            </a:r>
            <a:r>
              <a:rPr lang="zh-CN" altLang="en-US" sz="2400" b="1" dirty="0">
                <a:latin typeface="+mj-ea"/>
              </a:rPr>
              <a:t>  模型评估方法</a:t>
            </a:r>
          </a:p>
        </p:txBody>
      </p:sp>
    </p:spTree>
    <p:extLst>
      <p:ext uri="{BB962C8B-B14F-4D97-AF65-F5344CB8AC3E}">
        <p14:creationId xmlns:p14="http://schemas.microsoft.com/office/powerpoint/2010/main" val="209431538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10936" y="48787"/>
            <a:ext cx="7433064" cy="598690"/>
          </a:xfrm>
          <a:prstGeom prst="rect">
            <a:avLst/>
          </a:prstGeom>
        </p:spPr>
        <p:txBody>
          <a:bodyPr wrap="square">
            <a:spAutoFit/>
          </a:bodyPr>
          <a:lstStyle/>
          <a:p>
            <a:pPr algn="ctr">
              <a:lnSpc>
                <a:spcPct val="150000"/>
              </a:lnSpc>
            </a:pPr>
            <a:r>
              <a:rPr lang="zh-CN" altLang="zh-CN" sz="2600" b="1" dirty="0">
                <a:latin typeface="黑体" pitchFamily="49" charset="-122"/>
                <a:ea typeface="黑体" pitchFamily="49" charset="-122"/>
              </a:rPr>
              <a:t>特征是连续变量时</a:t>
            </a:r>
            <a:r>
              <a:rPr lang="zh-CN" altLang="en-US" sz="2600" b="1" dirty="0">
                <a:latin typeface="黑体" pitchFamily="49" charset="-122"/>
                <a:ea typeface="黑体" pitchFamily="49" charset="-122"/>
              </a:rPr>
              <a:t>如何采用朴素贝叶斯算法</a:t>
            </a:r>
            <a:endParaRPr lang="en-US" altLang="zh-CN" sz="2600" b="1" dirty="0">
              <a:latin typeface="黑体" pitchFamily="49" charset="-122"/>
              <a:ea typeface="黑体" pitchFamily="49"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842320618"/>
              </p:ext>
            </p:extLst>
          </p:nvPr>
        </p:nvGraphicFramePr>
        <p:xfrm>
          <a:off x="2123728" y="928406"/>
          <a:ext cx="6336705" cy="3703320"/>
        </p:xfrm>
        <a:graphic>
          <a:graphicData uri="http://schemas.openxmlformats.org/drawingml/2006/table">
            <a:tbl>
              <a:tblPr firstRow="1" firstCol="1" bandRow="1">
                <a:tableStyleId>{F5AB1C69-6EDB-4FF4-983F-18BD219EF322}</a:tableStyleId>
              </a:tblPr>
              <a:tblGrid>
                <a:gridCol w="860214">
                  <a:extLst>
                    <a:ext uri="{9D8B030D-6E8A-4147-A177-3AD203B41FA5}">
                      <a16:colId xmlns:a16="http://schemas.microsoft.com/office/drawing/2014/main" xmlns="" val="20000"/>
                    </a:ext>
                  </a:extLst>
                </a:gridCol>
                <a:gridCol w="1585193">
                  <a:extLst>
                    <a:ext uri="{9D8B030D-6E8A-4147-A177-3AD203B41FA5}">
                      <a16:colId xmlns:a16="http://schemas.microsoft.com/office/drawing/2014/main" xmlns="" val="20001"/>
                    </a:ext>
                  </a:extLst>
                </a:gridCol>
                <a:gridCol w="1297438">
                  <a:extLst>
                    <a:ext uri="{9D8B030D-6E8A-4147-A177-3AD203B41FA5}">
                      <a16:colId xmlns:a16="http://schemas.microsoft.com/office/drawing/2014/main" xmlns="" val="20002"/>
                    </a:ext>
                  </a:extLst>
                </a:gridCol>
                <a:gridCol w="1585193">
                  <a:extLst>
                    <a:ext uri="{9D8B030D-6E8A-4147-A177-3AD203B41FA5}">
                      <a16:colId xmlns:a16="http://schemas.microsoft.com/office/drawing/2014/main" xmlns="" val="20003"/>
                    </a:ext>
                  </a:extLst>
                </a:gridCol>
                <a:gridCol w="1008667">
                  <a:extLst>
                    <a:ext uri="{9D8B030D-6E8A-4147-A177-3AD203B41FA5}">
                      <a16:colId xmlns:a16="http://schemas.microsoft.com/office/drawing/2014/main" xmlns="" val="20004"/>
                    </a:ext>
                  </a:extLst>
                </a:gridCol>
              </a:tblGrid>
              <a:tr h="137160">
                <a:tc>
                  <a:txBody>
                    <a:bodyPr/>
                    <a:lstStyle/>
                    <a:p>
                      <a:pPr algn="ctr">
                        <a:lnSpc>
                          <a:spcPct val="150000"/>
                        </a:lnSpc>
                        <a:spcAft>
                          <a:spcPts val="0"/>
                        </a:spcAft>
                      </a:pPr>
                      <a:r>
                        <a:rPr lang="zh-CN" sz="1800" kern="0" dirty="0">
                          <a:effectLst/>
                        </a:rPr>
                        <a:t>编号</a:t>
                      </a:r>
                      <a:endParaRPr lang="zh-CN" sz="1800" kern="100" dirty="0">
                        <a:effectLst/>
                        <a:latin typeface="等线"/>
                        <a:ea typeface="等线"/>
                        <a:cs typeface="Times New Roman"/>
                      </a:endParaRPr>
                    </a:p>
                  </a:txBody>
                  <a:tcPr marL="68580" marR="68580" marT="0" marB="0"/>
                </a:tc>
                <a:tc>
                  <a:txBody>
                    <a:bodyPr/>
                    <a:lstStyle/>
                    <a:p>
                      <a:pPr algn="ctr">
                        <a:lnSpc>
                          <a:spcPct val="150000"/>
                        </a:lnSpc>
                        <a:spcAft>
                          <a:spcPts val="0"/>
                        </a:spcAft>
                      </a:pPr>
                      <a:r>
                        <a:rPr lang="zh-CN" sz="1800" kern="0" dirty="0">
                          <a:effectLst/>
                        </a:rPr>
                        <a:t>身高（</a:t>
                      </a:r>
                      <a:r>
                        <a:rPr lang="zh-CN" altLang="en-US" sz="1800" kern="0" dirty="0">
                          <a:effectLst/>
                        </a:rPr>
                        <a:t>厘米</a:t>
                      </a:r>
                      <a:r>
                        <a:rPr lang="zh-CN" sz="1800" kern="0" dirty="0">
                          <a:effectLst/>
                        </a:rPr>
                        <a:t>）</a:t>
                      </a:r>
                      <a:endParaRPr lang="zh-CN" sz="1800" kern="100" dirty="0">
                        <a:effectLst/>
                        <a:latin typeface="等线"/>
                        <a:ea typeface="等线"/>
                        <a:cs typeface="Times New Roman"/>
                      </a:endParaRPr>
                    </a:p>
                  </a:txBody>
                  <a:tcPr marL="68580" marR="68580" marT="0" marB="0"/>
                </a:tc>
                <a:tc>
                  <a:txBody>
                    <a:bodyPr/>
                    <a:lstStyle/>
                    <a:p>
                      <a:pPr algn="ctr">
                        <a:lnSpc>
                          <a:spcPct val="150000"/>
                        </a:lnSpc>
                        <a:spcAft>
                          <a:spcPts val="0"/>
                        </a:spcAft>
                      </a:pPr>
                      <a:r>
                        <a:rPr lang="zh-CN" sz="1800" kern="0">
                          <a:effectLst/>
                        </a:rPr>
                        <a:t>体重（磅）</a:t>
                      </a:r>
                      <a:endParaRPr lang="zh-CN" sz="18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zh-CN" sz="1800" kern="0">
                          <a:effectLst/>
                        </a:rPr>
                        <a:t>脚掌（英寸）</a:t>
                      </a:r>
                      <a:endParaRPr lang="zh-CN" sz="18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zh-CN" sz="1800" kern="0" dirty="0">
                          <a:solidFill>
                            <a:schemeClr val="tx1"/>
                          </a:solidFill>
                          <a:effectLst/>
                        </a:rPr>
                        <a:t>性别</a:t>
                      </a:r>
                      <a:endParaRPr lang="zh-CN" sz="1800" kern="100" dirty="0">
                        <a:solidFill>
                          <a:schemeClr val="tx1"/>
                        </a:solidFill>
                        <a:effectLst/>
                        <a:latin typeface="等线"/>
                        <a:ea typeface="等线"/>
                        <a:cs typeface="Times New Roman"/>
                      </a:endParaRPr>
                    </a:p>
                  </a:txBody>
                  <a:tcPr marL="68580" marR="68580" marT="0" marB="0"/>
                </a:tc>
                <a:extLst>
                  <a:ext uri="{0D108BD9-81ED-4DB2-BD59-A6C34878D82A}">
                    <a16:rowId xmlns:a16="http://schemas.microsoft.com/office/drawing/2014/main" xmlns="" val="10000"/>
                  </a:ext>
                </a:extLst>
              </a:tr>
              <a:tr h="137160">
                <a:tc>
                  <a:txBody>
                    <a:bodyPr/>
                    <a:lstStyle/>
                    <a:p>
                      <a:pPr algn="ctr">
                        <a:lnSpc>
                          <a:spcPct val="150000"/>
                        </a:lnSpc>
                        <a:spcAft>
                          <a:spcPts val="0"/>
                        </a:spcAft>
                      </a:pPr>
                      <a:r>
                        <a:rPr lang="en-US" sz="1800" kern="0">
                          <a:effectLst/>
                        </a:rPr>
                        <a:t>1</a:t>
                      </a:r>
                      <a:endParaRPr lang="zh-CN" sz="18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800" kern="0" dirty="0">
                          <a:effectLst/>
                        </a:rPr>
                        <a:t>185</a:t>
                      </a:r>
                      <a:endParaRPr lang="zh-CN" sz="1800" kern="100" dirty="0">
                        <a:effectLst/>
                        <a:latin typeface="等线"/>
                        <a:ea typeface="等线"/>
                        <a:cs typeface="Times New Roman"/>
                      </a:endParaRPr>
                    </a:p>
                  </a:txBody>
                  <a:tcPr marL="68580" marR="68580" marT="0" marB="0"/>
                </a:tc>
                <a:tc>
                  <a:txBody>
                    <a:bodyPr/>
                    <a:lstStyle/>
                    <a:p>
                      <a:pPr algn="ctr">
                        <a:lnSpc>
                          <a:spcPct val="150000"/>
                        </a:lnSpc>
                        <a:spcAft>
                          <a:spcPts val="0"/>
                        </a:spcAft>
                      </a:pPr>
                      <a:r>
                        <a:rPr lang="en-US" sz="1800" kern="0">
                          <a:effectLst/>
                        </a:rPr>
                        <a:t>180</a:t>
                      </a:r>
                      <a:endParaRPr lang="zh-CN" sz="18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a:effectLst/>
                        </a:rPr>
                        <a:t>13</a:t>
                      </a:r>
                      <a:endParaRPr lang="zh-CN" sz="18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800" kern="0" dirty="0">
                          <a:solidFill>
                            <a:srgbClr val="0099FF"/>
                          </a:solidFill>
                          <a:effectLst/>
                        </a:rPr>
                        <a:t>男</a:t>
                      </a:r>
                      <a:endParaRPr lang="zh-CN" sz="1800" kern="100" dirty="0">
                        <a:solidFill>
                          <a:srgbClr val="0099FF"/>
                        </a:solidFill>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1"/>
                  </a:ext>
                </a:extLst>
              </a:tr>
              <a:tr h="137160">
                <a:tc>
                  <a:txBody>
                    <a:bodyPr/>
                    <a:lstStyle/>
                    <a:p>
                      <a:pPr algn="ctr">
                        <a:lnSpc>
                          <a:spcPct val="150000"/>
                        </a:lnSpc>
                        <a:spcAft>
                          <a:spcPts val="0"/>
                        </a:spcAft>
                      </a:pPr>
                      <a:r>
                        <a:rPr lang="en-US" sz="1800" kern="0">
                          <a:effectLst/>
                        </a:rPr>
                        <a:t>2</a:t>
                      </a:r>
                      <a:endParaRPr lang="zh-CN" sz="18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800" kern="0" dirty="0">
                          <a:effectLst/>
                        </a:rPr>
                        <a:t>180</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a:effectLst/>
                        </a:rPr>
                        <a:t>170</a:t>
                      </a:r>
                      <a:endParaRPr lang="zh-CN" sz="18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a:effectLst/>
                        </a:rPr>
                        <a:t>12</a:t>
                      </a:r>
                      <a:endParaRPr lang="zh-CN" sz="18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800" kern="0" dirty="0">
                          <a:solidFill>
                            <a:srgbClr val="0099FF"/>
                          </a:solidFill>
                          <a:effectLst/>
                        </a:rPr>
                        <a:t>男</a:t>
                      </a:r>
                      <a:endParaRPr lang="zh-CN" sz="1800" kern="100" dirty="0">
                        <a:solidFill>
                          <a:srgbClr val="0099FF"/>
                        </a:solidFill>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2"/>
                  </a:ext>
                </a:extLst>
              </a:tr>
              <a:tr h="137160">
                <a:tc>
                  <a:txBody>
                    <a:bodyPr/>
                    <a:lstStyle/>
                    <a:p>
                      <a:pPr algn="ctr">
                        <a:lnSpc>
                          <a:spcPct val="150000"/>
                        </a:lnSpc>
                        <a:spcAft>
                          <a:spcPts val="0"/>
                        </a:spcAft>
                      </a:pPr>
                      <a:r>
                        <a:rPr lang="en-US" sz="1800" kern="0">
                          <a:effectLst/>
                        </a:rPr>
                        <a:t>3</a:t>
                      </a:r>
                      <a:endParaRPr lang="zh-CN" sz="18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800" kern="0" dirty="0">
                          <a:effectLst/>
                        </a:rPr>
                        <a:t>172</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a:effectLst/>
                        </a:rPr>
                        <a:t>175</a:t>
                      </a:r>
                      <a:endParaRPr lang="zh-CN" sz="18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dirty="0">
                          <a:effectLst/>
                        </a:rPr>
                        <a:t>11</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800" kern="0" dirty="0">
                          <a:solidFill>
                            <a:srgbClr val="0099FF"/>
                          </a:solidFill>
                          <a:effectLst/>
                        </a:rPr>
                        <a:t>男</a:t>
                      </a:r>
                      <a:endParaRPr lang="zh-CN" sz="1800" kern="100" dirty="0">
                        <a:solidFill>
                          <a:srgbClr val="0099FF"/>
                        </a:solidFill>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3"/>
                  </a:ext>
                </a:extLst>
              </a:tr>
              <a:tr h="137160">
                <a:tc>
                  <a:txBody>
                    <a:bodyPr/>
                    <a:lstStyle/>
                    <a:p>
                      <a:pPr algn="ctr">
                        <a:lnSpc>
                          <a:spcPct val="150000"/>
                        </a:lnSpc>
                        <a:spcAft>
                          <a:spcPts val="0"/>
                        </a:spcAft>
                      </a:pPr>
                      <a:r>
                        <a:rPr lang="en-US" sz="1800" kern="0">
                          <a:effectLst/>
                        </a:rPr>
                        <a:t>4</a:t>
                      </a:r>
                      <a:endParaRPr lang="zh-CN" sz="18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800" kern="0" dirty="0">
                          <a:effectLst/>
                        </a:rPr>
                        <a:t>175</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a:effectLst/>
                        </a:rPr>
                        <a:t>185</a:t>
                      </a:r>
                      <a:endParaRPr lang="zh-CN" sz="18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a:effectLst/>
                        </a:rPr>
                        <a:t>12</a:t>
                      </a:r>
                      <a:endParaRPr lang="zh-CN" sz="18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800" kern="0" dirty="0">
                          <a:solidFill>
                            <a:srgbClr val="0099FF"/>
                          </a:solidFill>
                          <a:effectLst/>
                        </a:rPr>
                        <a:t>男</a:t>
                      </a:r>
                      <a:endParaRPr lang="zh-CN" sz="1800" kern="100" dirty="0">
                        <a:solidFill>
                          <a:srgbClr val="0099FF"/>
                        </a:solidFill>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4"/>
                  </a:ext>
                </a:extLst>
              </a:tr>
              <a:tr h="137160">
                <a:tc>
                  <a:txBody>
                    <a:bodyPr/>
                    <a:lstStyle/>
                    <a:p>
                      <a:pPr algn="ctr">
                        <a:lnSpc>
                          <a:spcPct val="150000"/>
                        </a:lnSpc>
                        <a:spcAft>
                          <a:spcPts val="0"/>
                        </a:spcAft>
                      </a:pPr>
                      <a:r>
                        <a:rPr lang="en-US" sz="1600" kern="0">
                          <a:effectLst/>
                        </a:rPr>
                        <a:t>5</a:t>
                      </a:r>
                      <a:endParaRPr lang="zh-CN" sz="18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800" kern="0" dirty="0">
                          <a:effectLst/>
                        </a:rPr>
                        <a:t>160</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a:effectLst/>
                        </a:rPr>
                        <a:t>100</a:t>
                      </a:r>
                      <a:endParaRPr lang="zh-CN" sz="18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a:effectLst/>
                        </a:rPr>
                        <a:t>6</a:t>
                      </a:r>
                      <a:endParaRPr lang="zh-CN" sz="18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800" kern="0" dirty="0">
                          <a:solidFill>
                            <a:srgbClr val="0099FF"/>
                          </a:solidFill>
                          <a:effectLst/>
                        </a:rPr>
                        <a:t>女</a:t>
                      </a:r>
                      <a:endParaRPr lang="zh-CN" sz="1800" kern="100" dirty="0">
                        <a:solidFill>
                          <a:srgbClr val="0099FF"/>
                        </a:solidFill>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5"/>
                  </a:ext>
                </a:extLst>
              </a:tr>
              <a:tr h="137160">
                <a:tc>
                  <a:txBody>
                    <a:bodyPr/>
                    <a:lstStyle/>
                    <a:p>
                      <a:pPr algn="ctr">
                        <a:lnSpc>
                          <a:spcPct val="150000"/>
                        </a:lnSpc>
                        <a:spcAft>
                          <a:spcPts val="0"/>
                        </a:spcAft>
                      </a:pPr>
                      <a:r>
                        <a:rPr lang="en-US" sz="1600" kern="0">
                          <a:effectLst/>
                        </a:rPr>
                        <a:t>6</a:t>
                      </a:r>
                      <a:endParaRPr lang="zh-CN" sz="18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800" kern="0" dirty="0">
                          <a:effectLst/>
                        </a:rPr>
                        <a:t>165</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dirty="0">
                          <a:effectLst/>
                        </a:rPr>
                        <a:t>103</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dirty="0">
                          <a:effectLst/>
                        </a:rPr>
                        <a:t>7</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800" kern="0" dirty="0">
                          <a:solidFill>
                            <a:srgbClr val="0099FF"/>
                          </a:solidFill>
                          <a:effectLst/>
                        </a:rPr>
                        <a:t>女</a:t>
                      </a:r>
                      <a:endParaRPr lang="zh-CN" sz="1800" kern="100" dirty="0">
                        <a:solidFill>
                          <a:srgbClr val="0099FF"/>
                        </a:solidFill>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6"/>
                  </a:ext>
                </a:extLst>
              </a:tr>
              <a:tr h="137160">
                <a:tc>
                  <a:txBody>
                    <a:bodyPr/>
                    <a:lstStyle/>
                    <a:p>
                      <a:pPr algn="ctr">
                        <a:lnSpc>
                          <a:spcPct val="150000"/>
                        </a:lnSpc>
                        <a:spcAft>
                          <a:spcPts val="0"/>
                        </a:spcAft>
                      </a:pPr>
                      <a:r>
                        <a:rPr lang="en-US" sz="1600" kern="0">
                          <a:effectLst/>
                        </a:rPr>
                        <a:t>7</a:t>
                      </a:r>
                      <a:endParaRPr lang="zh-CN" sz="18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800" kern="0" dirty="0">
                          <a:effectLst/>
                        </a:rPr>
                        <a:t>162</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dirty="0">
                          <a:effectLst/>
                        </a:rPr>
                        <a:t>96</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dirty="0">
                          <a:effectLst/>
                        </a:rPr>
                        <a:t>6</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800" kern="0" dirty="0">
                          <a:solidFill>
                            <a:srgbClr val="0099FF"/>
                          </a:solidFill>
                          <a:effectLst/>
                        </a:rPr>
                        <a:t>女</a:t>
                      </a:r>
                      <a:endParaRPr lang="zh-CN" sz="1800" kern="100" dirty="0">
                        <a:solidFill>
                          <a:srgbClr val="0099FF"/>
                        </a:solidFill>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7"/>
                  </a:ext>
                </a:extLst>
              </a:tr>
              <a:tr h="137160">
                <a:tc>
                  <a:txBody>
                    <a:bodyPr/>
                    <a:lstStyle/>
                    <a:p>
                      <a:pPr algn="ctr">
                        <a:lnSpc>
                          <a:spcPct val="150000"/>
                        </a:lnSpc>
                        <a:spcAft>
                          <a:spcPts val="0"/>
                        </a:spcAft>
                      </a:pPr>
                      <a:r>
                        <a:rPr lang="en-US" sz="1600" kern="0">
                          <a:effectLst/>
                        </a:rPr>
                        <a:t>8</a:t>
                      </a:r>
                      <a:endParaRPr lang="zh-CN" sz="18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800" kern="0" dirty="0">
                          <a:effectLst/>
                        </a:rPr>
                        <a:t>158</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a:effectLst/>
                        </a:rPr>
                        <a:t>105</a:t>
                      </a:r>
                      <a:endParaRPr lang="zh-CN" sz="18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800" kern="0" dirty="0">
                          <a:effectLst/>
                        </a:rPr>
                        <a:t>6</a:t>
                      </a:r>
                      <a:endParaRPr lang="zh-CN" sz="18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800" kern="0" dirty="0">
                          <a:solidFill>
                            <a:srgbClr val="0099FF"/>
                          </a:solidFill>
                          <a:effectLst/>
                        </a:rPr>
                        <a:t>女</a:t>
                      </a:r>
                      <a:endParaRPr lang="zh-CN" sz="1800" kern="100" dirty="0">
                        <a:solidFill>
                          <a:srgbClr val="0099FF"/>
                        </a:solidFill>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8"/>
                  </a:ext>
                </a:extLst>
              </a:tr>
            </a:tbl>
          </a:graphicData>
        </a:graphic>
      </p:graphicFrame>
      <p:sp>
        <p:nvSpPr>
          <p:cNvPr id="13" name="文本框 12">
            <a:extLst>
              <a:ext uri="{FF2B5EF4-FFF2-40B4-BE49-F238E27FC236}">
                <a16:creationId xmlns:a16="http://schemas.microsoft.com/office/drawing/2014/main" xmlns="" id="{076A4BA9-B4F3-45ED-BA55-C022A9DA6B90}"/>
              </a:ext>
            </a:extLst>
          </p:cNvPr>
          <p:cNvSpPr txBox="1"/>
          <p:nvPr/>
        </p:nvSpPr>
        <p:spPr>
          <a:xfrm>
            <a:off x="1979712" y="4649152"/>
            <a:ext cx="7056784" cy="442878"/>
          </a:xfrm>
          <a:prstGeom prst="rect">
            <a:avLst/>
          </a:prstGeom>
          <a:noFill/>
        </p:spPr>
        <p:txBody>
          <a:bodyPr wrap="square">
            <a:spAutoFit/>
          </a:bodyPr>
          <a:lstStyle/>
          <a:p>
            <a:pPr>
              <a:lnSpc>
                <a:spcPct val="150000"/>
              </a:lnSpc>
            </a:pPr>
            <a:r>
              <a:rPr lang="zh-CN" altLang="zh-CN" sz="1800" dirty="0">
                <a:latin typeface="黑体" pitchFamily="49" charset="-122"/>
                <a:ea typeface="黑体" pitchFamily="49" charset="-122"/>
              </a:rPr>
              <a:t>已知某人身高</a:t>
            </a:r>
            <a:r>
              <a:rPr lang="en-US" altLang="zh-CN" sz="1800" dirty="0">
                <a:latin typeface="黑体" pitchFamily="49" charset="-122"/>
                <a:ea typeface="黑体" pitchFamily="49" charset="-122"/>
              </a:rPr>
              <a:t>170</a:t>
            </a:r>
            <a:r>
              <a:rPr lang="zh-CN" altLang="zh-CN" sz="1800" dirty="0">
                <a:latin typeface="黑体" pitchFamily="49" charset="-122"/>
                <a:ea typeface="黑体" pitchFamily="49" charset="-122"/>
              </a:rPr>
              <a:t>，体重</a:t>
            </a:r>
            <a:r>
              <a:rPr lang="en-US" altLang="zh-CN" sz="1800" dirty="0">
                <a:latin typeface="黑体" pitchFamily="49" charset="-122"/>
                <a:ea typeface="黑体" pitchFamily="49" charset="-122"/>
              </a:rPr>
              <a:t>160</a:t>
            </a:r>
            <a:r>
              <a:rPr lang="zh-CN" altLang="zh-CN" sz="1800" dirty="0">
                <a:latin typeface="黑体" pitchFamily="49" charset="-122"/>
                <a:ea typeface="黑体" pitchFamily="49" charset="-122"/>
              </a:rPr>
              <a:t>磅，脚掌</a:t>
            </a:r>
            <a:r>
              <a:rPr lang="en-US" altLang="zh-CN" sz="1800" dirty="0">
                <a:latin typeface="黑体" pitchFamily="49" charset="-122"/>
                <a:ea typeface="黑体" pitchFamily="49" charset="-122"/>
              </a:rPr>
              <a:t>11.5</a:t>
            </a:r>
            <a:r>
              <a:rPr lang="zh-CN" altLang="en-US" dirty="0">
                <a:latin typeface="黑体" pitchFamily="49" charset="-122"/>
                <a:ea typeface="黑体" pitchFamily="49" charset="-122"/>
              </a:rPr>
              <a:t>英寸</a:t>
            </a:r>
            <a:r>
              <a:rPr lang="zh-CN" altLang="zh-CN" sz="1800" dirty="0">
                <a:latin typeface="黑体" pitchFamily="49" charset="-122"/>
                <a:ea typeface="黑体" pitchFamily="49" charset="-122"/>
              </a:rPr>
              <a:t>，请</a:t>
            </a:r>
            <a:r>
              <a:rPr lang="zh-CN" altLang="en-US" sz="1800" dirty="0">
                <a:latin typeface="黑体" pitchFamily="49" charset="-122"/>
                <a:ea typeface="黑体" pitchFamily="49" charset="-122"/>
              </a:rPr>
              <a:t>判断</a:t>
            </a:r>
            <a:r>
              <a:rPr lang="zh-CN" altLang="zh-CN" sz="1800" dirty="0">
                <a:latin typeface="黑体" pitchFamily="49" charset="-122"/>
                <a:ea typeface="黑体" pitchFamily="49" charset="-122"/>
              </a:rPr>
              <a:t>此人</a:t>
            </a:r>
            <a:r>
              <a:rPr lang="zh-CN" altLang="en-US" sz="1800" dirty="0">
                <a:latin typeface="黑体" pitchFamily="49" charset="-122"/>
                <a:ea typeface="黑体" pitchFamily="49" charset="-122"/>
              </a:rPr>
              <a:t>性别</a:t>
            </a:r>
          </a:p>
        </p:txBody>
      </p:sp>
    </p:spTree>
    <p:extLst>
      <p:ext uri="{BB962C8B-B14F-4D97-AF65-F5344CB8AC3E}">
        <p14:creationId xmlns:p14="http://schemas.microsoft.com/office/powerpoint/2010/main" val="113836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7548" y="862853"/>
            <a:ext cx="7258948" cy="1682577"/>
          </a:xfrm>
          <a:prstGeom prst="rect">
            <a:avLst/>
          </a:prstGeom>
        </p:spPr>
        <p:txBody>
          <a:bodyPr wrap="square">
            <a:spAutoFit/>
          </a:bodyPr>
          <a:lstStyle/>
          <a:p>
            <a:pPr marL="342900" indent="-342900">
              <a:lnSpc>
                <a:spcPct val="150000"/>
              </a:lnSpc>
              <a:buFont typeface="Wingdings" pitchFamily="2" charset="2"/>
              <a:buChar char="u"/>
            </a:pPr>
            <a:r>
              <a:rPr lang="zh-CN" altLang="zh-CN" sz="2400" b="1" dirty="0">
                <a:latin typeface="黑体" pitchFamily="49" charset="-122"/>
                <a:ea typeface="黑体" pitchFamily="49" charset="-122"/>
              </a:rPr>
              <a:t>当特征是连续变量时，通常有两种处理方法</a:t>
            </a:r>
            <a:endParaRPr lang="en-US" altLang="zh-CN" sz="2400" b="1" dirty="0">
              <a:latin typeface="黑体" pitchFamily="49" charset="-122"/>
              <a:ea typeface="黑体" pitchFamily="49" charset="-122"/>
            </a:endParaRPr>
          </a:p>
          <a:p>
            <a:pPr marL="800100" lvl="1" indent="-342900">
              <a:lnSpc>
                <a:spcPct val="150000"/>
              </a:lnSpc>
              <a:buFont typeface="Wingdings" pitchFamily="2" charset="2"/>
              <a:buChar char="Ø"/>
            </a:pPr>
            <a:r>
              <a:rPr lang="zh-CN" altLang="zh-CN" sz="2400" dirty="0"/>
              <a:t>第一种方法是将连续的特征离散化</a:t>
            </a:r>
            <a:r>
              <a:rPr lang="zh-CN" altLang="en-US" sz="2400" dirty="0"/>
              <a:t>；</a:t>
            </a:r>
            <a:endParaRPr lang="en-US" altLang="zh-CN" sz="2400" dirty="0"/>
          </a:p>
          <a:p>
            <a:pPr lvl="1">
              <a:lnSpc>
                <a:spcPct val="150000"/>
              </a:lnSpc>
            </a:pPr>
            <a:r>
              <a:rPr lang="zh-CN" altLang="en-US" sz="2400" b="1" dirty="0"/>
              <a:t>          困难：</a:t>
            </a:r>
            <a:r>
              <a:rPr lang="en-US" altLang="zh-CN" sz="2400" b="1" dirty="0"/>
              <a:t> </a:t>
            </a:r>
            <a:r>
              <a:rPr lang="zh-CN" altLang="en-US" sz="2400" dirty="0"/>
              <a:t>如何离散化？</a:t>
            </a:r>
            <a:endParaRPr lang="en-US" altLang="zh-CN" sz="2400" dirty="0"/>
          </a:p>
        </p:txBody>
      </p:sp>
      <p:sp>
        <p:nvSpPr>
          <p:cNvPr id="3"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latin typeface="黑体" pitchFamily="49" charset="-122"/>
                <a:ea typeface="黑体" pitchFamily="49" charset="-122"/>
                <a:sym typeface="+mn-ea"/>
              </a:rPr>
              <a:t>离散化处理</a:t>
            </a:r>
            <a:endParaRPr lang="en-US" altLang="zh-CN" dirty="0">
              <a:latin typeface="黑体" pitchFamily="49" charset="-122"/>
              <a:ea typeface="黑体" pitchFamily="49" charset="-122"/>
              <a:sym typeface="+mn-ea"/>
            </a:endParaRPr>
          </a:p>
        </p:txBody>
      </p:sp>
    </p:spTree>
    <p:extLst>
      <p:ext uri="{BB962C8B-B14F-4D97-AF65-F5344CB8AC3E}">
        <p14:creationId xmlns:p14="http://schemas.microsoft.com/office/powerpoint/2010/main" val="326664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7548" y="862853"/>
            <a:ext cx="7237145" cy="2236574"/>
          </a:xfrm>
          <a:prstGeom prst="rect">
            <a:avLst/>
          </a:prstGeom>
        </p:spPr>
        <p:txBody>
          <a:bodyPr wrap="square">
            <a:spAutoFit/>
          </a:bodyPr>
          <a:lstStyle/>
          <a:p>
            <a:pPr marL="342900" indent="-342900">
              <a:lnSpc>
                <a:spcPct val="150000"/>
              </a:lnSpc>
              <a:buFont typeface="Wingdings" pitchFamily="2" charset="2"/>
              <a:buChar char="u"/>
            </a:pPr>
            <a:r>
              <a:rPr lang="zh-CN" altLang="zh-CN" sz="2400" b="1" dirty="0">
                <a:latin typeface="黑体" pitchFamily="49" charset="-122"/>
                <a:ea typeface="黑体" pitchFamily="49" charset="-122"/>
              </a:rPr>
              <a:t>当特征是连续变量时，通常有两种处理方法</a:t>
            </a:r>
            <a:endParaRPr lang="en-US" altLang="zh-CN" sz="2400" b="1" dirty="0">
              <a:latin typeface="黑体" pitchFamily="49" charset="-122"/>
              <a:ea typeface="黑体" pitchFamily="49" charset="-122"/>
            </a:endParaRPr>
          </a:p>
          <a:p>
            <a:pPr marL="800100" lvl="1" indent="-342900">
              <a:lnSpc>
                <a:spcPct val="150000"/>
              </a:lnSpc>
              <a:buFont typeface="Wingdings" pitchFamily="2" charset="2"/>
              <a:buChar char="Ø"/>
            </a:pPr>
            <a:r>
              <a:rPr lang="zh-CN" altLang="zh-CN" sz="2400" dirty="0"/>
              <a:t>第二种方法</a:t>
            </a:r>
            <a:r>
              <a:rPr lang="zh-CN" altLang="en-US" sz="2400" dirty="0"/>
              <a:t>：</a:t>
            </a:r>
            <a:r>
              <a:rPr lang="zh-CN" altLang="zh-CN" sz="2400" dirty="0"/>
              <a:t>采用高斯模型，假定连续型特征服从正态分布，使用正态分布对条件参数进行求解。</a:t>
            </a:r>
            <a:endParaRPr lang="zh-CN" altLang="en-US" sz="2400" dirty="0"/>
          </a:p>
        </p:txBody>
      </p:sp>
      <p:sp>
        <p:nvSpPr>
          <p:cNvPr id="3"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latin typeface="黑体" pitchFamily="49" charset="-122"/>
                <a:ea typeface="黑体" pitchFamily="49" charset="-122"/>
                <a:sym typeface="+mn-ea"/>
              </a:rPr>
              <a:t>高斯模型</a:t>
            </a:r>
            <a:endParaRPr lang="en-US" altLang="zh-CN" dirty="0">
              <a:latin typeface="黑体" pitchFamily="49" charset="-122"/>
              <a:ea typeface="黑体" pitchFamily="49" charset="-122"/>
              <a:sym typeface="+mn-ea"/>
            </a:endParaRPr>
          </a:p>
        </p:txBody>
      </p:sp>
    </p:spTree>
    <p:extLst>
      <p:ext uri="{BB962C8B-B14F-4D97-AF65-F5344CB8AC3E}">
        <p14:creationId xmlns:p14="http://schemas.microsoft.com/office/powerpoint/2010/main" val="268010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FF448BD2-A01F-4A14-AC8F-15EDD5AFA328}"/>
              </a:ext>
            </a:extLst>
          </p:cNvPr>
          <p:cNvSpPr/>
          <p:nvPr/>
        </p:nvSpPr>
        <p:spPr>
          <a:xfrm>
            <a:off x="1691680" y="843558"/>
            <a:ext cx="7200800" cy="3356240"/>
          </a:xfrm>
          <a:prstGeom prst="rect">
            <a:avLst/>
          </a:prstGeom>
        </p:spPr>
        <p:txBody>
          <a:bodyPr wrap="square">
            <a:spAutoFit/>
          </a:bodyPr>
          <a:lstStyle/>
          <a:p>
            <a:pPr>
              <a:lnSpc>
                <a:spcPct val="200000"/>
              </a:lnSpc>
            </a:pPr>
            <a:r>
              <a:rPr lang="zh-CN" altLang="en-US" sz="2200" b="1" dirty="0">
                <a:latin typeface="黑体" pitchFamily="49" charset="-122"/>
                <a:ea typeface="黑体" pitchFamily="49" charset="-122"/>
              </a:rPr>
              <a:t>例如：</a:t>
            </a:r>
            <a:r>
              <a:rPr lang="zh-CN" altLang="zh-CN" sz="2200" dirty="0">
                <a:latin typeface="黑体" pitchFamily="49" charset="-122"/>
                <a:ea typeface="黑体" pitchFamily="49" charset="-122"/>
              </a:rPr>
              <a:t>已知某人身高</a:t>
            </a:r>
            <a:r>
              <a:rPr lang="en-US" altLang="zh-CN" sz="2200" dirty="0">
                <a:latin typeface="黑体" pitchFamily="49" charset="-122"/>
                <a:ea typeface="黑体" pitchFamily="49" charset="-122"/>
              </a:rPr>
              <a:t>6</a:t>
            </a:r>
            <a:r>
              <a:rPr lang="zh-CN" altLang="zh-CN" sz="2200" dirty="0">
                <a:latin typeface="黑体" pitchFamily="49" charset="-122"/>
                <a:ea typeface="黑体" pitchFamily="49" charset="-122"/>
              </a:rPr>
              <a:t>英尺，体重</a:t>
            </a:r>
            <a:r>
              <a:rPr lang="en-US" altLang="zh-CN" sz="2200" dirty="0">
                <a:latin typeface="黑体" pitchFamily="49" charset="-122"/>
                <a:ea typeface="黑体" pitchFamily="49" charset="-122"/>
              </a:rPr>
              <a:t>160</a:t>
            </a:r>
            <a:r>
              <a:rPr lang="zh-CN" altLang="zh-CN" sz="2200" dirty="0">
                <a:latin typeface="黑体" pitchFamily="49" charset="-122"/>
                <a:ea typeface="黑体" pitchFamily="49" charset="-122"/>
              </a:rPr>
              <a:t>磅，脚掌</a:t>
            </a:r>
            <a:r>
              <a:rPr lang="en-US" altLang="zh-CN" sz="2200" dirty="0">
                <a:latin typeface="黑体" pitchFamily="49" charset="-122"/>
                <a:ea typeface="黑体" pitchFamily="49" charset="-122"/>
              </a:rPr>
              <a:t>12</a:t>
            </a:r>
            <a:r>
              <a:rPr lang="zh-CN" altLang="en-US" sz="2200" dirty="0">
                <a:latin typeface="黑体" pitchFamily="49" charset="-122"/>
                <a:ea typeface="黑体" pitchFamily="49" charset="-122"/>
              </a:rPr>
              <a:t>英寸</a:t>
            </a:r>
            <a:r>
              <a:rPr lang="zh-CN" altLang="zh-CN" sz="2200" dirty="0">
                <a:latin typeface="黑体" pitchFamily="49" charset="-122"/>
                <a:ea typeface="黑体" pitchFamily="49" charset="-122"/>
              </a:rPr>
              <a:t>，</a:t>
            </a:r>
            <a:endParaRPr lang="en-US" altLang="zh-CN" sz="2200" dirty="0">
              <a:latin typeface="黑体" pitchFamily="49" charset="-122"/>
              <a:ea typeface="黑体" pitchFamily="49" charset="-122"/>
            </a:endParaRPr>
          </a:p>
          <a:p>
            <a:pPr>
              <a:lnSpc>
                <a:spcPct val="200000"/>
              </a:lnSpc>
            </a:pPr>
            <a:r>
              <a:rPr lang="en-US" altLang="zh-CN" sz="2200" dirty="0">
                <a:latin typeface="黑体" pitchFamily="49" charset="-122"/>
                <a:ea typeface="黑体" pitchFamily="49" charset="-122"/>
              </a:rPr>
              <a:t>      </a:t>
            </a:r>
            <a:r>
              <a:rPr lang="zh-CN" altLang="zh-CN" sz="2200" dirty="0">
                <a:latin typeface="黑体" pitchFamily="49" charset="-122"/>
                <a:ea typeface="黑体" pitchFamily="49" charset="-122"/>
              </a:rPr>
              <a:t>请预测此人</a:t>
            </a:r>
            <a:r>
              <a:rPr lang="zh-CN" altLang="en-US" sz="2200" dirty="0">
                <a:latin typeface="黑体" pitchFamily="49" charset="-122"/>
                <a:ea typeface="黑体" pitchFamily="49" charset="-122"/>
              </a:rPr>
              <a:t>的性别</a:t>
            </a:r>
            <a:endParaRPr lang="en-US" altLang="zh-CN" sz="2200" dirty="0">
              <a:latin typeface="黑体" pitchFamily="49" charset="-122"/>
              <a:ea typeface="黑体" pitchFamily="49" charset="-122"/>
            </a:endParaRPr>
          </a:p>
          <a:p>
            <a:pPr>
              <a:lnSpc>
                <a:spcPct val="200000"/>
              </a:lnSpc>
            </a:pPr>
            <a:r>
              <a:rPr lang="zh-CN" altLang="en-US" sz="2200" dirty="0">
                <a:latin typeface="黑体" pitchFamily="49" charset="-122"/>
                <a:ea typeface="黑体" pitchFamily="49" charset="-122"/>
              </a:rPr>
              <a:t>即比较如下概率：</a:t>
            </a:r>
            <a:endParaRPr lang="en-US" altLang="zh-CN" sz="2200" dirty="0">
              <a:latin typeface="黑体" pitchFamily="49" charset="-122"/>
              <a:ea typeface="黑体" pitchFamily="49" charset="-122"/>
            </a:endParaRPr>
          </a:p>
          <a:p>
            <a:pPr>
              <a:lnSpc>
                <a:spcPct val="200000"/>
              </a:lnSpc>
            </a:pPr>
            <a:r>
              <a:rPr lang="en-US" altLang="zh-CN" sz="2200" dirty="0">
                <a:latin typeface="黑体" pitchFamily="49" charset="-122"/>
                <a:ea typeface="黑体" pitchFamily="49" charset="-122"/>
              </a:rPr>
              <a:t>     1</a:t>
            </a:r>
            <a:r>
              <a:rPr lang="zh-CN" altLang="en-US" sz="2200" dirty="0">
                <a:latin typeface="黑体" pitchFamily="49" charset="-122"/>
                <a:ea typeface="黑体" pitchFamily="49" charset="-122"/>
              </a:rPr>
              <a:t>）</a:t>
            </a:r>
            <a:r>
              <a:rPr lang="en-US" altLang="zh-CN" sz="2200" dirty="0">
                <a:latin typeface="黑体" pitchFamily="49" charset="-122"/>
                <a:ea typeface="黑体" pitchFamily="49" charset="-122"/>
              </a:rPr>
              <a:t>P(</a:t>
            </a:r>
            <a:r>
              <a:rPr lang="zh-CN" altLang="en-US" sz="2200" dirty="0">
                <a:latin typeface="黑体" pitchFamily="49" charset="-122"/>
                <a:ea typeface="黑体" pitchFamily="49" charset="-122"/>
              </a:rPr>
              <a:t>男</a:t>
            </a:r>
            <a:r>
              <a:rPr lang="en-US" altLang="zh-CN" sz="2200" dirty="0">
                <a:latin typeface="黑体" pitchFamily="49" charset="-122"/>
                <a:ea typeface="黑体" pitchFamily="49" charset="-122"/>
              </a:rPr>
              <a:t>|</a:t>
            </a:r>
            <a:r>
              <a:rPr lang="zh-CN" altLang="en-US" sz="2200" dirty="0">
                <a:latin typeface="黑体" pitchFamily="49" charset="-122"/>
                <a:ea typeface="黑体" pitchFamily="49" charset="-122"/>
              </a:rPr>
              <a:t>身高</a:t>
            </a:r>
            <a:r>
              <a:rPr lang="en-US" altLang="zh-CN" sz="2200" dirty="0">
                <a:latin typeface="黑体" pitchFamily="49" charset="-122"/>
                <a:ea typeface="黑体" pitchFamily="49" charset="-122"/>
              </a:rPr>
              <a:t>=170</a:t>
            </a:r>
            <a:r>
              <a:rPr lang="zh-CN" altLang="en-US" sz="2200" dirty="0">
                <a:latin typeface="黑体" pitchFamily="49" charset="-122"/>
                <a:ea typeface="黑体" pitchFamily="49" charset="-122"/>
              </a:rPr>
              <a:t>，体重</a:t>
            </a:r>
            <a:r>
              <a:rPr lang="en-US" altLang="zh-CN" sz="2200" dirty="0">
                <a:latin typeface="黑体" pitchFamily="49" charset="-122"/>
                <a:ea typeface="黑体" pitchFamily="49" charset="-122"/>
              </a:rPr>
              <a:t>=160</a:t>
            </a:r>
            <a:r>
              <a:rPr lang="zh-CN" altLang="en-US" sz="2200" dirty="0">
                <a:latin typeface="黑体" pitchFamily="49" charset="-122"/>
                <a:ea typeface="黑体" pitchFamily="49" charset="-122"/>
              </a:rPr>
              <a:t>，脚长</a:t>
            </a:r>
            <a:r>
              <a:rPr lang="en-US" altLang="zh-CN" sz="2200" dirty="0">
                <a:latin typeface="黑体" pitchFamily="49" charset="-122"/>
                <a:ea typeface="黑体" pitchFamily="49" charset="-122"/>
              </a:rPr>
              <a:t>=11.5)</a:t>
            </a:r>
          </a:p>
          <a:p>
            <a:pPr>
              <a:lnSpc>
                <a:spcPct val="200000"/>
              </a:lnSpc>
            </a:pPr>
            <a:r>
              <a:rPr lang="en-US" altLang="zh-CN" sz="2200" dirty="0">
                <a:latin typeface="黑体" pitchFamily="49" charset="-122"/>
                <a:ea typeface="黑体" pitchFamily="49" charset="-122"/>
              </a:rPr>
              <a:t>     2</a:t>
            </a:r>
            <a:r>
              <a:rPr lang="zh-CN" altLang="en-US" sz="2200" dirty="0">
                <a:latin typeface="黑体" pitchFamily="49" charset="-122"/>
                <a:ea typeface="黑体" pitchFamily="49" charset="-122"/>
              </a:rPr>
              <a:t>）</a:t>
            </a:r>
            <a:r>
              <a:rPr lang="en-US" altLang="zh-CN" sz="2200" dirty="0">
                <a:latin typeface="黑体" pitchFamily="49" charset="-122"/>
                <a:ea typeface="黑体" pitchFamily="49" charset="-122"/>
              </a:rPr>
              <a:t>P(</a:t>
            </a:r>
            <a:r>
              <a:rPr lang="zh-CN" altLang="en-US" sz="2200" dirty="0">
                <a:latin typeface="黑体" pitchFamily="49" charset="-122"/>
                <a:ea typeface="黑体" pitchFamily="49" charset="-122"/>
              </a:rPr>
              <a:t>女</a:t>
            </a:r>
            <a:r>
              <a:rPr lang="en-US" altLang="zh-CN" sz="2200" dirty="0">
                <a:latin typeface="黑体" pitchFamily="49" charset="-122"/>
                <a:ea typeface="黑体" pitchFamily="49" charset="-122"/>
              </a:rPr>
              <a:t>|</a:t>
            </a:r>
            <a:r>
              <a:rPr lang="zh-CN" altLang="en-US" sz="2200" dirty="0">
                <a:latin typeface="黑体" pitchFamily="49" charset="-122"/>
                <a:ea typeface="黑体" pitchFamily="49" charset="-122"/>
              </a:rPr>
              <a:t>身高</a:t>
            </a:r>
            <a:r>
              <a:rPr lang="en-US" altLang="zh-CN" sz="2200" dirty="0">
                <a:latin typeface="黑体" pitchFamily="49" charset="-122"/>
                <a:ea typeface="黑体" pitchFamily="49" charset="-122"/>
              </a:rPr>
              <a:t>=170</a:t>
            </a:r>
            <a:r>
              <a:rPr lang="zh-CN" altLang="en-US" sz="2200" dirty="0">
                <a:latin typeface="黑体" pitchFamily="49" charset="-122"/>
                <a:ea typeface="黑体" pitchFamily="49" charset="-122"/>
              </a:rPr>
              <a:t>，体重</a:t>
            </a:r>
            <a:r>
              <a:rPr lang="en-US" altLang="zh-CN" sz="2200" dirty="0">
                <a:latin typeface="黑体" pitchFamily="49" charset="-122"/>
                <a:ea typeface="黑体" pitchFamily="49" charset="-122"/>
              </a:rPr>
              <a:t>=160</a:t>
            </a:r>
            <a:r>
              <a:rPr lang="zh-CN" altLang="en-US" sz="2200" dirty="0">
                <a:latin typeface="黑体" pitchFamily="49" charset="-122"/>
                <a:ea typeface="黑体" pitchFamily="49" charset="-122"/>
              </a:rPr>
              <a:t>，脚长</a:t>
            </a:r>
            <a:r>
              <a:rPr lang="en-US" altLang="zh-CN" sz="2200" dirty="0">
                <a:latin typeface="黑体" pitchFamily="49" charset="-122"/>
                <a:ea typeface="黑体" pitchFamily="49" charset="-122"/>
              </a:rPr>
              <a:t>=11.5)</a:t>
            </a:r>
            <a:endParaRPr lang="zh-CN" altLang="en-US" sz="2200" dirty="0">
              <a:latin typeface="黑体" pitchFamily="49" charset="-122"/>
              <a:ea typeface="黑体" pitchFamily="49" charset="-122"/>
            </a:endParaRPr>
          </a:p>
        </p:txBody>
      </p:sp>
      <p:sp>
        <p:nvSpPr>
          <p:cNvPr id="7" name="标题 1">
            <a:extLst>
              <a:ext uri="{FF2B5EF4-FFF2-40B4-BE49-F238E27FC236}">
                <a16:creationId xmlns:a16="http://schemas.microsoft.com/office/drawing/2014/main" xmlns="" id="{49FC6396-E412-4AA3-966F-F9B81DB38E67}"/>
              </a:ext>
            </a:extLst>
          </p:cNvPr>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latin typeface="黑体" pitchFamily="49" charset="-122"/>
                <a:ea typeface="黑体" pitchFamily="49" charset="-122"/>
                <a:sym typeface="+mn-ea"/>
              </a:rPr>
              <a:t>高斯模型</a:t>
            </a:r>
            <a:endParaRPr lang="en-US" altLang="zh-CN" dirty="0">
              <a:latin typeface="黑体" pitchFamily="49" charset="-122"/>
              <a:ea typeface="黑体" pitchFamily="49" charset="-122"/>
              <a:sym typeface="+mn-ea"/>
            </a:endParaRPr>
          </a:p>
        </p:txBody>
      </p:sp>
    </p:spTree>
    <p:extLst>
      <p:ext uri="{BB962C8B-B14F-4D97-AF65-F5344CB8AC3E}">
        <p14:creationId xmlns:p14="http://schemas.microsoft.com/office/powerpoint/2010/main" val="11632633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5B2B724-8559-400F-8F8A-957C685B8902}"/>
              </a:ext>
            </a:extLst>
          </p:cNvPr>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latin typeface="黑体" pitchFamily="49" charset="-122"/>
                <a:ea typeface="黑体" pitchFamily="49" charset="-122"/>
                <a:sym typeface="+mn-ea"/>
              </a:rPr>
              <a:t>高斯模型</a:t>
            </a:r>
            <a:endParaRPr lang="en-US" altLang="zh-CN" dirty="0">
              <a:latin typeface="黑体" pitchFamily="49" charset="-122"/>
              <a:ea typeface="黑体" pitchFamily="49" charset="-122"/>
              <a:sym typeface="+mn-ea"/>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6BF9BD1D-D9A4-4132-9975-2F03BEE0770E}"/>
                  </a:ext>
                </a:extLst>
              </p:cNvPr>
              <p:cNvSpPr txBox="1"/>
              <p:nvPr/>
            </p:nvSpPr>
            <p:spPr>
              <a:xfrm>
                <a:off x="1691680" y="757401"/>
                <a:ext cx="7200800" cy="1318181"/>
              </a:xfrm>
              <a:prstGeom prst="rect">
                <a:avLst/>
              </a:prstGeom>
              <a:noFill/>
            </p:spPr>
            <p:txBody>
              <a:bodyPr wrap="square">
                <a:spAutoFit/>
              </a:bodyPr>
              <a:lstStyle/>
              <a:p>
                <a:pPr>
                  <a:lnSpc>
                    <a:spcPct val="150000"/>
                  </a:lnSpc>
                </a:pPr>
                <a:r>
                  <a:rPr lang="en-US" altLang="zh-CN" dirty="0">
                    <a:latin typeface="黑体" pitchFamily="49" charset="-122"/>
                    <a:ea typeface="黑体" pitchFamily="49" charset="-122"/>
                  </a:rPr>
                  <a:t>P(</a:t>
                </a:r>
                <a:r>
                  <a:rPr lang="zh-CN" altLang="en-US" dirty="0">
                    <a:latin typeface="黑体" pitchFamily="49" charset="-122"/>
                    <a:ea typeface="黑体" pitchFamily="49" charset="-122"/>
                  </a:rPr>
                  <a:t>男</a:t>
                </a:r>
                <a:r>
                  <a:rPr lang="en-US" altLang="zh-CN" dirty="0">
                    <a:latin typeface="黑体" pitchFamily="49" charset="-122"/>
                    <a:ea typeface="黑体" pitchFamily="49" charset="-122"/>
                  </a:rPr>
                  <a:t>|</a:t>
                </a:r>
                <a:r>
                  <a:rPr lang="zh-CN" altLang="en-US" dirty="0">
                    <a:latin typeface="黑体" pitchFamily="49" charset="-122"/>
                    <a:ea typeface="黑体" pitchFamily="49" charset="-122"/>
                  </a:rPr>
                  <a:t>身高</a:t>
                </a:r>
                <a:r>
                  <a:rPr lang="en-US" altLang="zh-CN" dirty="0">
                    <a:latin typeface="黑体" pitchFamily="49" charset="-122"/>
                    <a:ea typeface="黑体" pitchFamily="49" charset="-122"/>
                  </a:rPr>
                  <a:t>=6,</a:t>
                </a:r>
                <a:r>
                  <a:rPr lang="zh-CN" altLang="en-US" dirty="0">
                    <a:latin typeface="黑体" pitchFamily="49" charset="-122"/>
                    <a:ea typeface="黑体" pitchFamily="49" charset="-122"/>
                  </a:rPr>
                  <a:t>体重</a:t>
                </a:r>
                <a:r>
                  <a:rPr lang="en-US" altLang="zh-CN" dirty="0">
                    <a:latin typeface="黑体" pitchFamily="49" charset="-122"/>
                    <a:ea typeface="黑体" pitchFamily="49" charset="-122"/>
                  </a:rPr>
                  <a:t>=160,</a:t>
                </a:r>
                <a:r>
                  <a:rPr lang="zh-CN" altLang="en-US" dirty="0">
                    <a:latin typeface="黑体" pitchFamily="49" charset="-122"/>
                    <a:ea typeface="黑体" pitchFamily="49" charset="-122"/>
                  </a:rPr>
                  <a:t>脚长</a:t>
                </a:r>
                <a:r>
                  <a:rPr lang="en-US" altLang="zh-CN" dirty="0">
                    <a:latin typeface="黑体" pitchFamily="49" charset="-122"/>
                    <a:ea typeface="黑体" pitchFamily="49" charset="-122"/>
                  </a:rPr>
                  <a:t>=12)</a:t>
                </a:r>
              </a:p>
              <a:p>
                <a:pPr>
                  <a:lnSpc>
                    <a:spcPct val="150000"/>
                  </a:lnSpc>
                </a:pPr>
                <a:r>
                  <a:rPr lang="en-US" altLang="zh-CN" dirty="0">
                    <a:latin typeface="黑体" pitchFamily="49" charset="-122"/>
                    <a:ea typeface="黑体" pitchFamily="49" charset="-122"/>
                  </a:rPr>
                  <a:t>     =</a:t>
                </a:r>
                <a14:m>
                  <m:oMath xmlns:m="http://schemas.openxmlformats.org/officeDocument/2006/math">
                    <m:f>
                      <m:fPr>
                        <m:ctrlPr>
                          <a:rPr lang="en-US" altLang="zh-CN" i="1" smtClean="0">
                            <a:latin typeface="Cambria Math"/>
                            <a:ea typeface="黑体" pitchFamily="49" charset="-122"/>
                          </a:rPr>
                        </m:ctrlPr>
                      </m:fPr>
                      <m:num>
                        <m:r>
                          <m:rPr>
                            <m:sty m:val="p"/>
                          </m:rPr>
                          <a:rPr lang="en-US" altLang="zh-CN" i="1">
                            <a:latin typeface="Cambria Math" panose="02040503050406030204" pitchFamily="18" charset="0"/>
                            <a:ea typeface="黑体" pitchFamily="49" charset="-122"/>
                          </a:rPr>
                          <m:t>P</m:t>
                        </m:r>
                        <m:d>
                          <m:dPr>
                            <m:ctrlPr>
                              <a:rPr lang="en-US" altLang="zh-CN" b="0" i="1" smtClean="0">
                                <a:latin typeface="Cambria Math"/>
                                <a:ea typeface="黑体" pitchFamily="49" charset="-122"/>
                              </a:rPr>
                            </m:ctrlPr>
                          </m:dPr>
                          <m:e>
                            <m:r>
                              <a:rPr lang="zh-CN" altLang="en-US" i="1">
                                <a:latin typeface="Cambria Math" panose="02040503050406030204" pitchFamily="18" charset="0"/>
                                <a:ea typeface="黑体" pitchFamily="49" charset="-122"/>
                              </a:rPr>
                              <m:t>身高</m:t>
                            </m:r>
                            <m:r>
                              <a:rPr lang="en-US" altLang="zh-CN" b="0" i="1" smtClean="0">
                                <a:latin typeface="Cambria Math" panose="02040503050406030204" pitchFamily="18" charset="0"/>
                                <a:ea typeface="黑体" pitchFamily="49" charset="-122"/>
                              </a:rPr>
                              <m:t>=170</m:t>
                            </m:r>
                          </m:e>
                          <m:e>
                            <m:r>
                              <a:rPr lang="zh-CN" altLang="en-US" i="1">
                                <a:latin typeface="Cambria Math" panose="02040503050406030204" pitchFamily="18" charset="0"/>
                                <a:ea typeface="黑体" pitchFamily="49" charset="-122"/>
                              </a:rPr>
                              <m:t>男</m:t>
                            </m:r>
                          </m:e>
                        </m:d>
                        <m:r>
                          <m:rPr>
                            <m:sty m:val="p"/>
                          </m:rPr>
                          <a:rPr lang="en-US" altLang="zh-CN" i="1">
                            <a:latin typeface="Cambria Math" panose="02040503050406030204" pitchFamily="18" charset="0"/>
                            <a:ea typeface="黑体" pitchFamily="49" charset="-122"/>
                          </a:rPr>
                          <m:t>P</m:t>
                        </m:r>
                        <m:d>
                          <m:dPr>
                            <m:ctrlPr>
                              <a:rPr lang="en-US" altLang="zh-CN" b="0" i="1" smtClean="0">
                                <a:latin typeface="Cambria Math"/>
                                <a:ea typeface="黑体" pitchFamily="49" charset="-122"/>
                              </a:rPr>
                            </m:ctrlPr>
                          </m:dPr>
                          <m:e>
                            <m:r>
                              <a:rPr lang="zh-CN" altLang="en-US" i="1">
                                <a:latin typeface="Cambria Math" panose="02040503050406030204" pitchFamily="18" charset="0"/>
                                <a:ea typeface="黑体" pitchFamily="49" charset="-122"/>
                              </a:rPr>
                              <m:t>体重</m:t>
                            </m:r>
                            <m:r>
                              <a:rPr lang="en-US" altLang="zh-CN" b="0" i="1" smtClean="0">
                                <a:latin typeface="Cambria Math" panose="02040503050406030204" pitchFamily="18" charset="0"/>
                                <a:ea typeface="黑体" pitchFamily="49" charset="-122"/>
                              </a:rPr>
                              <m:t>=160</m:t>
                            </m:r>
                          </m:e>
                          <m:e>
                            <m:r>
                              <a:rPr lang="zh-CN" altLang="en-US" i="1">
                                <a:latin typeface="Cambria Math" panose="02040503050406030204" pitchFamily="18" charset="0"/>
                                <a:ea typeface="黑体" pitchFamily="49" charset="-122"/>
                              </a:rPr>
                              <m:t>男</m:t>
                            </m:r>
                          </m:e>
                        </m:d>
                        <m:r>
                          <m:rPr>
                            <m:sty m:val="p"/>
                          </m:rPr>
                          <a:rPr lang="en-US" altLang="zh-CN" i="1">
                            <a:latin typeface="Cambria Math" panose="02040503050406030204" pitchFamily="18" charset="0"/>
                            <a:ea typeface="黑体" pitchFamily="49" charset="-122"/>
                          </a:rPr>
                          <m:t>P</m:t>
                        </m:r>
                        <m:d>
                          <m:dPr>
                            <m:ctrlPr>
                              <a:rPr lang="en-US" altLang="zh-CN" b="0" i="1" smtClean="0">
                                <a:latin typeface="Cambria Math"/>
                                <a:ea typeface="黑体" pitchFamily="49" charset="-122"/>
                              </a:rPr>
                            </m:ctrlPr>
                          </m:dPr>
                          <m:e>
                            <m:r>
                              <a:rPr lang="zh-CN" altLang="en-US" i="1">
                                <a:latin typeface="Cambria Math" panose="02040503050406030204" pitchFamily="18" charset="0"/>
                                <a:ea typeface="黑体" pitchFamily="49" charset="-122"/>
                              </a:rPr>
                              <m:t>脚长</m:t>
                            </m:r>
                            <m:r>
                              <a:rPr lang="en-US" altLang="zh-CN" b="0" i="1" smtClean="0">
                                <a:latin typeface="Cambria Math" panose="02040503050406030204" pitchFamily="18" charset="0"/>
                                <a:ea typeface="黑体" pitchFamily="49" charset="-122"/>
                              </a:rPr>
                              <m:t>=11.5</m:t>
                            </m:r>
                          </m:e>
                          <m:e>
                            <m:r>
                              <a:rPr lang="zh-CN" altLang="en-US" i="1">
                                <a:latin typeface="Cambria Math" panose="02040503050406030204" pitchFamily="18" charset="0"/>
                                <a:ea typeface="黑体" pitchFamily="49" charset="-122"/>
                              </a:rPr>
                              <m:t>男</m:t>
                            </m:r>
                          </m:e>
                        </m:d>
                        <m:r>
                          <m:rPr>
                            <m:sty m:val="p"/>
                          </m:rPr>
                          <a:rPr lang="en-US" altLang="zh-CN" i="1">
                            <a:latin typeface="Cambria Math" panose="02040503050406030204" pitchFamily="18" charset="0"/>
                            <a:ea typeface="黑体" pitchFamily="49" charset="-122"/>
                          </a:rPr>
                          <m:t>P</m:t>
                        </m:r>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男</m:t>
                        </m:r>
                        <m:r>
                          <a:rPr lang="en-US" altLang="zh-CN" b="0" i="1" smtClean="0">
                            <a:latin typeface="Cambria Math" panose="02040503050406030204" pitchFamily="18" charset="0"/>
                            <a:ea typeface="黑体" pitchFamily="49" charset="-122"/>
                          </a:rPr>
                          <m:t>)</m:t>
                        </m:r>
                      </m:num>
                      <m:den>
                        <m:r>
                          <m:rPr>
                            <m:sty m:val="p"/>
                          </m:rPr>
                          <a:rPr lang="en-US" altLang="zh-CN" i="1">
                            <a:latin typeface="Cambria Math" panose="02040503050406030204" pitchFamily="18" charset="0"/>
                            <a:ea typeface="黑体" pitchFamily="49" charset="-122"/>
                          </a:rPr>
                          <m:t>P</m:t>
                        </m:r>
                        <m:r>
                          <a:rPr lang="zh-CN" altLang="en-US"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身高</m:t>
                        </m:r>
                        <m:r>
                          <a:rPr lang="en-US" altLang="zh-CN" b="0" i="1" smtClean="0">
                            <a:latin typeface="Cambria Math" panose="02040503050406030204" pitchFamily="18" charset="0"/>
                            <a:ea typeface="黑体" pitchFamily="49" charset="-122"/>
                          </a:rPr>
                          <m:t>=170</m:t>
                        </m:r>
                        <m:r>
                          <a:rPr lang="zh-CN" altLang="en-US" i="1">
                            <a:latin typeface="Cambria Math" panose="02040503050406030204" pitchFamily="18" charset="0"/>
                            <a:ea typeface="黑体" pitchFamily="49" charset="-122"/>
                          </a:rPr>
                          <m:t>）</m:t>
                        </m:r>
                        <m:r>
                          <a:rPr lang="zh-CN" altLang="en-US" i="1" smtClean="0">
                            <a:latin typeface="Cambria Math" panose="02040503050406030204" pitchFamily="18" charset="0"/>
                            <a:ea typeface="黑体" pitchFamily="49" charset="-122"/>
                          </a:rPr>
                          <m:t>∙</m:t>
                        </m:r>
                        <m:r>
                          <m:rPr>
                            <m:sty m:val="p"/>
                          </m:rPr>
                          <a:rPr lang="en-US" altLang="zh-CN" i="1" smtClean="0">
                            <a:latin typeface="Cambria Math" panose="02040503050406030204" pitchFamily="18" charset="0"/>
                            <a:ea typeface="黑体" pitchFamily="49" charset="-122"/>
                          </a:rPr>
                          <m:t>P</m:t>
                        </m:r>
                        <m:r>
                          <a:rPr lang="zh-CN" altLang="en-US" i="1">
                            <a:latin typeface="Cambria Math" panose="02040503050406030204" pitchFamily="18" charset="0"/>
                            <a:ea typeface="黑体" pitchFamily="49" charset="-122"/>
                          </a:rPr>
                          <m:t>（体重</m:t>
                        </m:r>
                        <m:r>
                          <a:rPr lang="en-US" altLang="zh-CN" b="0" i="1" smtClean="0">
                            <a:latin typeface="Cambria Math" panose="02040503050406030204" pitchFamily="18" charset="0"/>
                            <a:ea typeface="黑体" pitchFamily="49" charset="-122"/>
                          </a:rPr>
                          <m:t>=160</m:t>
                        </m:r>
                        <m:r>
                          <a:rPr lang="zh-CN" altLang="en-US" i="1">
                            <a:latin typeface="Cambria Math" panose="02040503050406030204" pitchFamily="18" charset="0"/>
                            <a:ea typeface="黑体" pitchFamily="49" charset="-122"/>
                          </a:rPr>
                          <m:t>）</m:t>
                        </m:r>
                        <m:r>
                          <a:rPr lang="zh-CN" altLang="en-US" i="1" smtClean="0">
                            <a:latin typeface="Cambria Math" panose="02040503050406030204" pitchFamily="18" charset="0"/>
                            <a:ea typeface="黑体" pitchFamily="49" charset="-122"/>
                          </a:rPr>
                          <m:t>∙</m:t>
                        </m:r>
                        <m:r>
                          <m:rPr>
                            <m:sty m:val="p"/>
                          </m:rPr>
                          <a:rPr lang="en-US" altLang="zh-CN" i="1" smtClean="0">
                            <a:latin typeface="Cambria Math" panose="02040503050406030204" pitchFamily="18" charset="0"/>
                            <a:ea typeface="黑体" pitchFamily="49" charset="-122"/>
                          </a:rPr>
                          <m:t>P</m:t>
                        </m:r>
                        <m:r>
                          <a:rPr lang="zh-CN" altLang="en-US" i="1">
                            <a:latin typeface="Cambria Math" panose="02040503050406030204" pitchFamily="18" charset="0"/>
                            <a:ea typeface="黑体" pitchFamily="49" charset="-122"/>
                          </a:rPr>
                          <m:t>（脚长</m:t>
                        </m:r>
                        <m:r>
                          <a:rPr lang="en-US" altLang="zh-CN" b="0" i="1" smtClean="0">
                            <a:latin typeface="Cambria Math" panose="02040503050406030204" pitchFamily="18" charset="0"/>
                            <a:ea typeface="黑体" pitchFamily="49" charset="-122"/>
                          </a:rPr>
                          <m:t>=11.5</m:t>
                        </m:r>
                        <m:r>
                          <a:rPr lang="zh-CN" altLang="en-US" i="1">
                            <a:latin typeface="Cambria Math" panose="02040503050406030204" pitchFamily="18" charset="0"/>
                            <a:ea typeface="黑体" pitchFamily="49" charset="-122"/>
                          </a:rPr>
                          <m:t>）</m:t>
                        </m:r>
                      </m:den>
                    </m:f>
                  </m:oMath>
                </a14:m>
                <a:r>
                  <a:rPr lang="zh-CN" altLang="en-US" dirty="0"/>
                  <a:t>   </a:t>
                </a:r>
                <a:r>
                  <a:rPr lang="en-US" altLang="zh-CN" dirty="0"/>
                  <a:t>= </a:t>
                </a:r>
                <a:r>
                  <a:rPr lang="zh-CN" altLang="en-US" dirty="0"/>
                  <a:t>？</a:t>
                </a:r>
              </a:p>
            </p:txBody>
          </p:sp>
        </mc:Choice>
        <mc:Fallback xmlns="">
          <p:sp>
            <p:nvSpPr>
              <p:cNvPr id="8" name="文本框 7">
                <a:extLst>
                  <a:ext uri="{FF2B5EF4-FFF2-40B4-BE49-F238E27FC236}">
                    <a16:creationId xmlns:a16="http://schemas.microsoft.com/office/drawing/2014/main" id="{6BF9BD1D-D9A4-4132-9975-2F03BEE0770E}"/>
                  </a:ext>
                </a:extLst>
              </p:cNvPr>
              <p:cNvSpPr txBox="1">
                <a:spLocks noRot="1" noChangeAspect="1" noMove="1" noResize="1" noEditPoints="1" noAdjustHandles="1" noChangeArrowheads="1" noChangeShapeType="1" noTextEdit="1"/>
              </p:cNvSpPr>
              <p:nvPr/>
            </p:nvSpPr>
            <p:spPr>
              <a:xfrm>
                <a:off x="1691680" y="757401"/>
                <a:ext cx="7200800" cy="1318181"/>
              </a:xfrm>
              <a:prstGeom prst="rect">
                <a:avLst/>
              </a:prstGeom>
              <a:blipFill>
                <a:blip r:embed="rId2"/>
                <a:stretch>
                  <a:fillRect l="-762"/>
                </a:stretch>
              </a:blipFill>
            </p:spPr>
            <p:txBody>
              <a:bodyPr/>
              <a:lstStyle/>
              <a:p>
                <a:r>
                  <a:rPr lang="zh-CN" altLang="en-US">
                    <a:noFill/>
                  </a:rPr>
                  <a:t> </a:t>
                </a:r>
              </a:p>
            </p:txBody>
          </p:sp>
        </mc:Fallback>
      </mc:AlternateContent>
      <p:graphicFrame>
        <p:nvGraphicFramePr>
          <p:cNvPr id="9" name="表格 8">
            <a:extLst>
              <a:ext uri="{FF2B5EF4-FFF2-40B4-BE49-F238E27FC236}">
                <a16:creationId xmlns:a16="http://schemas.microsoft.com/office/drawing/2014/main" xmlns="" id="{194F2665-0FF7-44A5-9DCC-AC75285BD5DA}"/>
              </a:ext>
            </a:extLst>
          </p:cNvPr>
          <p:cNvGraphicFramePr>
            <a:graphicFrameLocks noGrp="1"/>
          </p:cNvGraphicFramePr>
          <p:nvPr>
            <p:extLst>
              <p:ext uri="{D42A27DB-BD31-4B8C-83A1-F6EECF244321}">
                <p14:modId xmlns:p14="http://schemas.microsoft.com/office/powerpoint/2010/main" val="1377490775"/>
              </p:ext>
            </p:extLst>
          </p:nvPr>
        </p:nvGraphicFramePr>
        <p:xfrm>
          <a:off x="1907704" y="2139702"/>
          <a:ext cx="5256584" cy="2880360"/>
        </p:xfrm>
        <a:graphic>
          <a:graphicData uri="http://schemas.openxmlformats.org/drawingml/2006/table">
            <a:tbl>
              <a:tblPr firstRow="1" firstCol="1" bandRow="1">
                <a:tableStyleId>{F5AB1C69-6EDB-4FF4-983F-18BD219EF322}</a:tableStyleId>
              </a:tblPr>
              <a:tblGrid>
                <a:gridCol w="713586">
                  <a:extLst>
                    <a:ext uri="{9D8B030D-6E8A-4147-A177-3AD203B41FA5}">
                      <a16:colId xmlns:a16="http://schemas.microsoft.com/office/drawing/2014/main" xmlns="" val="20000"/>
                    </a:ext>
                  </a:extLst>
                </a:gridCol>
                <a:gridCol w="1314990">
                  <a:extLst>
                    <a:ext uri="{9D8B030D-6E8A-4147-A177-3AD203B41FA5}">
                      <a16:colId xmlns:a16="http://schemas.microsoft.com/office/drawing/2014/main" xmlns="" val="20001"/>
                    </a:ext>
                  </a:extLst>
                </a:gridCol>
                <a:gridCol w="1076283">
                  <a:extLst>
                    <a:ext uri="{9D8B030D-6E8A-4147-A177-3AD203B41FA5}">
                      <a16:colId xmlns:a16="http://schemas.microsoft.com/office/drawing/2014/main" xmlns="" val="20002"/>
                    </a:ext>
                  </a:extLst>
                </a:gridCol>
                <a:gridCol w="1314990">
                  <a:extLst>
                    <a:ext uri="{9D8B030D-6E8A-4147-A177-3AD203B41FA5}">
                      <a16:colId xmlns:a16="http://schemas.microsoft.com/office/drawing/2014/main" xmlns="" val="20003"/>
                    </a:ext>
                  </a:extLst>
                </a:gridCol>
                <a:gridCol w="836735">
                  <a:extLst>
                    <a:ext uri="{9D8B030D-6E8A-4147-A177-3AD203B41FA5}">
                      <a16:colId xmlns:a16="http://schemas.microsoft.com/office/drawing/2014/main" xmlns="" val="20004"/>
                    </a:ext>
                  </a:extLst>
                </a:gridCol>
              </a:tblGrid>
              <a:tr h="286816">
                <a:tc>
                  <a:txBody>
                    <a:bodyPr/>
                    <a:lstStyle/>
                    <a:p>
                      <a:pPr algn="ctr">
                        <a:lnSpc>
                          <a:spcPct val="150000"/>
                        </a:lnSpc>
                        <a:spcAft>
                          <a:spcPts val="0"/>
                        </a:spcAft>
                      </a:pPr>
                      <a:r>
                        <a:rPr lang="zh-CN" sz="1400" kern="0" dirty="0">
                          <a:effectLst/>
                        </a:rPr>
                        <a:t>编号</a:t>
                      </a:r>
                      <a:endParaRPr lang="zh-CN" sz="1400" kern="100" dirty="0">
                        <a:effectLst/>
                        <a:latin typeface="等线"/>
                        <a:ea typeface="等线"/>
                        <a:cs typeface="Times New Roman"/>
                      </a:endParaRPr>
                    </a:p>
                  </a:txBody>
                  <a:tcPr marL="68580" marR="68580" marT="0" marB="0"/>
                </a:tc>
                <a:tc>
                  <a:txBody>
                    <a:bodyPr/>
                    <a:lstStyle/>
                    <a:p>
                      <a:pPr algn="ctr">
                        <a:lnSpc>
                          <a:spcPct val="150000"/>
                        </a:lnSpc>
                        <a:spcAft>
                          <a:spcPts val="0"/>
                        </a:spcAft>
                      </a:pPr>
                      <a:r>
                        <a:rPr lang="zh-CN" sz="1400" kern="0" dirty="0">
                          <a:effectLst/>
                        </a:rPr>
                        <a:t>身高（</a:t>
                      </a:r>
                      <a:r>
                        <a:rPr lang="zh-CN" altLang="en-US" sz="1400" kern="0" dirty="0">
                          <a:effectLst/>
                        </a:rPr>
                        <a:t>厘米</a:t>
                      </a:r>
                      <a:r>
                        <a:rPr lang="zh-CN" sz="1400" kern="0" dirty="0">
                          <a:effectLst/>
                        </a:rPr>
                        <a:t>）</a:t>
                      </a:r>
                      <a:endParaRPr lang="zh-CN" sz="1400" kern="100" dirty="0">
                        <a:effectLst/>
                        <a:latin typeface="等线"/>
                        <a:ea typeface="等线"/>
                        <a:cs typeface="Times New Roman"/>
                      </a:endParaRPr>
                    </a:p>
                  </a:txBody>
                  <a:tcPr marL="68580" marR="68580" marT="0" marB="0"/>
                </a:tc>
                <a:tc>
                  <a:txBody>
                    <a:bodyPr/>
                    <a:lstStyle/>
                    <a:p>
                      <a:pPr algn="ctr">
                        <a:lnSpc>
                          <a:spcPct val="150000"/>
                        </a:lnSpc>
                        <a:spcAft>
                          <a:spcPts val="0"/>
                        </a:spcAft>
                      </a:pPr>
                      <a:r>
                        <a:rPr lang="zh-CN" sz="1400" kern="0">
                          <a:effectLst/>
                        </a:rPr>
                        <a:t>体重（磅）</a:t>
                      </a:r>
                      <a:endParaRPr lang="zh-CN" sz="14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zh-CN" sz="1400" kern="0">
                          <a:effectLst/>
                        </a:rPr>
                        <a:t>脚掌（英寸）</a:t>
                      </a:r>
                      <a:endParaRPr lang="zh-CN" sz="14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zh-CN" sz="1400" kern="0">
                          <a:effectLst/>
                        </a:rPr>
                        <a:t>性别</a:t>
                      </a:r>
                      <a:endParaRPr lang="zh-CN" sz="1400" kern="100">
                        <a:effectLst/>
                        <a:latin typeface="等线"/>
                        <a:ea typeface="等线"/>
                        <a:cs typeface="Times New Roman"/>
                      </a:endParaRPr>
                    </a:p>
                  </a:txBody>
                  <a:tcPr marL="68580" marR="68580" marT="0" marB="0"/>
                </a:tc>
                <a:extLst>
                  <a:ext uri="{0D108BD9-81ED-4DB2-BD59-A6C34878D82A}">
                    <a16:rowId xmlns:a16="http://schemas.microsoft.com/office/drawing/2014/main" xmlns="" val="10000"/>
                  </a:ext>
                </a:extLst>
              </a:tr>
              <a:tr h="289005">
                <a:tc>
                  <a:txBody>
                    <a:bodyPr/>
                    <a:lstStyle/>
                    <a:p>
                      <a:pPr algn="ctr">
                        <a:lnSpc>
                          <a:spcPct val="150000"/>
                        </a:lnSpc>
                        <a:spcAft>
                          <a:spcPts val="0"/>
                        </a:spcAft>
                      </a:pPr>
                      <a:r>
                        <a:rPr lang="en-US" sz="1400" kern="0">
                          <a:effectLst/>
                        </a:rPr>
                        <a:t>1</a:t>
                      </a:r>
                      <a:endParaRPr lang="zh-CN" sz="14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400" kern="0" dirty="0">
                          <a:effectLst/>
                        </a:rPr>
                        <a:t>185</a:t>
                      </a:r>
                      <a:endParaRPr lang="zh-CN" sz="1400" kern="100" dirty="0">
                        <a:effectLst/>
                        <a:latin typeface="等线"/>
                        <a:ea typeface="等线"/>
                        <a:cs typeface="Times New Roman"/>
                      </a:endParaRPr>
                    </a:p>
                  </a:txBody>
                  <a:tcPr marL="68580" marR="68580" marT="0" marB="0"/>
                </a:tc>
                <a:tc>
                  <a:txBody>
                    <a:bodyPr/>
                    <a:lstStyle/>
                    <a:p>
                      <a:pPr algn="ctr">
                        <a:lnSpc>
                          <a:spcPct val="150000"/>
                        </a:lnSpc>
                        <a:spcAft>
                          <a:spcPts val="0"/>
                        </a:spcAft>
                      </a:pPr>
                      <a:r>
                        <a:rPr lang="en-US" sz="1400" kern="0">
                          <a:effectLst/>
                        </a:rPr>
                        <a:t>180</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400" kern="0">
                          <a:effectLst/>
                        </a:rPr>
                        <a:t>13</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400" kern="0" dirty="0">
                          <a:effectLst/>
                        </a:rPr>
                        <a:t>男</a:t>
                      </a:r>
                      <a:endParaRPr lang="zh-CN" sz="1400" kern="100" dirty="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1"/>
                  </a:ext>
                </a:extLst>
              </a:tr>
              <a:tr h="289005">
                <a:tc>
                  <a:txBody>
                    <a:bodyPr/>
                    <a:lstStyle/>
                    <a:p>
                      <a:pPr algn="ctr">
                        <a:lnSpc>
                          <a:spcPct val="150000"/>
                        </a:lnSpc>
                        <a:spcAft>
                          <a:spcPts val="0"/>
                        </a:spcAft>
                      </a:pPr>
                      <a:r>
                        <a:rPr lang="en-US" sz="1400" kern="0">
                          <a:effectLst/>
                        </a:rPr>
                        <a:t>2</a:t>
                      </a:r>
                      <a:endParaRPr lang="zh-CN" sz="14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400" kern="0" dirty="0">
                          <a:effectLst/>
                        </a:rPr>
                        <a:t>180</a:t>
                      </a:r>
                      <a:endParaRPr lang="zh-CN" sz="14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400" kern="0">
                          <a:effectLst/>
                        </a:rPr>
                        <a:t>170</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400" kern="0">
                          <a:effectLst/>
                        </a:rPr>
                        <a:t>12</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400" kern="0">
                          <a:effectLst/>
                        </a:rPr>
                        <a:t>男</a:t>
                      </a:r>
                      <a:endParaRPr lang="zh-CN" sz="1400" kern="10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2"/>
                  </a:ext>
                </a:extLst>
              </a:tr>
              <a:tr h="289005">
                <a:tc>
                  <a:txBody>
                    <a:bodyPr/>
                    <a:lstStyle/>
                    <a:p>
                      <a:pPr algn="ctr">
                        <a:lnSpc>
                          <a:spcPct val="150000"/>
                        </a:lnSpc>
                        <a:spcAft>
                          <a:spcPts val="0"/>
                        </a:spcAft>
                      </a:pPr>
                      <a:r>
                        <a:rPr lang="en-US" sz="1400" kern="0">
                          <a:effectLst/>
                        </a:rPr>
                        <a:t>3</a:t>
                      </a:r>
                      <a:endParaRPr lang="zh-CN" sz="14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400" kern="0" dirty="0">
                          <a:effectLst/>
                        </a:rPr>
                        <a:t>172</a:t>
                      </a:r>
                      <a:endParaRPr lang="zh-CN" sz="14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400" kern="0">
                          <a:effectLst/>
                        </a:rPr>
                        <a:t>175</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400" kern="0">
                          <a:effectLst/>
                        </a:rPr>
                        <a:t>11</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400" kern="0">
                          <a:effectLst/>
                        </a:rPr>
                        <a:t>男</a:t>
                      </a:r>
                      <a:endParaRPr lang="zh-CN" sz="1400" kern="10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3"/>
                  </a:ext>
                </a:extLst>
              </a:tr>
              <a:tr h="289005">
                <a:tc>
                  <a:txBody>
                    <a:bodyPr/>
                    <a:lstStyle/>
                    <a:p>
                      <a:pPr algn="ctr">
                        <a:lnSpc>
                          <a:spcPct val="150000"/>
                        </a:lnSpc>
                        <a:spcAft>
                          <a:spcPts val="0"/>
                        </a:spcAft>
                      </a:pPr>
                      <a:r>
                        <a:rPr lang="en-US" sz="1400" kern="0">
                          <a:effectLst/>
                        </a:rPr>
                        <a:t>4</a:t>
                      </a:r>
                      <a:endParaRPr lang="zh-CN" sz="14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400" kern="0" dirty="0">
                          <a:effectLst/>
                        </a:rPr>
                        <a:t>175</a:t>
                      </a:r>
                      <a:endParaRPr lang="zh-CN" sz="14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400" kern="0">
                          <a:effectLst/>
                        </a:rPr>
                        <a:t>185</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400" kern="0">
                          <a:effectLst/>
                        </a:rPr>
                        <a:t>12</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400" kern="0">
                          <a:effectLst/>
                        </a:rPr>
                        <a:t>男</a:t>
                      </a:r>
                      <a:endParaRPr lang="zh-CN" sz="1400" kern="10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4"/>
                  </a:ext>
                </a:extLst>
              </a:tr>
              <a:tr h="289005">
                <a:tc>
                  <a:txBody>
                    <a:bodyPr/>
                    <a:lstStyle/>
                    <a:p>
                      <a:pPr algn="ctr">
                        <a:lnSpc>
                          <a:spcPct val="150000"/>
                        </a:lnSpc>
                        <a:spcAft>
                          <a:spcPts val="0"/>
                        </a:spcAft>
                      </a:pPr>
                      <a:r>
                        <a:rPr lang="en-US" sz="1200" kern="0">
                          <a:effectLst/>
                        </a:rPr>
                        <a:t>5</a:t>
                      </a:r>
                      <a:endParaRPr lang="zh-CN" sz="14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400" kern="0" dirty="0">
                          <a:effectLst/>
                        </a:rPr>
                        <a:t>160</a:t>
                      </a:r>
                      <a:endParaRPr lang="zh-CN" sz="14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400" kern="0">
                          <a:effectLst/>
                        </a:rPr>
                        <a:t>100</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400" kern="0">
                          <a:effectLst/>
                        </a:rPr>
                        <a:t>6</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400" kern="0">
                          <a:effectLst/>
                        </a:rPr>
                        <a:t>女</a:t>
                      </a:r>
                      <a:endParaRPr lang="zh-CN" sz="1400" kern="10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5"/>
                  </a:ext>
                </a:extLst>
              </a:tr>
              <a:tr h="286816">
                <a:tc>
                  <a:txBody>
                    <a:bodyPr/>
                    <a:lstStyle/>
                    <a:p>
                      <a:pPr algn="ctr">
                        <a:lnSpc>
                          <a:spcPct val="150000"/>
                        </a:lnSpc>
                        <a:spcAft>
                          <a:spcPts val="0"/>
                        </a:spcAft>
                      </a:pPr>
                      <a:r>
                        <a:rPr lang="en-US" sz="1200" kern="0">
                          <a:effectLst/>
                        </a:rPr>
                        <a:t>6</a:t>
                      </a:r>
                      <a:endParaRPr lang="zh-CN" sz="14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200" kern="0" dirty="0">
                          <a:effectLst/>
                        </a:rPr>
                        <a:t>165</a:t>
                      </a:r>
                      <a:endParaRPr lang="zh-CN" sz="14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200" kern="0">
                          <a:effectLst/>
                        </a:rPr>
                        <a:t>103</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200" kern="0" dirty="0">
                          <a:effectLst/>
                        </a:rPr>
                        <a:t>7</a:t>
                      </a:r>
                      <a:endParaRPr lang="zh-CN" sz="14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400" kern="0" dirty="0">
                          <a:effectLst/>
                        </a:rPr>
                        <a:t>女</a:t>
                      </a:r>
                      <a:endParaRPr lang="zh-CN" sz="1400" kern="100" dirty="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6"/>
                  </a:ext>
                </a:extLst>
              </a:tr>
              <a:tr h="286816">
                <a:tc>
                  <a:txBody>
                    <a:bodyPr/>
                    <a:lstStyle/>
                    <a:p>
                      <a:pPr algn="ctr">
                        <a:lnSpc>
                          <a:spcPct val="150000"/>
                        </a:lnSpc>
                        <a:spcAft>
                          <a:spcPts val="0"/>
                        </a:spcAft>
                      </a:pPr>
                      <a:r>
                        <a:rPr lang="en-US" sz="1200" kern="0">
                          <a:effectLst/>
                        </a:rPr>
                        <a:t>7</a:t>
                      </a:r>
                      <a:endParaRPr lang="zh-CN" sz="14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200" kern="0" dirty="0">
                          <a:effectLst/>
                        </a:rPr>
                        <a:t>162</a:t>
                      </a:r>
                      <a:endParaRPr lang="zh-CN" sz="14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200" kern="0">
                          <a:effectLst/>
                        </a:rPr>
                        <a:t>96</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200" kern="0">
                          <a:effectLst/>
                        </a:rPr>
                        <a:t>6</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400" kern="0">
                          <a:effectLst/>
                        </a:rPr>
                        <a:t>女</a:t>
                      </a:r>
                      <a:endParaRPr lang="zh-CN" sz="1400" kern="10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7"/>
                  </a:ext>
                </a:extLst>
              </a:tr>
              <a:tr h="286816">
                <a:tc>
                  <a:txBody>
                    <a:bodyPr/>
                    <a:lstStyle/>
                    <a:p>
                      <a:pPr algn="ctr">
                        <a:lnSpc>
                          <a:spcPct val="150000"/>
                        </a:lnSpc>
                        <a:spcAft>
                          <a:spcPts val="0"/>
                        </a:spcAft>
                      </a:pPr>
                      <a:r>
                        <a:rPr lang="en-US" sz="1200" kern="0">
                          <a:effectLst/>
                        </a:rPr>
                        <a:t>8</a:t>
                      </a:r>
                      <a:endParaRPr lang="zh-CN" sz="1400" kern="100">
                        <a:effectLst/>
                        <a:latin typeface="等线"/>
                        <a:ea typeface="等线"/>
                        <a:cs typeface="Times New Roman"/>
                      </a:endParaRPr>
                    </a:p>
                  </a:txBody>
                  <a:tcPr marL="68580" marR="68580" marT="0" marB="0"/>
                </a:tc>
                <a:tc>
                  <a:txBody>
                    <a:bodyPr/>
                    <a:lstStyle/>
                    <a:p>
                      <a:pPr algn="ctr">
                        <a:lnSpc>
                          <a:spcPct val="150000"/>
                        </a:lnSpc>
                        <a:spcAft>
                          <a:spcPts val="0"/>
                        </a:spcAft>
                      </a:pPr>
                      <a:r>
                        <a:rPr lang="en-US" sz="1200" kern="0" dirty="0">
                          <a:effectLst/>
                        </a:rPr>
                        <a:t>158</a:t>
                      </a:r>
                      <a:endParaRPr lang="zh-CN" sz="1400" kern="100" dirty="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200" kern="0">
                          <a:effectLst/>
                        </a:rPr>
                        <a:t>105</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en-US" sz="1200" kern="0">
                          <a:effectLst/>
                        </a:rPr>
                        <a:t>6</a:t>
                      </a:r>
                      <a:endParaRPr lang="zh-CN" sz="1400" kern="100">
                        <a:effectLst/>
                        <a:latin typeface="等线"/>
                        <a:ea typeface="等线"/>
                        <a:cs typeface="Times New Roman"/>
                      </a:endParaRPr>
                    </a:p>
                  </a:txBody>
                  <a:tcPr marL="68580" marR="68580" marT="0" marB="0" anchor="ctr"/>
                </a:tc>
                <a:tc>
                  <a:txBody>
                    <a:bodyPr/>
                    <a:lstStyle/>
                    <a:p>
                      <a:pPr algn="ctr">
                        <a:lnSpc>
                          <a:spcPct val="150000"/>
                        </a:lnSpc>
                        <a:spcAft>
                          <a:spcPts val="0"/>
                        </a:spcAft>
                      </a:pPr>
                      <a:r>
                        <a:rPr lang="zh-CN" sz="1400" kern="0" dirty="0">
                          <a:effectLst/>
                        </a:rPr>
                        <a:t>女</a:t>
                      </a:r>
                      <a:endParaRPr lang="zh-CN" sz="1400" kern="100" dirty="0">
                        <a:effectLst/>
                        <a:latin typeface="等线"/>
                        <a:ea typeface="等线"/>
                        <a:cs typeface="Times New Roman"/>
                      </a:endParaRPr>
                    </a:p>
                  </a:txBody>
                  <a:tcPr marL="68580" marR="68580" marT="0" marB="0" anchor="ctr"/>
                </a:tc>
                <a:extLst>
                  <a:ext uri="{0D108BD9-81ED-4DB2-BD59-A6C34878D82A}">
                    <a16:rowId xmlns:a16="http://schemas.microsoft.com/office/drawing/2014/main" xmlns="" val="10008"/>
                  </a:ext>
                </a:extLst>
              </a:tr>
            </a:tbl>
          </a:graphicData>
        </a:graphic>
      </p:graphicFrame>
      <p:sp>
        <p:nvSpPr>
          <p:cNvPr id="10" name="文本框 9">
            <a:extLst>
              <a:ext uri="{FF2B5EF4-FFF2-40B4-BE49-F238E27FC236}">
                <a16:creationId xmlns:a16="http://schemas.microsoft.com/office/drawing/2014/main" xmlns="" id="{813D07DD-5303-4C85-A969-1AC544DB1A11}"/>
              </a:ext>
            </a:extLst>
          </p:cNvPr>
          <p:cNvSpPr txBox="1"/>
          <p:nvPr/>
        </p:nvSpPr>
        <p:spPr>
          <a:xfrm>
            <a:off x="7164288" y="2494170"/>
            <a:ext cx="1869976" cy="1267078"/>
          </a:xfrm>
          <a:prstGeom prst="rect">
            <a:avLst/>
          </a:prstGeom>
          <a:noFill/>
        </p:spPr>
        <p:txBody>
          <a:bodyPr wrap="square" rtlCol="0">
            <a:spAutoFit/>
          </a:bodyPr>
          <a:lstStyle/>
          <a:p>
            <a:pPr>
              <a:lnSpc>
                <a:spcPct val="200000"/>
              </a:lnSpc>
            </a:pPr>
            <a:r>
              <a:rPr lang="en-US" altLang="zh-CN" dirty="0"/>
              <a:t>P(</a:t>
            </a:r>
            <a:r>
              <a:rPr lang="zh-CN" altLang="en-US" dirty="0"/>
              <a:t>身高</a:t>
            </a:r>
            <a:r>
              <a:rPr lang="en-US" altLang="zh-CN" dirty="0"/>
              <a:t>=170|</a:t>
            </a:r>
            <a:r>
              <a:rPr lang="zh-CN" altLang="en-US" dirty="0"/>
              <a:t>男</a:t>
            </a:r>
            <a:r>
              <a:rPr lang="en-US" altLang="zh-CN" dirty="0"/>
              <a:t>)</a:t>
            </a:r>
          </a:p>
          <a:p>
            <a:pPr>
              <a:lnSpc>
                <a:spcPct val="200000"/>
              </a:lnSpc>
            </a:pPr>
            <a:r>
              <a:rPr lang="en-US" altLang="zh-CN" sz="2400" dirty="0"/>
              <a:t>             =  </a:t>
            </a:r>
            <a:r>
              <a:rPr lang="zh-CN" altLang="en-US" sz="2400" dirty="0"/>
              <a:t>？</a:t>
            </a:r>
          </a:p>
        </p:txBody>
      </p:sp>
    </p:spTree>
    <p:extLst>
      <p:ext uri="{BB962C8B-B14F-4D97-AF65-F5344CB8AC3E}">
        <p14:creationId xmlns:p14="http://schemas.microsoft.com/office/powerpoint/2010/main" val="251666360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latin typeface="黑体" pitchFamily="49" charset="-122"/>
                <a:ea typeface="黑体" pitchFamily="49" charset="-122"/>
                <a:sym typeface="+mn-ea"/>
              </a:rPr>
              <a:t>高斯模型</a:t>
            </a:r>
            <a:endParaRPr lang="en-US" altLang="zh-CN" dirty="0">
              <a:latin typeface="黑体" pitchFamily="49" charset="-122"/>
              <a:ea typeface="黑体" pitchFamily="49" charset="-122"/>
              <a:sym typeface="+mn-ea"/>
            </a:endParaRPr>
          </a:p>
        </p:txBody>
      </p:sp>
      <mc:AlternateContent xmlns:mc="http://schemas.openxmlformats.org/markup-compatibility/2006" xmlns:a14="http://schemas.microsoft.com/office/drawing/2010/main">
        <mc:Choice Requires="a14">
          <p:sp>
            <p:nvSpPr>
              <p:cNvPr id="9" name="矩形 8"/>
              <p:cNvSpPr/>
              <p:nvPr/>
            </p:nvSpPr>
            <p:spPr>
              <a:xfrm>
                <a:off x="1979712" y="1195465"/>
                <a:ext cx="6480720" cy="728213"/>
              </a:xfrm>
              <a:prstGeom prst="rect">
                <a:avLst/>
              </a:prstGeom>
            </p:spPr>
            <p:txBody>
              <a:bodyPr wrap="square">
                <a:spAutoFit/>
              </a:bodyPr>
              <a:lstStyle/>
              <a:p>
                <a:r>
                  <a:rPr lang="zh-CN" altLang="en-US" sz="2400" dirty="0"/>
                  <a:t>高斯</a:t>
                </a:r>
                <a14:m>
                  <m:oMath xmlns:m="http://schemas.openxmlformats.org/officeDocument/2006/math">
                    <m:r>
                      <a:rPr lang="zh-CN" altLang="en-US" sz="2400" i="1" dirty="0" smtClean="0">
                        <a:latin typeface="Cambria Math" panose="02040503050406030204" pitchFamily="18" charset="0"/>
                      </a:rPr>
                      <m:t>分布</m:t>
                    </m:r>
                    <m:r>
                      <a:rPr lang="en-US" altLang="zh-CN" sz="2400" b="0" i="0" dirty="0" smtClean="0">
                        <a:latin typeface="Cambria Math" panose="02040503050406030204" pitchFamily="18" charset="0"/>
                      </a:rPr>
                      <m:t>     </m:t>
                    </m:r>
                    <m:r>
                      <m:rPr>
                        <m:sty m:val="p"/>
                      </m:rPr>
                      <a:rPr lang="en-US" altLang="zh-CN" sz="2400">
                        <a:latin typeface="Cambria Math"/>
                      </a:rPr>
                      <m:t>P</m:t>
                    </m:r>
                    <m:d>
                      <m:dPr>
                        <m:ctrlPr>
                          <a:rPr lang="zh-CN" altLang="zh-CN" sz="2400" i="1">
                            <a:latin typeface="Cambria Math"/>
                          </a:rPr>
                        </m:ctrlPr>
                      </m:dPr>
                      <m:e>
                        <m:r>
                          <m:rPr>
                            <m:sty m:val="p"/>
                          </m:rPr>
                          <a:rPr lang="en-US" altLang="zh-CN" sz="2400">
                            <a:latin typeface="Cambria Math"/>
                          </a:rPr>
                          <m:t>Xi</m:t>
                        </m:r>
                        <m:r>
                          <a:rPr lang="en-US" altLang="zh-CN" sz="2400">
                            <a:latin typeface="Cambria Math"/>
                          </a:rPr>
                          <m:t>=</m:t>
                        </m:r>
                        <m:r>
                          <m:rPr>
                            <m:sty m:val="p"/>
                          </m:rPr>
                          <a:rPr lang="en-US" altLang="zh-CN" sz="2400">
                            <a:latin typeface="Cambria Math"/>
                          </a:rPr>
                          <m:t>x</m:t>
                        </m:r>
                      </m:e>
                      <m:e>
                        <m:r>
                          <m:rPr>
                            <m:sty m:val="p"/>
                          </m:rPr>
                          <a:rPr lang="en-US" altLang="zh-CN" sz="2400">
                            <a:latin typeface="Cambria Math"/>
                          </a:rPr>
                          <m:t>Y</m:t>
                        </m:r>
                        <m:r>
                          <a:rPr lang="en-US" altLang="zh-CN" sz="2400">
                            <a:latin typeface="Cambria Math"/>
                          </a:rPr>
                          <m:t>=</m:t>
                        </m:r>
                        <m:r>
                          <m:rPr>
                            <m:sty m:val="p"/>
                          </m:rPr>
                          <a:rPr lang="en-US" altLang="zh-CN" sz="2400">
                            <a:latin typeface="Cambria Math"/>
                          </a:rPr>
                          <m:t>c</m:t>
                        </m:r>
                      </m:e>
                    </m:d>
                    <m:r>
                      <a:rPr lang="en-US" altLang="zh-CN" sz="2400">
                        <a:latin typeface="Cambria Math"/>
                      </a:rPr>
                      <m:t>=</m:t>
                    </m:r>
                    <m:f>
                      <m:fPr>
                        <m:ctrlPr>
                          <a:rPr lang="zh-CN" altLang="zh-CN" sz="2400" i="1">
                            <a:latin typeface="Cambria Math"/>
                          </a:rPr>
                        </m:ctrlPr>
                      </m:fPr>
                      <m:num>
                        <m:r>
                          <a:rPr lang="en-US" altLang="zh-CN" sz="2400">
                            <a:latin typeface="Cambria Math"/>
                          </a:rPr>
                          <m:t>1</m:t>
                        </m:r>
                      </m:num>
                      <m:den>
                        <m:rad>
                          <m:radPr>
                            <m:degHide m:val="on"/>
                            <m:ctrlPr>
                              <a:rPr lang="zh-CN" altLang="zh-CN" sz="2400" i="1">
                                <a:latin typeface="Cambria Math"/>
                              </a:rPr>
                            </m:ctrlPr>
                          </m:radPr>
                          <m:deg/>
                          <m:e>
                            <m:r>
                              <a:rPr lang="en-US" altLang="zh-CN" sz="2400">
                                <a:latin typeface="Cambria Math"/>
                              </a:rPr>
                              <m:t>2</m:t>
                            </m:r>
                            <m:r>
                              <m:rPr>
                                <m:sty m:val="p"/>
                              </m:rPr>
                              <a:rPr lang="en-US" altLang="zh-CN" sz="2400">
                                <a:latin typeface="Cambria Math"/>
                              </a:rPr>
                              <m:t>π</m:t>
                            </m:r>
                            <m:r>
                              <a:rPr lang="en-US" altLang="zh-CN" sz="2400">
                                <a:latin typeface="Cambria Math"/>
                              </a:rPr>
                              <m:t> </m:t>
                            </m:r>
                          </m:e>
                        </m:rad>
                        <m:r>
                          <m:rPr>
                            <m:sty m:val="p"/>
                          </m:rPr>
                          <a:rPr lang="en-US" altLang="zh-CN" sz="2400">
                            <a:latin typeface="Cambria Math"/>
                          </a:rPr>
                          <m:t>σ</m:t>
                        </m:r>
                        <m:r>
                          <a:rPr lang="en-US" altLang="zh-CN" sz="2400">
                            <a:latin typeface="Cambria Math"/>
                          </a:rPr>
                          <m:t>  </m:t>
                        </m:r>
                      </m:den>
                    </m:f>
                    <m:sSup>
                      <m:sSupPr>
                        <m:ctrlPr>
                          <a:rPr lang="zh-CN" altLang="zh-CN" sz="2400" i="1">
                            <a:latin typeface="Cambria Math"/>
                          </a:rPr>
                        </m:ctrlPr>
                      </m:sSupPr>
                      <m:e>
                        <m:r>
                          <m:rPr>
                            <m:sty m:val="p"/>
                          </m:rPr>
                          <a:rPr lang="en-US" altLang="zh-CN" sz="2400">
                            <a:latin typeface="Cambria Math"/>
                          </a:rPr>
                          <m:t>e</m:t>
                        </m:r>
                      </m:e>
                      <m:sup>
                        <m:r>
                          <a:rPr lang="zh-CN" altLang="en-US" sz="2400" i="1">
                            <a:latin typeface="Cambria Math"/>
                          </a:rPr>
                          <m:t>−</m:t>
                        </m:r>
                        <m:f>
                          <m:fPr>
                            <m:ctrlPr>
                              <a:rPr lang="zh-CN" altLang="zh-CN" sz="2400" i="1">
                                <a:latin typeface="Cambria Math"/>
                              </a:rPr>
                            </m:ctrlPr>
                          </m:fPr>
                          <m:num>
                            <m:r>
                              <a:rPr lang="en-US" altLang="zh-CN" sz="2400">
                                <a:latin typeface="Cambria Math"/>
                              </a:rPr>
                              <m:t>(</m:t>
                            </m:r>
                            <m:r>
                              <m:rPr>
                                <m:sty m:val="p"/>
                              </m:rPr>
                              <a:rPr lang="en-US" altLang="zh-CN" sz="2400">
                                <a:latin typeface="Cambria Math"/>
                              </a:rPr>
                              <m:t>x</m:t>
                            </m:r>
                            <m:r>
                              <a:rPr lang="en-US" altLang="zh-CN" sz="2400" i="1">
                                <a:latin typeface="Cambria Math"/>
                              </a:rPr>
                              <m:t>−</m:t>
                            </m:r>
                            <m:r>
                              <m:rPr>
                                <m:sty m:val="p"/>
                              </m:rPr>
                              <a:rPr lang="en-US" altLang="zh-CN" sz="2400">
                                <a:latin typeface="Cambria Math"/>
                              </a:rPr>
                              <m:t>μ</m:t>
                            </m:r>
                            <m:r>
                              <a:rPr lang="en-US" altLang="zh-CN" sz="2400">
                                <a:latin typeface="Cambria Math"/>
                              </a:rPr>
                              <m:t>)^2</m:t>
                            </m:r>
                          </m:num>
                          <m:den>
                            <m:r>
                              <a:rPr lang="en-US" altLang="zh-CN" sz="2400">
                                <a:latin typeface="Cambria Math"/>
                              </a:rPr>
                              <m:t>2</m:t>
                            </m:r>
                            <m:r>
                              <m:rPr>
                                <m:sty m:val="p"/>
                              </m:rPr>
                              <a:rPr lang="en-US" altLang="zh-CN" sz="2400">
                                <a:latin typeface="Cambria Math"/>
                              </a:rPr>
                              <m:t>σ</m:t>
                            </m:r>
                            <m:r>
                              <a:rPr lang="en-US" altLang="zh-CN" sz="2400">
                                <a:latin typeface="Cambria Math"/>
                              </a:rPr>
                              <m:t>^2</m:t>
                            </m:r>
                          </m:den>
                        </m:f>
                      </m:sup>
                    </m:sSup>
                  </m:oMath>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979712" y="1195465"/>
                <a:ext cx="6480720" cy="728213"/>
              </a:xfrm>
              <a:prstGeom prst="rect">
                <a:avLst/>
              </a:prstGeom>
              <a:blipFill>
                <a:blip r:embed="rId2"/>
                <a:stretch>
                  <a:fillRect l="-15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339752" y="2183282"/>
                <a:ext cx="6624736" cy="2605906"/>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r>
                        <m:rPr>
                          <m:sty m:val="p"/>
                        </m:rPr>
                        <a:rPr lang="en-US" altLang="zh-CN" sz="2400" smtClean="0">
                          <a:latin typeface="Cambria Math"/>
                        </a:rPr>
                        <m:t>P</m:t>
                      </m:r>
                      <m:d>
                        <m:dPr>
                          <m:ctrlPr>
                            <a:rPr lang="zh-CN" altLang="zh-CN" sz="2400" i="1">
                              <a:latin typeface="Cambria Math"/>
                            </a:rPr>
                          </m:ctrlPr>
                        </m:dPr>
                        <m:e>
                          <m:r>
                            <m:rPr>
                              <m:sty m:val="p"/>
                            </m:rPr>
                            <a:rPr lang="en-US" altLang="zh-CN" sz="2400">
                              <a:latin typeface="Cambria Math"/>
                            </a:rPr>
                            <m:t>Xi</m:t>
                          </m:r>
                          <m:r>
                            <a:rPr lang="en-US" altLang="zh-CN" sz="2400">
                              <a:latin typeface="Cambria Math"/>
                            </a:rPr>
                            <m:t>=1</m:t>
                          </m:r>
                          <m:r>
                            <a:rPr lang="en-US" altLang="zh-CN" sz="2400" b="0" i="1" smtClean="0">
                              <a:latin typeface="Cambria Math" panose="02040503050406030204" pitchFamily="18" charset="0"/>
                            </a:rPr>
                            <m:t>70 </m:t>
                          </m:r>
                        </m:e>
                        <m:e>
                          <m:r>
                            <a:rPr lang="en-US" altLang="zh-CN" sz="2400" b="0" i="0" smtClean="0">
                              <a:latin typeface="Cambria Math" panose="02040503050406030204" pitchFamily="18" charset="0"/>
                            </a:rPr>
                            <m:t> </m:t>
                          </m:r>
                          <m:r>
                            <m:rPr>
                              <m:sty m:val="p"/>
                            </m:rPr>
                            <a:rPr lang="en-US" altLang="zh-CN" sz="2400">
                              <a:latin typeface="Cambria Math"/>
                            </a:rPr>
                            <m:t>Y</m:t>
                          </m:r>
                          <m:r>
                            <a:rPr lang="en-US" altLang="zh-CN" sz="2400">
                              <a:latin typeface="Cambria Math"/>
                            </a:rPr>
                            <m:t>=</m:t>
                          </m:r>
                          <m:r>
                            <a:rPr lang="zh-CN" altLang="en-US" sz="2400" b="0" i="1" smtClean="0">
                              <a:latin typeface="Cambria Math"/>
                            </a:rPr>
                            <m:t>男</m:t>
                          </m:r>
                        </m:e>
                      </m:d>
                      <m:r>
                        <a:rPr lang="en-US" altLang="zh-CN" sz="2400">
                          <a:latin typeface="Cambria Math"/>
                        </a:rPr>
                        <m:t>=</m:t>
                      </m:r>
                      <m:f>
                        <m:fPr>
                          <m:ctrlPr>
                            <a:rPr lang="zh-CN" altLang="zh-CN" sz="2400" i="1">
                              <a:latin typeface="Cambria Math"/>
                            </a:rPr>
                          </m:ctrlPr>
                        </m:fPr>
                        <m:num>
                          <m:r>
                            <a:rPr lang="en-US" altLang="zh-CN" sz="2400">
                              <a:latin typeface="Cambria Math"/>
                            </a:rPr>
                            <m:t>1</m:t>
                          </m:r>
                        </m:num>
                        <m:den>
                          <m:rad>
                            <m:radPr>
                              <m:degHide m:val="on"/>
                              <m:ctrlPr>
                                <a:rPr lang="zh-CN" altLang="zh-CN" sz="2400" i="1">
                                  <a:latin typeface="Cambria Math"/>
                                </a:rPr>
                              </m:ctrlPr>
                            </m:radPr>
                            <m:deg/>
                            <m:e>
                              <m:r>
                                <a:rPr lang="en-US" altLang="zh-CN" sz="2400">
                                  <a:latin typeface="Cambria Math"/>
                                </a:rPr>
                                <m:t>2</m:t>
                              </m:r>
                              <m:r>
                                <m:rPr>
                                  <m:sty m:val="p"/>
                                </m:rPr>
                                <a:rPr lang="en-US" altLang="zh-CN" sz="2400">
                                  <a:latin typeface="Cambria Math"/>
                                </a:rPr>
                                <m:t>π</m:t>
                              </m:r>
                              <m:r>
                                <a:rPr lang="en-US" altLang="zh-CN" sz="2400">
                                  <a:latin typeface="Cambria Math"/>
                                </a:rPr>
                                <m:t> </m:t>
                              </m:r>
                            </m:e>
                          </m:rad>
                          <m:r>
                            <m:rPr>
                              <m:sty m:val="p"/>
                            </m:rPr>
                            <a:rPr lang="en-US" altLang="zh-CN" sz="2400">
                              <a:latin typeface="Cambria Math"/>
                            </a:rPr>
                            <m:t>σ</m:t>
                          </m:r>
                          <m:r>
                            <a:rPr lang="en-US" altLang="zh-CN" sz="2400">
                              <a:latin typeface="Cambria Math"/>
                            </a:rPr>
                            <m:t>  </m:t>
                          </m:r>
                        </m:den>
                      </m:f>
                      <m:sSup>
                        <m:sSupPr>
                          <m:ctrlPr>
                            <a:rPr lang="zh-CN" altLang="zh-CN" sz="2400" i="1">
                              <a:latin typeface="Cambria Math"/>
                            </a:rPr>
                          </m:ctrlPr>
                        </m:sSupPr>
                        <m:e>
                          <m:r>
                            <m:rPr>
                              <m:sty m:val="p"/>
                            </m:rPr>
                            <a:rPr lang="en-US" altLang="zh-CN" sz="2400">
                              <a:latin typeface="Cambria Math"/>
                            </a:rPr>
                            <m:t>e</m:t>
                          </m:r>
                        </m:e>
                        <m:sup>
                          <m:r>
                            <a:rPr lang="zh-CN" altLang="en-US" sz="2400" i="1">
                              <a:latin typeface="Cambria Math"/>
                            </a:rPr>
                            <m:t>−</m:t>
                          </m:r>
                          <m:f>
                            <m:fPr>
                              <m:ctrlPr>
                                <a:rPr lang="zh-CN" altLang="zh-CN" sz="2400" i="1">
                                  <a:latin typeface="Cambria Math"/>
                                </a:rPr>
                              </m:ctrlPr>
                            </m:fPr>
                            <m:num>
                              <m:r>
                                <a:rPr lang="en-US" altLang="zh-CN" sz="2400">
                                  <a:latin typeface="Cambria Math"/>
                                </a:rPr>
                                <m:t>(</m:t>
                              </m:r>
                              <m:r>
                                <m:rPr>
                                  <m:sty m:val="p"/>
                                </m:rPr>
                                <a:rPr lang="en-US" altLang="zh-CN" sz="2400">
                                  <a:latin typeface="Cambria Math"/>
                                </a:rPr>
                                <m:t>x</m:t>
                              </m:r>
                              <m:r>
                                <a:rPr lang="en-US" altLang="zh-CN" sz="2400" i="1">
                                  <a:latin typeface="Cambria Math"/>
                                </a:rPr>
                                <m:t>−</m:t>
                              </m:r>
                              <m:r>
                                <m:rPr>
                                  <m:sty m:val="p"/>
                                </m:rPr>
                                <a:rPr lang="en-US" altLang="zh-CN" sz="2400">
                                  <a:latin typeface="Cambria Math"/>
                                </a:rPr>
                                <m:t>μ</m:t>
                              </m:r>
                              <m:r>
                                <a:rPr lang="en-US" altLang="zh-CN" sz="2400">
                                  <a:latin typeface="Cambria Math"/>
                                </a:rPr>
                                <m:t>)^2</m:t>
                              </m:r>
                            </m:num>
                            <m:den>
                              <m:r>
                                <a:rPr lang="en-US" altLang="zh-CN" sz="2400">
                                  <a:latin typeface="Cambria Math"/>
                                </a:rPr>
                                <m:t>2</m:t>
                              </m:r>
                              <m:r>
                                <m:rPr>
                                  <m:sty m:val="p"/>
                                </m:rPr>
                                <a:rPr lang="en-US" altLang="zh-CN" sz="2400">
                                  <a:latin typeface="Cambria Math"/>
                                </a:rPr>
                                <m:t>σ</m:t>
                              </m:r>
                              <m:r>
                                <a:rPr lang="en-US" altLang="zh-CN" sz="2400">
                                  <a:latin typeface="Cambria Math"/>
                                </a:rPr>
                                <m:t>^2</m:t>
                              </m:r>
                            </m:den>
                          </m:f>
                        </m:sup>
                      </m:sSup>
                    </m:oMath>
                  </m:oMathPara>
                </a14:m>
                <a:endParaRPr lang="en-US" altLang="zh-CN" sz="2400" dirty="0"/>
              </a:p>
              <a:p>
                <a:pPr>
                  <a:lnSpc>
                    <a:spcPct val="200000"/>
                  </a:lnSpc>
                </a:pPr>
                <a:r>
                  <a:rPr lang="zh-CN" altLang="en-US" sz="2400" dirty="0"/>
                  <a:t>期望和方差都是可计算的：</a:t>
                </a:r>
                <a:endParaRPr lang="en-US" altLang="zh-CN" sz="2400" dirty="0"/>
              </a:p>
              <a:p>
                <a:pPr>
                  <a:lnSpc>
                    <a:spcPct val="200000"/>
                  </a:lnSpc>
                </a:pPr>
                <a:r>
                  <a:rPr lang="en-US" altLang="zh-CN" sz="2400" dirty="0"/>
                  <a:t>                    </a:t>
                </a:r>
                <a14:m>
                  <m:oMath xmlns:m="http://schemas.openxmlformats.org/officeDocument/2006/math">
                    <m:r>
                      <a:rPr lang="zh-CN" altLang="en-US" sz="2400" i="1" smtClean="0">
                        <a:latin typeface="Cambria Math" panose="02040503050406030204" pitchFamily="18" charset="0"/>
                      </a:rPr>
                      <m:t>𝜇</m:t>
                    </m:r>
                    <m:r>
                      <a:rPr lang="en-US" altLang="zh-CN" sz="2400" b="0" i="1" smtClean="0">
                        <a:latin typeface="Cambria Math" panose="02040503050406030204" pitchFamily="18" charset="0"/>
                      </a:rPr>
                      <m:t>=</m:t>
                    </m:r>
                    <m:r>
                      <a:rPr lang="zh-CN" altLang="en-US" sz="2400" i="1">
                        <a:latin typeface="Cambria Math" panose="02040503050406030204" pitchFamily="18" charset="0"/>
                      </a:rPr>
                      <m:t>？</m:t>
                    </m:r>
                    <m:r>
                      <a:rPr lang="en-US" altLang="zh-CN" sz="2400" b="0" i="1" smtClean="0">
                        <a:latin typeface="Cambria Math" panose="02040503050406030204" pitchFamily="18" charset="0"/>
                      </a:rPr>
                      <m:t>          </m:t>
                    </m:r>
                    <m:r>
                      <a:rPr lang="zh-CN" altLang="en-US" sz="2400" b="0" i="1" smtClean="0">
                        <a:latin typeface="Cambria Math" panose="02040503050406030204" pitchFamily="18" charset="0"/>
                      </a:rPr>
                      <m:t>𝜎</m:t>
                    </m:r>
                    <m:r>
                      <a:rPr lang="en-US" altLang="zh-CN" sz="2400" b="0" i="1" smtClean="0">
                        <a:latin typeface="Cambria Math" panose="02040503050406030204" pitchFamily="18" charset="0"/>
                      </a:rPr>
                      <m:t>=</m:t>
                    </m:r>
                    <m:r>
                      <a:rPr lang="zh-CN" altLang="en-US" sz="2400" i="1">
                        <a:latin typeface="Cambria Math" panose="02040503050406030204" pitchFamily="18" charset="0"/>
                      </a:rPr>
                      <m:t>？</m:t>
                    </m:r>
                  </m:oMath>
                </a14:m>
                <a:r>
                  <a:rPr lang="en-US" altLang="zh-CN" sz="2400" dirty="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339752" y="2183282"/>
                <a:ext cx="6624736" cy="2605906"/>
              </a:xfrm>
              <a:prstGeom prst="rect">
                <a:avLst/>
              </a:prstGeom>
              <a:blipFill>
                <a:blip r:embed="rId3"/>
                <a:stretch>
                  <a:fillRect l="-1472" b="-9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139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latin typeface="黑体" pitchFamily="49" charset="-122"/>
                <a:ea typeface="黑体" pitchFamily="49" charset="-122"/>
                <a:sym typeface="+mn-ea"/>
              </a:rPr>
              <a:t>朴素贝叶斯</a:t>
            </a:r>
            <a:r>
              <a:rPr lang="zh-CN" altLang="en-US" dirty="0" smtClean="0">
                <a:latin typeface="黑体" pitchFamily="49" charset="-122"/>
                <a:ea typeface="黑体" pitchFamily="49" charset="-122"/>
                <a:sym typeface="+mn-ea"/>
              </a:rPr>
              <a:t>算法总结</a:t>
            </a:r>
            <a:endParaRPr lang="en-US" altLang="zh-CN" dirty="0">
              <a:latin typeface="黑体" pitchFamily="49" charset="-122"/>
              <a:ea typeface="黑体" pitchFamily="49" charset="-122"/>
              <a:sym typeface="+mn-ea"/>
            </a:endParaRPr>
          </a:p>
        </p:txBody>
      </p:sp>
      <p:sp>
        <p:nvSpPr>
          <p:cNvPr id="7" name="矩形 6"/>
          <p:cNvSpPr/>
          <p:nvPr/>
        </p:nvSpPr>
        <p:spPr>
          <a:xfrm>
            <a:off x="1939737" y="915566"/>
            <a:ext cx="6912768" cy="3970318"/>
          </a:xfrm>
          <a:prstGeom prst="rect">
            <a:avLst/>
          </a:prstGeom>
        </p:spPr>
        <p:txBody>
          <a:bodyPr wrap="square">
            <a:spAutoFit/>
          </a:bodyPr>
          <a:lstStyle/>
          <a:p>
            <a:pPr marL="285750" indent="-285750">
              <a:lnSpc>
                <a:spcPct val="200000"/>
              </a:lnSpc>
              <a:buFont typeface="Wingdings" pitchFamily="2" charset="2"/>
              <a:buChar char="Ø"/>
            </a:pPr>
            <a:r>
              <a:rPr lang="en-US" altLang="zh-CN" dirty="0">
                <a:latin typeface="+mj-ea"/>
                <a:ea typeface="+mj-ea"/>
              </a:rPr>
              <a:t>1. </a:t>
            </a:r>
            <a:r>
              <a:rPr lang="zh-CN" altLang="zh-CN" dirty="0">
                <a:latin typeface="+mj-ea"/>
                <a:ea typeface="+mj-ea"/>
              </a:rPr>
              <a:t>朴素贝叶斯算法发源于古典数学理论，有着坚实的数学基础、良好的分类效率</a:t>
            </a:r>
            <a:r>
              <a:rPr lang="zh-CN" altLang="en-US" dirty="0">
                <a:latin typeface="+mj-ea"/>
                <a:ea typeface="+mj-ea"/>
              </a:rPr>
              <a:t>；</a:t>
            </a:r>
            <a:endParaRPr lang="en-US" altLang="zh-CN" dirty="0">
              <a:latin typeface="+mj-ea"/>
              <a:ea typeface="+mj-ea"/>
            </a:endParaRPr>
          </a:p>
          <a:p>
            <a:pPr marL="285750" indent="-285750">
              <a:lnSpc>
                <a:spcPct val="200000"/>
              </a:lnSpc>
              <a:buFont typeface="Wingdings" pitchFamily="2" charset="2"/>
              <a:buChar char="Ø"/>
            </a:pPr>
            <a:r>
              <a:rPr lang="en-US" altLang="zh-CN" dirty="0">
                <a:latin typeface="+mj-ea"/>
                <a:ea typeface="+mj-ea"/>
              </a:rPr>
              <a:t>2. </a:t>
            </a:r>
            <a:r>
              <a:rPr lang="zh-CN" altLang="zh-CN" dirty="0">
                <a:latin typeface="+mj-ea"/>
                <a:ea typeface="+mj-ea"/>
              </a:rPr>
              <a:t>算法逻辑简单、易于理解，只需要使用贝叶斯公式转化即可，易于实现</a:t>
            </a:r>
            <a:r>
              <a:rPr lang="zh-CN" altLang="en-US" dirty="0">
                <a:latin typeface="+mj-ea"/>
                <a:ea typeface="+mj-ea"/>
              </a:rPr>
              <a:t>；</a:t>
            </a:r>
            <a:endParaRPr lang="zh-CN" altLang="zh-CN" dirty="0">
              <a:latin typeface="+mj-ea"/>
              <a:ea typeface="+mj-ea"/>
            </a:endParaRPr>
          </a:p>
          <a:p>
            <a:pPr marL="285750" indent="-285750">
              <a:lnSpc>
                <a:spcPct val="200000"/>
              </a:lnSpc>
              <a:buFont typeface="Wingdings" pitchFamily="2" charset="2"/>
              <a:buChar char="Ø"/>
            </a:pPr>
            <a:r>
              <a:rPr lang="en-US" altLang="zh-CN" dirty="0">
                <a:latin typeface="+mj-ea"/>
                <a:ea typeface="+mj-ea"/>
              </a:rPr>
              <a:t>3. </a:t>
            </a:r>
            <a:r>
              <a:rPr lang="zh-CN" altLang="zh-CN" dirty="0">
                <a:latin typeface="+mj-ea"/>
                <a:ea typeface="+mj-ea"/>
              </a:rPr>
              <a:t>对小规模数据表现良好，能处理多分类任务，适合增量式训练</a:t>
            </a:r>
            <a:r>
              <a:rPr lang="zh-CN" altLang="en-US" dirty="0">
                <a:latin typeface="+mj-ea"/>
                <a:ea typeface="+mj-ea"/>
              </a:rPr>
              <a:t>；</a:t>
            </a:r>
            <a:endParaRPr lang="zh-CN" altLang="zh-CN" dirty="0">
              <a:latin typeface="+mj-ea"/>
              <a:ea typeface="+mj-ea"/>
            </a:endParaRPr>
          </a:p>
          <a:p>
            <a:pPr marL="285750" indent="-285750">
              <a:lnSpc>
                <a:spcPct val="200000"/>
              </a:lnSpc>
              <a:buFont typeface="Wingdings" pitchFamily="2" charset="2"/>
              <a:buChar char="Ø"/>
            </a:pPr>
            <a:r>
              <a:rPr lang="en-US" altLang="zh-CN" dirty="0">
                <a:latin typeface="+mj-ea"/>
                <a:ea typeface="+mj-ea"/>
              </a:rPr>
              <a:t>4. </a:t>
            </a:r>
            <a:r>
              <a:rPr lang="zh-CN" altLang="zh-CN" dirty="0">
                <a:latin typeface="+mj-ea"/>
                <a:ea typeface="+mj-ea"/>
              </a:rPr>
              <a:t>特征之间相互独立，只会涉及二维存储，分类算法过程开销小</a:t>
            </a:r>
            <a:r>
              <a:rPr lang="zh-CN" altLang="en-US" dirty="0">
                <a:latin typeface="+mj-ea"/>
                <a:ea typeface="+mj-ea"/>
              </a:rPr>
              <a:t>；</a:t>
            </a:r>
            <a:endParaRPr lang="zh-CN" altLang="zh-CN" dirty="0">
              <a:latin typeface="+mj-ea"/>
              <a:ea typeface="+mj-ea"/>
            </a:endParaRPr>
          </a:p>
          <a:p>
            <a:pPr marL="285750" indent="-285750">
              <a:lnSpc>
                <a:spcPct val="200000"/>
              </a:lnSpc>
              <a:buFont typeface="Wingdings" pitchFamily="2" charset="2"/>
              <a:buChar char="Ø"/>
            </a:pPr>
            <a:r>
              <a:rPr lang="en-US" altLang="zh-CN" dirty="0">
                <a:latin typeface="+mj-ea"/>
                <a:ea typeface="+mj-ea"/>
              </a:rPr>
              <a:t>5. </a:t>
            </a:r>
            <a:r>
              <a:rPr lang="zh-CN" altLang="zh-CN" dirty="0">
                <a:latin typeface="+mj-ea"/>
                <a:ea typeface="+mj-ea"/>
              </a:rPr>
              <a:t>对缺失数据不敏感，常用于文本分类。</a:t>
            </a:r>
          </a:p>
        </p:txBody>
      </p:sp>
    </p:spTree>
    <p:extLst>
      <p:ext uri="{BB962C8B-B14F-4D97-AF65-F5344CB8AC3E}">
        <p14:creationId xmlns:p14="http://schemas.microsoft.com/office/powerpoint/2010/main" val="335635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835696" y="843558"/>
            <a:ext cx="7128792" cy="3416320"/>
          </a:xfrm>
          <a:prstGeom prst="rect">
            <a:avLst/>
          </a:prstGeom>
        </p:spPr>
        <p:txBody>
          <a:bodyPr wrap="square">
            <a:spAutoFit/>
          </a:bodyPr>
          <a:lstStyle/>
          <a:p>
            <a:pPr marL="342900" indent="-342900">
              <a:lnSpc>
                <a:spcPct val="200000"/>
              </a:lnSpc>
              <a:buFont typeface="Wingdings" pitchFamily="2" charset="2"/>
              <a:buChar char="Ø"/>
            </a:pPr>
            <a:r>
              <a:rPr lang="en-US" altLang="zh-CN" dirty="0">
                <a:latin typeface="+mj-ea"/>
                <a:ea typeface="+mj-ea"/>
              </a:rPr>
              <a:t>1.</a:t>
            </a:r>
            <a:r>
              <a:rPr lang="zh-CN" altLang="zh-CN" dirty="0">
                <a:latin typeface="+mj-ea"/>
                <a:ea typeface="+mj-ea"/>
              </a:rPr>
              <a:t>朴素贝叶斯算法假设特征之间是相互独立的，但是这种假设在现实中往往是难以成立的，特征之间总会存在相关性，在属性个数多且属性之间的相关性比较大时，分类效果不理想</a:t>
            </a:r>
            <a:r>
              <a:rPr lang="zh-CN" altLang="en-US" dirty="0">
                <a:latin typeface="+mj-ea"/>
                <a:ea typeface="+mj-ea"/>
              </a:rPr>
              <a:t>；</a:t>
            </a:r>
            <a:endParaRPr lang="zh-CN" altLang="zh-CN" dirty="0">
              <a:latin typeface="+mj-ea"/>
              <a:ea typeface="+mj-ea"/>
            </a:endParaRPr>
          </a:p>
          <a:p>
            <a:pPr marL="342900" indent="-342900">
              <a:lnSpc>
                <a:spcPct val="200000"/>
              </a:lnSpc>
              <a:buFont typeface="Wingdings" pitchFamily="2" charset="2"/>
              <a:buChar char="Ø"/>
            </a:pPr>
            <a:r>
              <a:rPr lang="en-US" altLang="zh-CN" dirty="0">
                <a:latin typeface="+mj-ea"/>
                <a:ea typeface="+mj-ea"/>
              </a:rPr>
              <a:t>2.</a:t>
            </a:r>
            <a:r>
              <a:rPr lang="zh-CN" altLang="zh-CN" dirty="0">
                <a:latin typeface="+mj-ea"/>
                <a:ea typeface="+mj-ea"/>
              </a:rPr>
              <a:t>分类过程中需要知道先验概率和条件参数，而先验概率和条件参数的求解过程取决于我们选择的模型，当选择不合适的模型时，求得的先验概率和条件参数的值也会影响分类的结果。</a:t>
            </a:r>
          </a:p>
        </p:txBody>
      </p:sp>
      <p:sp>
        <p:nvSpPr>
          <p:cNvPr id="4"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latin typeface="黑体" pitchFamily="49" charset="-122"/>
                <a:ea typeface="黑体" pitchFamily="49" charset="-122"/>
                <a:sym typeface="+mn-ea"/>
              </a:rPr>
              <a:t>朴素贝叶斯</a:t>
            </a:r>
            <a:r>
              <a:rPr lang="zh-CN" altLang="en-US" dirty="0" smtClean="0">
                <a:latin typeface="黑体" pitchFamily="49" charset="-122"/>
                <a:ea typeface="黑体" pitchFamily="49" charset="-122"/>
                <a:sym typeface="+mn-ea"/>
              </a:rPr>
              <a:t>算法总结</a:t>
            </a:r>
            <a:endParaRPr lang="en-US" altLang="zh-CN" dirty="0">
              <a:latin typeface="黑体" pitchFamily="49" charset="-122"/>
              <a:ea typeface="黑体" pitchFamily="49" charset="-122"/>
              <a:sym typeface="+mn-ea"/>
            </a:endParaRPr>
          </a:p>
        </p:txBody>
      </p:sp>
    </p:spTree>
    <p:extLst>
      <p:ext uri="{BB962C8B-B14F-4D97-AF65-F5344CB8AC3E}">
        <p14:creationId xmlns:p14="http://schemas.microsoft.com/office/powerpoint/2010/main" val="76199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latin typeface="黑体" pitchFamily="49" charset="-122"/>
                <a:ea typeface="黑体" pitchFamily="49" charset="-122"/>
                <a:sym typeface="+mn-ea"/>
              </a:rPr>
              <a:t>朴素贝叶斯算法案例与实验</a:t>
            </a:r>
            <a:endParaRPr lang="en-US" altLang="zh-CN" dirty="0">
              <a:latin typeface="黑体" pitchFamily="49" charset="-122"/>
              <a:ea typeface="黑体" pitchFamily="49" charset="-122"/>
              <a:sym typeface="+mn-ea"/>
            </a:endParaRPr>
          </a:p>
        </p:txBody>
      </p:sp>
      <p:sp>
        <p:nvSpPr>
          <p:cNvPr id="11" name="矩形 10">
            <a:extLst>
              <a:ext uri="{FF2B5EF4-FFF2-40B4-BE49-F238E27FC236}">
                <a16:creationId xmlns:a16="http://schemas.microsoft.com/office/drawing/2014/main" xmlns="" id="{F95E48FB-7252-447A-B7C5-14CCE2C2D064}"/>
              </a:ext>
            </a:extLst>
          </p:cNvPr>
          <p:cNvSpPr/>
          <p:nvPr/>
        </p:nvSpPr>
        <p:spPr bwMode="auto">
          <a:xfrm>
            <a:off x="1763688" y="915566"/>
            <a:ext cx="2656496" cy="461665"/>
          </a:xfrm>
          <a:prstGeom prst="rect">
            <a:avLst/>
          </a:prstGeom>
        </p:spPr>
        <p:txBody>
          <a:bodyPr wrap="none">
            <a:spAutoFit/>
          </a:bodyPr>
          <a:lstStyle/>
          <a:p>
            <a:pPr algn="ctr">
              <a:defRPr/>
            </a:pPr>
            <a:r>
              <a:rPr lang="zh-CN" altLang="en-US" sz="2400" b="1" kern="100" spc="800" dirty="0">
                <a:solidFill>
                  <a:srgbClr val="345780"/>
                </a:solidFill>
                <a:latin typeface="+mn-ea"/>
                <a:cs typeface="Times New Roman" panose="02020603050405020304" pitchFamily="18" charset="0"/>
                <a:sym typeface="+mn-ea"/>
              </a:rPr>
              <a:t>垃圾邮件判别</a:t>
            </a:r>
          </a:p>
        </p:txBody>
      </p:sp>
      <p:sp>
        <p:nvSpPr>
          <p:cNvPr id="12" name="文本框 11">
            <a:extLst>
              <a:ext uri="{FF2B5EF4-FFF2-40B4-BE49-F238E27FC236}">
                <a16:creationId xmlns:a16="http://schemas.microsoft.com/office/drawing/2014/main" xmlns="" id="{F22D64EE-32E5-4A47-9999-91F269B865D8}"/>
              </a:ext>
            </a:extLst>
          </p:cNvPr>
          <p:cNvSpPr txBox="1"/>
          <p:nvPr/>
        </p:nvSpPr>
        <p:spPr>
          <a:xfrm>
            <a:off x="1939737" y="1522545"/>
            <a:ext cx="6912768" cy="2122697"/>
          </a:xfrm>
          <a:prstGeom prst="rect">
            <a:avLst/>
          </a:prstGeom>
          <a:noFill/>
        </p:spPr>
        <p:txBody>
          <a:bodyPr wrap="square">
            <a:spAutoFit/>
          </a:bodyPr>
          <a:lstStyle/>
          <a:p>
            <a:pPr algn="just">
              <a:lnSpc>
                <a:spcPct val="150000"/>
              </a:lnSpc>
              <a:defRPr/>
            </a:pPr>
            <a:r>
              <a:rPr lang="zh-CN" altLang="en-US" b="1" dirty="0">
                <a:latin typeface="微软雅黑 Light" panose="020B0502040204020203" pitchFamily="34" charset="-122"/>
                <a:ea typeface="微软雅黑 Light" panose="020B0502040204020203" pitchFamily="34" charset="-122"/>
                <a:cs typeface="Cambria Math" panose="02040503050406030204" charset="0"/>
                <a:sym typeface="+mn-ea"/>
              </a:rPr>
              <a:t>将邮件划分为正常邮件和垃圾邮件</a:t>
            </a:r>
          </a:p>
          <a:p>
            <a:pPr algn="just">
              <a:lnSpc>
                <a:spcPct val="150000"/>
              </a:lnSpc>
              <a:defRPr/>
            </a:pPr>
            <a:r>
              <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rPr>
              <a:t>1.  </a:t>
            </a:r>
            <a:r>
              <a:rPr lang="zh-CN" altLang="en-US" b="1" dirty="0">
                <a:latin typeface="微软雅黑 Light" panose="020B0502040204020203" pitchFamily="34" charset="-122"/>
                <a:ea typeface="微软雅黑 Light" panose="020B0502040204020203" pitchFamily="34" charset="-122"/>
                <a:cs typeface="Cambria Math" panose="02040503050406030204" charset="0"/>
                <a:sym typeface="+mn-ea"/>
              </a:rPr>
              <a:t>构建词典：词典包含所有邮件中可能出现的词（特征集 </a:t>
            </a:r>
            <a:endPar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endParaRPr>
          </a:p>
          <a:p>
            <a:pPr algn="just">
              <a:lnSpc>
                <a:spcPct val="150000"/>
              </a:lnSpc>
              <a:defRPr/>
            </a:pPr>
            <a:r>
              <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rPr>
              <a:t>    </a:t>
            </a:r>
            <a:r>
              <a:rPr lang="zh-CN" altLang="en-US" b="1" dirty="0">
                <a:latin typeface="微软雅黑 Light" panose="020B0502040204020203" pitchFamily="34" charset="-122"/>
                <a:ea typeface="微软雅黑 Light" panose="020B0502040204020203" pitchFamily="34" charset="-122"/>
                <a:cs typeface="Cambria Math" panose="02040503050406030204" charset="0"/>
                <a:sym typeface="+mn-ea"/>
              </a:rPr>
              <a:t>合），每个词代表一个特征变量。该词典中包含了</a:t>
            </a:r>
            <a:r>
              <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rPr>
              <a:t>10</a:t>
            </a:r>
            <a:r>
              <a:rPr lang="zh-CN" altLang="en-US" b="1" dirty="0">
                <a:latin typeface="微软雅黑 Light" panose="020B0502040204020203" pitchFamily="34" charset="-122"/>
                <a:ea typeface="微软雅黑 Light" panose="020B0502040204020203" pitchFamily="34" charset="-122"/>
                <a:cs typeface="Cambria Math" panose="02040503050406030204" charset="0"/>
                <a:sym typeface="+mn-ea"/>
              </a:rPr>
              <a:t>万个</a:t>
            </a:r>
            <a:endPar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endParaRPr>
          </a:p>
          <a:p>
            <a:pPr algn="just">
              <a:lnSpc>
                <a:spcPct val="150000"/>
              </a:lnSpc>
              <a:defRPr/>
            </a:pPr>
            <a:r>
              <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rPr>
              <a:t>    </a:t>
            </a:r>
            <a:r>
              <a:rPr lang="zh-CN" altLang="en-US" b="1" dirty="0">
                <a:latin typeface="微软雅黑 Light" panose="020B0502040204020203" pitchFamily="34" charset="-122"/>
                <a:ea typeface="微软雅黑 Light" panose="020B0502040204020203" pitchFamily="34" charset="-122"/>
                <a:cs typeface="Cambria Math" panose="02040503050406030204" charset="0"/>
                <a:sym typeface="+mn-ea"/>
              </a:rPr>
              <a:t>词语，并按照一定的顺序排序，保证每个词（特征）有固</a:t>
            </a:r>
            <a:endPar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endParaRPr>
          </a:p>
          <a:p>
            <a:pPr algn="just">
              <a:lnSpc>
                <a:spcPct val="150000"/>
              </a:lnSpc>
              <a:defRPr/>
            </a:pPr>
            <a:r>
              <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rPr>
              <a:t>    </a:t>
            </a:r>
            <a:r>
              <a:rPr lang="zh-CN" altLang="en-US" b="1" dirty="0">
                <a:latin typeface="微软雅黑 Light" panose="020B0502040204020203" pitchFamily="34" charset="-122"/>
                <a:ea typeface="微软雅黑 Light" panose="020B0502040204020203" pitchFamily="34" charset="-122"/>
                <a:cs typeface="Cambria Math" panose="02040503050406030204" charset="0"/>
                <a:sym typeface="+mn-ea"/>
              </a:rPr>
              <a:t>定的序号（索引号）；</a:t>
            </a:r>
          </a:p>
        </p:txBody>
      </p:sp>
    </p:spTree>
    <p:extLst>
      <p:ext uri="{BB962C8B-B14F-4D97-AF65-F5344CB8AC3E}">
        <p14:creationId xmlns:p14="http://schemas.microsoft.com/office/powerpoint/2010/main" val="291702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C1E83AB3-E61A-46EB-A0C0-65AAF31D847A}"/>
              </a:ext>
            </a:extLst>
          </p:cNvPr>
          <p:cNvSpPr txBox="1"/>
          <p:nvPr/>
        </p:nvSpPr>
        <p:spPr>
          <a:xfrm>
            <a:off x="1835696" y="915566"/>
            <a:ext cx="7200800" cy="3908762"/>
          </a:xfrm>
          <a:prstGeom prst="rect">
            <a:avLst/>
          </a:prstGeom>
          <a:noFill/>
        </p:spPr>
        <p:txBody>
          <a:bodyPr wrap="square">
            <a:spAutoFit/>
          </a:bodyPr>
          <a:lstStyle/>
          <a:p>
            <a:pPr algn="just">
              <a:lnSpc>
                <a:spcPct val="150000"/>
              </a:lnSpc>
              <a:defRPr/>
            </a:pPr>
            <a:r>
              <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rPr>
              <a:t>2</a:t>
            </a:r>
            <a:r>
              <a:rPr lang="zh-CN" altLang="en-US" b="1" dirty="0">
                <a:latin typeface="微软雅黑 Light" panose="020B0502040204020203" pitchFamily="34" charset="-122"/>
                <a:ea typeface="微软雅黑 Light" panose="020B0502040204020203" pitchFamily="34" charset="-122"/>
                <a:cs typeface="Cambria Math" panose="02040503050406030204" charset="0"/>
                <a:sym typeface="+mn-ea"/>
              </a:rPr>
              <a:t>、对于获得的每个带有标签的训练邮件，首先进行分词，然后</a:t>
            </a:r>
            <a:endPar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endParaRPr>
          </a:p>
          <a:p>
            <a:pPr algn="just">
              <a:lnSpc>
                <a:spcPct val="150000"/>
              </a:lnSpc>
              <a:defRPr/>
            </a:pPr>
            <a:r>
              <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rPr>
              <a:t>    </a:t>
            </a:r>
            <a:r>
              <a:rPr lang="zh-CN" altLang="en-US" b="1" dirty="0">
                <a:latin typeface="微软雅黑 Light" panose="020B0502040204020203" pitchFamily="34" charset="-122"/>
                <a:ea typeface="微软雅黑 Light" panose="020B0502040204020203" pitchFamily="34" charset="-122"/>
                <a:cs typeface="Cambria Math" panose="02040503050406030204" charset="0"/>
                <a:sym typeface="+mn-ea"/>
              </a:rPr>
              <a:t>用长度等于词典长度的向量表示；</a:t>
            </a:r>
          </a:p>
          <a:p>
            <a:pPr marL="342900" indent="-342900" algn="just">
              <a:lnSpc>
                <a:spcPct val="150000"/>
              </a:lnSpc>
              <a:buFont typeface="Wingdings" panose="05000000000000000000" pitchFamily="2" charset="2"/>
              <a:buChar char="Ø"/>
              <a:defRPr/>
            </a:pPr>
            <a:r>
              <a:rPr lang="en-US" altLang="zh-CN" b="1" dirty="0" err="1">
                <a:latin typeface="微软雅黑 Light" panose="020B0502040204020203" pitchFamily="34" charset="-122"/>
                <a:ea typeface="微软雅黑 Light" panose="020B0502040204020203" pitchFamily="34" charset="-122"/>
                <a:cs typeface="Cambria Math" panose="02040503050406030204" charset="0"/>
                <a:sym typeface="+mn-ea"/>
              </a:rPr>
              <a:t>eg</a:t>
            </a:r>
            <a:r>
              <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b="1" dirty="0">
                <a:latin typeface="微软雅黑 Light" panose="020B0502040204020203" pitchFamily="34" charset="-122"/>
                <a:ea typeface="微软雅黑 Light" panose="020B0502040204020203" pitchFamily="34" charset="-122"/>
                <a:cs typeface="Cambria Math" panose="02040503050406030204" charset="0"/>
                <a:sym typeface="+mn-ea"/>
              </a:rPr>
              <a:t>五一放假通知：按照国家规定，五一放假五天，请各位做好工作安排</a:t>
            </a:r>
            <a:r>
              <a:rPr lang="zh-CN" altLang="en-US" b="1" dirty="0" smtClean="0">
                <a:latin typeface="微软雅黑 Light" panose="020B0502040204020203" pitchFamily="34" charset="-122"/>
                <a:ea typeface="微软雅黑 Light" panose="020B0502040204020203" pitchFamily="34" charset="-122"/>
                <a:cs typeface="Cambria Math" panose="02040503050406030204" charset="0"/>
                <a:sym typeface="+mn-ea"/>
              </a:rPr>
              <a:t>。</a:t>
            </a:r>
            <a:endParaRPr lang="en-US" altLang="zh-CN" b="1" dirty="0" smtClean="0">
              <a:latin typeface="微软雅黑 Light" panose="020B0502040204020203" pitchFamily="34" charset="-122"/>
              <a:ea typeface="微软雅黑 Light" panose="020B0502040204020203" pitchFamily="34" charset="-122"/>
              <a:cs typeface="Cambria Math" panose="02040503050406030204" charset="0"/>
              <a:sym typeface="+mn-ea"/>
            </a:endParaRPr>
          </a:p>
          <a:p>
            <a:pPr algn="just">
              <a:lnSpc>
                <a:spcPct val="200000"/>
              </a:lnSpc>
              <a:defRPr/>
            </a:pPr>
            <a:r>
              <a:rPr lang="en-US" altLang="zh-CN" b="1" dirty="0">
                <a:latin typeface="+mj-ea"/>
                <a:ea typeface="+mj-ea"/>
                <a:cs typeface="Cambria Math" panose="02040503050406030204" charset="0"/>
                <a:sym typeface="+mn-ea"/>
              </a:rPr>
              <a:t> </a:t>
            </a:r>
            <a:r>
              <a:rPr lang="en-US" altLang="zh-CN" b="1" dirty="0" smtClean="0">
                <a:latin typeface="+mj-ea"/>
                <a:ea typeface="+mj-ea"/>
                <a:cs typeface="Cambria Math" panose="02040503050406030204" charset="0"/>
                <a:sym typeface="+mn-ea"/>
              </a:rPr>
              <a:t>   </a:t>
            </a:r>
            <a:r>
              <a:rPr lang="zh-CN" altLang="en-US" b="1" dirty="0" smtClean="0">
                <a:latin typeface="+mj-ea"/>
                <a:ea typeface="+mj-ea"/>
                <a:cs typeface="Cambria Math" panose="02040503050406030204" charset="0"/>
                <a:sym typeface="+mn-ea"/>
              </a:rPr>
              <a:t>分词：</a:t>
            </a:r>
            <a:endParaRPr lang="zh-CN" altLang="en-US" b="1" dirty="0">
              <a:latin typeface="+mj-ea"/>
              <a:ea typeface="+mj-ea"/>
              <a:cs typeface="Cambria Math" panose="02040503050406030204" charset="0"/>
              <a:sym typeface="+mn-ea"/>
            </a:endParaRPr>
          </a:p>
          <a:p>
            <a:pPr algn="just">
              <a:lnSpc>
                <a:spcPct val="200000"/>
              </a:lnSpc>
              <a:defRPr/>
            </a:pPr>
            <a:r>
              <a:rPr lang="zh-CN" altLang="en-US" sz="1600" b="1" dirty="0" smtClean="0">
                <a:latin typeface="微软雅黑 Light" panose="020B0502040204020203" pitchFamily="34" charset="-122"/>
                <a:ea typeface="微软雅黑 Light" panose="020B0502040204020203" pitchFamily="34" charset="-122"/>
                <a:cs typeface="Cambria Math" panose="02040503050406030204" charset="0"/>
                <a:sym typeface="+mn-ea"/>
              </a:rPr>
              <a:t>    五一</a:t>
            </a:r>
            <a:r>
              <a:rPr lang="en-US" altLang="zh-CN" sz="1600" b="1" dirty="0" smtClean="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smtClean="0">
                <a:latin typeface="微软雅黑 Light" panose="020B0502040204020203" pitchFamily="34" charset="-122"/>
                <a:ea typeface="微软雅黑 Light" panose="020B0502040204020203" pitchFamily="34" charset="-122"/>
                <a:cs typeface="Cambria Math" panose="02040503050406030204" charset="0"/>
                <a:sym typeface="+mn-ea"/>
              </a:rPr>
              <a:t>放假 </a:t>
            </a:r>
            <a:r>
              <a:rPr lang="en-US" altLang="zh-CN" sz="1600" b="1" dirty="0" smtClean="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smtClean="0">
                <a:latin typeface="微软雅黑 Light" panose="020B0502040204020203" pitchFamily="34" charset="-122"/>
                <a:ea typeface="微软雅黑 Light" panose="020B0502040204020203" pitchFamily="34" charset="-122"/>
                <a:cs typeface="Cambria Math" panose="02040503050406030204" charset="0"/>
                <a:sym typeface="+mn-ea"/>
              </a:rPr>
              <a:t>通知</a:t>
            </a:r>
            <a:r>
              <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a:latin typeface="微软雅黑 Light" panose="020B0502040204020203" pitchFamily="34" charset="-122"/>
                <a:ea typeface="微软雅黑 Light" panose="020B0502040204020203" pitchFamily="34" charset="-122"/>
                <a:cs typeface="Cambria Math" panose="02040503050406030204" charset="0"/>
                <a:sym typeface="+mn-ea"/>
              </a:rPr>
              <a:t>按照</a:t>
            </a:r>
            <a:r>
              <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a:latin typeface="微软雅黑 Light" panose="020B0502040204020203" pitchFamily="34" charset="-122"/>
                <a:ea typeface="微软雅黑 Light" panose="020B0502040204020203" pitchFamily="34" charset="-122"/>
                <a:cs typeface="Cambria Math" panose="02040503050406030204" charset="0"/>
                <a:sym typeface="+mn-ea"/>
              </a:rPr>
              <a:t>国家</a:t>
            </a:r>
            <a:r>
              <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a:latin typeface="微软雅黑 Light" panose="020B0502040204020203" pitchFamily="34" charset="-122"/>
                <a:ea typeface="微软雅黑 Light" panose="020B0502040204020203" pitchFamily="34" charset="-122"/>
                <a:cs typeface="Cambria Math" panose="02040503050406030204" charset="0"/>
                <a:sym typeface="+mn-ea"/>
              </a:rPr>
              <a:t>规定</a:t>
            </a:r>
            <a:r>
              <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a:latin typeface="微软雅黑 Light" panose="020B0502040204020203" pitchFamily="34" charset="-122"/>
                <a:ea typeface="微软雅黑 Light" panose="020B0502040204020203" pitchFamily="34" charset="-122"/>
                <a:cs typeface="Cambria Math" panose="02040503050406030204" charset="0"/>
                <a:sym typeface="+mn-ea"/>
              </a:rPr>
              <a:t>五一</a:t>
            </a:r>
            <a:r>
              <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a:latin typeface="微软雅黑 Light" panose="020B0502040204020203" pitchFamily="34" charset="-122"/>
                <a:ea typeface="微软雅黑 Light" panose="020B0502040204020203" pitchFamily="34" charset="-122"/>
                <a:cs typeface="Cambria Math" panose="02040503050406030204" charset="0"/>
                <a:sym typeface="+mn-ea"/>
              </a:rPr>
              <a:t>放假</a:t>
            </a:r>
            <a:r>
              <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a:latin typeface="微软雅黑 Light" panose="020B0502040204020203" pitchFamily="34" charset="-122"/>
                <a:ea typeface="微软雅黑 Light" panose="020B0502040204020203" pitchFamily="34" charset="-122"/>
                <a:cs typeface="Cambria Math" panose="02040503050406030204" charset="0"/>
                <a:sym typeface="+mn-ea"/>
              </a:rPr>
              <a:t>五天</a:t>
            </a:r>
            <a:r>
              <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a:latin typeface="微软雅黑 Light" panose="020B0502040204020203" pitchFamily="34" charset="-122"/>
                <a:ea typeface="微软雅黑 Light" panose="020B0502040204020203" pitchFamily="34" charset="-122"/>
                <a:cs typeface="Cambria Math" panose="02040503050406030204" charset="0"/>
                <a:sym typeface="+mn-ea"/>
              </a:rPr>
              <a:t>请</a:t>
            </a:r>
            <a:r>
              <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a:latin typeface="微软雅黑 Light" panose="020B0502040204020203" pitchFamily="34" charset="-122"/>
                <a:ea typeface="微软雅黑 Light" panose="020B0502040204020203" pitchFamily="34" charset="-122"/>
                <a:cs typeface="Cambria Math" panose="02040503050406030204" charset="0"/>
                <a:sym typeface="+mn-ea"/>
              </a:rPr>
              <a:t>各位</a:t>
            </a:r>
            <a:r>
              <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a:latin typeface="微软雅黑 Light" panose="020B0502040204020203" pitchFamily="34" charset="-122"/>
                <a:ea typeface="微软雅黑 Light" panose="020B0502040204020203" pitchFamily="34" charset="-122"/>
                <a:cs typeface="Cambria Math" panose="02040503050406030204" charset="0"/>
                <a:sym typeface="+mn-ea"/>
              </a:rPr>
              <a:t>做好</a:t>
            </a:r>
            <a:r>
              <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a:latin typeface="微软雅黑 Light" panose="020B0502040204020203" pitchFamily="34" charset="-122"/>
                <a:ea typeface="微软雅黑 Light" panose="020B0502040204020203" pitchFamily="34" charset="-122"/>
                <a:cs typeface="Cambria Math" panose="02040503050406030204" charset="0"/>
                <a:sym typeface="+mn-ea"/>
              </a:rPr>
              <a:t>工作</a:t>
            </a:r>
            <a:r>
              <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rPr>
              <a:t>/</a:t>
            </a:r>
            <a:r>
              <a:rPr lang="zh-CN" altLang="en-US" sz="1600" b="1" dirty="0">
                <a:latin typeface="微软雅黑 Light" panose="020B0502040204020203" pitchFamily="34" charset="-122"/>
                <a:ea typeface="微软雅黑 Light" panose="020B0502040204020203" pitchFamily="34" charset="-122"/>
                <a:cs typeface="Cambria Math" panose="02040503050406030204" charset="0"/>
                <a:sym typeface="+mn-ea"/>
              </a:rPr>
              <a:t>安排</a:t>
            </a:r>
            <a:endParaRPr lang="en-US" altLang="zh-CN" sz="1600" b="1" dirty="0">
              <a:latin typeface="微软雅黑 Light" panose="020B0502040204020203" pitchFamily="34" charset="-122"/>
              <a:ea typeface="微软雅黑 Light" panose="020B0502040204020203" pitchFamily="34" charset="-122"/>
              <a:cs typeface="Cambria Math" panose="02040503050406030204" charset="0"/>
              <a:sym typeface="+mn-ea"/>
            </a:endParaRPr>
          </a:p>
          <a:p>
            <a:pPr algn="just">
              <a:lnSpc>
                <a:spcPct val="200000"/>
              </a:lnSpc>
              <a:defRPr/>
            </a:pPr>
            <a:r>
              <a:rPr lang="zh-CN" altLang="en-US" b="1" dirty="0" smtClean="0">
                <a:latin typeface="微软雅黑 Light" panose="020B0502040204020203" pitchFamily="34" charset="-122"/>
                <a:ea typeface="微软雅黑 Light" panose="020B0502040204020203" pitchFamily="34" charset="-122"/>
                <a:cs typeface="Cambria Math" panose="02040503050406030204" charset="0"/>
                <a:sym typeface="+mn-ea"/>
              </a:rPr>
              <a:t>    </a:t>
            </a:r>
            <a:r>
              <a:rPr lang="zh-CN" altLang="en-US" b="1" dirty="0">
                <a:latin typeface="+mj-ea"/>
                <a:ea typeface="+mj-ea"/>
                <a:cs typeface="Cambria Math" panose="02040503050406030204" charset="0"/>
                <a:sym typeface="+mn-ea"/>
              </a:rPr>
              <a:t>对应的向量可能是：</a:t>
            </a:r>
          </a:p>
          <a:p>
            <a:pPr algn="just">
              <a:lnSpc>
                <a:spcPct val="200000"/>
              </a:lnSpc>
              <a:defRPr/>
            </a:pPr>
            <a:r>
              <a:rPr lang="en-US" altLang="zh-CN" b="1" dirty="0">
                <a:latin typeface="微软雅黑 Light" panose="020B0502040204020203" pitchFamily="34" charset="-122"/>
                <a:ea typeface="微软雅黑 Light" panose="020B0502040204020203" pitchFamily="34" charset="-122"/>
                <a:cs typeface="Cambria Math" panose="02040503050406030204" charset="0"/>
                <a:sym typeface="+mn-ea"/>
              </a:rPr>
              <a:t>                       [0...1...110...100...110]</a:t>
            </a:r>
            <a:endParaRPr lang="zh-CN" altLang="en-US" b="1" dirty="0">
              <a:latin typeface="微软雅黑 Light" panose="020B0502040204020203" pitchFamily="34" charset="-122"/>
              <a:ea typeface="微软雅黑 Light" panose="020B0502040204020203" pitchFamily="34" charset="-122"/>
              <a:cs typeface="Cambria Math" panose="02040503050406030204" charset="0"/>
              <a:sym typeface="+mn-ea"/>
            </a:endParaRPr>
          </a:p>
        </p:txBody>
      </p:sp>
      <p:sp>
        <p:nvSpPr>
          <p:cNvPr id="8" name="标题 1">
            <a:extLst>
              <a:ext uri="{FF2B5EF4-FFF2-40B4-BE49-F238E27FC236}">
                <a16:creationId xmlns:a16="http://schemas.microsoft.com/office/drawing/2014/main" xmlns="" id="{1AA3D3DC-B906-436C-87F0-E672CC9E2B4F}"/>
              </a:ext>
            </a:extLst>
          </p:cNvPr>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latin typeface="黑体" pitchFamily="49" charset="-122"/>
                <a:ea typeface="黑体" pitchFamily="49" charset="-122"/>
                <a:sym typeface="+mn-ea"/>
              </a:rPr>
              <a:t>朴素贝叶斯算法案例与实验</a:t>
            </a:r>
            <a:endParaRPr lang="en-US" altLang="zh-CN" dirty="0">
              <a:latin typeface="黑体" pitchFamily="49" charset="-122"/>
              <a:ea typeface="黑体" pitchFamily="49" charset="-122"/>
              <a:sym typeface="+mn-ea"/>
            </a:endParaRPr>
          </a:p>
        </p:txBody>
      </p:sp>
    </p:spTree>
    <p:extLst>
      <p:ext uri="{BB962C8B-B14F-4D97-AF65-F5344CB8AC3E}">
        <p14:creationId xmlns:p14="http://schemas.microsoft.com/office/powerpoint/2010/main" val="3079315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1680" y="771550"/>
            <a:ext cx="7488832" cy="4248472"/>
          </a:xfrm>
          <a:prstGeom prst="rect">
            <a:avLst/>
          </a:prstGeom>
        </p:spPr>
        <p:txBody>
          <a:bodyPr/>
          <a:lstStyle/>
          <a:p>
            <a:pPr lvl="1" algn="just">
              <a:lnSpc>
                <a:spcPct val="150000"/>
              </a:lnSpc>
            </a:pPr>
            <a:r>
              <a:rPr lang="zh-CN" altLang="en-US" sz="2000" b="1" dirty="0">
                <a:latin typeface="微软雅黑" pitchFamily="34" charset="-122"/>
                <a:ea typeface="微软雅黑" pitchFamily="34" charset="-122"/>
              </a:rPr>
              <a:t>自助法</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bootstrapping</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自助法是</a:t>
            </a:r>
            <a:r>
              <a:rPr lang="zh-CN" altLang="en-US" sz="1800" b="1" dirty="0">
                <a:latin typeface="微软雅黑" pitchFamily="34" charset="-122"/>
                <a:ea typeface="微软雅黑" pitchFamily="34" charset="-122"/>
              </a:rPr>
              <a:t>有放回抽样</a:t>
            </a:r>
            <a:r>
              <a:rPr lang="zh-CN" altLang="en-US" sz="1800" dirty="0">
                <a:latin typeface="微软雅黑" pitchFamily="34" charset="-122"/>
                <a:ea typeface="微软雅黑" pitchFamily="34" charset="-122"/>
              </a:rPr>
              <a:t>，给定包含</a:t>
            </a:r>
            <a:r>
              <a:rPr lang="en-US" altLang="zh-CN" sz="1800" dirty="0">
                <a:latin typeface="微软雅黑" pitchFamily="34" charset="-122"/>
                <a:ea typeface="微软雅黑" pitchFamily="34" charset="-122"/>
              </a:rPr>
              <a:t>m</a:t>
            </a:r>
            <a:r>
              <a:rPr lang="zh-CN" altLang="en-US" sz="1800" dirty="0">
                <a:latin typeface="微软雅黑" pitchFamily="34" charset="-122"/>
                <a:ea typeface="微软雅黑" pitchFamily="34" charset="-122"/>
              </a:rPr>
              <a:t>个样本的数据集</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，我们对它进行采样产生数据集</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每次有放回的随机从</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中挑选一个样本，将该样本拷贝放入</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重复执行</a:t>
            </a:r>
            <a:r>
              <a:rPr lang="en-US" altLang="zh-CN" sz="1800" dirty="0">
                <a:latin typeface="微软雅黑" pitchFamily="34" charset="-122"/>
                <a:ea typeface="微软雅黑" pitchFamily="34" charset="-122"/>
              </a:rPr>
              <a:t>m</a:t>
            </a:r>
            <a:r>
              <a:rPr lang="zh-CN" altLang="en-US" sz="1800" dirty="0">
                <a:latin typeface="微软雅黑" pitchFamily="34" charset="-122"/>
                <a:ea typeface="微软雅黑" pitchFamily="34" charset="-122"/>
              </a:rPr>
              <a:t>次，就得到了包含</a:t>
            </a:r>
            <a:r>
              <a:rPr lang="en-US" altLang="zh-CN" sz="1800" dirty="0">
                <a:latin typeface="微软雅黑" pitchFamily="34" charset="-122"/>
                <a:ea typeface="微软雅黑" pitchFamily="34" charset="-122"/>
              </a:rPr>
              <a:t>m</a:t>
            </a:r>
            <a:r>
              <a:rPr lang="zh-CN" altLang="en-US" sz="1800" dirty="0">
                <a:latin typeface="微软雅黑" pitchFamily="34" charset="-122"/>
                <a:ea typeface="微软雅黑" pitchFamily="34" charset="-122"/>
              </a:rPr>
              <a:t>个样本数据集</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，这就是自助采样的结果。初始数据集</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中有一部分样本会在数据集</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中多次出现，也有一部分样本不会在数据集</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中出现。</a:t>
            </a:r>
            <a:endParaRPr lang="en-US" altLang="zh-CN" sz="1800"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通过自助采样，初始数据集</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中约有</a:t>
            </a:r>
            <a:r>
              <a:rPr lang="en-US" altLang="zh-CN" sz="1800" b="1" dirty="0">
                <a:latin typeface="微软雅黑" pitchFamily="34" charset="-122"/>
                <a:ea typeface="微软雅黑" pitchFamily="34" charset="-122"/>
              </a:rPr>
              <a:t>36.8%</a:t>
            </a:r>
            <a:r>
              <a:rPr lang="zh-CN" altLang="en-US" sz="1800" dirty="0">
                <a:latin typeface="微软雅黑" pitchFamily="34" charset="-122"/>
                <a:ea typeface="微软雅黑" pitchFamily="34" charset="-122"/>
              </a:rPr>
              <a:t>的样本未出现在采样数据集</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，于是我们可将</a:t>
            </a:r>
            <a:r>
              <a:rPr lang="en-US" altLang="zh-CN" sz="1800" dirty="0">
                <a:latin typeface="微软雅黑" pitchFamily="34" charset="-122"/>
                <a:ea typeface="微软雅黑" pitchFamily="34" charset="-122"/>
              </a:rPr>
              <a:t>D’</a:t>
            </a:r>
            <a:r>
              <a:rPr lang="zh-CN" altLang="en-US" sz="1800" dirty="0">
                <a:latin typeface="微软雅黑" pitchFamily="34" charset="-122"/>
                <a:ea typeface="微软雅黑" pitchFamily="34" charset="-122"/>
              </a:rPr>
              <a:t>用作训练集，我们仍有数据总量约</a:t>
            </a:r>
            <a:r>
              <a:rPr lang="en-US" altLang="zh-CN" sz="1800" dirty="0">
                <a:latin typeface="微软雅黑" pitchFamily="34" charset="-122"/>
                <a:ea typeface="微软雅黑" pitchFamily="34" charset="-122"/>
              </a:rPr>
              <a:t>1/3</a:t>
            </a:r>
            <a:r>
              <a:rPr lang="zh-CN" altLang="en-US" sz="1800" dirty="0">
                <a:latin typeface="微软雅黑" pitchFamily="34" charset="-122"/>
                <a:ea typeface="微软雅黑" pitchFamily="34" charset="-122"/>
              </a:rPr>
              <a:t>的、没在训练集中出现的样本作为测试集用于测试。</a:t>
            </a:r>
            <a:endParaRPr lang="en-US" altLang="zh-CN" sz="1800" dirty="0">
              <a:latin typeface="微软雅黑" pitchFamily="34" charset="-122"/>
              <a:ea typeface="微软雅黑" pitchFamily="34" charset="-122"/>
            </a:endParaRPr>
          </a:p>
        </p:txBody>
      </p:sp>
      <p:sp>
        <p:nvSpPr>
          <p:cNvPr id="2" name="标题 1">
            <a:extLst>
              <a:ext uri="{FF2B5EF4-FFF2-40B4-BE49-F238E27FC236}">
                <a16:creationId xmlns:a16="http://schemas.microsoft.com/office/drawing/2014/main" xmlns="" id="{FD2CF093-A6A4-323E-6137-05C5D905D4E7}"/>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1.3</a:t>
            </a:r>
            <a:r>
              <a:rPr lang="zh-CN" altLang="en-US" sz="2400" b="1" dirty="0">
                <a:latin typeface="+mj-ea"/>
              </a:rPr>
              <a:t>  模型评估方法</a:t>
            </a:r>
          </a:p>
        </p:txBody>
      </p:sp>
    </p:spTree>
    <p:extLst>
      <p:ext uri="{BB962C8B-B14F-4D97-AF65-F5344CB8AC3E}">
        <p14:creationId xmlns:p14="http://schemas.microsoft.com/office/powerpoint/2010/main" val="328760590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9BDA5D4F-33A8-4C7A-881E-A1DDE1A6783F}"/>
              </a:ext>
            </a:extLst>
          </p:cNvPr>
          <p:cNvSpPr txBox="1"/>
          <p:nvPr/>
        </p:nvSpPr>
        <p:spPr>
          <a:xfrm>
            <a:off x="1835696" y="771550"/>
            <a:ext cx="6984776" cy="923330"/>
          </a:xfrm>
          <a:prstGeom prst="rect">
            <a:avLst/>
          </a:prstGeom>
          <a:noFill/>
        </p:spPr>
        <p:txBody>
          <a:bodyPr wrap="square">
            <a:spAutoFit/>
          </a:bodyPr>
          <a:lstStyle/>
          <a:p>
            <a:pPr algn="just">
              <a:lnSpc>
                <a:spcPct val="150000"/>
              </a:lnSpc>
              <a:defRPr/>
            </a:pPr>
            <a:r>
              <a:rPr lang="en-US" altLang="zh-CN" sz="1800" dirty="0">
                <a:latin typeface="+mj-ea"/>
                <a:ea typeface="+mj-ea"/>
                <a:cs typeface="Cambria Math" panose="02040503050406030204" charset="0"/>
                <a:sym typeface="+mn-ea"/>
              </a:rPr>
              <a:t>3</a:t>
            </a:r>
            <a:r>
              <a:rPr lang="zh-CN" altLang="en-US" sz="1800" dirty="0">
                <a:latin typeface="+mj-ea"/>
                <a:ea typeface="+mj-ea"/>
                <a:cs typeface="Cambria Math" panose="02040503050406030204" charset="0"/>
                <a:sym typeface="+mn-ea"/>
              </a:rPr>
              <a:t>、按照伯努利朴素贝叶斯模型的参数估计方法，分别计算</a:t>
            </a:r>
            <a:r>
              <a:rPr lang="en-US" altLang="zh-CN" sz="1800" dirty="0">
                <a:latin typeface="+mj-ea"/>
                <a:ea typeface="+mj-ea"/>
                <a:cs typeface="Cambria Math" panose="02040503050406030204" charset="0"/>
                <a:sym typeface="+mn-ea"/>
              </a:rPr>
              <a:t>P(</a:t>
            </a:r>
            <a:r>
              <a:rPr lang="zh-CN" altLang="en-US" sz="1800" dirty="0">
                <a:latin typeface="+mj-ea"/>
                <a:ea typeface="+mj-ea"/>
                <a:cs typeface="Cambria Math" panose="02040503050406030204" charset="0"/>
                <a:sym typeface="+mn-ea"/>
              </a:rPr>
              <a:t>正常邮件</a:t>
            </a:r>
            <a:r>
              <a:rPr lang="en-US" altLang="zh-CN" sz="1800" dirty="0">
                <a:latin typeface="+mj-ea"/>
                <a:ea typeface="+mj-ea"/>
                <a:cs typeface="Cambria Math" panose="02040503050406030204" charset="0"/>
                <a:sym typeface="+mn-ea"/>
              </a:rPr>
              <a:t>)</a:t>
            </a:r>
            <a:r>
              <a:rPr lang="zh-CN" altLang="en-US" sz="1800" dirty="0">
                <a:latin typeface="+mj-ea"/>
                <a:ea typeface="+mj-ea"/>
                <a:cs typeface="Cambria Math" panose="02040503050406030204" charset="0"/>
                <a:sym typeface="+mn-ea"/>
              </a:rPr>
              <a:t>、</a:t>
            </a:r>
            <a:r>
              <a:rPr lang="en-US" altLang="zh-CN" sz="1800" dirty="0">
                <a:latin typeface="+mj-ea"/>
                <a:ea typeface="+mj-ea"/>
                <a:cs typeface="Cambria Math" panose="02040503050406030204" charset="0"/>
                <a:sym typeface="+mn-ea"/>
              </a:rPr>
              <a:t>P(</a:t>
            </a:r>
            <a:r>
              <a:rPr lang="zh-CN" altLang="en-US" sz="1800" dirty="0">
                <a:latin typeface="+mj-ea"/>
                <a:ea typeface="+mj-ea"/>
                <a:cs typeface="Cambria Math" panose="02040503050406030204" charset="0"/>
                <a:sym typeface="+mn-ea"/>
              </a:rPr>
              <a:t>垃圾邮件</a:t>
            </a:r>
            <a:r>
              <a:rPr lang="en-US" altLang="zh-CN" sz="1800" dirty="0">
                <a:latin typeface="+mj-ea"/>
                <a:ea typeface="+mj-ea"/>
                <a:cs typeface="Cambria Math" panose="02040503050406030204" charset="0"/>
                <a:sym typeface="+mn-ea"/>
              </a:rPr>
              <a:t>)</a:t>
            </a:r>
            <a:r>
              <a:rPr lang="zh-CN" altLang="en-US" sz="1800" dirty="0">
                <a:latin typeface="+mj-ea"/>
                <a:ea typeface="+mj-ea"/>
                <a:cs typeface="Cambria Math" panose="02040503050406030204" charset="0"/>
                <a:sym typeface="+mn-ea"/>
              </a:rPr>
              <a:t>以及两种类别下每个词的似然估计</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DCD1D5E9-333A-4C25-B629-04F445F6255E}"/>
                  </a:ext>
                </a:extLst>
              </p:cNvPr>
              <p:cNvSpPr/>
              <p:nvPr/>
            </p:nvSpPr>
            <p:spPr>
              <a:xfrm>
                <a:off x="2123728" y="1892625"/>
                <a:ext cx="6624736" cy="2983381"/>
              </a:xfrm>
              <a:prstGeom prst="rect">
                <a:avLst/>
              </a:prstGeom>
            </p:spPr>
            <p:txBody>
              <a:bodyPr wrap="square">
                <a:spAutoFit/>
              </a:bodyPr>
              <a:lstStyle/>
              <a:p>
                <a:pPr>
                  <a:defRPr/>
                </a:pPr>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sym typeface="+mn-ea"/>
                        </a:rPr>
                        <m:t>𝑃</m:t>
                      </m:r>
                      <m:r>
                        <a:rPr lang="en-US" altLang="zh-CN" i="1">
                          <a:latin typeface="Cambria Math" panose="02040503050406030204" charset="0"/>
                          <a:cs typeface="Cambria Math" panose="02040503050406030204" charset="0"/>
                          <a:sym typeface="+mn-ea"/>
                        </a:rPr>
                        <m:t>(</m:t>
                      </m:r>
                      <m:r>
                        <a:rPr lang="zh-CN" altLang="en-US" i="1">
                          <a:latin typeface="Cambria Math" panose="02040503050406030204" charset="0"/>
                          <a:ea typeface="MS Mincho" charset="0"/>
                          <a:cs typeface="Cambria Math" panose="02040503050406030204" charset="0"/>
                          <a:sym typeface="+mn-ea"/>
                        </a:rPr>
                        <m:t>正常邮件</m:t>
                      </m:r>
                      <m:r>
                        <a:rPr lang="en-US" altLang="zh-CN" i="1">
                          <a:latin typeface="Cambria Math" panose="02040503050406030204" charset="0"/>
                          <a:cs typeface="Cambria Math" panose="02040503050406030204" charset="0"/>
                          <a:sym typeface="+mn-ea"/>
                        </a:rPr>
                        <m:t>)=</m:t>
                      </m:r>
                      <m:f>
                        <m:fPr>
                          <m:ctrlPr>
                            <a:rPr lang="en-US" altLang="zh-CN" i="1">
                              <a:latin typeface="Cambria Math"/>
                              <a:cs typeface="Cambria Math" panose="02040503050406030204" charset="0"/>
                              <a:sym typeface="+mn-ea"/>
                            </a:rPr>
                          </m:ctrlPr>
                        </m:fPr>
                        <m:num>
                          <m:r>
                            <a:rPr lang="zh-CN" altLang="en-US" i="1">
                              <a:latin typeface="Cambria Math" panose="02040503050406030204" charset="0"/>
                              <a:cs typeface="Cambria Math" panose="02040503050406030204" charset="0"/>
                              <a:sym typeface="+mn-ea"/>
                            </a:rPr>
                            <m:t>训练集中正常邮件数目</m:t>
                          </m:r>
                          <m:r>
                            <a:rPr lang="en-US" altLang="zh-CN" i="1">
                              <a:latin typeface="Cambria Math" panose="02040503050406030204" charset="0"/>
                              <a:cs typeface="Cambria Math" panose="02040503050406030204" charset="0"/>
                              <a:sym typeface="+mn-ea"/>
                            </a:rPr>
                            <m:t>+1</m:t>
                          </m:r>
                        </m:num>
                        <m:den>
                          <m:r>
                            <a:rPr lang="zh-CN" altLang="en-US" i="1">
                              <a:latin typeface="Cambria Math" panose="02040503050406030204" charset="0"/>
                              <a:cs typeface="Cambria Math" panose="02040503050406030204" charset="0"/>
                              <a:sym typeface="+mn-ea"/>
                            </a:rPr>
                            <m:t>训练集邮件总数目</m:t>
                          </m:r>
                          <m:r>
                            <a:rPr lang="en-US" altLang="zh-CN" i="1">
                              <a:latin typeface="Cambria Math" panose="02040503050406030204" charset="0"/>
                              <a:cs typeface="Cambria Math" panose="02040503050406030204" charset="0"/>
                              <a:sym typeface="+mn-ea"/>
                            </a:rPr>
                            <m:t>+2</m:t>
                          </m:r>
                        </m:den>
                      </m:f>
                    </m:oMath>
                  </m:oMathPara>
                </a14:m>
                <a:endParaRPr lang="en-US" altLang="zh-CN" i="1" dirty="0">
                  <a:latin typeface="Cambria Math" panose="02040503050406030204" charset="0"/>
                  <a:cs typeface="Cambria Math" panose="02040503050406030204" charset="0"/>
                  <a:sym typeface="+mn-ea"/>
                </a:endParaRPr>
              </a:p>
              <a:p>
                <a:pPr>
                  <a:defRPr/>
                </a:pPr>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sym typeface="+mn-ea"/>
                        </a:rPr>
                        <m:t>𝑃</m:t>
                      </m:r>
                      <m:r>
                        <a:rPr lang="en-US" altLang="zh-CN" i="1">
                          <a:latin typeface="Cambria Math" panose="02040503050406030204" charset="0"/>
                          <a:cs typeface="Cambria Math" panose="02040503050406030204" charset="0"/>
                          <a:sym typeface="+mn-ea"/>
                        </a:rPr>
                        <m:t>(</m:t>
                      </m:r>
                      <m:r>
                        <a:rPr lang="zh-CN" altLang="en-US" i="1">
                          <a:latin typeface="Cambria Math" panose="02040503050406030204" charset="0"/>
                          <a:ea typeface="MS Mincho" charset="0"/>
                          <a:cs typeface="Cambria Math" panose="02040503050406030204" charset="0"/>
                          <a:sym typeface="+mn-ea"/>
                        </a:rPr>
                        <m:t>垃圾邮件</m:t>
                      </m:r>
                      <m:r>
                        <a:rPr lang="en-US" altLang="zh-CN" i="1">
                          <a:latin typeface="Cambria Math" panose="02040503050406030204" charset="0"/>
                          <a:cs typeface="Cambria Math" panose="02040503050406030204" charset="0"/>
                          <a:sym typeface="+mn-ea"/>
                        </a:rPr>
                        <m:t>)=</m:t>
                      </m:r>
                      <m:f>
                        <m:fPr>
                          <m:ctrlPr>
                            <a:rPr lang="en-US" altLang="zh-CN" i="1">
                              <a:latin typeface="Cambria Math"/>
                              <a:cs typeface="Cambria Math" panose="02040503050406030204" charset="0"/>
                              <a:sym typeface="+mn-ea"/>
                            </a:rPr>
                          </m:ctrlPr>
                        </m:fPr>
                        <m:num>
                          <m:r>
                            <a:rPr lang="zh-CN" altLang="en-US" i="1">
                              <a:latin typeface="Cambria Math" panose="02040503050406030204" charset="0"/>
                              <a:cs typeface="Cambria Math" panose="02040503050406030204" charset="0"/>
                              <a:sym typeface="+mn-ea"/>
                            </a:rPr>
                            <m:t>训练集中垃圾邮件数目</m:t>
                          </m:r>
                          <m:r>
                            <a:rPr lang="en-US" altLang="zh-CN" i="1">
                              <a:latin typeface="Cambria Math" panose="02040503050406030204" charset="0"/>
                              <a:cs typeface="Cambria Math" panose="02040503050406030204" charset="0"/>
                              <a:sym typeface="+mn-ea"/>
                            </a:rPr>
                            <m:t>+1</m:t>
                          </m:r>
                        </m:num>
                        <m:den>
                          <m:r>
                            <a:rPr lang="zh-CN" altLang="en-US" i="1">
                              <a:latin typeface="Cambria Math" panose="02040503050406030204" charset="0"/>
                              <a:cs typeface="Cambria Math" panose="02040503050406030204" charset="0"/>
                              <a:sym typeface="+mn-ea"/>
                            </a:rPr>
                            <m:t>训练集邮件总数目</m:t>
                          </m:r>
                          <m:r>
                            <a:rPr lang="en-US" altLang="zh-CN" i="1">
                              <a:latin typeface="Cambria Math" panose="02040503050406030204" charset="0"/>
                              <a:cs typeface="Cambria Math" panose="02040503050406030204" charset="0"/>
                              <a:sym typeface="+mn-ea"/>
                            </a:rPr>
                            <m:t>+2</m:t>
                          </m:r>
                        </m:den>
                      </m:f>
                    </m:oMath>
                  </m:oMathPara>
                </a14:m>
                <a:endParaRPr lang="en-US" altLang="zh-CN" i="1" dirty="0">
                  <a:latin typeface="Cambria Math" panose="02040503050406030204" charset="0"/>
                  <a:cs typeface="Cambria Math" panose="02040503050406030204" charset="0"/>
                  <a:sym typeface="+mn-ea"/>
                </a:endParaRPr>
              </a:p>
              <a:p>
                <a:pPr>
                  <a:defRPr/>
                </a:pPr>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sym typeface="+mn-ea"/>
                        </a:rPr>
                        <m:t>𝑃</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ea typeface="MS Mincho" charset="0"/>
                          <a:cs typeface="Cambria Math" panose="02040503050406030204" charset="0"/>
                          <a:sym typeface="+mn-ea"/>
                        </a:rPr>
                        <m:t>𝑐</m:t>
                      </m:r>
                      <m:r>
                        <a:rPr lang="en-US" altLang="zh-CN" i="1">
                          <a:latin typeface="Cambria Math" panose="02040503050406030204" charset="0"/>
                          <a:ea typeface="MS Mincho" charset="0"/>
                          <a:cs typeface="Cambria Math" panose="02040503050406030204" charset="0"/>
                          <a:sym typeface="+mn-ea"/>
                        </a:rPr>
                        <m:t>1|</m:t>
                      </m:r>
                      <m:r>
                        <a:rPr lang="zh-CN" altLang="en-US" i="1">
                          <a:latin typeface="Cambria Math" panose="02040503050406030204" charset="0"/>
                          <a:ea typeface="MS Mincho" charset="0"/>
                          <a:cs typeface="Cambria Math" panose="02040503050406030204" charset="0"/>
                          <a:sym typeface="+mn-ea"/>
                        </a:rPr>
                        <m:t>正常邮件</m:t>
                      </m:r>
                      <m:r>
                        <a:rPr lang="en-US" altLang="zh-CN" i="1">
                          <a:latin typeface="Cambria Math" panose="02040503050406030204" charset="0"/>
                          <a:cs typeface="Cambria Math" panose="02040503050406030204" charset="0"/>
                          <a:sym typeface="+mn-ea"/>
                        </a:rPr>
                        <m:t>)=</m:t>
                      </m:r>
                      <m:f>
                        <m:fPr>
                          <m:ctrlPr>
                            <a:rPr lang="en-US" altLang="zh-CN" i="1">
                              <a:latin typeface="Cambria Math"/>
                              <a:cs typeface="Cambria Math" panose="02040503050406030204" charset="0"/>
                              <a:sym typeface="+mn-ea"/>
                            </a:rPr>
                          </m:ctrlPr>
                        </m:fPr>
                        <m:num>
                          <m:r>
                            <a:rPr lang="en-US" altLang="zh-CN" i="1">
                              <a:latin typeface="Cambria Math" panose="02040503050406030204" charset="0"/>
                              <a:cs typeface="Cambria Math" panose="02040503050406030204" charset="0"/>
                              <a:sym typeface="+mn-ea"/>
                            </a:rPr>
                            <m:t>𝑐</m:t>
                          </m:r>
                          <m:r>
                            <a:rPr lang="en-US" altLang="zh-CN" i="1">
                              <a:latin typeface="Cambria Math" panose="02040503050406030204" charset="0"/>
                              <a:cs typeface="Cambria Math" panose="02040503050406030204" charset="0"/>
                              <a:sym typeface="+mn-ea"/>
                            </a:rPr>
                            <m:t>1</m:t>
                          </m:r>
                          <m:r>
                            <a:rPr lang="zh-CN" altLang="en-US" i="1">
                              <a:latin typeface="Cambria Math" panose="02040503050406030204" charset="0"/>
                              <a:ea typeface="MS Mincho" charset="0"/>
                              <a:cs typeface="Cambria Math" panose="02040503050406030204" charset="0"/>
                              <a:sym typeface="+mn-ea"/>
                            </a:rPr>
                            <m:t>出现在</m:t>
                          </m:r>
                          <m:r>
                            <a:rPr lang="zh-CN" altLang="en-US" i="1">
                              <a:latin typeface="Cambria Math" panose="02040503050406030204" charset="0"/>
                              <a:cs typeface="Cambria Math" panose="02040503050406030204" charset="0"/>
                              <a:sym typeface="+mn-ea"/>
                            </a:rPr>
                            <m:t>正常邮件集中的邮件数目</m:t>
                          </m:r>
                          <m:r>
                            <a:rPr lang="en-US" altLang="zh-CN" i="1">
                              <a:latin typeface="Cambria Math" panose="02040503050406030204" charset="0"/>
                              <a:cs typeface="Cambria Math" panose="02040503050406030204" charset="0"/>
                              <a:sym typeface="+mn-ea"/>
                            </a:rPr>
                            <m:t>+1</m:t>
                          </m:r>
                        </m:num>
                        <m:den>
                          <m:r>
                            <a:rPr lang="zh-CN" altLang="en-US" i="1">
                              <a:latin typeface="Cambria Math" panose="02040503050406030204" charset="0"/>
                              <a:cs typeface="Cambria Math" panose="02040503050406030204" charset="0"/>
                              <a:sym typeface="+mn-ea"/>
                            </a:rPr>
                            <m:t>训练集中正常邮件数目</m:t>
                          </m:r>
                          <m:r>
                            <a:rPr lang="en-US" altLang="zh-CN" i="1">
                              <a:latin typeface="Cambria Math" panose="02040503050406030204" charset="0"/>
                              <a:cs typeface="Cambria Math" panose="02040503050406030204" charset="0"/>
                              <a:sym typeface="+mn-ea"/>
                            </a:rPr>
                            <m:t>+2</m:t>
                          </m:r>
                        </m:den>
                      </m:f>
                    </m:oMath>
                  </m:oMathPara>
                </a14:m>
                <a:endParaRPr lang="en-US" altLang="zh-CN" i="1" dirty="0">
                  <a:latin typeface="Cambria Math" panose="02040503050406030204" charset="0"/>
                  <a:cs typeface="Cambria Math" panose="02040503050406030204" charset="0"/>
                  <a:sym typeface="+mn-ea"/>
                </a:endParaRPr>
              </a:p>
              <a:p>
                <a:pPr>
                  <a:defRPr/>
                </a:pPr>
                <a14:m>
                  <m:oMathPara xmlns:m="http://schemas.openxmlformats.org/officeDocument/2006/math">
                    <m:oMathParaPr>
                      <m:jc m:val="left"/>
                    </m:oMathParaPr>
                    <m:oMath xmlns:m="http://schemas.openxmlformats.org/officeDocument/2006/math">
                      <m:r>
                        <a:rPr lang="en-US" altLang="zh-CN" i="1">
                          <a:latin typeface="Cambria Math" panose="02040503050406030204" charset="0"/>
                          <a:cs typeface="Cambria Math" panose="02040503050406030204" charset="0"/>
                          <a:sym typeface="+mn-ea"/>
                        </a:rPr>
                        <m:t>𝑃</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ea typeface="MS Mincho" charset="0"/>
                          <a:cs typeface="Cambria Math" panose="02040503050406030204" charset="0"/>
                          <a:sym typeface="+mn-ea"/>
                        </a:rPr>
                        <m:t>𝑐</m:t>
                      </m:r>
                      <m:r>
                        <a:rPr lang="en-US" altLang="zh-CN" i="1">
                          <a:latin typeface="Cambria Math" panose="02040503050406030204" charset="0"/>
                          <a:ea typeface="MS Mincho" charset="0"/>
                          <a:cs typeface="Cambria Math" panose="02040503050406030204" charset="0"/>
                          <a:sym typeface="+mn-ea"/>
                        </a:rPr>
                        <m:t>1|</m:t>
                      </m:r>
                      <m:r>
                        <a:rPr lang="zh-CN" altLang="en-US" i="1">
                          <a:latin typeface="Cambria Math" panose="02040503050406030204" charset="0"/>
                          <a:ea typeface="MS Mincho" charset="0"/>
                          <a:cs typeface="Cambria Math" panose="02040503050406030204" charset="0"/>
                          <a:sym typeface="+mn-ea"/>
                        </a:rPr>
                        <m:t>垃圾邮件</m:t>
                      </m:r>
                      <m:r>
                        <a:rPr lang="en-US" altLang="zh-CN" i="1">
                          <a:latin typeface="Cambria Math" panose="02040503050406030204" charset="0"/>
                          <a:cs typeface="Cambria Math" panose="02040503050406030204" charset="0"/>
                          <a:sym typeface="+mn-ea"/>
                        </a:rPr>
                        <m:t>)=</m:t>
                      </m:r>
                      <m:f>
                        <m:fPr>
                          <m:ctrlPr>
                            <a:rPr lang="en-US" altLang="zh-CN" i="1">
                              <a:latin typeface="Cambria Math"/>
                              <a:cs typeface="Cambria Math" panose="02040503050406030204" charset="0"/>
                              <a:sym typeface="+mn-ea"/>
                            </a:rPr>
                          </m:ctrlPr>
                        </m:fPr>
                        <m:num>
                          <m:r>
                            <a:rPr lang="en-US" altLang="zh-CN" i="1">
                              <a:latin typeface="Cambria Math" panose="02040503050406030204" charset="0"/>
                              <a:cs typeface="Cambria Math" panose="02040503050406030204" charset="0"/>
                              <a:sym typeface="+mn-ea"/>
                            </a:rPr>
                            <m:t>𝑐</m:t>
                          </m:r>
                          <m:r>
                            <a:rPr lang="en-US" altLang="zh-CN" i="1">
                              <a:latin typeface="Cambria Math" panose="02040503050406030204" charset="0"/>
                              <a:cs typeface="Cambria Math" panose="02040503050406030204" charset="0"/>
                              <a:sym typeface="+mn-ea"/>
                            </a:rPr>
                            <m:t>1</m:t>
                          </m:r>
                          <m:r>
                            <a:rPr lang="zh-CN" altLang="en-US" i="1">
                              <a:latin typeface="Cambria Math" panose="02040503050406030204" charset="0"/>
                              <a:ea typeface="MS Mincho" charset="0"/>
                              <a:cs typeface="Cambria Math" panose="02040503050406030204" charset="0"/>
                              <a:sym typeface="+mn-ea"/>
                            </a:rPr>
                            <m:t>出现在垃圾</m:t>
                          </m:r>
                          <m:r>
                            <a:rPr lang="zh-CN" altLang="en-US" i="1">
                              <a:latin typeface="Cambria Math" panose="02040503050406030204" charset="0"/>
                              <a:cs typeface="Cambria Math" panose="02040503050406030204" charset="0"/>
                              <a:sym typeface="+mn-ea"/>
                            </a:rPr>
                            <m:t>邮件集中的邮件数目</m:t>
                          </m:r>
                          <m:r>
                            <a:rPr lang="en-US" altLang="zh-CN" i="1">
                              <a:latin typeface="Cambria Math" panose="02040503050406030204" charset="0"/>
                              <a:cs typeface="Cambria Math" panose="02040503050406030204" charset="0"/>
                              <a:sym typeface="+mn-ea"/>
                            </a:rPr>
                            <m:t>+1</m:t>
                          </m:r>
                        </m:num>
                        <m:den>
                          <m:r>
                            <a:rPr lang="zh-CN" altLang="en-US" i="1">
                              <a:latin typeface="Cambria Math" panose="02040503050406030204" charset="0"/>
                              <a:cs typeface="Cambria Math" panose="02040503050406030204" charset="0"/>
                              <a:sym typeface="+mn-ea"/>
                            </a:rPr>
                            <m:t>训练集中垃圾邮件数目</m:t>
                          </m:r>
                          <m:r>
                            <a:rPr lang="en-US" altLang="zh-CN" i="1">
                              <a:latin typeface="Cambria Math" panose="02040503050406030204" charset="0"/>
                              <a:cs typeface="Cambria Math" panose="02040503050406030204" charset="0"/>
                              <a:sym typeface="+mn-ea"/>
                            </a:rPr>
                            <m:t>+2</m:t>
                          </m:r>
                        </m:den>
                      </m:f>
                    </m:oMath>
                  </m:oMathPara>
                </a14:m>
                <a:endParaRPr lang="en-US" altLang="zh-CN" i="1" dirty="0">
                  <a:latin typeface="Cambria Math" panose="02040503050406030204" charset="0"/>
                  <a:cs typeface="Cambria Math" panose="02040503050406030204" charset="0"/>
                  <a:sym typeface="+mn-ea"/>
                </a:endParaRPr>
              </a:p>
              <a:p>
                <a:pPr>
                  <a:defRPr/>
                </a:pPr>
                <a:endParaRPr lang="en-US" altLang="zh-CN" dirty="0">
                  <a:latin typeface="Cambria Math" panose="02040503050406030204" charset="0"/>
                  <a:cs typeface="Cambria Math" panose="02040503050406030204" charset="0"/>
                  <a:sym typeface="+mn-ea"/>
                </a:endParaRPr>
              </a:p>
              <a:p>
                <a:pPr>
                  <a:defRPr/>
                </a:pPr>
                <a:r>
                  <a:rPr lang="zh-CN" altLang="en-US" dirty="0">
                    <a:latin typeface="Cambria Math" panose="02040503050406030204" charset="0"/>
                    <a:cs typeface="Cambria Math" panose="02040503050406030204" charset="0"/>
                    <a:sym typeface="+mn-ea"/>
                  </a:rPr>
                  <a:t>处理完所有的邮件之后，模型训练过程就结束了</a:t>
                </a:r>
              </a:p>
            </p:txBody>
          </p:sp>
        </mc:Choice>
        <mc:Fallback xmlns="">
          <p:sp>
            <p:nvSpPr>
              <p:cNvPr id="4" name="矩形 3">
                <a:extLst>
                  <a:ext uri="{FF2B5EF4-FFF2-40B4-BE49-F238E27FC236}">
                    <a16:creationId xmlns:a16="http://schemas.microsoft.com/office/drawing/2014/main" id="{DCD1D5E9-333A-4C25-B629-04F445F6255E}"/>
                  </a:ext>
                </a:extLst>
              </p:cNvPr>
              <p:cNvSpPr>
                <a:spLocks noRot="1" noChangeAspect="1" noMove="1" noResize="1" noEditPoints="1" noAdjustHandles="1" noChangeArrowheads="1" noChangeShapeType="1" noTextEdit="1"/>
              </p:cNvSpPr>
              <p:nvPr/>
            </p:nvSpPr>
            <p:spPr>
              <a:xfrm>
                <a:off x="2123728" y="1892625"/>
                <a:ext cx="6624736" cy="2983381"/>
              </a:xfrm>
              <a:prstGeom prst="rect">
                <a:avLst/>
              </a:prstGeom>
              <a:blipFill>
                <a:blip r:embed="rId2"/>
                <a:stretch>
                  <a:fillRect l="-736" b="-1837"/>
                </a:stretch>
              </a:blipFill>
            </p:spPr>
            <p:txBody>
              <a:bodyPr/>
              <a:lstStyle/>
              <a:p>
                <a:r>
                  <a:rPr lang="zh-CN" altLang="en-US">
                    <a:noFill/>
                  </a:rPr>
                  <a:t> </a:t>
                </a:r>
              </a:p>
            </p:txBody>
          </p:sp>
        </mc:Fallback>
      </mc:AlternateContent>
      <p:sp>
        <p:nvSpPr>
          <p:cNvPr id="9" name="标题 1">
            <a:extLst>
              <a:ext uri="{FF2B5EF4-FFF2-40B4-BE49-F238E27FC236}">
                <a16:creationId xmlns:a16="http://schemas.microsoft.com/office/drawing/2014/main" xmlns="" id="{830C1FAB-C247-4AB7-91FC-B83D6F08DBCF}"/>
              </a:ext>
            </a:extLst>
          </p:cNvPr>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latin typeface="黑体" pitchFamily="49" charset="-122"/>
                <a:ea typeface="黑体" pitchFamily="49" charset="-122"/>
                <a:sym typeface="+mn-ea"/>
              </a:rPr>
              <a:t>朴素贝叶斯算法案例与实验</a:t>
            </a:r>
            <a:endParaRPr lang="en-US" altLang="zh-CN" dirty="0">
              <a:latin typeface="黑体" pitchFamily="49" charset="-122"/>
              <a:ea typeface="黑体" pitchFamily="49" charset="-122"/>
              <a:sym typeface="+mn-ea"/>
            </a:endParaRPr>
          </a:p>
        </p:txBody>
      </p:sp>
    </p:spTree>
    <p:extLst>
      <p:ext uri="{BB962C8B-B14F-4D97-AF65-F5344CB8AC3E}">
        <p14:creationId xmlns:p14="http://schemas.microsoft.com/office/powerpoint/2010/main" val="7382466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CC343DA6-C0AD-4B8D-B5D3-219A30B22885}"/>
                  </a:ext>
                </a:extLst>
              </p:cNvPr>
              <p:cNvSpPr/>
              <p:nvPr/>
            </p:nvSpPr>
            <p:spPr>
              <a:xfrm>
                <a:off x="1691680" y="987574"/>
                <a:ext cx="7452320" cy="3819507"/>
              </a:xfrm>
              <a:prstGeom prst="rect">
                <a:avLst/>
              </a:prstGeom>
            </p:spPr>
            <p:txBody>
              <a:bodyPr wrap="square">
                <a:spAutoFit/>
              </a:bodyPr>
              <a:lstStyle/>
              <a:p>
                <a:pPr algn="just">
                  <a:lnSpc>
                    <a:spcPct val="150000"/>
                  </a:lnSpc>
                  <a:defRPr/>
                </a:pPr>
                <a:r>
                  <a:rPr lang="zh-CN" altLang="en-US" sz="1600" dirty="0">
                    <a:latin typeface="Cambria Math" panose="02040503050406030204" charset="0"/>
                    <a:cs typeface="Cambria Math" panose="02040503050406030204" charset="0"/>
                    <a:sym typeface="+mn-ea"/>
                  </a:rPr>
                  <a:t>对于新收到的邮件如何进行分类呢？</a:t>
                </a:r>
              </a:p>
              <a:p>
                <a:pPr algn="just">
                  <a:lnSpc>
                    <a:spcPct val="150000"/>
                  </a:lnSpc>
                  <a:defRPr/>
                </a:pPr>
                <a:r>
                  <a:rPr lang="en-US" altLang="zh-CN" sz="1600" dirty="0">
                    <a:latin typeface="Cambria Math" panose="02040503050406030204" charset="0"/>
                    <a:cs typeface="Cambria Math" panose="02040503050406030204" charset="0"/>
                    <a:sym typeface="+mn-ea"/>
                  </a:rPr>
                  <a:t>1</a:t>
                </a:r>
                <a:r>
                  <a:rPr lang="zh-CN" altLang="en-US" sz="1600" dirty="0">
                    <a:latin typeface="Cambria Math" panose="02040503050406030204" charset="0"/>
                    <a:cs typeface="Cambria Math" panose="02040503050406030204" charset="0"/>
                    <a:sym typeface="+mn-ea"/>
                  </a:rPr>
                  <a:t>、分词</a:t>
                </a:r>
              </a:p>
              <a:p>
                <a:pPr algn="just">
                  <a:lnSpc>
                    <a:spcPct val="150000"/>
                  </a:lnSpc>
                  <a:defRPr/>
                </a:pPr>
                <a:r>
                  <a:rPr lang="en-US" altLang="zh-CN" sz="1600" dirty="0">
                    <a:latin typeface="Cambria Math" panose="02040503050406030204" charset="0"/>
                    <a:cs typeface="Cambria Math" panose="02040503050406030204" charset="0"/>
                    <a:sym typeface="+mn-ea"/>
                  </a:rPr>
                  <a:t>2</a:t>
                </a:r>
                <a:r>
                  <a:rPr lang="zh-CN" altLang="en-US" sz="1600" dirty="0">
                    <a:latin typeface="Cambria Math" panose="02040503050406030204" charset="0"/>
                    <a:cs typeface="Cambria Math" panose="02040503050406030204" charset="0"/>
                    <a:sym typeface="+mn-ea"/>
                  </a:rPr>
                  <a:t>、对新到来的邮件进向量表示，出现则为</a:t>
                </a:r>
                <a:r>
                  <a:rPr lang="en-US" altLang="zh-CN" sz="1600" dirty="0">
                    <a:latin typeface="Cambria Math" panose="02040503050406030204" charset="0"/>
                    <a:cs typeface="Cambria Math" panose="02040503050406030204" charset="0"/>
                    <a:sym typeface="+mn-ea"/>
                  </a:rPr>
                  <a:t>1</a:t>
                </a:r>
                <a:endParaRPr lang="zh-CN" altLang="en-US" sz="1600" dirty="0">
                  <a:latin typeface="Cambria Math" panose="02040503050406030204" charset="0"/>
                  <a:cs typeface="Cambria Math" panose="02040503050406030204" charset="0"/>
                  <a:sym typeface="+mn-ea"/>
                </a:endParaRPr>
              </a:p>
              <a:p>
                <a:pPr algn="just">
                  <a:lnSpc>
                    <a:spcPct val="150000"/>
                  </a:lnSpc>
                  <a:defRPr/>
                </a:pPr>
                <a:r>
                  <a:rPr lang="en-US" altLang="zh-CN" sz="1600" dirty="0">
                    <a:latin typeface="Cambria Math" panose="02040503050406030204" charset="0"/>
                    <a:cs typeface="Cambria Math" panose="02040503050406030204" charset="0"/>
                    <a:sym typeface="+mn-ea"/>
                  </a:rPr>
                  <a:t>3</a:t>
                </a:r>
                <a:r>
                  <a:rPr lang="zh-CN" altLang="en-US" sz="1600" dirty="0">
                    <a:latin typeface="Cambria Math" panose="02040503050406030204" charset="0"/>
                    <a:cs typeface="Cambria Math" panose="02040503050406030204" charset="0"/>
                    <a:sym typeface="+mn-ea"/>
                  </a:rPr>
                  <a:t>、计算</a:t>
                </a:r>
                <a:endParaRPr lang="en-US" altLang="zh-CN" sz="1600" dirty="0">
                  <a:latin typeface="Cambria Math" panose="02040503050406030204" charset="0"/>
                  <a:cs typeface="Cambria Math" panose="02040503050406030204" charset="0"/>
                  <a:sym typeface="+mn-ea"/>
                </a:endParaRPr>
              </a:p>
              <a:p>
                <a:pPr algn="just">
                  <a:lnSpc>
                    <a:spcPct val="150000"/>
                  </a:lnSpc>
                  <a:defRPr/>
                </a:pPr>
                <a14:m>
                  <m:oMathPara xmlns:m="http://schemas.openxmlformats.org/officeDocument/2006/math">
                    <m:oMathParaPr>
                      <m:jc m:val="left"/>
                    </m:oMathParaPr>
                    <m:oMath xmlns:m="http://schemas.openxmlformats.org/officeDocument/2006/math">
                      <m:sSub>
                        <m:sSubPr>
                          <m:ctrlPr>
                            <a:rPr lang="en-US" altLang="zh-CN" sz="1600" i="1">
                              <a:latin typeface="Cambria Math"/>
                              <a:cs typeface="Cambria Math" panose="02040503050406030204" charset="0"/>
                              <a:sym typeface="+mn-ea"/>
                            </a:rPr>
                          </m:ctrlPr>
                        </m:sSubPr>
                        <m:e>
                          <m:r>
                            <a:rPr lang="en-US" altLang="zh-CN" sz="1600" i="1">
                              <a:latin typeface="Cambria Math" panose="02040503050406030204" charset="0"/>
                              <a:cs typeface="Cambria Math" panose="02040503050406030204" charset="0"/>
                              <a:sym typeface="+mn-ea"/>
                            </a:rPr>
                            <m:t>𝑝</m:t>
                          </m:r>
                        </m:e>
                        <m:sub>
                          <m:r>
                            <a:rPr lang="en-US" altLang="zh-CN" sz="1600" i="1">
                              <a:latin typeface="Cambria Math" panose="02040503050406030204" charset="0"/>
                              <a:cs typeface="Cambria Math" panose="02040503050406030204" charset="0"/>
                              <a:sym typeface="+mn-ea"/>
                            </a:rPr>
                            <m:t>0</m:t>
                          </m:r>
                        </m:sub>
                      </m:sSub>
                      <m:r>
                        <a:rPr lang="en-US" altLang="zh-CN" sz="1600" i="1">
                          <a:latin typeface="Cambria Math" panose="02040503050406030204" charset="0"/>
                          <a:cs typeface="Cambria Math" panose="02040503050406030204" charset="0"/>
                          <a:sym typeface="+mn-ea"/>
                        </a:rPr>
                        <m:t>=</m:t>
                      </m:r>
                      <m:r>
                        <a:rPr lang="en-US" altLang="zh-CN" sz="1600" i="1">
                          <a:latin typeface="Cambria Math" panose="02040503050406030204" charset="0"/>
                          <a:cs typeface="Cambria Math" panose="02040503050406030204" charset="0"/>
                          <a:sym typeface="+mn-ea"/>
                        </a:rPr>
                        <m:t>𝑃</m:t>
                      </m:r>
                      <m:r>
                        <a:rPr lang="en-US" altLang="zh-CN" sz="1600" i="1">
                          <a:latin typeface="Cambria Math" panose="02040503050406030204" charset="0"/>
                          <a:cs typeface="Cambria Math" panose="02040503050406030204" charset="0"/>
                          <a:sym typeface="+mn-ea"/>
                        </a:rPr>
                        <m:t>(</m:t>
                      </m:r>
                      <m:r>
                        <a:rPr lang="zh-CN" altLang="en-US" sz="1600" i="1">
                          <a:latin typeface="Cambria Math" panose="02040503050406030204" charset="0"/>
                          <a:ea typeface="MS Mincho" charset="0"/>
                          <a:cs typeface="Cambria Math" panose="02040503050406030204" charset="0"/>
                          <a:sym typeface="+mn-ea"/>
                        </a:rPr>
                        <m:t>垃圾邮件</m:t>
                      </m:r>
                      <m:r>
                        <a:rPr lang="en-US" altLang="zh-CN" sz="1600" i="1">
                          <a:latin typeface="Cambria Math" panose="02040503050406030204" charset="0"/>
                          <a:ea typeface="MS Mincho" charset="0"/>
                          <a:cs typeface="Cambria Math" panose="02040503050406030204" charset="0"/>
                          <a:sym typeface="+mn-ea"/>
                        </a:rPr>
                        <m:t>|</m:t>
                      </m:r>
                      <m:r>
                        <a:rPr lang="zh-CN" altLang="en-US" sz="1600" i="1">
                          <a:latin typeface="Cambria Math" panose="02040503050406030204" charset="0"/>
                          <a:ea typeface="MS Mincho" charset="0"/>
                          <a:cs typeface="Cambria Math" panose="02040503050406030204" charset="0"/>
                          <a:sym typeface="+mn-ea"/>
                        </a:rPr>
                        <m:t>新邮件内容向量</m:t>
                      </m:r>
                      <m:r>
                        <a:rPr lang="en-US" altLang="zh-CN" sz="1600" i="1">
                          <a:latin typeface="Cambria Math" panose="02040503050406030204" charset="0"/>
                          <a:ea typeface="MS Mincho" charset="0"/>
                          <a:cs typeface="Cambria Math" panose="02040503050406030204" charset="0"/>
                          <a:sym typeface="+mn-ea"/>
                        </a:rPr>
                        <m:t>)∝</m:t>
                      </m:r>
                      <m:r>
                        <a:rPr lang="en-US" altLang="zh-CN" sz="1600" i="1">
                          <a:latin typeface="Cambria Math" panose="02040503050406030204" charset="0"/>
                          <a:ea typeface="MS Mincho" charset="0"/>
                          <a:cs typeface="Cambria Math" panose="02040503050406030204" charset="0"/>
                          <a:sym typeface="+mn-ea"/>
                        </a:rPr>
                        <m:t>𝑃</m:t>
                      </m:r>
                      <m:r>
                        <a:rPr lang="en-US" altLang="zh-CN" sz="1600" i="1">
                          <a:latin typeface="Cambria Math" panose="02040503050406030204" charset="0"/>
                          <a:ea typeface="MS Mincho" charset="0"/>
                          <a:cs typeface="Cambria Math" panose="02040503050406030204" charset="0"/>
                          <a:sym typeface="+mn-ea"/>
                        </a:rPr>
                        <m:t>(</m:t>
                      </m:r>
                      <m:r>
                        <a:rPr lang="zh-CN" altLang="en-US" sz="1600" i="1">
                          <a:latin typeface="Cambria Math" panose="02040503050406030204" charset="0"/>
                          <a:ea typeface="MS Mincho" charset="0"/>
                          <a:cs typeface="Cambria Math" panose="02040503050406030204" charset="0"/>
                          <a:sym typeface="+mn-ea"/>
                        </a:rPr>
                        <m:t>垃圾邮件</m:t>
                      </m:r>
                      <m:r>
                        <a:rPr lang="en-US" altLang="zh-CN" sz="1600" i="1">
                          <a:latin typeface="Cambria Math" panose="02040503050406030204" charset="0"/>
                          <a:ea typeface="MS Mincho" charset="0"/>
                          <a:cs typeface="Cambria Math" panose="02040503050406030204" charset="0"/>
                          <a:sym typeface="+mn-ea"/>
                        </a:rPr>
                        <m:t>)</m:t>
                      </m:r>
                      <m:nary>
                        <m:naryPr>
                          <m:chr m:val="∏"/>
                          <m:limLoc m:val="subSup"/>
                          <m:ctrlPr>
                            <a:rPr lang="en-US" altLang="zh-CN" sz="1600" i="1">
                              <a:latin typeface="Cambria Math"/>
                              <a:ea typeface="MS Mincho" charset="0"/>
                              <a:cs typeface="Cambria Math" panose="02040503050406030204" charset="0"/>
                              <a:sym typeface="+mn-ea"/>
                            </a:rPr>
                          </m:ctrlPr>
                        </m:naryPr>
                        <m:sub>
                          <m:r>
                            <a:rPr lang="en-US" altLang="zh-CN" sz="1600" i="1">
                              <a:latin typeface="Cambria Math" panose="02040503050406030204" charset="0"/>
                              <a:ea typeface="MS Mincho" charset="0"/>
                              <a:cs typeface="Cambria Math" panose="02040503050406030204" charset="0"/>
                              <a:sym typeface="+mn-ea"/>
                            </a:rPr>
                            <m:t>𝑖</m:t>
                          </m:r>
                          <m:r>
                            <a:rPr lang="en-US" altLang="zh-CN" sz="1600" i="1">
                              <a:latin typeface="Cambria Math" panose="02040503050406030204" charset="0"/>
                              <a:ea typeface="MS Mincho" charset="0"/>
                              <a:cs typeface="Cambria Math" panose="02040503050406030204" charset="0"/>
                              <a:sym typeface="+mn-ea"/>
                            </a:rPr>
                            <m:t>=1</m:t>
                          </m:r>
                        </m:sub>
                        <m:sup>
                          <m:r>
                            <a:rPr lang="en-US" altLang="zh-CN" sz="1600" i="1">
                              <a:latin typeface="Cambria Math" panose="02040503050406030204" charset="0"/>
                              <a:ea typeface="MS Mincho" charset="0"/>
                              <a:cs typeface="Cambria Math" panose="02040503050406030204" charset="0"/>
                              <a:sym typeface="+mn-ea"/>
                            </a:rPr>
                            <m:t>100000</m:t>
                          </m:r>
                        </m:sup>
                        <m:e>
                          <m:r>
                            <a:rPr lang="en-US" altLang="zh-CN" sz="1600" i="1">
                              <a:latin typeface="Cambria Math" panose="02040503050406030204" charset="0"/>
                              <a:ea typeface="MS Mincho" charset="0"/>
                              <a:cs typeface="Cambria Math" panose="02040503050406030204" charset="0"/>
                              <a:sym typeface="+mn-ea"/>
                            </a:rPr>
                            <m:t>𝑃</m:t>
                          </m:r>
                          <m:r>
                            <a:rPr lang="en-US" altLang="zh-CN" sz="1600" i="1">
                              <a:latin typeface="Cambria Math" panose="02040503050406030204" charset="0"/>
                              <a:ea typeface="MS Mincho" charset="0"/>
                              <a:cs typeface="Cambria Math" panose="02040503050406030204" charset="0"/>
                              <a:sym typeface="+mn-ea"/>
                            </a:rPr>
                            <m:t>(</m:t>
                          </m:r>
                          <m:sSub>
                            <m:sSubPr>
                              <m:ctrlPr>
                                <a:rPr lang="en-US" altLang="zh-CN" sz="1600" i="1">
                                  <a:latin typeface="Cambria Math"/>
                                  <a:ea typeface="MS Mincho" charset="0"/>
                                  <a:cs typeface="Cambria Math" panose="02040503050406030204" charset="0"/>
                                  <a:sym typeface="+mn-ea"/>
                                </a:rPr>
                              </m:ctrlPr>
                            </m:sSubPr>
                            <m:e>
                              <m:r>
                                <a:rPr lang="en-US" altLang="zh-CN" sz="1600" i="1">
                                  <a:latin typeface="Cambria Math" panose="02040503050406030204" charset="0"/>
                                  <a:ea typeface="MS Mincho" charset="0"/>
                                  <a:cs typeface="Cambria Math" panose="02040503050406030204" charset="0"/>
                                  <a:sym typeface="+mn-ea"/>
                                </a:rPr>
                                <m:t>𝐴</m:t>
                              </m:r>
                            </m:e>
                            <m:sub>
                              <m:r>
                                <a:rPr lang="en-US" altLang="zh-CN" sz="1600" i="1">
                                  <a:latin typeface="Cambria Math" panose="02040503050406030204" charset="0"/>
                                  <a:ea typeface="MS Mincho" charset="0"/>
                                  <a:cs typeface="Cambria Math" panose="02040503050406030204" charset="0"/>
                                  <a:sym typeface="+mn-ea"/>
                                </a:rPr>
                                <m:t>𝑖</m:t>
                              </m:r>
                            </m:sub>
                          </m:sSub>
                          <m:r>
                            <a:rPr lang="en-US" altLang="zh-CN" sz="1600" i="1">
                              <a:latin typeface="Cambria Math" panose="02040503050406030204" charset="0"/>
                              <a:ea typeface="MS Mincho" charset="0"/>
                              <a:cs typeface="Cambria Math" panose="02040503050406030204" charset="0"/>
                              <a:sym typeface="+mn-ea"/>
                            </a:rPr>
                            <m:t>|</m:t>
                          </m:r>
                          <m:r>
                            <a:rPr lang="zh-CN" altLang="en-US" sz="1600" i="1">
                              <a:latin typeface="Cambria Math" panose="02040503050406030204" charset="0"/>
                              <a:ea typeface="MS Mincho" charset="0"/>
                              <a:cs typeface="Cambria Math" panose="02040503050406030204" charset="0"/>
                              <a:sym typeface="+mn-ea"/>
                            </a:rPr>
                            <m:t>垃圾邮件</m:t>
                          </m:r>
                          <m:r>
                            <a:rPr lang="en-US" altLang="zh-CN" sz="1600" i="1">
                              <a:latin typeface="Cambria Math" panose="02040503050406030204" charset="0"/>
                              <a:ea typeface="MS Mincho" charset="0"/>
                              <a:cs typeface="Cambria Math" panose="02040503050406030204" charset="0"/>
                              <a:sym typeface="+mn-ea"/>
                            </a:rPr>
                            <m:t>)</m:t>
                          </m:r>
                        </m:e>
                      </m:nary>
                    </m:oMath>
                  </m:oMathPara>
                </a14:m>
                <a:endParaRPr lang="en-US" altLang="zh-CN" sz="1600" i="1" dirty="0">
                  <a:latin typeface="Cambria Math" panose="02040503050406030204" charset="0"/>
                  <a:ea typeface="MS Mincho" charset="0"/>
                  <a:cs typeface="Cambria Math" panose="02040503050406030204" charset="0"/>
                  <a:sym typeface="+mn-ea"/>
                </a:endParaRPr>
              </a:p>
              <a:p>
                <a:pPr algn="just">
                  <a:lnSpc>
                    <a:spcPct val="150000"/>
                  </a:lnSpc>
                  <a:defRPr/>
                </a:pPr>
                <a14:m>
                  <m:oMathPara xmlns:m="http://schemas.openxmlformats.org/officeDocument/2006/math">
                    <m:oMathParaPr>
                      <m:jc m:val="left"/>
                    </m:oMathParaPr>
                    <m:oMath xmlns:m="http://schemas.openxmlformats.org/officeDocument/2006/math">
                      <m:sSub>
                        <m:sSubPr>
                          <m:ctrlPr>
                            <a:rPr lang="en-US" altLang="zh-CN" sz="1600" i="1">
                              <a:latin typeface="Cambria Math"/>
                              <a:cs typeface="Cambria Math" panose="02040503050406030204" charset="0"/>
                              <a:sym typeface="+mn-ea"/>
                            </a:rPr>
                          </m:ctrlPr>
                        </m:sSubPr>
                        <m:e>
                          <m:r>
                            <a:rPr lang="en-US" altLang="zh-CN" sz="1600" i="1">
                              <a:latin typeface="Cambria Math" panose="02040503050406030204" charset="0"/>
                              <a:cs typeface="Cambria Math" panose="02040503050406030204" charset="0"/>
                              <a:sym typeface="+mn-ea"/>
                            </a:rPr>
                            <m:t>𝑝</m:t>
                          </m:r>
                        </m:e>
                        <m:sub>
                          <m:r>
                            <a:rPr lang="en-US" altLang="zh-CN" sz="1600" i="1">
                              <a:latin typeface="Cambria Math" panose="02040503050406030204" charset="0"/>
                              <a:cs typeface="Cambria Math" panose="02040503050406030204" charset="0"/>
                              <a:sym typeface="+mn-ea"/>
                            </a:rPr>
                            <m:t>1</m:t>
                          </m:r>
                        </m:sub>
                      </m:sSub>
                      <m:r>
                        <a:rPr lang="en-US" altLang="zh-CN" sz="1600" i="1">
                          <a:latin typeface="Cambria Math" panose="02040503050406030204" charset="0"/>
                          <a:cs typeface="Cambria Math" panose="02040503050406030204" charset="0"/>
                          <a:sym typeface="+mn-ea"/>
                        </a:rPr>
                        <m:t>=</m:t>
                      </m:r>
                      <m:r>
                        <a:rPr lang="en-US" altLang="zh-CN" sz="1600" i="1">
                          <a:latin typeface="Cambria Math" panose="02040503050406030204" charset="0"/>
                          <a:cs typeface="Cambria Math" panose="02040503050406030204" charset="0"/>
                          <a:sym typeface="+mn-ea"/>
                        </a:rPr>
                        <m:t>𝑃</m:t>
                      </m:r>
                      <m:r>
                        <a:rPr lang="en-US" altLang="zh-CN" sz="1600" i="1">
                          <a:latin typeface="Cambria Math" panose="02040503050406030204" charset="0"/>
                          <a:cs typeface="Cambria Math" panose="02040503050406030204" charset="0"/>
                          <a:sym typeface="+mn-ea"/>
                        </a:rPr>
                        <m:t>(</m:t>
                      </m:r>
                      <m:r>
                        <a:rPr lang="zh-CN" altLang="en-US" sz="1600" i="1">
                          <a:latin typeface="Cambria Math" panose="02040503050406030204" charset="0"/>
                          <a:ea typeface="MS Mincho" charset="0"/>
                          <a:cs typeface="Cambria Math" panose="02040503050406030204" charset="0"/>
                          <a:sym typeface="+mn-ea"/>
                        </a:rPr>
                        <m:t>正常邮件</m:t>
                      </m:r>
                      <m:r>
                        <a:rPr lang="en-US" altLang="zh-CN" sz="1600" i="1">
                          <a:latin typeface="Cambria Math" panose="02040503050406030204" charset="0"/>
                          <a:ea typeface="MS Mincho" charset="0"/>
                          <a:cs typeface="Cambria Math" panose="02040503050406030204" charset="0"/>
                          <a:sym typeface="+mn-ea"/>
                        </a:rPr>
                        <m:t>|</m:t>
                      </m:r>
                      <m:r>
                        <a:rPr lang="zh-CN" altLang="en-US" sz="1600" i="1">
                          <a:latin typeface="Cambria Math" panose="02040503050406030204" charset="0"/>
                          <a:ea typeface="MS Mincho" charset="0"/>
                          <a:cs typeface="Cambria Math" panose="02040503050406030204" charset="0"/>
                          <a:sym typeface="+mn-ea"/>
                        </a:rPr>
                        <m:t>新邮件内容向量</m:t>
                      </m:r>
                      <m:r>
                        <a:rPr lang="en-US" altLang="zh-CN" sz="1600" i="1">
                          <a:latin typeface="Cambria Math" panose="02040503050406030204" charset="0"/>
                          <a:ea typeface="MS Mincho" charset="0"/>
                          <a:cs typeface="Cambria Math" panose="02040503050406030204" charset="0"/>
                          <a:sym typeface="+mn-ea"/>
                        </a:rPr>
                        <m:t>)∝</m:t>
                      </m:r>
                      <m:r>
                        <a:rPr lang="en-US" altLang="zh-CN" sz="1600" i="1">
                          <a:latin typeface="Cambria Math" panose="02040503050406030204" charset="0"/>
                          <a:ea typeface="MS Mincho" charset="0"/>
                          <a:cs typeface="Cambria Math" panose="02040503050406030204" charset="0"/>
                          <a:sym typeface="+mn-ea"/>
                        </a:rPr>
                        <m:t>𝑃</m:t>
                      </m:r>
                      <m:r>
                        <a:rPr lang="en-US" altLang="zh-CN" sz="1600" i="1">
                          <a:latin typeface="Cambria Math" panose="02040503050406030204" charset="0"/>
                          <a:ea typeface="MS Mincho" charset="0"/>
                          <a:cs typeface="Cambria Math" panose="02040503050406030204" charset="0"/>
                          <a:sym typeface="+mn-ea"/>
                        </a:rPr>
                        <m:t>(</m:t>
                      </m:r>
                      <m:r>
                        <a:rPr lang="zh-CN" altLang="en-US" sz="1600" i="1">
                          <a:latin typeface="Cambria Math" panose="02040503050406030204" charset="0"/>
                          <a:ea typeface="MS Mincho" charset="0"/>
                          <a:cs typeface="Cambria Math" panose="02040503050406030204" charset="0"/>
                          <a:sym typeface="+mn-ea"/>
                        </a:rPr>
                        <m:t>正常邮件</m:t>
                      </m:r>
                      <m:r>
                        <a:rPr lang="en-US" altLang="zh-CN" sz="1600" i="1">
                          <a:latin typeface="Cambria Math" panose="02040503050406030204" charset="0"/>
                          <a:ea typeface="MS Mincho" charset="0"/>
                          <a:cs typeface="Cambria Math" panose="02040503050406030204" charset="0"/>
                          <a:sym typeface="+mn-ea"/>
                        </a:rPr>
                        <m:t>)</m:t>
                      </m:r>
                      <m:nary>
                        <m:naryPr>
                          <m:chr m:val="∏"/>
                          <m:limLoc m:val="subSup"/>
                          <m:ctrlPr>
                            <a:rPr lang="en-US" altLang="zh-CN" sz="1600" i="1">
                              <a:latin typeface="Cambria Math"/>
                              <a:ea typeface="MS Mincho" charset="0"/>
                              <a:cs typeface="Cambria Math" panose="02040503050406030204" charset="0"/>
                              <a:sym typeface="+mn-ea"/>
                            </a:rPr>
                          </m:ctrlPr>
                        </m:naryPr>
                        <m:sub>
                          <m:r>
                            <a:rPr lang="en-US" altLang="zh-CN" sz="1600" i="1">
                              <a:latin typeface="Cambria Math" panose="02040503050406030204" charset="0"/>
                              <a:ea typeface="MS Mincho" charset="0"/>
                              <a:cs typeface="Cambria Math" panose="02040503050406030204" charset="0"/>
                              <a:sym typeface="+mn-ea"/>
                            </a:rPr>
                            <m:t>𝑖</m:t>
                          </m:r>
                          <m:r>
                            <a:rPr lang="en-US" altLang="zh-CN" sz="1600" i="1">
                              <a:latin typeface="Cambria Math" panose="02040503050406030204" charset="0"/>
                              <a:ea typeface="MS Mincho" charset="0"/>
                              <a:cs typeface="Cambria Math" panose="02040503050406030204" charset="0"/>
                              <a:sym typeface="+mn-ea"/>
                            </a:rPr>
                            <m:t>=1</m:t>
                          </m:r>
                        </m:sub>
                        <m:sup>
                          <m:r>
                            <a:rPr lang="en-US" altLang="zh-CN" sz="1600" i="1">
                              <a:latin typeface="Cambria Math" panose="02040503050406030204" charset="0"/>
                              <a:ea typeface="MS Mincho" charset="0"/>
                              <a:cs typeface="Cambria Math" panose="02040503050406030204" charset="0"/>
                              <a:sym typeface="+mn-ea"/>
                            </a:rPr>
                            <m:t>100000</m:t>
                          </m:r>
                        </m:sup>
                        <m:e>
                          <m:r>
                            <a:rPr lang="en-US" altLang="zh-CN" sz="1600" i="1">
                              <a:latin typeface="Cambria Math" panose="02040503050406030204" charset="0"/>
                              <a:ea typeface="MS Mincho" charset="0"/>
                              <a:cs typeface="Cambria Math" panose="02040503050406030204" charset="0"/>
                              <a:sym typeface="+mn-ea"/>
                            </a:rPr>
                            <m:t>𝑃</m:t>
                          </m:r>
                          <m:r>
                            <a:rPr lang="en-US" altLang="zh-CN" sz="1600" i="1">
                              <a:latin typeface="Cambria Math" panose="02040503050406030204" charset="0"/>
                              <a:ea typeface="MS Mincho" charset="0"/>
                              <a:cs typeface="Cambria Math" panose="02040503050406030204" charset="0"/>
                              <a:sym typeface="+mn-ea"/>
                            </a:rPr>
                            <m:t>(</m:t>
                          </m:r>
                          <m:sSub>
                            <m:sSubPr>
                              <m:ctrlPr>
                                <a:rPr lang="en-US" altLang="zh-CN" sz="1600" i="1">
                                  <a:latin typeface="Cambria Math"/>
                                  <a:ea typeface="MS Mincho" charset="0"/>
                                  <a:cs typeface="Cambria Math" panose="02040503050406030204" charset="0"/>
                                  <a:sym typeface="+mn-ea"/>
                                </a:rPr>
                              </m:ctrlPr>
                            </m:sSubPr>
                            <m:e>
                              <m:r>
                                <a:rPr lang="en-US" altLang="zh-CN" sz="1600" i="1">
                                  <a:latin typeface="Cambria Math" panose="02040503050406030204" charset="0"/>
                                  <a:ea typeface="MS Mincho" charset="0"/>
                                  <a:cs typeface="Cambria Math" panose="02040503050406030204" charset="0"/>
                                  <a:sym typeface="+mn-ea"/>
                                </a:rPr>
                                <m:t>𝐴</m:t>
                              </m:r>
                            </m:e>
                            <m:sub>
                              <m:r>
                                <a:rPr lang="en-US" altLang="zh-CN" sz="1600" i="1">
                                  <a:latin typeface="Cambria Math" panose="02040503050406030204" charset="0"/>
                                  <a:ea typeface="MS Mincho" charset="0"/>
                                  <a:cs typeface="Cambria Math" panose="02040503050406030204" charset="0"/>
                                  <a:sym typeface="+mn-ea"/>
                                </a:rPr>
                                <m:t>𝑖</m:t>
                              </m:r>
                            </m:sub>
                          </m:sSub>
                          <m:r>
                            <a:rPr lang="en-US" altLang="zh-CN" sz="1600" i="1">
                              <a:latin typeface="Cambria Math" panose="02040503050406030204" charset="0"/>
                              <a:ea typeface="MS Mincho" charset="0"/>
                              <a:cs typeface="Cambria Math" panose="02040503050406030204" charset="0"/>
                              <a:sym typeface="+mn-ea"/>
                            </a:rPr>
                            <m:t>|</m:t>
                          </m:r>
                          <m:r>
                            <a:rPr lang="zh-CN" altLang="en-US" sz="1600" i="1">
                              <a:latin typeface="Cambria Math" panose="02040503050406030204" charset="0"/>
                              <a:ea typeface="MS Mincho" charset="0"/>
                              <a:cs typeface="Cambria Math" panose="02040503050406030204" charset="0"/>
                              <a:sym typeface="+mn-ea"/>
                            </a:rPr>
                            <m:t>正常邮件</m:t>
                          </m:r>
                          <m:r>
                            <a:rPr lang="en-US" altLang="zh-CN" sz="1600" i="1">
                              <a:latin typeface="Cambria Math" panose="02040503050406030204" charset="0"/>
                              <a:ea typeface="MS Mincho" charset="0"/>
                              <a:cs typeface="Cambria Math" panose="02040503050406030204" charset="0"/>
                              <a:sym typeface="+mn-ea"/>
                            </a:rPr>
                            <m:t>)</m:t>
                          </m:r>
                        </m:e>
                      </m:nary>
                    </m:oMath>
                  </m:oMathPara>
                </a14:m>
                <a:endParaRPr lang="en-US" altLang="zh-CN" sz="1600" i="1" dirty="0">
                  <a:latin typeface="Cambria Math" panose="02040503050406030204" charset="0"/>
                  <a:ea typeface="MS Mincho" charset="0"/>
                  <a:cs typeface="Cambria Math" panose="02040503050406030204" charset="0"/>
                  <a:sym typeface="+mn-ea"/>
                </a:endParaRPr>
              </a:p>
              <a:p>
                <a:pPr algn="just">
                  <a:lnSpc>
                    <a:spcPct val="150000"/>
                  </a:lnSpc>
                  <a:defRPr/>
                </a:pPr>
                <a:r>
                  <a:rPr lang="zh-CN" altLang="en-US" sz="1600" dirty="0">
                    <a:latin typeface="Cambria Math" panose="02040503050406030204" charset="0"/>
                    <a:cs typeface="Cambria Math" panose="02040503050406030204" charset="0"/>
                    <a:sym typeface="+mn-ea"/>
                  </a:rPr>
                  <a:t>根据贝叶斯决策理论，</a:t>
                </a:r>
                <a:r>
                  <a:rPr lang="en-US" altLang="zh-CN" sz="1600" dirty="0">
                    <a:latin typeface="Cambria Math" panose="02040503050406030204" charset="0"/>
                    <a:cs typeface="Cambria Math" panose="02040503050406030204" charset="0"/>
                    <a:sym typeface="+mn-ea"/>
                  </a:rPr>
                  <a:t>p1&gt;p0</a:t>
                </a:r>
                <a:r>
                  <a:rPr lang="zh-CN" altLang="en-US" sz="1600" dirty="0">
                    <a:latin typeface="Cambria Math" panose="02040503050406030204" charset="0"/>
                    <a:cs typeface="Cambria Math" panose="02040503050406030204" charset="0"/>
                    <a:sym typeface="+mn-ea"/>
                  </a:rPr>
                  <a:t>时，认为该邮件是在正常邮件，反之认为该邮件是在垃圾邮件。可以使用取对数解决</a:t>
                </a:r>
                <a:r>
                  <a:rPr lang="en-US" altLang="zh-CN" sz="1600" dirty="0">
                    <a:latin typeface="Cambria Math" panose="02040503050406030204" charset="0"/>
                    <a:cs typeface="Cambria Math" panose="02040503050406030204" charset="0"/>
                    <a:sym typeface="+mn-ea"/>
                  </a:rPr>
                  <a:t>“</a:t>
                </a:r>
                <a:r>
                  <a:rPr lang="zh-CN" altLang="en-US" sz="1600" dirty="0">
                    <a:latin typeface="Cambria Math" panose="02040503050406030204" charset="0"/>
                    <a:cs typeface="Cambria Math" panose="02040503050406030204" charset="0"/>
                    <a:sym typeface="+mn-ea"/>
                  </a:rPr>
                  <a:t>精度溢出</a:t>
                </a:r>
                <a:r>
                  <a:rPr lang="en-US" altLang="zh-CN" sz="1600" dirty="0">
                    <a:latin typeface="Cambria Math" panose="02040503050406030204" charset="0"/>
                    <a:cs typeface="Cambria Math" panose="02040503050406030204" charset="0"/>
                    <a:sym typeface="+mn-ea"/>
                  </a:rPr>
                  <a:t>”</a:t>
                </a:r>
                <a:r>
                  <a:rPr lang="zh-CN" altLang="en-US" sz="1600" dirty="0">
                    <a:latin typeface="Cambria Math" panose="02040503050406030204" charset="0"/>
                    <a:cs typeface="Cambria Math" panose="02040503050406030204" charset="0"/>
                    <a:sym typeface="+mn-ea"/>
                  </a:rPr>
                  <a:t>问题</a:t>
                </a:r>
              </a:p>
            </p:txBody>
          </p:sp>
        </mc:Choice>
        <mc:Fallback xmlns="">
          <p:sp>
            <p:nvSpPr>
              <p:cNvPr id="2" name="矩形 1">
                <a:extLst>
                  <a:ext uri="{FF2B5EF4-FFF2-40B4-BE49-F238E27FC236}">
                    <a16:creationId xmlns:a16="http://schemas.microsoft.com/office/drawing/2014/main" xmlns:a14="http://schemas.microsoft.com/office/drawing/2010/main" xmlns="" id="{CC343DA6-C0AD-4B8D-B5D3-219A30B22885}"/>
                  </a:ext>
                </a:extLst>
              </p:cNvPr>
              <p:cNvSpPr>
                <a:spLocks noRot="1" noChangeAspect="1" noMove="1" noResize="1" noEditPoints="1" noAdjustHandles="1" noChangeArrowheads="1" noChangeShapeType="1" noTextEdit="1"/>
              </p:cNvSpPr>
              <p:nvPr/>
            </p:nvSpPr>
            <p:spPr>
              <a:xfrm>
                <a:off x="1691680" y="987574"/>
                <a:ext cx="7452320" cy="3819507"/>
              </a:xfrm>
              <a:prstGeom prst="rect">
                <a:avLst/>
              </a:prstGeom>
              <a:blipFill rotWithShape="1">
                <a:blip r:embed="rId2"/>
                <a:stretch>
                  <a:fillRect l="-491" r="-491"/>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xmlns="" id="{3DE2C064-69E9-4781-AC6B-0A8DDAC16C2F}"/>
              </a:ext>
            </a:extLst>
          </p:cNvPr>
          <p:cNvSpPr txBox="1">
            <a:spLocks/>
          </p:cNvSpPr>
          <p:nvPr/>
        </p:nvSpPr>
        <p:spPr>
          <a:xfrm>
            <a:off x="1648242" y="0"/>
            <a:ext cx="7495758" cy="763365"/>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latin typeface="黑体" pitchFamily="49" charset="-122"/>
                <a:ea typeface="黑体" pitchFamily="49" charset="-122"/>
                <a:sym typeface="+mn-ea"/>
              </a:rPr>
              <a:t>朴素贝叶斯算法案例与实验</a:t>
            </a:r>
            <a:endParaRPr lang="en-US" altLang="zh-CN" dirty="0">
              <a:latin typeface="黑体" pitchFamily="49" charset="-122"/>
              <a:ea typeface="黑体" pitchFamily="49" charset="-122"/>
              <a:sym typeface="+mn-ea"/>
            </a:endParaRPr>
          </a:p>
        </p:txBody>
      </p:sp>
    </p:spTree>
    <p:extLst>
      <p:ext uri="{BB962C8B-B14F-4D97-AF65-F5344CB8AC3E}">
        <p14:creationId xmlns:p14="http://schemas.microsoft.com/office/powerpoint/2010/main" val="361652736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DAFABF00-A5D0-DB2E-83E4-FE246FB6B562}"/>
              </a:ext>
            </a:extLst>
          </p:cNvPr>
          <p:cNvSpPr txBox="1">
            <a:spLocks noChangeArrowheads="1"/>
          </p:cNvSpPr>
          <p:nvPr/>
        </p:nvSpPr>
        <p:spPr>
          <a:xfrm>
            <a:off x="1720249" y="2247714"/>
            <a:ext cx="7423751" cy="64807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en-US" altLang="zh-CN" sz="3200" b="1" dirty="0">
                <a:latin typeface="+mj-ea"/>
              </a:rPr>
              <a:t>3.6  </a:t>
            </a:r>
            <a:r>
              <a:rPr lang="zh-CN" altLang="en-US" sz="3200" b="1" dirty="0">
                <a:latin typeface="+mj-ea"/>
              </a:rPr>
              <a:t>支持向量机</a:t>
            </a:r>
            <a:endParaRPr lang="zh-CN" sz="3200" b="1" dirty="0">
              <a:latin typeface="+mj-ea"/>
            </a:endParaRPr>
          </a:p>
        </p:txBody>
      </p:sp>
    </p:spTree>
    <p:extLst>
      <p:ext uri="{BB962C8B-B14F-4D97-AF65-F5344CB8AC3E}">
        <p14:creationId xmlns:p14="http://schemas.microsoft.com/office/powerpoint/2010/main" val="56242508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720248" y="123478"/>
            <a:ext cx="7423751" cy="64807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eaLnBrk="1" fontAlgn="auto" hangingPunct="1">
              <a:spcAft>
                <a:spcPts val="0"/>
              </a:spcAft>
              <a:defRPr/>
            </a:pPr>
            <a:r>
              <a:rPr lang="en-US" altLang="zh-CN" sz="2600" b="1" dirty="0">
                <a:latin typeface="+mj-ea"/>
              </a:rPr>
              <a:t>3.6  </a:t>
            </a:r>
            <a:r>
              <a:rPr lang="zh-CN" altLang="en-US" sz="2600" b="1" dirty="0">
                <a:latin typeface="+mj-ea"/>
              </a:rPr>
              <a:t>支持向量机</a:t>
            </a:r>
            <a:endParaRPr lang="zh-CN" sz="2600" b="1" dirty="0">
              <a:latin typeface="+mj-ea"/>
            </a:endParaRPr>
          </a:p>
        </p:txBody>
      </p:sp>
      <p:sp>
        <p:nvSpPr>
          <p:cNvPr id="3" name="内容占位符 3">
            <a:extLst>
              <a:ext uri="{FF2B5EF4-FFF2-40B4-BE49-F238E27FC236}">
                <a16:creationId xmlns:a16="http://schemas.microsoft.com/office/drawing/2014/main" xmlns="" id="{D16EE22A-41EB-4A36-AA08-58721624DA42}"/>
              </a:ext>
            </a:extLst>
          </p:cNvPr>
          <p:cNvSpPr txBox="1">
            <a:spLocks/>
          </p:cNvSpPr>
          <p:nvPr/>
        </p:nvSpPr>
        <p:spPr>
          <a:xfrm>
            <a:off x="1792256" y="1059582"/>
            <a:ext cx="7100224" cy="3600400"/>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algn="just">
              <a:lnSpc>
                <a:spcPct val="150000"/>
              </a:lnSpc>
            </a:pPr>
            <a:r>
              <a:rPr lang="zh-CN" altLang="en-US" sz="1800" b="1" dirty="0">
                <a:latin typeface="微软雅黑" pitchFamily="34" charset="-122"/>
                <a:ea typeface="微软雅黑" pitchFamily="34" charset="-122"/>
              </a:rPr>
              <a:t>支持向量机（</a:t>
            </a:r>
            <a:r>
              <a:rPr lang="en-US" altLang="zh-CN" sz="1800" dirty="0">
                <a:latin typeface="微软雅黑" pitchFamily="34" charset="-122"/>
                <a:ea typeface="微软雅黑" pitchFamily="34" charset="-122"/>
              </a:rPr>
              <a:t>Support Vector Machine</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SVM</a:t>
            </a:r>
            <a:r>
              <a:rPr lang="zh-CN" altLang="en-US" sz="1800" dirty="0">
                <a:latin typeface="微软雅黑" pitchFamily="34" charset="-122"/>
                <a:ea typeface="微软雅黑" pitchFamily="34" charset="-122"/>
              </a:rPr>
              <a:t>）方法是</a:t>
            </a:r>
            <a:r>
              <a:rPr lang="en-US" altLang="zh-CN" sz="1800" dirty="0">
                <a:latin typeface="微软雅黑" pitchFamily="34" charset="-122"/>
                <a:ea typeface="微软雅黑" pitchFamily="34" charset="-122"/>
              </a:rPr>
              <a:t>V</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N</a:t>
            </a:r>
            <a:r>
              <a:rPr lang="zh-CN" altLang="en-US"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Vapnik</a:t>
            </a:r>
            <a:r>
              <a:rPr lang="zh-CN" altLang="en-US" sz="1800" dirty="0">
                <a:latin typeface="微软雅黑" pitchFamily="34" charset="-122"/>
                <a:ea typeface="微软雅黑" pitchFamily="34" charset="-122"/>
              </a:rPr>
              <a:t>等人</a:t>
            </a:r>
            <a:r>
              <a:rPr lang="en-US" altLang="zh-CN" sz="1800" dirty="0">
                <a:latin typeface="微软雅黑" pitchFamily="34" charset="-122"/>
                <a:ea typeface="微软雅黑" pitchFamily="34" charset="-122"/>
              </a:rPr>
              <a:t>20</a:t>
            </a:r>
            <a:r>
              <a:rPr lang="zh-CN" altLang="en-US" sz="1800" dirty="0">
                <a:latin typeface="微软雅黑" pitchFamily="34" charset="-122"/>
                <a:ea typeface="微软雅黑" pitchFamily="34" charset="-122"/>
              </a:rPr>
              <a:t>世纪</a:t>
            </a:r>
            <a:r>
              <a:rPr lang="en-US" altLang="zh-CN" sz="1800" dirty="0">
                <a:latin typeface="微软雅黑" pitchFamily="34" charset="-122"/>
                <a:ea typeface="微软雅黑" pitchFamily="34" charset="-122"/>
              </a:rPr>
              <a:t>60</a:t>
            </a:r>
            <a:r>
              <a:rPr lang="zh-CN" altLang="en-US" sz="1800" dirty="0">
                <a:latin typeface="微软雅黑" pitchFamily="34" charset="-122"/>
                <a:ea typeface="微软雅黑" pitchFamily="34" charset="-122"/>
              </a:rPr>
              <a:t>年代提出的基于统计学习理论的新型学习方法，到</a:t>
            </a:r>
            <a:r>
              <a:rPr lang="en-US" altLang="zh-CN" sz="1800" dirty="0">
                <a:latin typeface="微软雅黑" pitchFamily="34" charset="-122"/>
                <a:ea typeface="微软雅黑" pitchFamily="34" charset="-122"/>
              </a:rPr>
              <a:t>90</a:t>
            </a:r>
            <a:r>
              <a:rPr lang="zh-CN" altLang="en-US" sz="1800" dirty="0">
                <a:latin typeface="微软雅黑" pitchFamily="34" charset="-122"/>
                <a:ea typeface="微软雅黑" pitchFamily="34" charset="-122"/>
              </a:rPr>
              <a:t>年代中期这一理论才开始受到越来越广泛的重视</a:t>
            </a:r>
            <a:endParaRPr lang="en-US" altLang="zh-CN" sz="1800" dirty="0">
              <a:latin typeface="微软雅黑" pitchFamily="34" charset="-122"/>
              <a:ea typeface="微软雅黑" pitchFamily="34" charset="-122"/>
            </a:endParaRPr>
          </a:p>
          <a:p>
            <a:pPr lvl="1" algn="just">
              <a:lnSpc>
                <a:spcPct val="150000"/>
              </a:lnSpc>
            </a:pPr>
            <a:r>
              <a:rPr lang="zh-CN" altLang="en-US" sz="1800" dirty="0">
                <a:latin typeface="微软雅黑" pitchFamily="34" charset="-122"/>
                <a:ea typeface="微软雅黑" pitchFamily="34" charset="-122"/>
              </a:rPr>
              <a:t>这一新的理论方法在解决模式识别中小样本、非线性及高维识别问题中表现出独特的优势和良好的应用前景。</a:t>
            </a:r>
            <a:endParaRPr lang="en-US" altLang="zh-CN" sz="1800" dirty="0">
              <a:latin typeface="微软雅黑" pitchFamily="34" charset="-122"/>
              <a:ea typeface="微软雅黑" pitchFamily="34" charset="-122"/>
            </a:endParaRPr>
          </a:p>
          <a:p>
            <a:pPr lvl="1" algn="just">
              <a:lnSpc>
                <a:spcPct val="150000"/>
              </a:lnSpc>
            </a:pPr>
            <a:r>
              <a:rPr lang="en-US" altLang="zh-CN" sz="1800" dirty="0">
                <a:latin typeface="微软雅黑" pitchFamily="34" charset="-122"/>
                <a:ea typeface="微软雅黑" pitchFamily="34" charset="-122"/>
              </a:rPr>
              <a:t> SVM</a:t>
            </a:r>
            <a:r>
              <a:rPr lang="zh-CN" altLang="zh-CN" sz="1800" dirty="0">
                <a:latin typeface="微软雅黑" pitchFamily="34" charset="-122"/>
                <a:ea typeface="微软雅黑" pitchFamily="34" charset="-122"/>
              </a:rPr>
              <a:t>在若干个方面，体现出了比</a:t>
            </a:r>
            <a:r>
              <a:rPr lang="zh-CN" altLang="en-US" sz="1800" dirty="0">
                <a:latin typeface="微软雅黑" pitchFamily="34" charset="-122"/>
                <a:ea typeface="微软雅黑" pitchFamily="34" charset="-122"/>
              </a:rPr>
              <a:t>其他分类方法更大</a:t>
            </a:r>
            <a:r>
              <a:rPr lang="zh-CN" altLang="zh-CN" sz="1800" dirty="0">
                <a:latin typeface="微软雅黑" pitchFamily="34" charset="-122"/>
                <a:ea typeface="微软雅黑" pitchFamily="34" charset="-122"/>
              </a:rPr>
              <a:t>的优势，比如无需调整参数，训练和执行效率高，可以获得全局最优解。</a:t>
            </a:r>
            <a:r>
              <a:rPr lang="en-US" altLang="zh-CN" sz="1800" dirty="0">
                <a:latin typeface="微软雅黑" pitchFamily="34" charset="-122"/>
                <a:ea typeface="微软雅黑" pitchFamily="34" charset="-122"/>
              </a:rPr>
              <a:t>SVM</a:t>
            </a:r>
            <a:r>
              <a:rPr lang="zh-CN" altLang="zh-CN" sz="1800" dirty="0">
                <a:latin typeface="微软雅黑" pitchFamily="34" charset="-122"/>
                <a:ea typeface="微软雅黑" pitchFamily="34" charset="-122"/>
              </a:rPr>
              <a:t>在</a:t>
            </a:r>
            <a:r>
              <a:rPr lang="en-US" altLang="zh-CN" sz="1800" dirty="0">
                <a:latin typeface="微软雅黑" pitchFamily="34" charset="-122"/>
                <a:ea typeface="微软雅黑" pitchFamily="34" charset="-122"/>
              </a:rPr>
              <a:t>20</a:t>
            </a:r>
            <a:r>
              <a:rPr lang="zh-CN" altLang="zh-CN" sz="1800" dirty="0">
                <a:latin typeface="微软雅黑" pitchFamily="34" charset="-122"/>
                <a:ea typeface="微软雅黑" pitchFamily="34" charset="-122"/>
              </a:rPr>
              <a:t>世纪</a:t>
            </a:r>
            <a:r>
              <a:rPr lang="en-US" altLang="zh-CN" sz="1800" dirty="0">
                <a:latin typeface="微软雅黑" pitchFamily="34" charset="-122"/>
                <a:ea typeface="微软雅黑" pitchFamily="34" charset="-122"/>
              </a:rPr>
              <a:t>90</a:t>
            </a:r>
            <a:r>
              <a:rPr lang="zh-CN" altLang="zh-CN" sz="1800" dirty="0">
                <a:latin typeface="微软雅黑" pitchFamily="34" charset="-122"/>
                <a:ea typeface="微软雅黑" pitchFamily="34" charset="-122"/>
              </a:rPr>
              <a:t>年代到</a:t>
            </a:r>
            <a:r>
              <a:rPr lang="en-US" altLang="zh-CN" sz="1800" dirty="0">
                <a:latin typeface="微软雅黑" pitchFamily="34" charset="-122"/>
                <a:ea typeface="微软雅黑" pitchFamily="34" charset="-122"/>
              </a:rPr>
              <a:t>21</a:t>
            </a:r>
            <a:r>
              <a:rPr lang="zh-CN" altLang="zh-CN" sz="1800" dirty="0">
                <a:latin typeface="微软雅黑" pitchFamily="34" charset="-122"/>
                <a:ea typeface="微软雅黑" pitchFamily="34" charset="-122"/>
              </a:rPr>
              <a:t>世纪初，成为</a:t>
            </a:r>
            <a:r>
              <a:rPr lang="zh-CN" altLang="en-US" sz="1800" dirty="0">
                <a:latin typeface="微软雅黑" pitchFamily="34" charset="-122"/>
                <a:ea typeface="微软雅黑" pitchFamily="34" charset="-122"/>
              </a:rPr>
              <a:t>最流行</a:t>
            </a:r>
            <a:r>
              <a:rPr lang="zh-CN" altLang="zh-CN" sz="1800" dirty="0">
                <a:latin typeface="微软雅黑" pitchFamily="34" charset="-122"/>
                <a:ea typeface="微软雅黑" pitchFamily="34" charset="-122"/>
              </a:rPr>
              <a:t>的机器学习算法</a:t>
            </a:r>
            <a:r>
              <a:rPr lang="zh-CN" altLang="en-US" sz="1800" dirty="0">
                <a:latin typeface="微软雅黑" pitchFamily="34" charset="-122"/>
                <a:ea typeface="微软雅黑" pitchFamily="34" charset="-122"/>
              </a:rPr>
              <a:t>之一。</a:t>
            </a:r>
            <a:endParaRPr lang="en-US" altLang="zh-CN" sz="1800" b="1" dirty="0">
              <a:latin typeface="微软雅黑" pitchFamily="34" charset="-122"/>
              <a:ea typeface="微软雅黑" pitchFamily="34" charset="-122"/>
            </a:endParaRPr>
          </a:p>
        </p:txBody>
      </p:sp>
    </p:spTree>
    <p:extLst>
      <p:ext uri="{BB962C8B-B14F-4D97-AF65-F5344CB8AC3E}">
        <p14:creationId xmlns:p14="http://schemas.microsoft.com/office/powerpoint/2010/main" val="41672086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sers\97373\Downloads\sigmoid(2).e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893432"/>
            <a:ext cx="4104456" cy="2398643"/>
          </a:xfrm>
          <a:prstGeom prst="rect">
            <a:avLst/>
          </a:prstGeom>
          <a:noFill/>
          <a:ln>
            <a:noFill/>
          </a:ln>
        </p:spPr>
      </p:pic>
      <p:sp>
        <p:nvSpPr>
          <p:cNvPr id="2" name="标题 1"/>
          <p:cNvSpPr>
            <a:spLocks noGrp="1"/>
          </p:cNvSpPr>
          <p:nvPr>
            <p:ph type="title" idx="4294967295"/>
          </p:nvPr>
        </p:nvSpPr>
        <p:spPr>
          <a:xfrm>
            <a:off x="1691680" y="0"/>
            <a:ext cx="7458670" cy="682625"/>
          </a:xfrm>
          <a:prstGeom prst="rect">
            <a:avLst/>
          </a:prstGeom>
        </p:spPr>
        <p:txBody>
          <a:bodyPr/>
          <a:lstStyle/>
          <a:p>
            <a:pPr algn="ctr">
              <a:lnSpc>
                <a:spcPct val="150000"/>
              </a:lnSpc>
            </a:pPr>
            <a:r>
              <a:rPr kumimoji="1" lang="zh-CN" altLang="en-US" sz="2400" dirty="0"/>
              <a:t>支持向量机算法原理</a:t>
            </a: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内容占位符 3">
            <a:extLst>
              <a:ext uri="{FF2B5EF4-FFF2-40B4-BE49-F238E27FC236}">
                <a16:creationId xmlns:a16="http://schemas.microsoft.com/office/drawing/2014/main" xmlns="" id="{D16EE22A-41EB-4A36-AA08-58721624DA42}"/>
              </a:ext>
            </a:extLst>
          </p:cNvPr>
          <p:cNvSpPr txBox="1">
            <a:spLocks/>
          </p:cNvSpPr>
          <p:nvPr/>
        </p:nvSpPr>
        <p:spPr bwMode="auto">
          <a:xfrm>
            <a:off x="5707000" y="869789"/>
            <a:ext cx="3257488" cy="273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457200" indent="-457200" algn="l" rtl="0" eaLnBrk="0" fontAlgn="base" hangingPunct="0">
              <a:lnSpc>
                <a:spcPct val="120000"/>
              </a:lnSpc>
              <a:spcBef>
                <a:spcPct val="50000"/>
              </a:spcBef>
              <a:spcAft>
                <a:spcPts val="200"/>
              </a:spcAft>
              <a:buClr>
                <a:schemeClr val="bg2"/>
              </a:buClr>
              <a:buSzPct val="80000"/>
              <a:buFont typeface="Wingdings" panose="05000000000000000000" pitchFamily="2" charset="2"/>
              <a:buChar char="l"/>
              <a:defRPr sz="2400" baseline="0">
                <a:solidFill>
                  <a:schemeClr val="tx1"/>
                </a:solidFill>
                <a:latin typeface="+mn-lt"/>
                <a:ea typeface="+mn-ea"/>
                <a:cs typeface="+mn-cs"/>
              </a:defRPr>
            </a:lvl1pPr>
            <a:lvl2pPr marL="820738" indent="-342900" algn="l" rtl="0" eaLnBrk="0" fontAlgn="base" hangingPunct="0">
              <a:lnSpc>
                <a:spcPct val="120000"/>
              </a:lnSpc>
              <a:spcBef>
                <a:spcPct val="50000"/>
              </a:spcBef>
              <a:spcAft>
                <a:spcPts val="200"/>
              </a:spcAft>
              <a:buClr>
                <a:schemeClr val="bg2"/>
              </a:buClr>
              <a:buSzPct val="70000"/>
              <a:buFont typeface="Wingdings" panose="05000000000000000000" pitchFamily="2" charset="2"/>
              <a:buChar char="¢"/>
              <a:defRPr sz="2200" baseline="0">
                <a:solidFill>
                  <a:schemeClr val="tx1"/>
                </a:solidFill>
                <a:latin typeface="+mn-lt"/>
              </a:defRPr>
            </a:lvl2pPr>
            <a:lvl3pPr marL="1198562" indent="-342900" algn="l" rtl="0" eaLnBrk="0" fontAlgn="base" hangingPunct="0">
              <a:lnSpc>
                <a:spcPct val="120000"/>
              </a:lnSpc>
              <a:spcBef>
                <a:spcPct val="50000"/>
              </a:spcBef>
              <a:spcAft>
                <a:spcPts val="200"/>
              </a:spcAft>
              <a:buClr>
                <a:schemeClr val="bg2"/>
              </a:buClr>
              <a:buSzPct val="60000"/>
              <a:buFont typeface="Wingdings" panose="05000000000000000000" pitchFamily="2" charset="2"/>
              <a:buChar char="p"/>
              <a:defRPr sz="1800">
                <a:solidFill>
                  <a:schemeClr val="tx1"/>
                </a:solidFill>
                <a:latin typeface="+mn-lt"/>
              </a:defRPr>
            </a:lvl3pPr>
            <a:lvl4pPr marL="1314450" indent="0" algn="l" rtl="0" eaLnBrk="0" fontAlgn="base" hangingPunct="0">
              <a:lnSpc>
                <a:spcPct val="120000"/>
              </a:lnSpc>
              <a:spcBef>
                <a:spcPct val="20000"/>
              </a:spcBef>
              <a:spcAft>
                <a:spcPts val="200"/>
              </a:spcAft>
              <a:buClr>
                <a:schemeClr val="bg2"/>
              </a:buClr>
              <a:buFont typeface="Arial" panose="020B0604020202020204" pitchFamily="34" charset="0"/>
              <a:buNone/>
              <a:defRPr>
                <a:solidFill>
                  <a:schemeClr val="tx1"/>
                </a:solidFill>
                <a:latin typeface="+mn-lt"/>
              </a:defRPr>
            </a:lvl4pPr>
            <a:lvl5pPr marL="1962150" indent="-228600" algn="l" rtl="0" eaLnBrk="0" fontAlgn="base" hangingPunct="0">
              <a:lnSpc>
                <a:spcPct val="120000"/>
              </a:lnSpc>
              <a:spcBef>
                <a:spcPct val="20000"/>
              </a:spcBef>
              <a:spcAft>
                <a:spcPts val="200"/>
              </a:spcAft>
              <a:buChar char="»"/>
              <a:defRPr sz="2200">
                <a:solidFill>
                  <a:schemeClr val="tx1"/>
                </a:solidFill>
                <a:latin typeface="+mn-lt"/>
              </a:defRPr>
            </a:lvl5pPr>
            <a:lvl6pPr marL="2419350" indent="-228600" algn="l" rtl="0" eaLnBrk="0" fontAlgn="base" hangingPunct="0">
              <a:spcBef>
                <a:spcPct val="20000"/>
              </a:spcBef>
              <a:spcAft>
                <a:spcPct val="0"/>
              </a:spcAft>
              <a:buChar char="»"/>
              <a:defRPr sz="2200">
                <a:solidFill>
                  <a:schemeClr val="tx1"/>
                </a:solidFill>
                <a:latin typeface="+mn-lt"/>
              </a:defRPr>
            </a:lvl6pPr>
            <a:lvl7pPr marL="2876550" indent="-228600" algn="l" rtl="0" eaLnBrk="0" fontAlgn="base" hangingPunct="0">
              <a:spcBef>
                <a:spcPct val="20000"/>
              </a:spcBef>
              <a:spcAft>
                <a:spcPct val="0"/>
              </a:spcAft>
              <a:buChar char="»"/>
              <a:defRPr sz="2200">
                <a:solidFill>
                  <a:schemeClr val="tx1"/>
                </a:solidFill>
                <a:latin typeface="+mn-lt"/>
              </a:defRPr>
            </a:lvl7pPr>
            <a:lvl8pPr marL="3333750" indent="-228600" algn="l" rtl="0" eaLnBrk="0" fontAlgn="base" hangingPunct="0">
              <a:spcBef>
                <a:spcPct val="20000"/>
              </a:spcBef>
              <a:spcAft>
                <a:spcPct val="0"/>
              </a:spcAft>
              <a:buChar char="»"/>
              <a:defRPr sz="2200">
                <a:solidFill>
                  <a:schemeClr val="tx1"/>
                </a:solidFill>
                <a:latin typeface="+mn-lt"/>
              </a:defRPr>
            </a:lvl8pPr>
            <a:lvl9pPr marL="3790950" indent="-228600" algn="l" rtl="0" eaLnBrk="0" fontAlgn="base" hangingPunct="0">
              <a:spcBef>
                <a:spcPct val="20000"/>
              </a:spcBef>
              <a:spcAft>
                <a:spcPct val="0"/>
              </a:spcAft>
              <a:buChar char="»"/>
              <a:defRPr sz="2200">
                <a:solidFill>
                  <a:schemeClr val="tx1"/>
                </a:solidFill>
                <a:latin typeface="+mn-lt"/>
              </a:defRPr>
            </a:lvl9pPr>
          </a:lstStyle>
          <a:p>
            <a:pPr marL="0" indent="0">
              <a:lnSpc>
                <a:spcPct val="150000"/>
              </a:lnSpc>
              <a:buNone/>
            </a:pPr>
            <a:r>
              <a:rPr lang="zh-CN" altLang="zh-CN" sz="1800" b="1" dirty="0">
                <a:latin typeface="微软雅黑" pitchFamily="34" charset="-122"/>
                <a:ea typeface="微软雅黑" pitchFamily="34" charset="-122"/>
              </a:rPr>
              <a:t>支持向量机</a:t>
            </a:r>
            <a:r>
              <a:rPr lang="zh-CN" altLang="zh-CN" sz="1800" b="0" dirty="0">
                <a:latin typeface="微软雅黑" pitchFamily="34" charset="-122"/>
                <a:ea typeface="微软雅黑" pitchFamily="34" charset="-122"/>
              </a:rPr>
              <a:t>（</a:t>
            </a:r>
            <a:r>
              <a:rPr lang="en-US" altLang="zh-CN" sz="1800" b="0" dirty="0">
                <a:latin typeface="微软雅黑" pitchFamily="34" charset="-122"/>
                <a:ea typeface="微软雅黑" pitchFamily="34" charset="-122"/>
              </a:rPr>
              <a:t>support vector </a:t>
            </a:r>
            <a:r>
              <a:rPr lang="en-US" altLang="zh-CN" sz="1800" b="0" dirty="0" err="1">
                <a:latin typeface="微软雅黑" pitchFamily="34" charset="-122"/>
                <a:ea typeface="微软雅黑" pitchFamily="34" charset="-122"/>
              </a:rPr>
              <a:t>machine,SVM</a:t>
            </a:r>
            <a:r>
              <a:rPr lang="zh-CN" altLang="zh-CN" sz="1800" b="0" dirty="0">
                <a:latin typeface="微软雅黑" pitchFamily="34" charset="-122"/>
                <a:ea typeface="微软雅黑" pitchFamily="34" charset="-122"/>
              </a:rPr>
              <a:t>）算法最初是二分类问题引起的。它的运作流程是通过不断的拟合出一条合适的边界，使相似的点即同属于一类的点划分在一块。</a:t>
            </a:r>
            <a:endParaRPr lang="zh-CN" altLang="en-US" sz="1800" b="0" dirty="0">
              <a:latin typeface="微软雅黑" pitchFamily="34" charset="-122"/>
              <a:ea typeface="微软雅黑" pitchFamily="34" charset="-122"/>
            </a:endParaRPr>
          </a:p>
        </p:txBody>
      </p:sp>
      <p:sp>
        <p:nvSpPr>
          <p:cNvPr id="12" name="Rectangle 1"/>
          <p:cNvSpPr>
            <a:spLocks noChangeArrowheads="1"/>
          </p:cNvSpPr>
          <p:nvPr/>
        </p:nvSpPr>
        <p:spPr bwMode="auto">
          <a:xfrm>
            <a:off x="2083361" y="3297174"/>
            <a:ext cx="34813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zh-CN" sz="1200" b="0" dirty="0">
                <a:latin typeface="+mj-ea"/>
                <a:ea typeface="+mj-ea"/>
              </a:rPr>
              <a:t>两类鸢尾花</a:t>
            </a:r>
            <a:r>
              <a:rPr lang="zh-CN" altLang="en-US" sz="1200" b="0" dirty="0">
                <a:latin typeface="+mj-ea"/>
                <a:ea typeface="+mj-ea"/>
              </a:rPr>
              <a:t>花瓣长度，宽度散点图</a:t>
            </a:r>
            <a:endParaRPr kumimoji="0" lang="zh-CN" altLang="en-US" sz="1200" b="0" i="0" u="none" strike="noStrike" cap="none" normalizeH="0" baseline="0" dirty="0">
              <a:ln>
                <a:noFill/>
              </a:ln>
              <a:solidFill>
                <a:srgbClr val="002060"/>
              </a:solidFill>
              <a:effectLst/>
              <a:latin typeface="+mj-ea"/>
              <a:ea typeface="+mj-ea"/>
            </a:endParaRPr>
          </a:p>
        </p:txBody>
      </p:sp>
      <p:cxnSp>
        <p:nvCxnSpPr>
          <p:cNvPr id="5" name="直接连接符 4"/>
          <p:cNvCxnSpPr/>
          <p:nvPr/>
        </p:nvCxnSpPr>
        <p:spPr bwMode="auto">
          <a:xfrm>
            <a:off x="2955337" y="1306264"/>
            <a:ext cx="2263125" cy="1569364"/>
          </a:xfrm>
          <a:prstGeom prst="line">
            <a:avLst/>
          </a:prstGeom>
          <a:solidFill>
            <a:schemeClr val="accent1"/>
          </a:solidFill>
          <a:ln w="2857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椭圆形标注 13"/>
          <p:cNvSpPr/>
          <p:nvPr/>
        </p:nvSpPr>
        <p:spPr bwMode="auto">
          <a:xfrm>
            <a:off x="3908505" y="2108227"/>
            <a:ext cx="1656184" cy="435014"/>
          </a:xfrm>
          <a:prstGeom prst="wedgeEllipseCallout">
            <a:avLst>
              <a:gd name="adj1" fmla="val -37396"/>
              <a:gd name="adj2" fmla="val 83520"/>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75000"/>
              </a:lnSpc>
              <a:spcBef>
                <a:spcPct val="0"/>
              </a:spcBef>
              <a:spcAft>
                <a:spcPct val="0"/>
              </a:spcAft>
              <a:buClrTx/>
              <a:buSzTx/>
              <a:buFontTx/>
              <a:buNone/>
              <a:tabLst/>
            </a:pPr>
            <a:endParaRPr kumimoji="0" lang="zh-CN" altLang="en-US" sz="3200" b="1" i="0" u="none" strike="noStrike" cap="none" normalizeH="0" baseline="0">
              <a:ln>
                <a:noFill/>
              </a:ln>
              <a:solidFill>
                <a:schemeClr val="tx1"/>
              </a:solidFill>
              <a:effectLst/>
              <a:latin typeface="Arial" charset="0"/>
              <a:ea typeface="宋体" pitchFamily="2" charset="-122"/>
            </a:endParaRPr>
          </a:p>
        </p:txBody>
      </p:sp>
      <p:sp>
        <p:nvSpPr>
          <p:cNvPr id="15" name="Rectangle 1"/>
          <p:cNvSpPr>
            <a:spLocks noChangeArrowheads="1"/>
          </p:cNvSpPr>
          <p:nvPr/>
        </p:nvSpPr>
        <p:spPr bwMode="auto">
          <a:xfrm>
            <a:off x="4010281" y="2166189"/>
            <a:ext cx="14526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en-US" sz="1600" b="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超平面</a:t>
            </a:r>
            <a:endParaRPr lang="en-US" altLang="zh-CN" sz="1800" b="0" dirty="0">
              <a:solidFill>
                <a:srgbClr val="C00000"/>
              </a:solidFill>
            </a:endParaRPr>
          </a:p>
        </p:txBody>
      </p:sp>
      <p:cxnSp>
        <p:nvCxnSpPr>
          <p:cNvPr id="17" name="直接连接符 16"/>
          <p:cNvCxnSpPr/>
          <p:nvPr/>
        </p:nvCxnSpPr>
        <p:spPr bwMode="auto">
          <a:xfrm>
            <a:off x="2259031" y="1994146"/>
            <a:ext cx="1168697" cy="931610"/>
          </a:xfrm>
          <a:prstGeom prst="line">
            <a:avLst/>
          </a:prstGeom>
          <a:solidFill>
            <a:schemeClr val="accent1"/>
          </a:solidFill>
          <a:ln w="2857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连接符 23"/>
          <p:cNvCxnSpPr/>
          <p:nvPr/>
        </p:nvCxnSpPr>
        <p:spPr bwMode="auto">
          <a:xfrm>
            <a:off x="2217108" y="1418872"/>
            <a:ext cx="2263125" cy="1569364"/>
          </a:xfrm>
          <a:prstGeom prst="line">
            <a:avLst/>
          </a:prstGeom>
          <a:solidFill>
            <a:schemeClr val="accent1"/>
          </a:solidFill>
          <a:ln w="285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矩形 6"/>
          <p:cNvSpPr/>
          <p:nvPr/>
        </p:nvSpPr>
        <p:spPr>
          <a:xfrm>
            <a:off x="1755554" y="3798942"/>
            <a:ext cx="7256162" cy="830997"/>
          </a:xfrm>
          <a:prstGeom prst="rect">
            <a:avLst/>
          </a:prstGeom>
        </p:spPr>
        <p:txBody>
          <a:bodyPr wrap="square">
            <a:spAutoFit/>
          </a:bodyPr>
          <a:lstStyle/>
          <a:p>
            <a:pPr marL="285750" indent="-285750">
              <a:lnSpc>
                <a:spcPct val="150000"/>
              </a:lnSpc>
              <a:buFont typeface="Wingdings" pitchFamily="2" charset="2"/>
              <a:buChar char="l"/>
            </a:pPr>
            <a:r>
              <a:rPr lang="zh-CN" altLang="zh-CN" sz="1600" dirty="0">
                <a:latin typeface="微软雅黑" pitchFamily="34" charset="-122"/>
                <a:ea typeface="微软雅黑" pitchFamily="34" charset="-122"/>
              </a:rPr>
              <a:t>如果在训练集中找到这样合适的边界，那么对于没有标签的新数据点</a:t>
            </a:r>
            <a:r>
              <a:rPr lang="zh-CN" altLang="zh-CN" sz="1600" dirty="0" smtClean="0">
                <a:latin typeface="微软雅黑" pitchFamily="34" charset="-122"/>
                <a:ea typeface="微软雅黑" pitchFamily="34" charset="-122"/>
              </a:rPr>
              <a:t>，只需</a:t>
            </a:r>
            <a:r>
              <a:rPr lang="zh-CN" altLang="zh-CN" sz="1600" dirty="0">
                <a:latin typeface="微软雅黑" pitchFamily="34" charset="-122"/>
                <a:ea typeface="微软雅黑" pitchFamily="34" charset="-122"/>
              </a:rPr>
              <a:t>检测该点位于边界的哪</a:t>
            </a:r>
            <a:r>
              <a:rPr lang="zh-CN" altLang="zh-CN" sz="1600" dirty="0" smtClean="0">
                <a:latin typeface="微软雅黑" pitchFamily="34" charset="-122"/>
                <a:ea typeface="微软雅黑" pitchFamily="34" charset="-122"/>
              </a:rPr>
              <a:t>一侧</a:t>
            </a:r>
            <a:r>
              <a:rPr lang="zh-CN" altLang="en-US"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这个边界通常</a:t>
            </a:r>
            <a:r>
              <a:rPr lang="zh-CN" altLang="zh-CN" sz="1600" dirty="0">
                <a:latin typeface="微软雅黑" pitchFamily="34" charset="-122"/>
                <a:ea typeface="微软雅黑" pitchFamily="34" charset="-122"/>
              </a:rPr>
              <a:t>称之为超平面（</a:t>
            </a:r>
            <a:r>
              <a:rPr lang="en-US" altLang="zh-CN" sz="1600" dirty="0" err="1">
                <a:latin typeface="微软雅黑" pitchFamily="34" charset="-122"/>
                <a:ea typeface="微软雅黑" pitchFamily="34" charset="-122"/>
              </a:rPr>
              <a:t>hyperplane</a:t>
            </a:r>
            <a:r>
              <a:rPr lang="zh-CN" altLang="zh-CN" sz="1600" dirty="0">
                <a:latin typeface="微软雅黑" pitchFamily="34" charset="-122"/>
                <a:ea typeface="微软雅黑" pitchFamily="34" charset="-122"/>
              </a:rPr>
              <a:t>）</a:t>
            </a:r>
            <a:endParaRPr lang="en-US" altLang="zh-CN" sz="1600" kern="0" dirty="0">
              <a:latin typeface="微软雅黑" pitchFamily="34" charset="-122"/>
              <a:ea typeface="微软雅黑" pitchFamily="34" charset="-122"/>
            </a:endParaRPr>
          </a:p>
        </p:txBody>
      </p:sp>
    </p:spTree>
    <p:extLst>
      <p:ext uri="{BB962C8B-B14F-4D97-AF65-F5344CB8AC3E}">
        <p14:creationId xmlns:p14="http://schemas.microsoft.com/office/powerpoint/2010/main" val="29495255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95564"/>
            <a:ext cx="2952328" cy="3830426"/>
          </a:xfrm>
          <a:prstGeom prst="rect">
            <a:avLst/>
          </a:prstGeom>
        </p:spPr>
        <p:txBody>
          <a:bodyPr/>
          <a:lstStyle/>
          <a:p>
            <a:pPr marL="0" lvl="1" indent="0" algn="just">
              <a:lnSpc>
                <a:spcPct val="150000"/>
              </a:lnSpc>
              <a:buNone/>
            </a:pPr>
            <a:r>
              <a:rPr lang="zh-CN" altLang="zh-CN" b="1" dirty="0">
                <a:latin typeface="微软雅黑" pitchFamily="34" charset="-122"/>
                <a:ea typeface="微软雅黑" pitchFamily="34" charset="-122"/>
              </a:rPr>
              <a:t>支持向量</a:t>
            </a:r>
            <a:endParaRPr lang="en-US" altLang="zh-CN" b="1" dirty="0">
              <a:latin typeface="微软雅黑" pitchFamily="34" charset="-122"/>
              <a:ea typeface="微软雅黑" pitchFamily="34" charset="-122"/>
            </a:endParaRPr>
          </a:p>
          <a:p>
            <a:pPr marL="0" lvl="1" indent="0" algn="just">
              <a:lnSpc>
                <a:spcPct val="150000"/>
              </a:lnSpc>
              <a:buNone/>
            </a:pPr>
            <a:r>
              <a:rPr lang="en-US" altLang="zh-CN" dirty="0">
                <a:latin typeface="微软雅黑" pitchFamily="34" charset="-122"/>
                <a:ea typeface="微软雅黑" pitchFamily="34" charset="-122"/>
              </a:rPr>
              <a:t>SVM</a:t>
            </a:r>
            <a:r>
              <a:rPr lang="zh-CN" altLang="zh-CN" dirty="0">
                <a:latin typeface="微软雅黑" pitchFamily="34" charset="-122"/>
                <a:ea typeface="微软雅黑" pitchFamily="34" charset="-122"/>
              </a:rPr>
              <a:t>算法确定超平面只需要一系列关键的数据点来支持超平面选取，而不是所有的数据点都要使用。我们将这些关键的数据点称为</a:t>
            </a:r>
            <a:r>
              <a:rPr lang="zh-CN" altLang="zh-CN" b="1" dirty="0">
                <a:latin typeface="微软雅黑" pitchFamily="34" charset="-122"/>
                <a:ea typeface="微软雅黑" pitchFamily="34" charset="-122"/>
              </a:rPr>
              <a:t>支持向量</a:t>
            </a:r>
            <a:r>
              <a:rPr lang="zh-CN" altLang="zh-CN" dirty="0">
                <a:latin typeface="微软雅黑" pitchFamily="34" charset="-122"/>
                <a:ea typeface="微软雅黑" pitchFamily="34" charset="-122"/>
              </a:rPr>
              <a:t>（</a:t>
            </a:r>
            <a:r>
              <a:rPr lang="en-US" altLang="zh-CN" dirty="0">
                <a:latin typeface="微软雅黑" pitchFamily="34" charset="-122"/>
                <a:ea typeface="微软雅黑" pitchFamily="34" charset="-122"/>
              </a:rPr>
              <a:t>support vector</a:t>
            </a:r>
            <a:r>
              <a:rPr lang="zh-CN" altLang="zh-CN" dirty="0">
                <a:latin typeface="微软雅黑" pitchFamily="34" charset="-122"/>
                <a:ea typeface="微软雅黑" pitchFamily="34" charset="-122"/>
              </a:rPr>
              <a:t>）。因为数据本质就是多个属性数值组成的向量，且它们“支持”了边界的建立。</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1"/>
          <p:cNvSpPr>
            <a:spLocks noChangeArrowheads="1"/>
          </p:cNvSpPr>
          <p:nvPr/>
        </p:nvSpPr>
        <p:spPr bwMode="auto">
          <a:xfrm>
            <a:off x="5348913" y="3651020"/>
            <a:ext cx="34813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zh-CN" sz="1400" b="0" dirty="0">
                <a:latin typeface="+mj-ea"/>
                <a:ea typeface="+mj-ea"/>
              </a:rPr>
              <a:t>两类鸢尾花</a:t>
            </a:r>
            <a:r>
              <a:rPr lang="zh-CN" altLang="en-US" sz="1400" b="0" dirty="0">
                <a:latin typeface="+mj-ea"/>
                <a:ea typeface="+mj-ea"/>
              </a:rPr>
              <a:t>花瓣长度，</a:t>
            </a:r>
            <a:endParaRPr lang="en-US" altLang="zh-CN" sz="1400" b="0" dirty="0">
              <a:latin typeface="+mj-ea"/>
              <a:ea typeface="+mj-ea"/>
            </a:endParaRPr>
          </a:p>
          <a:p>
            <a:pPr lvl="0" algn="ctr">
              <a:lnSpc>
                <a:spcPct val="100000"/>
              </a:lnSpc>
            </a:pPr>
            <a:r>
              <a:rPr lang="zh-CN" altLang="en-US" sz="1400" b="0" dirty="0">
                <a:latin typeface="+mj-ea"/>
                <a:ea typeface="+mj-ea"/>
              </a:rPr>
              <a:t>宽度散点图</a:t>
            </a:r>
            <a:endParaRPr kumimoji="0" lang="zh-CN" altLang="en-US" sz="1400" b="0" i="0" u="none" strike="noStrike" cap="none" normalizeH="0" baseline="0" dirty="0">
              <a:ln>
                <a:noFill/>
              </a:ln>
              <a:solidFill>
                <a:srgbClr val="002060"/>
              </a:solidFill>
              <a:effectLst/>
              <a:latin typeface="+mj-ea"/>
              <a:ea typeface="+mj-ea"/>
            </a:endParaRPr>
          </a:p>
        </p:txBody>
      </p:sp>
      <p:grpSp>
        <p:nvGrpSpPr>
          <p:cNvPr id="5" name="组合 4"/>
          <p:cNvGrpSpPr/>
          <p:nvPr/>
        </p:nvGrpSpPr>
        <p:grpSpPr>
          <a:xfrm>
            <a:off x="5029240" y="927264"/>
            <a:ext cx="4150652" cy="2692979"/>
            <a:chOff x="5029240" y="927264"/>
            <a:chExt cx="4150652" cy="2692979"/>
          </a:xfrm>
        </p:grpSpPr>
        <p:pic>
          <p:nvPicPr>
            <p:cNvPr id="12" name="图片 11" descr="C:\Users\97373\Downloads\sigmoid(2).e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40" y="1221600"/>
              <a:ext cx="4104456" cy="2398643"/>
            </a:xfrm>
            <a:prstGeom prst="rect">
              <a:avLst/>
            </a:prstGeom>
            <a:noFill/>
            <a:ln>
              <a:noFill/>
            </a:ln>
          </p:spPr>
        </p:pic>
        <p:cxnSp>
          <p:nvCxnSpPr>
            <p:cNvPr id="14" name="直接连接符 13"/>
            <p:cNvCxnSpPr/>
            <p:nvPr/>
          </p:nvCxnSpPr>
          <p:spPr bwMode="auto">
            <a:xfrm>
              <a:off x="6220889" y="1612298"/>
              <a:ext cx="2263125" cy="1569364"/>
            </a:xfrm>
            <a:prstGeom prst="line">
              <a:avLst/>
            </a:prstGeom>
            <a:solidFill>
              <a:schemeClr val="accent1"/>
            </a:solidFill>
            <a:ln w="2857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椭圆形标注 14"/>
            <p:cNvSpPr/>
            <p:nvPr/>
          </p:nvSpPr>
          <p:spPr bwMode="auto">
            <a:xfrm>
              <a:off x="7174057" y="2414261"/>
              <a:ext cx="1656184" cy="435014"/>
            </a:xfrm>
            <a:prstGeom prst="wedgeEllipseCallout">
              <a:avLst>
                <a:gd name="adj1" fmla="val -37396"/>
                <a:gd name="adj2" fmla="val 83520"/>
              </a:avLst>
            </a:prstGeom>
            <a:solidFill>
              <a:schemeClr val="bg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75000"/>
                </a:lnSpc>
                <a:spcBef>
                  <a:spcPct val="0"/>
                </a:spcBef>
                <a:spcAft>
                  <a:spcPct val="0"/>
                </a:spcAft>
                <a:buClrTx/>
                <a:buSzTx/>
                <a:buFontTx/>
                <a:buNone/>
                <a:tabLst/>
              </a:pPr>
              <a:endParaRPr kumimoji="0" lang="zh-CN" altLang="en-US" sz="3200" b="1" i="0" u="none" strike="noStrike" cap="none" normalizeH="0" baseline="0">
                <a:ln>
                  <a:noFill/>
                </a:ln>
                <a:solidFill>
                  <a:schemeClr val="tx1"/>
                </a:solidFill>
                <a:effectLst/>
                <a:latin typeface="Arial" charset="0"/>
                <a:ea typeface="宋体" pitchFamily="2" charset="-122"/>
              </a:endParaRPr>
            </a:p>
          </p:txBody>
        </p:sp>
        <p:sp>
          <p:nvSpPr>
            <p:cNvPr id="16" name="Rectangle 1"/>
            <p:cNvSpPr>
              <a:spLocks noChangeArrowheads="1"/>
            </p:cNvSpPr>
            <p:nvPr/>
          </p:nvSpPr>
          <p:spPr bwMode="auto">
            <a:xfrm>
              <a:off x="7275833" y="2472223"/>
              <a:ext cx="14526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en-US" sz="1600" b="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超平面</a:t>
              </a:r>
              <a:endParaRPr lang="en-US" altLang="zh-CN" sz="1800" b="0" dirty="0">
                <a:solidFill>
                  <a:srgbClr val="C00000"/>
                </a:solidFill>
              </a:endParaRPr>
            </a:p>
          </p:txBody>
        </p:sp>
        <p:cxnSp>
          <p:nvCxnSpPr>
            <p:cNvPr id="17" name="直接连接符 16"/>
            <p:cNvCxnSpPr/>
            <p:nvPr/>
          </p:nvCxnSpPr>
          <p:spPr bwMode="auto">
            <a:xfrm>
              <a:off x="5524583" y="2300179"/>
              <a:ext cx="1303247" cy="1057534"/>
            </a:xfrm>
            <a:prstGeom prst="line">
              <a:avLst/>
            </a:prstGeom>
            <a:solidFill>
              <a:schemeClr val="accent1"/>
            </a:solidFill>
            <a:ln w="28575" cap="flat" cmpd="sng" algn="ctr">
              <a:solidFill>
                <a:srgbClr val="00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接连接符 17"/>
            <p:cNvCxnSpPr/>
            <p:nvPr/>
          </p:nvCxnSpPr>
          <p:spPr bwMode="auto">
            <a:xfrm>
              <a:off x="5482660" y="1724906"/>
              <a:ext cx="2263125" cy="1569364"/>
            </a:xfrm>
            <a:prstGeom prst="line">
              <a:avLst/>
            </a:prstGeom>
            <a:solidFill>
              <a:schemeClr val="accent1"/>
            </a:solidFill>
            <a:ln w="28575"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椭圆形标注 18"/>
            <p:cNvSpPr/>
            <p:nvPr/>
          </p:nvSpPr>
          <p:spPr bwMode="auto">
            <a:xfrm flipV="1">
              <a:off x="7544546" y="1280994"/>
              <a:ext cx="1635346" cy="502025"/>
            </a:xfrm>
            <a:prstGeom prst="wedgeEllipseCallout">
              <a:avLst>
                <a:gd name="adj1" fmla="val -77469"/>
                <a:gd name="adj2" fmla="val -142411"/>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75000"/>
                </a:lnSpc>
                <a:spcBef>
                  <a:spcPct val="0"/>
                </a:spcBef>
                <a:spcAft>
                  <a:spcPct val="0"/>
                </a:spcAft>
                <a:buClrTx/>
                <a:buSzTx/>
                <a:buFontTx/>
                <a:buNone/>
                <a:tabLst/>
              </a:pPr>
              <a:endParaRPr kumimoji="0" lang="zh-CN" altLang="en-US" sz="3200" b="1" i="0" u="none" strike="noStrike" cap="none" normalizeH="0" baseline="0">
                <a:ln>
                  <a:noFill/>
                </a:ln>
                <a:solidFill>
                  <a:schemeClr val="tx1"/>
                </a:solidFill>
                <a:effectLst/>
                <a:latin typeface="Arial" charset="0"/>
                <a:ea typeface="宋体" pitchFamily="2" charset="-122"/>
              </a:endParaRPr>
            </a:p>
          </p:txBody>
        </p:sp>
        <p:sp>
          <p:nvSpPr>
            <p:cNvPr id="20" name="Rectangle 1"/>
            <p:cNvSpPr>
              <a:spLocks noChangeArrowheads="1"/>
            </p:cNvSpPr>
            <p:nvPr/>
          </p:nvSpPr>
          <p:spPr bwMode="auto">
            <a:xfrm>
              <a:off x="7547304" y="1351370"/>
              <a:ext cx="14526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en-US" sz="1600" b="0"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支持向量</a:t>
              </a:r>
              <a:endParaRPr lang="en-US" altLang="zh-CN" sz="1800" b="0" dirty="0">
                <a:solidFill>
                  <a:srgbClr val="0070C0"/>
                </a:solidFill>
              </a:endParaRPr>
            </a:p>
          </p:txBody>
        </p:sp>
        <p:cxnSp>
          <p:nvCxnSpPr>
            <p:cNvPr id="22" name="直接连接符 21"/>
            <p:cNvCxnSpPr/>
            <p:nvPr/>
          </p:nvCxnSpPr>
          <p:spPr bwMode="auto">
            <a:xfrm flipH="1">
              <a:off x="6444210" y="2069680"/>
              <a:ext cx="449771" cy="327299"/>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形标注 23"/>
            <p:cNvSpPr/>
            <p:nvPr/>
          </p:nvSpPr>
          <p:spPr bwMode="auto">
            <a:xfrm flipV="1">
              <a:off x="5909200" y="927264"/>
              <a:ext cx="1635346" cy="502025"/>
            </a:xfrm>
            <a:prstGeom prst="wedgeEllipseCallout">
              <a:avLst>
                <a:gd name="adj1" fmla="val -2916"/>
                <a:gd name="adj2" fmla="val -208438"/>
              </a:avLst>
            </a:prstGeom>
            <a:solidFill>
              <a:schemeClr val="bg1"/>
            </a:solidFill>
            <a:ln w="95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75000"/>
                </a:lnSpc>
                <a:spcBef>
                  <a:spcPct val="0"/>
                </a:spcBef>
                <a:spcAft>
                  <a:spcPct val="0"/>
                </a:spcAft>
                <a:buClrTx/>
                <a:buSzTx/>
                <a:buFontTx/>
                <a:buNone/>
                <a:tabLst/>
              </a:pPr>
              <a:endParaRPr kumimoji="0" lang="zh-CN" altLang="en-US" sz="3200" b="1" i="0" u="none" strike="noStrike" cap="none" normalizeH="0" baseline="0">
                <a:ln>
                  <a:noFill/>
                </a:ln>
                <a:solidFill>
                  <a:schemeClr val="tx1"/>
                </a:solidFill>
                <a:effectLst/>
                <a:latin typeface="Arial" charset="0"/>
                <a:ea typeface="宋体" pitchFamily="2" charset="-122"/>
              </a:endParaRPr>
            </a:p>
          </p:txBody>
        </p:sp>
        <p:sp>
          <p:nvSpPr>
            <p:cNvPr id="25" name="Rectangle 1"/>
            <p:cNvSpPr>
              <a:spLocks noChangeArrowheads="1"/>
            </p:cNvSpPr>
            <p:nvPr/>
          </p:nvSpPr>
          <p:spPr bwMode="auto">
            <a:xfrm>
              <a:off x="6000557" y="973572"/>
              <a:ext cx="14526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en-US" sz="1600" b="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间隔</a:t>
              </a:r>
              <a:endParaRPr lang="en-US" altLang="zh-CN" sz="1800" b="0" dirty="0">
                <a:solidFill>
                  <a:srgbClr val="00B050"/>
                </a:solidFill>
              </a:endParaRPr>
            </a:p>
          </p:txBody>
        </p:sp>
      </p:grpSp>
      <p:sp>
        <p:nvSpPr>
          <p:cNvPr id="21"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zh-CN" altLang="en-US" sz="2400" dirty="0"/>
              <a:t>支持向量机算法原理</a:t>
            </a:r>
          </a:p>
        </p:txBody>
      </p:sp>
    </p:spTree>
    <p:extLst>
      <p:ext uri="{BB962C8B-B14F-4D97-AF65-F5344CB8AC3E}">
        <p14:creationId xmlns:p14="http://schemas.microsoft.com/office/powerpoint/2010/main" val="6597479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C:\Users\97373\Downloads\scatter(10).e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3808" y="3029633"/>
            <a:ext cx="2817909" cy="1412805"/>
          </a:xfrm>
          <a:prstGeom prst="rect">
            <a:avLst/>
          </a:prstGeom>
          <a:noFill/>
          <a:ln>
            <a:noFill/>
          </a:ln>
        </p:spPr>
      </p:pic>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07704" y="843557"/>
            <a:ext cx="7200800" cy="2088233"/>
          </a:xfrm>
          <a:prstGeom prst="rect">
            <a:avLst/>
          </a:prstGeom>
        </p:spPr>
        <p:txBody>
          <a:bodyPr/>
          <a:lstStyle/>
          <a:p>
            <a:pPr marL="0" lvl="1" indent="0" algn="just">
              <a:lnSpc>
                <a:spcPct val="150000"/>
              </a:lnSpc>
              <a:buNone/>
            </a:pPr>
            <a:r>
              <a:rPr lang="zh-CN" altLang="zh-CN" sz="1800" b="1" dirty="0">
                <a:latin typeface="微软雅黑" pitchFamily="34" charset="-122"/>
                <a:ea typeface="微软雅黑" pitchFamily="34" charset="-122"/>
              </a:rPr>
              <a:t>间隔</a:t>
            </a:r>
            <a:r>
              <a:rPr lang="zh-CN" altLang="en-US" sz="1800" b="1" dirty="0">
                <a:latin typeface="微软雅黑" pitchFamily="34" charset="-122"/>
                <a:ea typeface="微软雅黑" pitchFamily="34" charset="-122"/>
              </a:rPr>
              <a:t>：</a:t>
            </a:r>
            <a:r>
              <a:rPr lang="zh-CN" altLang="zh-CN" sz="1800" dirty="0">
                <a:latin typeface="微软雅黑" pitchFamily="34" charset="-122"/>
                <a:ea typeface="微软雅黑" pitchFamily="34" charset="-122"/>
              </a:rPr>
              <a:t>表示数据点在</a:t>
            </a:r>
            <a:r>
              <a:rPr lang="en-US" altLang="zh-CN" sz="1800" dirty="0">
                <a:latin typeface="微软雅黑" pitchFamily="34" charset="-122"/>
                <a:ea typeface="微软雅黑" pitchFamily="34" charset="-122"/>
              </a:rPr>
              <a:t>n</a:t>
            </a:r>
            <a:r>
              <a:rPr lang="zh-CN" altLang="zh-CN" sz="1800" dirty="0">
                <a:latin typeface="微软雅黑" pitchFamily="34" charset="-122"/>
                <a:ea typeface="微软雅黑" pitchFamily="34" charset="-122"/>
              </a:rPr>
              <a:t>维空间中距离超平面的间隔。而本质上</a:t>
            </a:r>
            <a:r>
              <a:rPr lang="en-US" altLang="zh-CN" sz="1800" dirty="0">
                <a:latin typeface="微软雅黑" pitchFamily="34" charset="-122"/>
                <a:ea typeface="微软雅黑" pitchFamily="34" charset="-122"/>
              </a:rPr>
              <a:t>SVM</a:t>
            </a:r>
            <a:r>
              <a:rPr lang="zh-CN" altLang="zh-CN" sz="1800" dirty="0">
                <a:latin typeface="微软雅黑" pitchFamily="34" charset="-122"/>
                <a:ea typeface="微软雅黑" pitchFamily="34" charset="-122"/>
              </a:rPr>
              <a:t>的分类就是不断的进行优化操作，</a:t>
            </a:r>
            <a:r>
              <a:rPr lang="zh-CN" altLang="zh-CN" sz="1800" b="1" dirty="0">
                <a:latin typeface="微软雅黑" pitchFamily="34" charset="-122"/>
                <a:ea typeface="微软雅黑" pitchFamily="34" charset="-122"/>
              </a:rPr>
              <a:t>最大化分类间隔</a:t>
            </a:r>
            <a:r>
              <a:rPr lang="zh-CN" altLang="zh-CN" sz="1800" dirty="0">
                <a:latin typeface="微软雅黑" pitchFamily="34" charset="-122"/>
                <a:ea typeface="微软雅黑" pitchFamily="34" charset="-122"/>
              </a:rPr>
              <a:t>，从而获得最佳的超平面。</a:t>
            </a:r>
            <a:r>
              <a:rPr lang="zh-CN" altLang="en-US" sz="1800" dirty="0">
                <a:latin typeface="微软雅黑" pitchFamily="34" charset="-122"/>
                <a:ea typeface="微软雅黑" pitchFamily="34" charset="-122"/>
              </a:rPr>
              <a:t>由下图可知，在同一个数据集可以建立多种不同的超平面，那么究竟哪个是最佳的超平面呢？</a:t>
            </a:r>
            <a:r>
              <a:rPr lang="en-US" altLang="zh-CN" sz="1800" dirty="0">
                <a:latin typeface="微软雅黑" pitchFamily="34" charset="-122"/>
                <a:ea typeface="微软雅黑" pitchFamily="34" charset="-122"/>
              </a:rPr>
              <a:t>SVM</a:t>
            </a:r>
            <a:r>
              <a:rPr lang="zh-CN" altLang="en-US" sz="1800" dirty="0">
                <a:latin typeface="微软雅黑" pitchFamily="34" charset="-122"/>
                <a:ea typeface="微软雅黑" pitchFamily="34" charset="-122"/>
              </a:rPr>
              <a:t>算法认为超平面</a:t>
            </a:r>
            <a:r>
              <a:rPr lang="en-US" altLang="zh-CN" sz="1800" dirty="0">
                <a:latin typeface="微软雅黑" pitchFamily="34" charset="-122"/>
                <a:ea typeface="微软雅黑" pitchFamily="34" charset="-122"/>
              </a:rPr>
              <a:t>A</a:t>
            </a:r>
            <a:r>
              <a:rPr lang="zh-CN" altLang="en-US" sz="1800" dirty="0">
                <a:latin typeface="微软雅黑" pitchFamily="34" charset="-122"/>
                <a:ea typeface="微软雅黑" pitchFamily="34" charset="-122"/>
              </a:rPr>
              <a:t>较超平面</a:t>
            </a:r>
            <a:r>
              <a:rPr lang="en-US" altLang="zh-CN" sz="1800" dirty="0">
                <a:latin typeface="微软雅黑" pitchFamily="34" charset="-122"/>
                <a:ea typeface="微软雅黑" pitchFamily="34" charset="-122"/>
              </a:rPr>
              <a:t>B</a:t>
            </a:r>
            <a:r>
              <a:rPr lang="zh-CN" altLang="en-US" sz="1800" dirty="0">
                <a:latin typeface="微软雅黑" pitchFamily="34" charset="-122"/>
                <a:ea typeface="微软雅黑" pitchFamily="34" charset="-122"/>
              </a:rPr>
              <a:t>更好，因为超平面</a:t>
            </a:r>
            <a:r>
              <a:rPr lang="en-US" altLang="zh-CN" sz="1800" dirty="0">
                <a:latin typeface="微软雅黑" pitchFamily="34" charset="-122"/>
                <a:ea typeface="微软雅黑" pitchFamily="34" charset="-122"/>
              </a:rPr>
              <a:t>A</a:t>
            </a:r>
            <a:r>
              <a:rPr lang="zh-CN" altLang="en-US" sz="1800" dirty="0">
                <a:latin typeface="微软雅黑" pitchFamily="34" charset="-122"/>
                <a:ea typeface="微软雅黑" pitchFamily="34" charset="-122"/>
              </a:rPr>
              <a:t>的分类间隔大于超平面</a:t>
            </a:r>
            <a:r>
              <a:rPr lang="en-US" altLang="zh-CN" sz="1800" dirty="0">
                <a:latin typeface="微软雅黑" pitchFamily="34" charset="-122"/>
                <a:ea typeface="微软雅黑" pitchFamily="34" charset="-122"/>
              </a:rPr>
              <a:t>B</a:t>
            </a:r>
            <a:r>
              <a:rPr lang="zh-CN" altLang="en-US" sz="1800" dirty="0">
                <a:latin typeface="微软雅黑" pitchFamily="34" charset="-122"/>
                <a:ea typeface="微软雅黑" pitchFamily="34" charset="-122"/>
              </a:rPr>
              <a:t>的分类间隔。</a:t>
            </a: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descr="C:\Users\97373\Downloads\scatter(9).em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1717" y="3003798"/>
            <a:ext cx="2870723" cy="1425320"/>
          </a:xfrm>
          <a:prstGeom prst="rect">
            <a:avLst/>
          </a:prstGeom>
          <a:noFill/>
          <a:ln>
            <a:noFill/>
          </a:ln>
        </p:spPr>
      </p:pic>
      <p:sp>
        <p:nvSpPr>
          <p:cNvPr id="11" name="Rectangle 1"/>
          <p:cNvSpPr>
            <a:spLocks noChangeArrowheads="1"/>
          </p:cNvSpPr>
          <p:nvPr/>
        </p:nvSpPr>
        <p:spPr bwMode="auto">
          <a:xfrm>
            <a:off x="3347864" y="4371950"/>
            <a:ext cx="4671738"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50000"/>
              </a:lnSpc>
            </a:pPr>
            <a:r>
              <a:rPr lang="en-US" altLang="zh-CN" sz="1200" b="1" dirty="0">
                <a:latin typeface="+mj-ea"/>
                <a:ea typeface="+mj-ea"/>
              </a:rPr>
              <a:t> (a)</a:t>
            </a:r>
            <a:r>
              <a:rPr lang="zh-CN" altLang="zh-CN" sz="1200" b="1" dirty="0">
                <a:latin typeface="+mj-ea"/>
                <a:ea typeface="+mj-ea"/>
              </a:rPr>
              <a:t>超平面</a:t>
            </a:r>
            <a:r>
              <a:rPr lang="en-US" altLang="zh-CN" sz="1200" b="1" dirty="0">
                <a:latin typeface="+mj-ea"/>
                <a:ea typeface="+mj-ea"/>
              </a:rPr>
              <a:t>A	     </a:t>
            </a:r>
            <a:r>
              <a:rPr lang="en-US" altLang="zh-CN" sz="1200" b="1" dirty="0" smtClean="0">
                <a:latin typeface="+mj-ea"/>
                <a:ea typeface="+mj-ea"/>
              </a:rPr>
              <a:t>                                                 </a:t>
            </a:r>
            <a:r>
              <a:rPr lang="en-US" altLang="zh-CN" sz="1200" b="1" dirty="0">
                <a:latin typeface="+mj-ea"/>
                <a:ea typeface="+mj-ea"/>
              </a:rPr>
              <a:t>(b)</a:t>
            </a:r>
            <a:r>
              <a:rPr lang="zh-CN" altLang="zh-CN" sz="1200" b="1" dirty="0">
                <a:latin typeface="+mj-ea"/>
                <a:ea typeface="+mj-ea"/>
              </a:rPr>
              <a:t>超平面</a:t>
            </a:r>
            <a:r>
              <a:rPr lang="en-US" altLang="zh-CN" sz="1200" b="1" dirty="0">
                <a:latin typeface="+mj-ea"/>
                <a:ea typeface="+mj-ea"/>
              </a:rPr>
              <a:t>B</a:t>
            </a:r>
          </a:p>
          <a:p>
            <a:pPr lvl="0" algn="ctr">
              <a:lnSpc>
                <a:spcPct val="150000"/>
              </a:lnSpc>
            </a:pPr>
            <a:r>
              <a:rPr lang="zh-CN" altLang="zh-CN" sz="1400" b="1" dirty="0">
                <a:latin typeface="+mj-ea"/>
                <a:ea typeface="+mj-ea"/>
              </a:rPr>
              <a:t>同一数据集的两种超平面示意图</a:t>
            </a:r>
            <a:endParaRPr kumimoji="0" lang="zh-CN" altLang="en-US" sz="1400" b="1" i="0" u="none" strike="noStrike" cap="none" normalizeH="0" baseline="0" dirty="0">
              <a:ln>
                <a:noFill/>
              </a:ln>
              <a:solidFill>
                <a:srgbClr val="002060"/>
              </a:solidFill>
              <a:effectLst/>
              <a:latin typeface="+mj-ea"/>
              <a:ea typeface="+mj-ea"/>
            </a:endParaRPr>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zh-CN" altLang="en-US" sz="2400" dirty="0"/>
              <a:t>支持向量机算法原理</a:t>
            </a:r>
          </a:p>
        </p:txBody>
      </p:sp>
    </p:spTree>
    <p:extLst>
      <p:ext uri="{BB962C8B-B14F-4D97-AF65-F5344CB8AC3E}">
        <p14:creationId xmlns:p14="http://schemas.microsoft.com/office/powerpoint/2010/main" val="5127162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724792" y="218082"/>
            <a:ext cx="7383712" cy="438581"/>
          </a:xfrm>
          <a:prstGeom prst="rect">
            <a:avLst/>
          </a:prstGeom>
        </p:spPr>
        <p:txBody>
          <a:bodyPr wrap="square" lIns="68580" tIns="34290" rIns="68580" bIns="34290">
            <a:spAutoFit/>
          </a:bodyPr>
          <a:lstStyle/>
          <a:p>
            <a:pPr algn="ctr">
              <a:defRPr/>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数学公式表示最优化</a:t>
            </a:r>
          </a:p>
        </p:txBody>
      </p:sp>
      <p:pic>
        <p:nvPicPr>
          <p:cNvPr id="8" name="图片 7">
            <a:extLst>
              <a:ext uri="{FF2B5EF4-FFF2-40B4-BE49-F238E27FC236}">
                <a16:creationId xmlns:a16="http://schemas.microsoft.com/office/drawing/2014/main" xmlns="" id="{8945BF65-453D-40A3-92E8-968F259CE8D2}"/>
              </a:ext>
            </a:extLst>
          </p:cNvPr>
          <p:cNvPicPr/>
          <p:nvPr/>
        </p:nvPicPr>
        <p:blipFill>
          <a:blip r:embed="rId3"/>
          <a:stretch>
            <a:fillRect/>
          </a:stretch>
        </p:blipFill>
        <p:spPr>
          <a:xfrm>
            <a:off x="2195736" y="843558"/>
            <a:ext cx="6337754" cy="3168352"/>
          </a:xfrm>
          <a:prstGeom prst="rect">
            <a:avLst/>
          </a:prstGeom>
        </p:spPr>
      </p:pic>
      <p:sp>
        <p:nvSpPr>
          <p:cNvPr id="10" name="文本框 9">
            <a:extLst>
              <a:ext uri="{FF2B5EF4-FFF2-40B4-BE49-F238E27FC236}">
                <a16:creationId xmlns:a16="http://schemas.microsoft.com/office/drawing/2014/main" xmlns="" id="{3C53A090-D113-4C16-940E-227D94084C7C}"/>
              </a:ext>
            </a:extLst>
          </p:cNvPr>
          <p:cNvSpPr txBox="1"/>
          <p:nvPr/>
        </p:nvSpPr>
        <p:spPr>
          <a:xfrm>
            <a:off x="2374192" y="4011910"/>
            <a:ext cx="6184094" cy="932884"/>
          </a:xfrm>
          <a:prstGeom prst="rect">
            <a:avLst/>
          </a:prstGeom>
          <a:noFill/>
        </p:spPr>
        <p:txBody>
          <a:bodyPr wrap="square" lIns="68580" tIns="34290" rIns="68580" bIns="34290">
            <a:spAutoFit/>
          </a:bodyPr>
          <a:lstStyle/>
          <a:p>
            <a:pPr algn="just">
              <a:lnSpc>
                <a:spcPct val="150000"/>
              </a:lnSpc>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margin=2*d    </a:t>
            </a:r>
            <a:r>
              <a:rPr lang="zh-CN" altLang="en-US" sz="2000" dirty="0"/>
              <a:t>最大化</a:t>
            </a:r>
            <a:r>
              <a:rPr lang="en-US" altLang="zh-CN" sz="2000" dirty="0"/>
              <a:t>d </a:t>
            </a:r>
          </a:p>
          <a:p>
            <a:pPr algn="just">
              <a:lnSpc>
                <a:spcPct val="150000"/>
              </a:lnSpc>
            </a:pPr>
            <a:r>
              <a:rPr lang="en-US" altLang="zh-CN" sz="2000" dirty="0">
                <a:sym typeface="Wingdings" panose="05000000000000000000" pitchFamily="2" charset="2"/>
              </a:rPr>
              <a:t>                              </a:t>
            </a:r>
            <a:r>
              <a:rPr lang="zh-CN" altLang="en-US" sz="2000" dirty="0"/>
              <a:t>找到一个公式表示</a:t>
            </a:r>
            <a:r>
              <a:rPr lang="en-US" altLang="zh-CN" sz="2000" dirty="0"/>
              <a:t>d</a:t>
            </a:r>
            <a:endParaRPr lang="zh-CN" altLang="en-US" sz="2000" dirty="0"/>
          </a:p>
        </p:txBody>
      </p:sp>
    </p:spTree>
    <p:extLst>
      <p:ext uri="{BB962C8B-B14F-4D97-AF65-F5344CB8AC3E}">
        <p14:creationId xmlns:p14="http://schemas.microsoft.com/office/powerpoint/2010/main" val="33224459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724792" y="218082"/>
            <a:ext cx="7383711" cy="438582"/>
          </a:xfrm>
          <a:prstGeom prst="rect">
            <a:avLst/>
          </a:prstGeom>
        </p:spPr>
        <p:txBody>
          <a:bodyPr wrap="square" lIns="68580" tIns="34290" rIns="68580" bIns="34290">
            <a:spAutoFit/>
          </a:bodyPr>
          <a:lstStyle/>
          <a:p>
            <a:pPr algn="ctr">
              <a:defRPr/>
            </a:pPr>
            <a:r>
              <a:rPr lang="zh-CN" altLang="en-US" sz="2400" b="1" kern="100" dirty="0">
                <a:latin typeface="+mj-ea"/>
                <a:ea typeface="+mj-ea"/>
                <a:cs typeface="Times New Roman" panose="02020603050405020304" pitchFamily="18" charset="0"/>
              </a:rPr>
              <a:t>不等式</a:t>
            </a:r>
          </a:p>
        </p:txBody>
      </p:sp>
      <p:pic>
        <p:nvPicPr>
          <p:cNvPr id="15" name="图片 14">
            <a:extLst>
              <a:ext uri="{FF2B5EF4-FFF2-40B4-BE49-F238E27FC236}">
                <a16:creationId xmlns:a16="http://schemas.microsoft.com/office/drawing/2014/main" xmlns="" id="{3AA2B5BE-A212-47F4-83B0-0653E695AB10}"/>
              </a:ext>
            </a:extLst>
          </p:cNvPr>
          <p:cNvPicPr/>
          <p:nvPr/>
        </p:nvPicPr>
        <p:blipFill>
          <a:blip r:embed="rId3"/>
          <a:stretch>
            <a:fillRect/>
          </a:stretch>
        </p:blipFill>
        <p:spPr>
          <a:xfrm>
            <a:off x="1761010" y="987574"/>
            <a:ext cx="3456384" cy="2674561"/>
          </a:xfrm>
          <a:prstGeom prst="rect">
            <a:avLst/>
          </a:prstGeom>
        </p:spPr>
      </p:pic>
      <p:pic>
        <p:nvPicPr>
          <p:cNvPr id="16" name="图片 15">
            <a:extLst>
              <a:ext uri="{FF2B5EF4-FFF2-40B4-BE49-F238E27FC236}">
                <a16:creationId xmlns:a16="http://schemas.microsoft.com/office/drawing/2014/main" xmlns="" id="{79428707-F23C-4697-9EA6-50689E8AFF5B}"/>
              </a:ext>
            </a:extLst>
          </p:cNvPr>
          <p:cNvPicPr/>
          <p:nvPr/>
        </p:nvPicPr>
        <p:blipFill>
          <a:blip r:embed="rId4"/>
          <a:stretch>
            <a:fillRect/>
          </a:stretch>
        </p:blipFill>
        <p:spPr>
          <a:xfrm>
            <a:off x="5230694" y="921175"/>
            <a:ext cx="3600400" cy="1650575"/>
          </a:xfrm>
          <a:prstGeom prst="rect">
            <a:avLst/>
          </a:prstGeom>
        </p:spPr>
      </p:pic>
      <p:sp>
        <p:nvSpPr>
          <p:cNvPr id="17" name="文本框 16">
            <a:extLst>
              <a:ext uri="{FF2B5EF4-FFF2-40B4-BE49-F238E27FC236}">
                <a16:creationId xmlns:a16="http://schemas.microsoft.com/office/drawing/2014/main" xmlns="" id="{3E4C0E6D-D07B-463B-A0DC-DB7018CCC034}"/>
              </a:ext>
            </a:extLst>
          </p:cNvPr>
          <p:cNvSpPr txBox="1"/>
          <p:nvPr/>
        </p:nvSpPr>
        <p:spPr>
          <a:xfrm>
            <a:off x="3995936" y="4239630"/>
            <a:ext cx="4464495" cy="377026"/>
          </a:xfrm>
          <a:prstGeom prst="rect">
            <a:avLst/>
          </a:prstGeom>
          <a:noFill/>
        </p:spPr>
        <p:txBody>
          <a:bodyPr wrap="square" lIns="68580" tIns="34290" rIns="68580" bIns="34290">
            <a:spAutoFit/>
          </a:bodyPr>
          <a:lstStyle/>
          <a:p>
            <a:pPr algn="just"/>
            <a:r>
              <a:rPr lang="zh-CN" altLang="en-US" sz="2000" b="1" kern="100" dirty="0">
                <a:latin typeface="等线" panose="02010600030101010101" pitchFamily="2" charset="-122"/>
                <a:ea typeface="等线" panose="02010600030101010101" pitchFamily="2" charset="-122"/>
                <a:cs typeface="Times New Roman" panose="02020603050405020304" pitchFamily="18" charset="0"/>
              </a:rPr>
              <a:t>注：</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y=1</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表示红点</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y=-1</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表示蓝点）</a:t>
            </a:r>
          </a:p>
        </p:txBody>
      </p:sp>
    </p:spTree>
    <p:extLst>
      <p:ext uri="{BB962C8B-B14F-4D97-AF65-F5344CB8AC3E}">
        <p14:creationId xmlns:p14="http://schemas.microsoft.com/office/powerpoint/2010/main" val="216238079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bwMode="auto">
          <a:xfrm>
            <a:off x="1724792" y="218082"/>
            <a:ext cx="7383711" cy="438582"/>
          </a:xfrm>
          <a:prstGeom prst="rect">
            <a:avLst/>
          </a:prstGeom>
        </p:spPr>
        <p:txBody>
          <a:bodyPr wrap="square" lIns="68580" tIns="34290" rIns="68580" bIns="34290">
            <a:spAutoFit/>
          </a:bodyPr>
          <a:lstStyle/>
          <a:p>
            <a:pPr algn="ctr">
              <a:defRPr/>
            </a:pPr>
            <a:r>
              <a:rPr lang="zh-CN" altLang="en-US" sz="2400" b="1" kern="100" dirty="0">
                <a:solidFill>
                  <a:srgbClr val="345780"/>
                </a:solidFill>
                <a:latin typeface="+mn-ea"/>
                <a:cs typeface="Times New Roman" panose="02020603050405020304" pitchFamily="18" charset="0"/>
              </a:rPr>
              <a:t>不等式</a:t>
            </a:r>
          </a:p>
        </p:txBody>
      </p:sp>
      <p:sp>
        <p:nvSpPr>
          <p:cNvPr id="8" name="文本框 9">
            <a:extLst>
              <a:ext uri="{FF2B5EF4-FFF2-40B4-BE49-F238E27FC236}">
                <a16:creationId xmlns:a16="http://schemas.microsoft.com/office/drawing/2014/main" xmlns="" id="{27DA3705-DFF0-4A00-82D9-9E510C470081}"/>
              </a:ext>
            </a:extLst>
          </p:cNvPr>
          <p:cNvSpPr txBox="1"/>
          <p:nvPr/>
        </p:nvSpPr>
        <p:spPr>
          <a:xfrm>
            <a:off x="1907704" y="972890"/>
            <a:ext cx="6310076" cy="407804"/>
          </a:xfrm>
          <a:prstGeom prst="rect">
            <a:avLst/>
          </a:prstGeom>
          <a:noFill/>
        </p:spPr>
        <p:txBody>
          <a:bodyPr wrap="square" lIns="68580" tIns="34290" rIns="68580" bIns="34290">
            <a:spAutoFit/>
          </a:bodyPr>
          <a:lstStyle/>
          <a:p>
            <a:pPr algn="just"/>
            <a:r>
              <a:rPr lang="zh-CN" altLang="zh-CN" sz="2200" kern="100" dirty="0">
                <a:latin typeface="微软雅黑" panose="020B0503020204020204" pitchFamily="34" charset="-122"/>
                <a:ea typeface="微软雅黑" panose="020B0503020204020204" pitchFamily="34" charset="-122"/>
                <a:cs typeface="Times New Roman" panose="02020603050405020304" pitchFamily="18" charset="0"/>
              </a:rPr>
              <a:t>不等式两边同除以</a:t>
            </a:r>
            <a:r>
              <a:rPr lang="en-US" altLang="zh-CN" sz="22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zh-CN" sz="22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200" kern="100" dirty="0">
                <a:latin typeface="微软雅黑" panose="020B0503020204020204" pitchFamily="34" charset="-122"/>
                <a:ea typeface="微软雅黑" panose="020B0503020204020204" pitchFamily="34" charset="-122"/>
                <a:cs typeface="Times New Roman" panose="02020603050405020304" pitchFamily="18" charset="0"/>
              </a:rPr>
              <a:t>d&gt;0</a:t>
            </a:r>
            <a:r>
              <a:rPr lang="zh-CN" altLang="zh-CN" sz="2200" kern="100" dirty="0">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9" name="图片 8">
            <a:extLst>
              <a:ext uri="{FF2B5EF4-FFF2-40B4-BE49-F238E27FC236}">
                <a16:creationId xmlns:a16="http://schemas.microsoft.com/office/drawing/2014/main" xmlns="" id="{051A0DAA-F695-4115-96E6-533FCC6320AC}"/>
              </a:ext>
            </a:extLst>
          </p:cNvPr>
          <p:cNvPicPr/>
          <p:nvPr/>
        </p:nvPicPr>
        <p:blipFill>
          <a:blip r:embed="rId2"/>
          <a:stretch>
            <a:fillRect/>
          </a:stretch>
        </p:blipFill>
        <p:spPr>
          <a:xfrm>
            <a:off x="2771800" y="1563638"/>
            <a:ext cx="4176464" cy="1872208"/>
          </a:xfrm>
          <a:prstGeom prst="rect">
            <a:avLst/>
          </a:prstGeom>
        </p:spPr>
      </p:pic>
    </p:spTree>
    <p:extLst>
      <p:ext uri="{BB962C8B-B14F-4D97-AF65-F5344CB8AC3E}">
        <p14:creationId xmlns:p14="http://schemas.microsoft.com/office/powerpoint/2010/main" val="1899351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4"/>
          <p:cNvSpPr>
            <a:spLocks noChangeArrowheads="1"/>
          </p:cNvSpPr>
          <p:nvPr/>
        </p:nvSpPr>
        <p:spPr bwMode="auto">
          <a:xfrm>
            <a:off x="3203848" y="597640"/>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800" dirty="0">
                <a:solidFill>
                  <a:srgbClr val="FFFFFF"/>
                </a:solidFill>
                <a:latin typeface="Calibri" pitchFamily="34" charset="0"/>
                <a:ea typeface="Arial Unicode MS" pitchFamily="34" charset="-122"/>
                <a:cs typeface="Arial Unicode MS" pitchFamily="34" charset="-122"/>
                <a:sym typeface="Arial Unicode MS" pitchFamily="34" charset="-122"/>
              </a:rPr>
              <a:t>1</a:t>
            </a:r>
            <a:endParaRPr lang="zh-CN" altLang="en-US" sz="2800" dirty="0">
              <a:solidFill>
                <a:srgbClr val="FFFFFF"/>
              </a:solidFill>
              <a:latin typeface="Calibri" pitchFamily="34" charset="0"/>
              <a:ea typeface="Arial Unicode MS" pitchFamily="34" charset="-122"/>
              <a:cs typeface="Arial Unicode MS" pitchFamily="34" charset="-122"/>
              <a:sym typeface="Arial Unicode MS" pitchFamily="34" charset="-122"/>
            </a:endParaRPr>
          </a:p>
        </p:txBody>
      </p:sp>
      <p:sp>
        <p:nvSpPr>
          <p:cNvPr id="5" name="矩形 5"/>
          <p:cNvSpPr>
            <a:spLocks noChangeArrowheads="1"/>
          </p:cNvSpPr>
          <p:nvPr/>
        </p:nvSpPr>
        <p:spPr bwMode="auto">
          <a:xfrm>
            <a:off x="3695611" y="562387"/>
            <a:ext cx="1060862"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r>
              <a:rPr lang="zh-CN" altLang="en-US" sz="2400" b="1" dirty="0">
                <a:latin typeface="+mj-ea"/>
                <a:ea typeface="+mj-ea"/>
              </a:rPr>
              <a:t>概 述</a:t>
            </a:r>
            <a:endParaRPr lang="zh-CN" altLang="zh-CN" sz="2400" dirty="0">
              <a:latin typeface="+mj-ea"/>
              <a:ea typeface="+mj-ea"/>
            </a:endParaRPr>
          </a:p>
        </p:txBody>
      </p:sp>
      <p:sp>
        <p:nvSpPr>
          <p:cNvPr id="6" name="圆角矩形 6"/>
          <p:cNvSpPr>
            <a:spLocks noChangeArrowheads="1"/>
          </p:cNvSpPr>
          <p:nvPr/>
        </p:nvSpPr>
        <p:spPr bwMode="auto">
          <a:xfrm>
            <a:off x="3203848" y="1216415"/>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800" dirty="0">
                <a:solidFill>
                  <a:srgbClr val="FFFFFF"/>
                </a:solidFill>
                <a:latin typeface="Calibri" pitchFamily="34" charset="0"/>
                <a:ea typeface="Arial Unicode MS" pitchFamily="34" charset="-122"/>
                <a:cs typeface="Arial Unicode MS" pitchFamily="34" charset="-122"/>
                <a:sym typeface="Arial Unicode MS" pitchFamily="34" charset="-122"/>
              </a:rPr>
              <a:t>2</a:t>
            </a:r>
            <a:endParaRPr lang="zh-CN" altLang="en-US" sz="2800" dirty="0">
              <a:solidFill>
                <a:srgbClr val="FFFFFF"/>
              </a:solidFill>
              <a:latin typeface="Calibri" pitchFamily="34" charset="0"/>
              <a:ea typeface="Arial Unicode MS" pitchFamily="34" charset="-122"/>
              <a:cs typeface="Arial Unicode MS" pitchFamily="34" charset="-122"/>
              <a:sym typeface="Arial Unicode MS" pitchFamily="34" charset="-122"/>
            </a:endParaRPr>
          </a:p>
        </p:txBody>
      </p:sp>
      <p:sp>
        <p:nvSpPr>
          <p:cNvPr id="7" name="矩形 7"/>
          <p:cNvSpPr>
            <a:spLocks noChangeArrowheads="1"/>
          </p:cNvSpPr>
          <p:nvPr/>
        </p:nvSpPr>
        <p:spPr bwMode="auto">
          <a:xfrm>
            <a:off x="3695611" y="1167040"/>
            <a:ext cx="91684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r>
              <a:rPr lang="zh-CN" altLang="en-US" sz="2400" b="1" dirty="0">
                <a:latin typeface="+mj-ea"/>
                <a:ea typeface="+mj-ea"/>
              </a:rPr>
              <a:t>回 归</a:t>
            </a:r>
            <a:endParaRPr lang="zh-CN" altLang="zh-CN" sz="2400" b="1" dirty="0">
              <a:latin typeface="+mj-ea"/>
              <a:ea typeface="+mj-ea"/>
            </a:endParaRPr>
          </a:p>
        </p:txBody>
      </p:sp>
      <p:sp>
        <p:nvSpPr>
          <p:cNvPr id="8" name="圆角矩形 8"/>
          <p:cNvSpPr>
            <a:spLocks noChangeArrowheads="1"/>
          </p:cNvSpPr>
          <p:nvPr/>
        </p:nvSpPr>
        <p:spPr bwMode="auto">
          <a:xfrm>
            <a:off x="3203848" y="1835190"/>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800" dirty="0">
                <a:solidFill>
                  <a:srgbClr val="FFFFFF"/>
                </a:solidFill>
                <a:latin typeface="Calibri" pitchFamily="34" charset="0"/>
                <a:ea typeface="Arial Unicode MS" pitchFamily="34" charset="-122"/>
                <a:cs typeface="Arial Unicode MS" pitchFamily="34" charset="-122"/>
                <a:sym typeface="Arial Unicode MS" pitchFamily="34" charset="-122"/>
              </a:rPr>
              <a:t>3</a:t>
            </a:r>
            <a:endParaRPr lang="zh-CN" altLang="en-US" sz="2800" dirty="0">
              <a:solidFill>
                <a:srgbClr val="FFFFFF"/>
              </a:solidFill>
              <a:latin typeface="Calibri" pitchFamily="34" charset="0"/>
              <a:ea typeface="Arial Unicode MS" pitchFamily="34" charset="-122"/>
              <a:cs typeface="Arial Unicode MS" pitchFamily="34" charset="-122"/>
              <a:sym typeface="Arial Unicode MS" pitchFamily="34" charset="-122"/>
            </a:endParaRPr>
          </a:p>
        </p:txBody>
      </p:sp>
      <p:sp>
        <p:nvSpPr>
          <p:cNvPr id="9" name="矩形 9"/>
          <p:cNvSpPr>
            <a:spLocks noChangeArrowheads="1"/>
          </p:cNvSpPr>
          <p:nvPr/>
        </p:nvSpPr>
        <p:spPr bwMode="auto">
          <a:xfrm>
            <a:off x="3695611" y="1783673"/>
            <a:ext cx="84542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mj-ea"/>
                <a:ea typeface="+mj-ea"/>
              </a:rPr>
              <a:t>分 类</a:t>
            </a:r>
          </a:p>
        </p:txBody>
      </p:sp>
      <p:sp>
        <p:nvSpPr>
          <p:cNvPr id="14" name="矩形 33"/>
          <p:cNvSpPr>
            <a:spLocks noChangeArrowheads="1"/>
          </p:cNvSpPr>
          <p:nvPr/>
        </p:nvSpPr>
        <p:spPr bwMode="auto">
          <a:xfrm>
            <a:off x="-9525" y="0"/>
            <a:ext cx="2790825" cy="5143500"/>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400">
                <a:solidFill>
                  <a:srgbClr val="FFFFFF"/>
                </a:solidFill>
                <a:latin typeface="Times New Roman" pitchFamily="18" charset="0"/>
                <a:ea typeface="黑体" pitchFamily="49" charset="-122"/>
                <a:sym typeface="Times New Roman" pitchFamily="18" charset="0"/>
              </a:rPr>
              <a:t>          </a:t>
            </a:r>
            <a:endParaRPr lang="zh-CN" altLang="en-US">
              <a:solidFill>
                <a:srgbClr val="FFFFFF"/>
              </a:solidFill>
              <a:latin typeface="黑体" pitchFamily="49" charset="-122"/>
              <a:ea typeface="黑体" pitchFamily="49" charset="-122"/>
              <a:sym typeface="黑体" pitchFamily="49" charset="-122"/>
            </a:endParaRPr>
          </a:p>
        </p:txBody>
      </p:sp>
      <p:sp>
        <p:nvSpPr>
          <p:cNvPr id="15" name="矩形 34"/>
          <p:cNvSpPr>
            <a:spLocks noChangeArrowheads="1"/>
          </p:cNvSpPr>
          <p:nvPr/>
        </p:nvSpPr>
        <p:spPr bwMode="auto">
          <a:xfrm>
            <a:off x="697706" y="981075"/>
            <a:ext cx="1725216"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5000">
                <a:solidFill>
                  <a:schemeClr val="bg1"/>
                </a:solidFill>
                <a:latin typeface="黑体" pitchFamily="49" charset="-122"/>
                <a:ea typeface="黑体" pitchFamily="49" charset="-122"/>
                <a:sym typeface="黑体" pitchFamily="49" charset="-122"/>
              </a:rPr>
              <a:t>目 录</a:t>
            </a:r>
          </a:p>
        </p:txBody>
      </p:sp>
      <p:sp>
        <p:nvSpPr>
          <p:cNvPr id="16" name="矩形 35"/>
          <p:cNvSpPr>
            <a:spLocks noChangeArrowheads="1"/>
          </p:cNvSpPr>
          <p:nvPr/>
        </p:nvSpPr>
        <p:spPr bwMode="auto">
          <a:xfrm>
            <a:off x="942975" y="1945481"/>
            <a:ext cx="1234679"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en-US" sz="2400">
                <a:solidFill>
                  <a:schemeClr val="bg1"/>
                </a:solidFill>
                <a:latin typeface="Times New Roman" pitchFamily="18" charset="0"/>
                <a:ea typeface="黑体" pitchFamily="49" charset="-122"/>
                <a:sym typeface="Times New Roman" pitchFamily="18" charset="0"/>
              </a:rPr>
              <a:t>Contents</a:t>
            </a:r>
            <a:endParaRPr lang="zh-CN" altLang="en-US"/>
          </a:p>
        </p:txBody>
      </p:sp>
      <p:sp>
        <p:nvSpPr>
          <p:cNvPr id="11" name="圆角矩形 8"/>
          <p:cNvSpPr>
            <a:spLocks noChangeArrowheads="1"/>
          </p:cNvSpPr>
          <p:nvPr/>
        </p:nvSpPr>
        <p:spPr bwMode="auto">
          <a:xfrm>
            <a:off x="3203848" y="2453965"/>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altLang="zh-CN" sz="2800" dirty="0">
                <a:solidFill>
                  <a:srgbClr val="FFFFFF"/>
                </a:solidFill>
                <a:latin typeface="Calibri" pitchFamily="34" charset="0"/>
                <a:ea typeface="Arial Unicode MS" pitchFamily="34" charset="-122"/>
                <a:cs typeface="Arial Unicode MS" pitchFamily="34" charset="-122"/>
                <a:sym typeface="Arial Unicode MS" pitchFamily="34" charset="-122"/>
              </a:rPr>
              <a:t>4</a:t>
            </a:r>
            <a:endParaRPr lang="zh-CN" altLang="en-US" sz="2800" dirty="0">
              <a:solidFill>
                <a:srgbClr val="FFFFFF"/>
              </a:solidFill>
              <a:latin typeface="Calibri" pitchFamily="34" charset="0"/>
              <a:ea typeface="Arial Unicode MS" pitchFamily="34" charset="-122"/>
              <a:cs typeface="Arial Unicode MS" pitchFamily="34" charset="-122"/>
              <a:sym typeface="Arial Unicode MS" pitchFamily="34" charset="-122"/>
            </a:endParaRPr>
          </a:p>
        </p:txBody>
      </p:sp>
      <p:sp>
        <p:nvSpPr>
          <p:cNvPr id="12" name="矩形 9"/>
          <p:cNvSpPr>
            <a:spLocks noChangeArrowheads="1"/>
          </p:cNvSpPr>
          <p:nvPr/>
        </p:nvSpPr>
        <p:spPr bwMode="auto">
          <a:xfrm>
            <a:off x="3695611" y="2419213"/>
            <a:ext cx="84542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mj-ea"/>
                <a:ea typeface="+mj-ea"/>
              </a:rPr>
              <a:t>聚 类</a:t>
            </a:r>
          </a:p>
        </p:txBody>
      </p:sp>
      <p:sp>
        <p:nvSpPr>
          <p:cNvPr id="13" name="圆角矩形 8"/>
          <p:cNvSpPr>
            <a:spLocks noChangeArrowheads="1"/>
          </p:cNvSpPr>
          <p:nvPr/>
        </p:nvSpPr>
        <p:spPr bwMode="auto">
          <a:xfrm>
            <a:off x="3203848" y="3072740"/>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altLang="zh-CN" sz="2800" dirty="0">
                <a:solidFill>
                  <a:srgbClr val="FFFFFF"/>
                </a:solidFill>
                <a:latin typeface="Calibri" pitchFamily="34" charset="0"/>
                <a:ea typeface="Arial Unicode MS" pitchFamily="34" charset="-122"/>
                <a:cs typeface="Arial Unicode MS" pitchFamily="34" charset="-122"/>
                <a:sym typeface="Arial Unicode MS" pitchFamily="34" charset="-122"/>
              </a:rPr>
              <a:t>5</a:t>
            </a:r>
            <a:endParaRPr lang="zh-CN" altLang="en-US" sz="2800" dirty="0">
              <a:solidFill>
                <a:srgbClr val="FFFFFF"/>
              </a:solidFill>
              <a:latin typeface="Calibri" pitchFamily="34" charset="0"/>
              <a:ea typeface="Arial Unicode MS" pitchFamily="34" charset="-122"/>
              <a:cs typeface="Arial Unicode MS" pitchFamily="34" charset="-122"/>
              <a:sym typeface="Arial Unicode MS" pitchFamily="34" charset="-122"/>
            </a:endParaRPr>
          </a:p>
        </p:txBody>
      </p:sp>
      <p:sp>
        <p:nvSpPr>
          <p:cNvPr id="17" name="矩形 9"/>
          <p:cNvSpPr>
            <a:spLocks noChangeArrowheads="1"/>
          </p:cNvSpPr>
          <p:nvPr/>
        </p:nvSpPr>
        <p:spPr bwMode="auto">
          <a:xfrm>
            <a:off x="3695611" y="2998398"/>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mj-ea"/>
                <a:ea typeface="+mj-ea"/>
              </a:rPr>
              <a:t>神经网络</a:t>
            </a:r>
            <a:endParaRPr lang="en-US" altLang="zh-CN" sz="2400" b="1" dirty="0">
              <a:latin typeface="+mj-ea"/>
              <a:ea typeface="+mj-ea"/>
            </a:endParaRPr>
          </a:p>
        </p:txBody>
      </p:sp>
      <p:sp>
        <p:nvSpPr>
          <p:cNvPr id="18" name="圆角矩形 8"/>
          <p:cNvSpPr>
            <a:spLocks noChangeArrowheads="1"/>
          </p:cNvSpPr>
          <p:nvPr/>
        </p:nvSpPr>
        <p:spPr bwMode="auto">
          <a:xfrm>
            <a:off x="3203848" y="3691515"/>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altLang="zh-CN" sz="2800" dirty="0">
                <a:solidFill>
                  <a:srgbClr val="FFFFFF"/>
                </a:solidFill>
                <a:latin typeface="Calibri" pitchFamily="34" charset="0"/>
                <a:ea typeface="Arial Unicode MS" pitchFamily="34" charset="-122"/>
                <a:cs typeface="Arial Unicode MS" pitchFamily="34" charset="-122"/>
                <a:sym typeface="Arial Unicode MS" pitchFamily="34" charset="-122"/>
              </a:rPr>
              <a:t>6</a:t>
            </a:r>
            <a:endParaRPr lang="zh-CN" altLang="en-US" sz="2800" dirty="0">
              <a:solidFill>
                <a:srgbClr val="FFFFFF"/>
              </a:solidFill>
              <a:latin typeface="Calibri" pitchFamily="34" charset="0"/>
              <a:ea typeface="Arial Unicode MS" pitchFamily="34" charset="-122"/>
              <a:cs typeface="Arial Unicode MS" pitchFamily="34" charset="-122"/>
              <a:sym typeface="Arial Unicode MS" pitchFamily="34" charset="-122"/>
            </a:endParaRPr>
          </a:p>
        </p:txBody>
      </p:sp>
      <p:sp>
        <p:nvSpPr>
          <p:cNvPr id="19" name="矩形 9"/>
          <p:cNvSpPr>
            <a:spLocks noChangeArrowheads="1"/>
          </p:cNvSpPr>
          <p:nvPr/>
        </p:nvSpPr>
        <p:spPr bwMode="auto">
          <a:xfrm>
            <a:off x="3695611" y="3641243"/>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mj-ea"/>
                <a:ea typeface="+mj-ea"/>
              </a:rPr>
              <a:t>集成学习</a:t>
            </a:r>
            <a:endParaRPr lang="en-US" altLang="zh-CN" sz="2400" b="1" dirty="0">
              <a:latin typeface="+mj-ea"/>
              <a:ea typeface="+mj-ea"/>
            </a:endParaRPr>
          </a:p>
        </p:txBody>
      </p:sp>
      <p:sp>
        <p:nvSpPr>
          <p:cNvPr id="20" name="圆角矩形 8"/>
          <p:cNvSpPr>
            <a:spLocks noChangeArrowheads="1"/>
          </p:cNvSpPr>
          <p:nvPr/>
        </p:nvSpPr>
        <p:spPr bwMode="auto">
          <a:xfrm>
            <a:off x="3203848" y="4310290"/>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altLang="zh-CN" sz="2800" dirty="0">
                <a:solidFill>
                  <a:srgbClr val="FFFFFF"/>
                </a:solidFill>
                <a:latin typeface="Calibri" pitchFamily="34" charset="0"/>
                <a:ea typeface="Arial Unicode MS" pitchFamily="34" charset="-122"/>
                <a:cs typeface="Arial Unicode MS" pitchFamily="34" charset="-122"/>
                <a:sym typeface="Arial Unicode MS" pitchFamily="34" charset="-122"/>
              </a:rPr>
              <a:t>7</a:t>
            </a:r>
            <a:endParaRPr lang="zh-CN" altLang="en-US" sz="2800" dirty="0">
              <a:solidFill>
                <a:srgbClr val="FFFFFF"/>
              </a:solidFill>
              <a:latin typeface="Calibri" pitchFamily="34" charset="0"/>
              <a:ea typeface="Arial Unicode MS" pitchFamily="34" charset="-122"/>
              <a:cs typeface="Arial Unicode MS" pitchFamily="34" charset="-122"/>
              <a:sym typeface="Arial Unicode MS" pitchFamily="34" charset="-122"/>
            </a:endParaRPr>
          </a:p>
        </p:txBody>
      </p:sp>
      <p:sp>
        <p:nvSpPr>
          <p:cNvPr id="21" name="矩形 9"/>
          <p:cNvSpPr>
            <a:spLocks noChangeArrowheads="1"/>
          </p:cNvSpPr>
          <p:nvPr/>
        </p:nvSpPr>
        <p:spPr bwMode="auto">
          <a:xfrm>
            <a:off x="3695611" y="4293408"/>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mj-ea"/>
                <a:ea typeface="+mj-ea"/>
              </a:rPr>
              <a:t>模型评价</a:t>
            </a:r>
            <a:endParaRPr lang="en-US" altLang="zh-CN" sz="2400" b="1" dirty="0">
              <a:latin typeface="+mj-ea"/>
              <a:ea typeface="+mj-ea"/>
            </a:endParaRPr>
          </a:p>
        </p:txBody>
      </p:sp>
    </p:spTree>
    <p:extLst>
      <p:ext uri="{BB962C8B-B14F-4D97-AF65-F5344CB8AC3E}">
        <p14:creationId xmlns:p14="http://schemas.microsoft.com/office/powerpoint/2010/main" val="93138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p:cBhvr>
                                        <p:cTn id="7" dur="1000"/>
                                        <p:tgtEl>
                                          <p:spTgt spid="4"/>
                                        </p:tgtEl>
                                      </p:cBhvr>
                                    </p:animEffect>
                                  </p:childTnLst>
                                </p:cTn>
                              </p:par>
                              <p:par>
                                <p:cTn id="8" presetID="56" presetClass="path" presetSubtype="0" accel="50000" decel="50000" fill="hold" grpId="1" nodeType="withEffect">
                                  <p:stCondLst>
                                    <p:cond delay="0"/>
                                  </p:stCondLst>
                                  <p:childTnLst>
                                    <p:animMotion origin="layout" path="M -0.03737 0.04121 L -6.25E-7 -3.33333E-6 " pathEditMode="relative" rAng="0" ptsTypes="AA">
                                      <p:cBhvr>
                                        <p:cTn id="9" dur="700" fill="hold"/>
                                        <p:tgtEl>
                                          <p:spTgt spid="4"/>
                                        </p:tgtEl>
                                        <p:attrNameLst>
                                          <p:attrName>ppt_x,ppt_y</p:attrName>
                                        </p:attrNameLst>
                                      </p:cBhvr>
                                      <p:rCtr x="186200" y="-206000"/>
                                    </p:animMotion>
                                  </p:childTnLst>
                                </p:cTn>
                              </p:par>
                              <p:par>
                                <p:cTn id="10" presetID="22" presetClass="entr" presetSubtype="8"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p:cBhvr>
                                        <p:cTn id="12" dur="500"/>
                                        <p:tgtEl>
                                          <p:spTgt spid="5"/>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p:cBhvr>
                                        <p:cTn id="15" dur="1000"/>
                                        <p:tgtEl>
                                          <p:spTgt spid="6"/>
                                        </p:tgtEl>
                                      </p:cBhvr>
                                    </p:animEffect>
                                  </p:childTnLst>
                                </p:cTn>
                              </p:par>
                              <p:par>
                                <p:cTn id="16" presetID="56" presetClass="path" presetSubtype="0" accel="50000" decel="50000" fill="hold" grpId="1" nodeType="withEffect">
                                  <p:stCondLst>
                                    <p:cond delay="250"/>
                                  </p:stCondLst>
                                  <p:childTnLst>
                                    <p:animMotion origin="layout" path="M -0.03737 0.0412 L -6.25E-7 2.96296E-6 " pathEditMode="relative" rAng="0" ptsTypes="AA">
                                      <p:cBhvr>
                                        <p:cTn id="17" dur="700" fill="hold"/>
                                        <p:tgtEl>
                                          <p:spTgt spid="6"/>
                                        </p:tgtEl>
                                        <p:attrNameLst>
                                          <p:attrName>ppt_x,ppt_y</p:attrName>
                                        </p:attrNameLst>
                                      </p:cBhvr>
                                      <p:rCtr x="186200" y="-206000"/>
                                    </p:animMotion>
                                  </p:childTnLst>
                                </p:cTn>
                              </p:par>
                              <p:par>
                                <p:cTn id="18" presetID="22" presetClass="entr" presetSubtype="8" fill="hold" grpId="0" nodeType="withEffect">
                                  <p:stCondLst>
                                    <p:cond delay="500"/>
                                  </p:stCondLst>
                                  <p:childTnLst>
                                    <p:set>
                                      <p:cBhvr>
                                        <p:cTn id="19" dur="1" fill="hold">
                                          <p:stCondLst>
                                            <p:cond delay="0"/>
                                          </p:stCondLst>
                                        </p:cTn>
                                        <p:tgtEl>
                                          <p:spTgt spid="7"/>
                                        </p:tgtEl>
                                        <p:attrNameLst>
                                          <p:attrName>style.visibility</p:attrName>
                                        </p:attrNameLst>
                                      </p:cBhvr>
                                      <p:to>
                                        <p:strVal val="visible"/>
                                      </p:to>
                                    </p:set>
                                    <p:animEffect>
                                      <p:cBhvr>
                                        <p:cTn id="20" dur="500"/>
                                        <p:tgtEl>
                                          <p:spTgt spid="7"/>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p:cBhvr>
                                        <p:cTn id="23" dur="1000"/>
                                        <p:tgtEl>
                                          <p:spTgt spid="8"/>
                                        </p:tgtEl>
                                      </p:cBhvr>
                                    </p:animEffect>
                                  </p:childTnLst>
                                </p:cTn>
                              </p:par>
                              <p:par>
                                <p:cTn id="24" presetID="56" presetClass="path" presetSubtype="0" accel="50000" decel="50000" fill="hold" grpId="1" nodeType="withEffect">
                                  <p:stCondLst>
                                    <p:cond delay="500"/>
                                  </p:stCondLst>
                                  <p:childTnLst>
                                    <p:animMotion origin="layout" path="M -0.03737 0.0412 L -6.25E-7 -7.40741E-7 " pathEditMode="relative" rAng="0" ptsTypes="AA">
                                      <p:cBhvr>
                                        <p:cTn id="25" dur="700" fill="hold"/>
                                        <p:tgtEl>
                                          <p:spTgt spid="8"/>
                                        </p:tgtEl>
                                        <p:attrNameLst>
                                          <p:attrName>ppt_x,ppt_y</p:attrName>
                                        </p:attrNameLst>
                                      </p:cBhvr>
                                      <p:rCtr x="186200" y="-206000"/>
                                    </p:animMotion>
                                  </p:childTnLst>
                                </p:cTn>
                              </p:par>
                              <p:par>
                                <p:cTn id="26" presetID="22" presetClass="entr" presetSubtype="8" fill="hold" grpId="0" nodeType="withEffect">
                                  <p:stCondLst>
                                    <p:cond delay="750"/>
                                  </p:stCondLst>
                                  <p:childTnLst>
                                    <p:set>
                                      <p:cBhvr>
                                        <p:cTn id="27" dur="1" fill="hold">
                                          <p:stCondLst>
                                            <p:cond delay="0"/>
                                          </p:stCondLst>
                                        </p:cTn>
                                        <p:tgtEl>
                                          <p:spTgt spid="9"/>
                                        </p:tgtEl>
                                        <p:attrNameLst>
                                          <p:attrName>style.visibility</p:attrName>
                                        </p:attrNameLst>
                                      </p:cBhvr>
                                      <p:to>
                                        <p:strVal val="visible"/>
                                      </p:to>
                                    </p:set>
                                    <p:animEffect>
                                      <p:cBhvr>
                                        <p:cTn id="28" dur="500"/>
                                        <p:tgtEl>
                                          <p:spTgt spid="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1"/>
                                        </p:tgtEl>
                                        <p:attrNameLst>
                                          <p:attrName>style.visibility</p:attrName>
                                        </p:attrNameLst>
                                      </p:cBhvr>
                                      <p:to>
                                        <p:strVal val="visible"/>
                                      </p:to>
                                    </p:set>
                                    <p:animEffect>
                                      <p:cBhvr>
                                        <p:cTn id="31" dur="1000"/>
                                        <p:tgtEl>
                                          <p:spTgt spid="11"/>
                                        </p:tgtEl>
                                      </p:cBhvr>
                                    </p:animEffect>
                                  </p:childTnLst>
                                </p:cTn>
                              </p:par>
                              <p:par>
                                <p:cTn id="32" presetID="56" presetClass="path" presetSubtype="0" accel="50000" decel="50000" fill="hold" grpId="1" nodeType="withEffect">
                                  <p:stCondLst>
                                    <p:cond delay="500"/>
                                  </p:stCondLst>
                                  <p:childTnLst>
                                    <p:animMotion origin="layout" path="M -0.03737 0.0412 L -6.25E-7 -7.40741E-7 " pathEditMode="relative" rAng="0" ptsTypes="AA">
                                      <p:cBhvr>
                                        <p:cTn id="33" dur="700" fill="hold"/>
                                        <p:tgtEl>
                                          <p:spTgt spid="11"/>
                                        </p:tgtEl>
                                        <p:attrNameLst>
                                          <p:attrName>ppt_x,ppt_y</p:attrName>
                                        </p:attrNameLst>
                                      </p:cBhvr>
                                      <p:rCtr x="186200" y="-206000"/>
                                    </p:animMotion>
                                  </p:childTnLst>
                                </p:cTn>
                              </p:par>
                              <p:par>
                                <p:cTn id="34" presetID="22" presetClass="entr" presetSubtype="8" fill="hold" grpId="0" nodeType="withEffect">
                                  <p:stCondLst>
                                    <p:cond delay="750"/>
                                  </p:stCondLst>
                                  <p:childTnLst>
                                    <p:set>
                                      <p:cBhvr>
                                        <p:cTn id="35" dur="1" fill="hold">
                                          <p:stCondLst>
                                            <p:cond delay="0"/>
                                          </p:stCondLst>
                                        </p:cTn>
                                        <p:tgtEl>
                                          <p:spTgt spid="12"/>
                                        </p:tgtEl>
                                        <p:attrNameLst>
                                          <p:attrName>style.visibility</p:attrName>
                                        </p:attrNameLst>
                                      </p:cBhvr>
                                      <p:to>
                                        <p:strVal val="visible"/>
                                      </p:to>
                                    </p:set>
                                    <p:animEffect>
                                      <p:cBhvr>
                                        <p:cTn id="36" dur="500"/>
                                        <p:tgtEl>
                                          <p:spTgt spid="1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3"/>
                                        </p:tgtEl>
                                        <p:attrNameLst>
                                          <p:attrName>style.visibility</p:attrName>
                                        </p:attrNameLst>
                                      </p:cBhvr>
                                      <p:to>
                                        <p:strVal val="visible"/>
                                      </p:to>
                                    </p:set>
                                    <p:animEffect>
                                      <p:cBhvr>
                                        <p:cTn id="39" dur="1000"/>
                                        <p:tgtEl>
                                          <p:spTgt spid="13"/>
                                        </p:tgtEl>
                                      </p:cBhvr>
                                    </p:animEffect>
                                  </p:childTnLst>
                                </p:cTn>
                              </p:par>
                              <p:par>
                                <p:cTn id="40" presetID="56" presetClass="path" presetSubtype="0" accel="50000" decel="50000" fill="hold" grpId="1" nodeType="withEffect">
                                  <p:stCondLst>
                                    <p:cond delay="500"/>
                                  </p:stCondLst>
                                  <p:childTnLst>
                                    <p:animMotion origin="layout" path="M -0.03737 0.0412 L -6.25E-7 -7.40741E-7 " pathEditMode="relative" rAng="0" ptsTypes="AA">
                                      <p:cBhvr>
                                        <p:cTn id="41" dur="700" fill="hold"/>
                                        <p:tgtEl>
                                          <p:spTgt spid="13"/>
                                        </p:tgtEl>
                                        <p:attrNameLst>
                                          <p:attrName>ppt_x,ppt_y</p:attrName>
                                        </p:attrNameLst>
                                      </p:cBhvr>
                                      <p:rCtr x="186200" y="-206000"/>
                                    </p:animMotion>
                                  </p:childTnLst>
                                </p:cTn>
                              </p:par>
                              <p:par>
                                <p:cTn id="42" presetID="22" presetClass="entr" presetSubtype="8" fill="hold" grpId="0" nodeType="withEffect">
                                  <p:stCondLst>
                                    <p:cond delay="750"/>
                                  </p:stCondLst>
                                  <p:childTnLst>
                                    <p:set>
                                      <p:cBhvr>
                                        <p:cTn id="43" dur="1" fill="hold">
                                          <p:stCondLst>
                                            <p:cond delay="0"/>
                                          </p:stCondLst>
                                        </p:cTn>
                                        <p:tgtEl>
                                          <p:spTgt spid="17"/>
                                        </p:tgtEl>
                                        <p:attrNameLst>
                                          <p:attrName>style.visibility</p:attrName>
                                        </p:attrNameLst>
                                      </p:cBhvr>
                                      <p:to>
                                        <p:strVal val="visible"/>
                                      </p:to>
                                    </p:set>
                                    <p:animEffect>
                                      <p:cBhvr>
                                        <p:cTn id="44" dur="500"/>
                                        <p:tgtEl>
                                          <p:spTgt spid="17"/>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18"/>
                                        </p:tgtEl>
                                        <p:attrNameLst>
                                          <p:attrName>style.visibility</p:attrName>
                                        </p:attrNameLst>
                                      </p:cBhvr>
                                      <p:to>
                                        <p:strVal val="visible"/>
                                      </p:to>
                                    </p:set>
                                    <p:animEffect>
                                      <p:cBhvr>
                                        <p:cTn id="47" dur="1000"/>
                                        <p:tgtEl>
                                          <p:spTgt spid="18"/>
                                        </p:tgtEl>
                                      </p:cBhvr>
                                    </p:animEffect>
                                  </p:childTnLst>
                                </p:cTn>
                              </p:par>
                              <p:par>
                                <p:cTn id="48" presetID="56" presetClass="path" presetSubtype="0" accel="50000" decel="50000" fill="hold" grpId="1" nodeType="withEffect">
                                  <p:stCondLst>
                                    <p:cond delay="500"/>
                                  </p:stCondLst>
                                  <p:childTnLst>
                                    <p:animMotion origin="layout" path="M -0.03737 0.0412 L -6.25E-7 -7.40741E-7 " pathEditMode="relative" rAng="0" ptsTypes="AA">
                                      <p:cBhvr>
                                        <p:cTn id="49" dur="700" fill="hold"/>
                                        <p:tgtEl>
                                          <p:spTgt spid="18"/>
                                        </p:tgtEl>
                                        <p:attrNameLst>
                                          <p:attrName>ppt_x,ppt_y</p:attrName>
                                        </p:attrNameLst>
                                      </p:cBhvr>
                                      <p:rCtr x="186200" y="-206000"/>
                                    </p:animMotion>
                                  </p:childTnLst>
                                </p:cTn>
                              </p:par>
                              <p:par>
                                <p:cTn id="50" presetID="22" presetClass="entr" presetSubtype="8" fill="hold" grpId="0" nodeType="withEffect">
                                  <p:stCondLst>
                                    <p:cond delay="750"/>
                                  </p:stCondLst>
                                  <p:childTnLst>
                                    <p:set>
                                      <p:cBhvr>
                                        <p:cTn id="51" dur="1" fill="hold">
                                          <p:stCondLst>
                                            <p:cond delay="0"/>
                                          </p:stCondLst>
                                        </p:cTn>
                                        <p:tgtEl>
                                          <p:spTgt spid="19"/>
                                        </p:tgtEl>
                                        <p:attrNameLst>
                                          <p:attrName>style.visibility</p:attrName>
                                        </p:attrNameLst>
                                      </p:cBhvr>
                                      <p:to>
                                        <p:strVal val="visible"/>
                                      </p:to>
                                    </p:set>
                                    <p:animEffect>
                                      <p:cBhvr>
                                        <p:cTn id="52" dur="500"/>
                                        <p:tgtEl>
                                          <p:spTgt spid="19"/>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0"/>
                                        </p:tgtEl>
                                        <p:attrNameLst>
                                          <p:attrName>style.visibility</p:attrName>
                                        </p:attrNameLst>
                                      </p:cBhvr>
                                      <p:to>
                                        <p:strVal val="visible"/>
                                      </p:to>
                                    </p:set>
                                    <p:animEffect>
                                      <p:cBhvr>
                                        <p:cTn id="55" dur="1000"/>
                                        <p:tgtEl>
                                          <p:spTgt spid="20"/>
                                        </p:tgtEl>
                                      </p:cBhvr>
                                    </p:animEffect>
                                  </p:childTnLst>
                                </p:cTn>
                              </p:par>
                              <p:par>
                                <p:cTn id="56" presetID="56" presetClass="path" presetSubtype="0" accel="50000" decel="50000" fill="hold" grpId="1" nodeType="withEffect">
                                  <p:stCondLst>
                                    <p:cond delay="500"/>
                                  </p:stCondLst>
                                  <p:childTnLst>
                                    <p:animMotion origin="layout" path="M -0.03737 0.0412 L -6.25E-7 -7.40741E-7 " pathEditMode="relative" rAng="0" ptsTypes="AA">
                                      <p:cBhvr>
                                        <p:cTn id="57" dur="700" fill="hold"/>
                                        <p:tgtEl>
                                          <p:spTgt spid="20"/>
                                        </p:tgtEl>
                                        <p:attrNameLst>
                                          <p:attrName>ppt_x,ppt_y</p:attrName>
                                        </p:attrNameLst>
                                      </p:cBhvr>
                                      <p:rCtr x="186200" y="-206000"/>
                                    </p:animMotion>
                                  </p:childTnLst>
                                </p:cTn>
                              </p:par>
                              <p:par>
                                <p:cTn id="58" presetID="22" presetClass="entr" presetSubtype="8" fill="hold" grpId="0" nodeType="withEffect">
                                  <p:stCondLst>
                                    <p:cond delay="750"/>
                                  </p:stCondLst>
                                  <p:childTnLst>
                                    <p:set>
                                      <p:cBhvr>
                                        <p:cTn id="59" dur="1" fill="hold">
                                          <p:stCondLst>
                                            <p:cond delay="0"/>
                                          </p:stCondLst>
                                        </p:cTn>
                                        <p:tgtEl>
                                          <p:spTgt spid="21"/>
                                        </p:tgtEl>
                                        <p:attrNameLst>
                                          <p:attrName>style.visibility</p:attrName>
                                        </p:attrNameLst>
                                      </p:cBhvr>
                                      <p:to>
                                        <p:strVal val="visible"/>
                                      </p:to>
                                    </p:set>
                                    <p:animEffect>
                                      <p:cBhvr>
                                        <p:cTn id="6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autoUpdateAnimBg="0"/>
      <p:bldP spid="4" grpId="1" bldLvl="0" animBg="1" autoUpdateAnimBg="0"/>
      <p:bldP spid="5" grpId="0" bldLvl="0" autoUpdateAnimBg="0"/>
      <p:bldP spid="6" grpId="0" bldLvl="0" animBg="1" autoUpdateAnimBg="0"/>
      <p:bldP spid="6" grpId="1" bldLvl="0" animBg="1" autoUpdateAnimBg="0"/>
      <p:bldP spid="7" grpId="0" bldLvl="0" autoUpdateAnimBg="0"/>
      <p:bldP spid="8" grpId="0" bldLvl="0" animBg="1" autoUpdateAnimBg="0"/>
      <p:bldP spid="8" grpId="1" bldLvl="0" animBg="1" autoUpdateAnimBg="0"/>
      <p:bldP spid="9" grpId="0" bldLvl="0" autoUpdateAnimBg="0"/>
      <p:bldP spid="11" grpId="0" bldLvl="0" animBg="1" autoUpdateAnimBg="0"/>
      <p:bldP spid="11" grpId="1" bldLvl="0" animBg="1" autoUpdateAnimBg="0"/>
      <p:bldP spid="12" grpId="0" bldLvl="0" autoUpdateAnimBg="0"/>
      <p:bldP spid="13" grpId="0" bldLvl="0" animBg="1" autoUpdateAnimBg="0"/>
      <p:bldP spid="13" grpId="1" bldLvl="0" animBg="1" autoUpdateAnimBg="0"/>
      <p:bldP spid="17" grpId="0" bldLvl="0" autoUpdateAnimBg="0"/>
      <p:bldP spid="18" grpId="0" bldLvl="0" animBg="1" autoUpdateAnimBg="0"/>
      <p:bldP spid="18" grpId="1" bldLvl="0" animBg="1" autoUpdateAnimBg="0"/>
      <p:bldP spid="19" grpId="0" bldLvl="0" autoUpdateAnimBg="0"/>
      <p:bldP spid="20" grpId="0" bldLvl="0" animBg="1" autoUpdateAnimBg="0"/>
      <p:bldP spid="20" grpId="1" bldLvl="0" animBg="1" autoUpdateAnimBg="0"/>
      <p:bldP spid="21" grpId="0" bldLvl="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587" y="820300"/>
            <a:ext cx="7069893" cy="3119602"/>
          </a:xfrm>
          <a:prstGeom prst="rect">
            <a:avLst/>
          </a:prstGeom>
        </p:spPr>
      </p:pic>
      <p:sp>
        <p:nvSpPr>
          <p:cNvPr id="2" name="标题 1">
            <a:extLst>
              <a:ext uri="{FF2B5EF4-FFF2-40B4-BE49-F238E27FC236}">
                <a16:creationId xmlns:a16="http://schemas.microsoft.com/office/drawing/2014/main" xmlns="" id="{F36BACC0-760A-92EC-91F9-3B86DC193581}"/>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1.3</a:t>
            </a:r>
            <a:r>
              <a:rPr lang="zh-CN" altLang="en-US" sz="2400" b="1" dirty="0">
                <a:latin typeface="+mj-ea"/>
              </a:rPr>
              <a:t>  模型评估方法</a:t>
            </a:r>
          </a:p>
        </p:txBody>
      </p:sp>
    </p:spTree>
    <p:extLst>
      <p:ext uri="{BB962C8B-B14F-4D97-AF65-F5344CB8AC3E}">
        <p14:creationId xmlns:p14="http://schemas.microsoft.com/office/powerpoint/2010/main" val="12973084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bwMode="auto">
          <a:xfrm>
            <a:off x="3805467" y="218082"/>
            <a:ext cx="1533112" cy="438582"/>
          </a:xfrm>
          <a:prstGeom prst="rect">
            <a:avLst/>
          </a:prstGeom>
        </p:spPr>
        <p:txBody>
          <a:bodyPr wrap="none" lIns="68580" tIns="34290" rIns="68580" bIns="34290">
            <a:spAutoFit/>
          </a:bodyPr>
          <a:lstStyle/>
          <a:p>
            <a:pPr algn="ctr">
              <a:defRPr/>
            </a:pPr>
            <a:r>
              <a:rPr lang="zh-CN" altLang="en-US" sz="2400" b="1" kern="100" dirty="0">
                <a:solidFill>
                  <a:srgbClr val="345780"/>
                </a:solidFill>
                <a:latin typeface="+mn-ea"/>
                <a:cs typeface="Times New Roman" panose="02020603050405020304" pitchFamily="18" charset="0"/>
              </a:rPr>
              <a:t>不等式</a:t>
            </a:r>
            <a:r>
              <a:rPr lang="en-US" altLang="zh-CN" sz="2400" b="1" kern="100" dirty="0">
                <a:solidFill>
                  <a:srgbClr val="345780"/>
                </a:solidFill>
                <a:latin typeface="+mn-ea"/>
                <a:cs typeface="Times New Roman" panose="02020603050405020304" pitchFamily="18" charset="0"/>
              </a:rPr>
              <a:t>(2)</a:t>
            </a:r>
            <a:endParaRPr lang="zh-CN" altLang="en-US" sz="2400" b="1" kern="100" dirty="0">
              <a:solidFill>
                <a:srgbClr val="345780"/>
              </a:solidFill>
              <a:latin typeface="+mn-ea"/>
              <a:cs typeface="Times New Roman" panose="02020603050405020304" pitchFamily="18" charset="0"/>
            </a:endParaRPr>
          </a:p>
        </p:txBody>
      </p:sp>
      <p:pic>
        <p:nvPicPr>
          <p:cNvPr id="13" name="图片 12">
            <a:extLst>
              <a:ext uri="{FF2B5EF4-FFF2-40B4-BE49-F238E27FC236}">
                <a16:creationId xmlns:a16="http://schemas.microsoft.com/office/drawing/2014/main" xmlns="" id="{BC26065C-C7E8-417F-AB01-7BC7F1986AE9}"/>
              </a:ext>
            </a:extLst>
          </p:cNvPr>
          <p:cNvPicPr/>
          <p:nvPr/>
        </p:nvPicPr>
        <p:blipFill>
          <a:blip r:embed="rId3"/>
          <a:stretch>
            <a:fillRect/>
          </a:stretch>
        </p:blipFill>
        <p:spPr>
          <a:xfrm>
            <a:off x="2699792" y="987574"/>
            <a:ext cx="3456384" cy="1452176"/>
          </a:xfrm>
          <a:prstGeom prst="rect">
            <a:avLst/>
          </a:prstGeom>
        </p:spPr>
      </p:pic>
      <p:pic>
        <p:nvPicPr>
          <p:cNvPr id="14" name="图片 13">
            <a:extLst>
              <a:ext uri="{FF2B5EF4-FFF2-40B4-BE49-F238E27FC236}">
                <a16:creationId xmlns:a16="http://schemas.microsoft.com/office/drawing/2014/main" xmlns="" id="{7AFA97DF-4B7E-4915-B4D5-7ACBED75B8AF}"/>
              </a:ext>
            </a:extLst>
          </p:cNvPr>
          <p:cNvPicPr/>
          <p:nvPr/>
        </p:nvPicPr>
        <p:blipFill>
          <a:blip r:embed="rId4"/>
          <a:stretch>
            <a:fillRect/>
          </a:stretch>
        </p:blipFill>
        <p:spPr>
          <a:xfrm>
            <a:off x="3276349" y="3147814"/>
            <a:ext cx="2447779" cy="648072"/>
          </a:xfrm>
          <a:prstGeom prst="rect">
            <a:avLst/>
          </a:prstGeom>
        </p:spPr>
      </p:pic>
      <p:sp>
        <p:nvSpPr>
          <p:cNvPr id="18" name="文本框 17">
            <a:extLst>
              <a:ext uri="{FF2B5EF4-FFF2-40B4-BE49-F238E27FC236}">
                <a16:creationId xmlns:a16="http://schemas.microsoft.com/office/drawing/2014/main" xmlns="" id="{3F3B6952-C980-4DAA-895E-CE36CD798804}"/>
              </a:ext>
            </a:extLst>
          </p:cNvPr>
          <p:cNvSpPr txBox="1"/>
          <p:nvPr/>
        </p:nvSpPr>
        <p:spPr>
          <a:xfrm>
            <a:off x="2483768" y="4026660"/>
            <a:ext cx="4572000" cy="377026"/>
          </a:xfrm>
          <a:prstGeom prst="rect">
            <a:avLst/>
          </a:prstGeom>
          <a:noFill/>
        </p:spPr>
        <p:txBody>
          <a:bodyPr wrap="square" lIns="68580" tIns="34290" rIns="68580" bIns="34290">
            <a:spAutoFit/>
          </a:bodyPr>
          <a:lstStyle/>
          <a:p>
            <a:pPr algn="just"/>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所有样本点都需满足此不等式</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25169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724792" y="218082"/>
            <a:ext cx="7383711" cy="438581"/>
          </a:xfrm>
          <a:prstGeom prst="rect">
            <a:avLst/>
          </a:prstGeom>
        </p:spPr>
        <p:txBody>
          <a:bodyPr wrap="square" lIns="68580" tIns="34290" rIns="68580" bIns="34290">
            <a:spAutoFit/>
          </a:bodyPr>
          <a:lstStyle/>
          <a:p>
            <a:pPr algn="ctr">
              <a:defRPr/>
            </a:pPr>
            <a:r>
              <a:rPr lang="zh-CN" altLang="en-US" sz="2400" b="1" kern="100" dirty="0">
                <a:solidFill>
                  <a:srgbClr val="345780"/>
                </a:solidFill>
                <a:latin typeface="+mn-ea"/>
                <a:cs typeface="Times New Roman" panose="02020603050405020304" pitchFamily="18" charset="0"/>
              </a:rPr>
              <a:t>最大化</a:t>
            </a:r>
            <a:r>
              <a:rPr lang="en-US" altLang="zh-CN" sz="2400" b="1" kern="100" dirty="0">
                <a:solidFill>
                  <a:srgbClr val="345780"/>
                </a:solidFill>
                <a:latin typeface="+mn-ea"/>
                <a:cs typeface="Times New Roman" panose="02020603050405020304" pitchFamily="18" charset="0"/>
              </a:rPr>
              <a:t>d</a:t>
            </a:r>
            <a:endParaRPr lang="zh-CN" altLang="en-US" sz="2400" b="1" kern="100" dirty="0">
              <a:solidFill>
                <a:srgbClr val="345780"/>
              </a:solidFill>
              <a:latin typeface="+mn-ea"/>
              <a:cs typeface="Times New Roman" panose="02020603050405020304" pitchFamily="18" charset="0"/>
            </a:endParaRPr>
          </a:p>
        </p:txBody>
      </p:sp>
      <p:pic>
        <p:nvPicPr>
          <p:cNvPr id="11" name="图片 10">
            <a:extLst>
              <a:ext uri="{FF2B5EF4-FFF2-40B4-BE49-F238E27FC236}">
                <a16:creationId xmlns:a16="http://schemas.microsoft.com/office/drawing/2014/main" xmlns="" id="{97FB5608-95AC-498F-92B9-7FB1FE477049}"/>
              </a:ext>
            </a:extLst>
          </p:cNvPr>
          <p:cNvPicPr/>
          <p:nvPr/>
        </p:nvPicPr>
        <p:blipFill>
          <a:blip r:embed="rId3"/>
          <a:stretch>
            <a:fillRect/>
          </a:stretch>
        </p:blipFill>
        <p:spPr>
          <a:xfrm>
            <a:off x="6156176" y="1538316"/>
            <a:ext cx="1939078" cy="887988"/>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D504BB94-FA12-4C7C-B8DE-8FE61C75A5AA}"/>
                  </a:ext>
                </a:extLst>
              </p:cNvPr>
              <p:cNvSpPr txBox="1"/>
              <p:nvPr/>
            </p:nvSpPr>
            <p:spPr>
              <a:xfrm>
                <a:off x="1897979" y="944077"/>
                <a:ext cx="7037335" cy="377026"/>
              </a:xfrm>
              <a:prstGeom prst="rect">
                <a:avLst/>
              </a:prstGeom>
              <a:noFill/>
            </p:spPr>
            <p:txBody>
              <a:bodyPr wrap="square" lIns="68580" tIns="34290" rIns="68580" bIns="34290">
                <a:spAutoFit/>
              </a:bodyPr>
              <a:lstStyle/>
              <a:p>
                <a:pPr algn="just"/>
                <a:r>
                  <a:rPr lang="zh-CN" altLang="zh-CN" sz="2000" b="1" kern="100" dirty="0">
                    <a:latin typeface="幼圆" pitchFamily="49" charset="-122"/>
                    <a:ea typeface="幼圆" pitchFamily="49" charset="-122"/>
                    <a:cs typeface="Times New Roman" panose="02020603050405020304" pitchFamily="18" charset="0"/>
                  </a:rPr>
                  <a:t>最大化</a:t>
                </a:r>
                <a:r>
                  <a:rPr lang="en-US" altLang="zh-CN" sz="2000" b="1" kern="100" dirty="0">
                    <a:latin typeface="幼圆" pitchFamily="49" charset="-122"/>
                    <a:ea typeface="幼圆" pitchFamily="49" charset="-122"/>
                    <a:cs typeface="Times New Roman" panose="02020603050405020304" pitchFamily="18" charset="0"/>
                  </a:rPr>
                  <a:t> </a:t>
                </a:r>
                <a14:m>
                  <m:oMath xmlns:m="http://schemas.openxmlformats.org/officeDocument/2006/math">
                    <m:r>
                      <a:rPr lang="en-US" altLang="zh-CN" sz="2000" b="1" i="1" kern="100" smtClean="0">
                        <a:latin typeface="Cambria Math"/>
                        <a:ea typeface="幼圆" pitchFamily="49" charset="-122"/>
                        <a:cs typeface="Times New Roman" panose="02020603050405020304" pitchFamily="18" charset="0"/>
                      </a:rPr>
                      <m:t>𝒅</m:t>
                    </m:r>
                  </m:oMath>
                </a14:m>
                <a:r>
                  <a:rPr lang="en-US" altLang="zh-CN" sz="2000" b="1" kern="100" dirty="0">
                    <a:latin typeface="幼圆" pitchFamily="49" charset="-122"/>
                    <a:ea typeface="幼圆" pitchFamily="49" charset="-122"/>
                    <a:cs typeface="Times New Roman" panose="02020603050405020304" pitchFamily="18" charset="0"/>
                  </a:rPr>
                  <a:t> ,</a:t>
                </a:r>
                <a:r>
                  <a:rPr lang="zh-CN" altLang="en-US" sz="2000" b="1" kern="100" dirty="0">
                    <a:latin typeface="幼圆" pitchFamily="49" charset="-122"/>
                    <a:ea typeface="幼圆" pitchFamily="49" charset="-122"/>
                    <a:cs typeface="Times New Roman" panose="02020603050405020304" pitchFamily="18" charset="0"/>
                  </a:rPr>
                  <a:t>分子恒为</a:t>
                </a:r>
                <a:r>
                  <a:rPr lang="en-US" altLang="zh-CN" sz="2000" b="1" kern="100" dirty="0">
                    <a:latin typeface="幼圆" pitchFamily="49" charset="-122"/>
                    <a:ea typeface="幼圆" pitchFamily="49" charset="-122"/>
                    <a:cs typeface="Times New Roman" panose="02020603050405020304" pitchFamily="18" charset="0"/>
                  </a:rPr>
                  <a:t>1 </a:t>
                </a:r>
                <a:r>
                  <a:rPr lang="zh-CN" altLang="en-US" sz="2000" b="1" kern="100" dirty="0">
                    <a:latin typeface="幼圆" pitchFamily="49" charset="-122"/>
                    <a:ea typeface="幼圆" pitchFamily="49" charset="-122"/>
                    <a:cs typeface="Times New Roman" panose="02020603050405020304" pitchFamily="18" charset="0"/>
                  </a:rPr>
                  <a:t>那么要取最大值就是</a:t>
                </a:r>
                <a14:m>
                  <m:oMath xmlns:m="http://schemas.openxmlformats.org/officeDocument/2006/math">
                    <m:d>
                      <m:dPr>
                        <m:begChr m:val="‖"/>
                        <m:endChr m:val="‖"/>
                        <m:ctrlPr>
                          <a:rPr lang="en-US" altLang="zh-CN" sz="2000" b="1" i="1" kern="100" smtClean="0">
                            <a:latin typeface="Cambria Math"/>
                            <a:ea typeface="幼圆" pitchFamily="49" charset="-122"/>
                            <a:cs typeface="Times New Roman" panose="02020603050405020304" pitchFamily="18" charset="0"/>
                          </a:rPr>
                        </m:ctrlPr>
                      </m:dPr>
                      <m:e>
                        <m:r>
                          <a:rPr lang="en-US" altLang="zh-CN" sz="2000" b="1" i="1" kern="100" smtClean="0">
                            <a:latin typeface="Cambria Math"/>
                            <a:ea typeface="幼圆" pitchFamily="49" charset="-122"/>
                            <a:cs typeface="Times New Roman" panose="02020603050405020304" pitchFamily="18" charset="0"/>
                          </a:rPr>
                          <m:t>𝒘</m:t>
                        </m:r>
                      </m:e>
                    </m:d>
                  </m:oMath>
                </a14:m>
                <a:r>
                  <a:rPr lang="zh-CN" altLang="en-US" sz="2000" b="1" kern="100" dirty="0">
                    <a:latin typeface="幼圆" pitchFamily="49" charset="-122"/>
                    <a:ea typeface="幼圆" pitchFamily="49" charset="-122"/>
                    <a:cs typeface="Times New Roman" panose="02020603050405020304" pitchFamily="18" charset="0"/>
                  </a:rPr>
                  <a:t>要取最小值</a:t>
                </a:r>
                <a:endParaRPr lang="zh-CN" altLang="zh-CN" sz="2000" b="1" kern="100" dirty="0">
                  <a:latin typeface="幼圆" pitchFamily="49" charset="-122"/>
                  <a:ea typeface="幼圆" pitchFamily="49"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xmlns="" id="{D504BB94-FA12-4C7C-B8DE-8FE61C75A5AA}"/>
                  </a:ext>
                </a:extLst>
              </p:cNvPr>
              <p:cNvSpPr txBox="1">
                <a:spLocks noRot="1" noChangeAspect="1" noMove="1" noResize="1" noEditPoints="1" noAdjustHandles="1" noChangeArrowheads="1" noChangeShapeType="1" noTextEdit="1"/>
              </p:cNvSpPr>
              <p:nvPr/>
            </p:nvSpPr>
            <p:spPr>
              <a:xfrm>
                <a:off x="1897979" y="944077"/>
                <a:ext cx="7037335" cy="377026"/>
              </a:xfrm>
              <a:prstGeom prst="rect">
                <a:avLst/>
              </a:prstGeom>
              <a:blipFill rotWithShape="1">
                <a:blip r:embed="rId4"/>
                <a:stretch>
                  <a:fillRect l="-1212" t="-14516" b="-27419"/>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xmlns="" id="{22385689-2D81-4477-8406-CB1CAEF11722}"/>
              </a:ext>
            </a:extLst>
          </p:cNvPr>
          <p:cNvPicPr/>
          <p:nvPr/>
        </p:nvPicPr>
        <p:blipFill>
          <a:blip r:embed="rId5"/>
          <a:stretch>
            <a:fillRect/>
          </a:stretch>
        </p:blipFill>
        <p:spPr>
          <a:xfrm>
            <a:off x="1874747" y="2095188"/>
            <a:ext cx="4423333" cy="2584281"/>
          </a:xfrm>
          <a:prstGeom prst="rect">
            <a:avLst/>
          </a:prstGeom>
        </p:spPr>
      </p:pic>
      <p:pic>
        <p:nvPicPr>
          <p:cNvPr id="17" name="图片 16">
            <a:extLst>
              <a:ext uri="{FF2B5EF4-FFF2-40B4-BE49-F238E27FC236}">
                <a16:creationId xmlns:a16="http://schemas.microsoft.com/office/drawing/2014/main" xmlns="" id="{85D6B88F-2792-468A-A8B2-28B8EBE70974}"/>
              </a:ext>
            </a:extLst>
          </p:cNvPr>
          <p:cNvPicPr/>
          <p:nvPr/>
        </p:nvPicPr>
        <p:blipFill>
          <a:blip r:embed="rId6"/>
          <a:stretch>
            <a:fillRect/>
          </a:stretch>
        </p:blipFill>
        <p:spPr>
          <a:xfrm>
            <a:off x="6460043" y="2806628"/>
            <a:ext cx="1373292" cy="580701"/>
          </a:xfrm>
          <a:prstGeom prst="rect">
            <a:avLst/>
          </a:prstGeom>
        </p:spPr>
      </p:pic>
      <p:pic>
        <p:nvPicPr>
          <p:cNvPr id="19" name="图片 18">
            <a:extLst>
              <a:ext uri="{FF2B5EF4-FFF2-40B4-BE49-F238E27FC236}">
                <a16:creationId xmlns:a16="http://schemas.microsoft.com/office/drawing/2014/main" xmlns="" id="{BEFC729E-A04A-4C8E-A488-EB403151D701}"/>
              </a:ext>
            </a:extLst>
          </p:cNvPr>
          <p:cNvPicPr/>
          <p:nvPr/>
        </p:nvPicPr>
        <p:blipFill>
          <a:blip r:embed="rId7"/>
          <a:stretch>
            <a:fillRect/>
          </a:stretch>
        </p:blipFill>
        <p:spPr>
          <a:xfrm>
            <a:off x="6478630" y="3765582"/>
            <a:ext cx="1661324" cy="770317"/>
          </a:xfrm>
          <a:prstGeom prst="rect">
            <a:avLst/>
          </a:prstGeom>
        </p:spPr>
      </p:pic>
    </p:spTree>
    <p:extLst>
      <p:ext uri="{BB962C8B-B14F-4D97-AF65-F5344CB8AC3E}">
        <p14:creationId xmlns:p14="http://schemas.microsoft.com/office/powerpoint/2010/main" val="18642053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733333" y="218082"/>
            <a:ext cx="1677383" cy="438581"/>
          </a:xfrm>
          <a:prstGeom prst="rect">
            <a:avLst/>
          </a:prstGeom>
        </p:spPr>
        <p:txBody>
          <a:bodyPr wrap="none" lIns="68580" tIns="34290" rIns="68580" bIns="34290">
            <a:spAutoFit/>
          </a:bodyPr>
          <a:lstStyle/>
          <a:p>
            <a:pPr algn="ctr">
              <a:defRPr/>
            </a:pPr>
            <a:r>
              <a:rPr lang="zh-CN" altLang="en-US" sz="2400" b="1" kern="100" dirty="0">
                <a:solidFill>
                  <a:srgbClr val="345780"/>
                </a:solidFill>
                <a:latin typeface="+mn-ea"/>
                <a:cs typeface="Times New Roman" panose="02020603050405020304" pitchFamily="18" charset="0"/>
              </a:rPr>
              <a:t>最优化公式</a:t>
            </a:r>
          </a:p>
        </p:txBody>
      </p:sp>
      <p:pic>
        <p:nvPicPr>
          <p:cNvPr id="9" name="图片 8">
            <a:extLst>
              <a:ext uri="{FF2B5EF4-FFF2-40B4-BE49-F238E27FC236}">
                <a16:creationId xmlns:a16="http://schemas.microsoft.com/office/drawing/2014/main" xmlns="" id="{5E6FF88A-7F69-473C-9709-F926AB921FA9}"/>
              </a:ext>
            </a:extLst>
          </p:cNvPr>
          <p:cNvPicPr/>
          <p:nvPr/>
        </p:nvPicPr>
        <p:blipFill>
          <a:blip r:embed="rId3"/>
          <a:stretch>
            <a:fillRect/>
          </a:stretch>
        </p:blipFill>
        <p:spPr>
          <a:xfrm>
            <a:off x="2555776" y="910153"/>
            <a:ext cx="2952328" cy="1301558"/>
          </a:xfrm>
          <a:prstGeom prst="rect">
            <a:avLst/>
          </a:prstGeom>
        </p:spPr>
      </p:pic>
      <p:sp>
        <p:nvSpPr>
          <p:cNvPr id="12" name="文本框 11">
            <a:extLst>
              <a:ext uri="{FF2B5EF4-FFF2-40B4-BE49-F238E27FC236}">
                <a16:creationId xmlns:a16="http://schemas.microsoft.com/office/drawing/2014/main" xmlns="" id="{3D19A9D7-46A0-4F49-926A-BE5AC32648D9}"/>
              </a:ext>
            </a:extLst>
          </p:cNvPr>
          <p:cNvSpPr txBox="1"/>
          <p:nvPr/>
        </p:nvSpPr>
        <p:spPr>
          <a:xfrm>
            <a:off x="1986666" y="2643758"/>
            <a:ext cx="6848100" cy="1731243"/>
          </a:xfrm>
          <a:prstGeom prst="rect">
            <a:avLst/>
          </a:prstGeom>
          <a:noFill/>
        </p:spPr>
        <p:txBody>
          <a:bodyPr wrap="square" lIns="68580" tIns="34290" rIns="68580" bIns="34290">
            <a:spAutoFit/>
          </a:bodyPr>
          <a:lstStyle/>
          <a:p>
            <a:pPr algn="just"/>
            <a:r>
              <a:rPr lang="zh-CN" altLang="zh-CN" sz="2400" b="1" kern="100" dirty="0">
                <a:latin typeface="等线" panose="02010600030101010101" pitchFamily="2" charset="-122"/>
                <a:ea typeface="等线" panose="02010600030101010101" pitchFamily="2" charset="-122"/>
                <a:cs typeface="Times New Roman" panose="02020603050405020304" pitchFamily="18" charset="0"/>
              </a:rPr>
              <a:t>解释：</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        </a:t>
            </a:r>
            <a:r>
              <a:rPr lang="zh-CN" altLang="zh-CN" kern="100" dirty="0">
                <a:latin typeface="+mj-ea"/>
                <a:ea typeface="+mj-ea"/>
                <a:cs typeface="Times New Roman" panose="02020603050405020304" pitchFamily="18" charset="0"/>
              </a:rPr>
              <a:t>第一个很好理解就是为了是的支撑向量到直线得距离</a:t>
            </a:r>
            <a:r>
              <a:rPr lang="en-US" altLang="zh-CN" kern="100" dirty="0">
                <a:latin typeface="+mj-ea"/>
                <a:ea typeface="+mj-ea"/>
                <a:cs typeface="Times New Roman" panose="02020603050405020304" pitchFamily="18" charset="0"/>
              </a:rPr>
              <a:t>d</a:t>
            </a:r>
            <a:r>
              <a:rPr lang="zh-CN" altLang="zh-CN" kern="100" dirty="0">
                <a:latin typeface="+mj-ea"/>
                <a:ea typeface="+mj-ea"/>
                <a:cs typeface="Times New Roman" panose="02020603050405020304" pitchFamily="18" charset="0"/>
              </a:rPr>
              <a:t>最远，但是光这样是不够得，如果只是这样那我决策边界可以无限远，决策边界必须能起到区分效果</a:t>
            </a:r>
            <a:r>
              <a:rPr lang="zh-CN" altLang="en-US" kern="100" dirty="0">
                <a:latin typeface="+mj-ea"/>
                <a:ea typeface="+mj-ea"/>
                <a:cs typeface="Times New Roman" panose="02020603050405020304" pitchFamily="18" charset="0"/>
              </a:rPr>
              <a:t>，</a:t>
            </a:r>
            <a:r>
              <a:rPr lang="zh-CN" altLang="zh-CN" kern="100" dirty="0">
                <a:latin typeface="+mj-ea"/>
                <a:ea typeface="+mj-ea"/>
                <a:cs typeface="Times New Roman" panose="02020603050405020304" pitchFamily="18" charset="0"/>
              </a:rPr>
              <a:t>于是有了第二个这个</a:t>
            </a:r>
            <a:r>
              <a:rPr lang="zh-CN" altLang="zh-CN" kern="100" dirty="0">
                <a:solidFill>
                  <a:srgbClr val="FF0000"/>
                </a:solidFill>
                <a:latin typeface="+mj-ea"/>
                <a:ea typeface="+mj-ea"/>
                <a:cs typeface="Times New Roman" panose="02020603050405020304" pitchFamily="18" charset="0"/>
              </a:rPr>
              <a:t>限定条件</a:t>
            </a:r>
            <a:r>
              <a:rPr lang="zh-CN" altLang="zh-CN" kern="100" dirty="0">
                <a:latin typeface="+mj-ea"/>
                <a:ea typeface="+mj-ea"/>
                <a:cs typeface="Times New Roman" panose="02020603050405020304" pitchFamily="18" charset="0"/>
              </a:rPr>
              <a:t>。</a:t>
            </a:r>
            <a:r>
              <a:rPr lang="en-US" altLang="zh-CN" kern="100" dirty="0">
                <a:latin typeface="+mj-ea"/>
                <a:ea typeface="+mj-ea"/>
                <a:cs typeface="Times New Roman" panose="02020603050405020304" pitchFamily="18" charset="0"/>
              </a:rPr>
              <a:t> </a:t>
            </a:r>
            <a:endParaRPr lang="zh-CN" altLang="zh-CN" kern="100" dirty="0">
              <a:latin typeface="+mj-ea"/>
              <a:ea typeface="+mj-ea"/>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702438538"/>
              </p:ext>
            </p:extLst>
          </p:nvPr>
        </p:nvGraphicFramePr>
        <p:xfrm>
          <a:off x="-1" y="771551"/>
          <a:ext cx="1691681" cy="3394984"/>
        </p:xfrm>
        <a:graphic>
          <a:graphicData uri="http://schemas.openxmlformats.org/drawingml/2006/table">
            <a:tbl>
              <a:tblPr/>
              <a:tblGrid>
                <a:gridCol w="1691681">
                  <a:extLst>
                    <a:ext uri="{9D8B030D-6E8A-4147-A177-3AD203B41FA5}">
                      <a16:colId xmlns:a16="http://schemas.microsoft.com/office/drawing/2014/main" xmlns="" val="20000"/>
                    </a:ext>
                  </a:extLst>
                </a:gridCol>
              </a:tblGrid>
              <a:tr h="566588">
                <a:tc>
                  <a:txBody>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rPr>
                        <a:t>分类概述</a:t>
                      </a:r>
                      <a:endParaRPr lang="zh-CN"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sym typeface="宋体" pitchFamily="2" charset="-122"/>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0"/>
                  </a:ext>
                </a:extLst>
              </a:tr>
              <a:tr h="566588">
                <a:tc>
                  <a:txBody>
                    <a:bodyPr/>
                    <a:lstStyle/>
                    <a:p>
                      <a:pPr algn="ct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决策树</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1"/>
                  </a:ext>
                </a:extLst>
              </a:tr>
              <a:tr h="565452">
                <a:tc>
                  <a:txBody>
                    <a:bodyPr/>
                    <a:lstStyle/>
                    <a:p>
                      <a:pPr marL="0" algn="ctr" defTabSz="914400" rtl="0" eaLnBrk="1" latinLnBrk="0" hangingPunct="1"/>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K</a:t>
                      </a: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近邻</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2"/>
                  </a:ext>
                </a:extLst>
              </a:tr>
              <a:tr h="5654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线性回归</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3"/>
                  </a:ext>
                </a:extLst>
              </a:tr>
              <a:tr h="5654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非线性回归</a:t>
                      </a: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4"/>
                  </a:ext>
                </a:extLst>
              </a:tr>
              <a:tr h="5654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rPr>
                        <a:t>SVM</a:t>
                      </a:r>
                      <a:endParaRPr lang="zh-CN" altLang="en-US" sz="1600" kern="120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anchor="ctr" horzOverflow="overflow">
                    <a:lnL cap="flat">
                      <a:noFill/>
                    </a:lnL>
                    <a:lnR cap="flat">
                      <a:noFill/>
                    </a:lnR>
                    <a:lnT w="12700" cap="flat" cmpd="sng" algn="ctr">
                      <a:solidFill>
                        <a:srgbClr val="BFBFBF"/>
                      </a:solidFill>
                      <a:prstDash val="solid"/>
                      <a:miter lim="800000"/>
                      <a:headEnd type="none" w="med" len="med"/>
                      <a:tailEnd type="none" w="med" len="med"/>
                    </a:lnT>
                    <a:lnB w="12700" cap="flat" cmpd="sng" algn="ctr">
                      <a:solidFill>
                        <a:srgbClr val="BFBFBF"/>
                      </a:solidFill>
                      <a:prstDash val="solid"/>
                      <a:miter lim="800000"/>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xmlns="" val="10005"/>
                  </a:ext>
                </a:extLst>
              </a:tr>
            </a:tbl>
          </a:graphicData>
        </a:graphic>
      </p:graphicFrame>
      <p:grpSp>
        <p:nvGrpSpPr>
          <p:cNvPr id="8" name="组合 7"/>
          <p:cNvGrpSpPr>
            <a:grpSpLocks/>
          </p:cNvGrpSpPr>
          <p:nvPr/>
        </p:nvGrpSpPr>
        <p:grpSpPr bwMode="auto">
          <a:xfrm>
            <a:off x="-7165" y="3575991"/>
            <a:ext cx="1731957" cy="938399"/>
            <a:chOff x="28381" y="627248"/>
            <a:chExt cx="1720056" cy="788186"/>
          </a:xfrm>
        </p:grpSpPr>
        <p:sp>
          <p:nvSpPr>
            <p:cNvPr id="10" name="矩形 9"/>
            <p:cNvSpPr>
              <a:spLocks noChangeArrowheads="1"/>
            </p:cNvSpPr>
            <p:nvPr/>
          </p:nvSpPr>
          <p:spPr bwMode="auto">
            <a:xfrm>
              <a:off x="28381" y="627248"/>
              <a:ext cx="1720056"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en-US" altLang="zh-CN" sz="2400" b="1" dirty="0">
                  <a:solidFill>
                    <a:schemeClr val="bg1"/>
                  </a:solidFill>
                  <a:latin typeface="微软雅黑" pitchFamily="34" charset="-122"/>
                  <a:ea typeface="微软雅黑" pitchFamily="34" charset="-122"/>
                  <a:sym typeface="Times New Roman" pitchFamily="18" charset="0"/>
                </a:rPr>
                <a:t>SVM</a:t>
              </a:r>
            </a:p>
          </p:txBody>
        </p:sp>
        <p:sp>
          <p:nvSpPr>
            <p:cNvPr id="11" name="等腰三角形 10"/>
            <p:cNvSpPr>
              <a:spLocks noChangeArrowheads="1"/>
            </p:cNvSpPr>
            <p:nvPr/>
          </p:nvSpPr>
          <p:spPr bwMode="auto">
            <a:xfrm rot="16200000">
              <a:off x="1563972" y="949830"/>
              <a:ext cx="225907" cy="143022"/>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38367222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2813014" y="218082"/>
            <a:ext cx="3518030" cy="438581"/>
          </a:xfrm>
          <a:prstGeom prst="rect">
            <a:avLst/>
          </a:prstGeom>
        </p:spPr>
        <p:txBody>
          <a:bodyPr wrap="none" lIns="68580" tIns="34290" rIns="68580" bIns="34290">
            <a:spAutoFit/>
          </a:bodyPr>
          <a:lstStyle/>
          <a:p>
            <a:pPr algn="ctr">
              <a:defRPr/>
            </a:pPr>
            <a:r>
              <a:rPr lang="zh-CN" altLang="en-US" sz="2400" b="1" kern="100" dirty="0">
                <a:solidFill>
                  <a:srgbClr val="345780"/>
                </a:solidFill>
                <a:latin typeface="+mn-ea"/>
                <a:cs typeface="Times New Roman" panose="02020603050405020304" pitchFamily="18" charset="0"/>
              </a:rPr>
              <a:t>有约束问题</a:t>
            </a:r>
            <a:r>
              <a:rPr lang="en-US" altLang="zh-CN" sz="2400" b="1" kern="100" dirty="0">
                <a:solidFill>
                  <a:srgbClr val="345780"/>
                </a:solidFill>
                <a:latin typeface="+mn-ea"/>
                <a:cs typeface="Times New Roman" panose="02020603050405020304" pitchFamily="18" charset="0"/>
                <a:sym typeface="Wingdings" panose="05000000000000000000" pitchFamily="2" charset="2"/>
              </a:rPr>
              <a:t></a:t>
            </a:r>
            <a:r>
              <a:rPr lang="zh-CN" altLang="en-US" sz="2400" b="1" kern="100" dirty="0">
                <a:solidFill>
                  <a:srgbClr val="345780"/>
                </a:solidFill>
                <a:latin typeface="+mn-ea"/>
                <a:cs typeface="Times New Roman" panose="02020603050405020304" pitchFamily="18" charset="0"/>
                <a:sym typeface="Wingdings" panose="05000000000000000000" pitchFamily="2" charset="2"/>
              </a:rPr>
              <a:t>无约束问题</a:t>
            </a:r>
            <a:endParaRPr lang="zh-CN" altLang="en-US" sz="2400" b="1" kern="100" dirty="0">
              <a:solidFill>
                <a:srgbClr val="345780"/>
              </a:solidFill>
              <a:latin typeface="+mn-ea"/>
              <a:cs typeface="Times New Roman" panose="02020603050405020304" pitchFamily="18" charset="0"/>
            </a:endParaRPr>
          </a:p>
        </p:txBody>
      </p:sp>
      <p:pic>
        <p:nvPicPr>
          <p:cNvPr id="3" name="图片 2">
            <a:extLst>
              <a:ext uri="{FF2B5EF4-FFF2-40B4-BE49-F238E27FC236}">
                <a16:creationId xmlns:a16="http://schemas.microsoft.com/office/drawing/2014/main" xmlns="" id="{E281DA19-1561-4BB6-97BC-9110DCE2BE4F}"/>
              </a:ext>
            </a:extLst>
          </p:cNvPr>
          <p:cNvPicPr>
            <a:picLocks noChangeAspect="1"/>
          </p:cNvPicPr>
          <p:nvPr/>
        </p:nvPicPr>
        <p:blipFill>
          <a:blip r:embed="rId3"/>
          <a:stretch>
            <a:fillRect/>
          </a:stretch>
        </p:blipFill>
        <p:spPr>
          <a:xfrm>
            <a:off x="1864784" y="2929315"/>
            <a:ext cx="6658552" cy="1108806"/>
          </a:xfrm>
          <a:prstGeom prst="rect">
            <a:avLst/>
          </a:prstGeom>
        </p:spPr>
      </p:pic>
      <p:pic>
        <p:nvPicPr>
          <p:cNvPr id="5" name="图片 4">
            <a:extLst>
              <a:ext uri="{FF2B5EF4-FFF2-40B4-BE49-F238E27FC236}">
                <a16:creationId xmlns:a16="http://schemas.microsoft.com/office/drawing/2014/main" xmlns="" id="{5E6FF88A-7F69-473C-9709-F926AB921FA9}"/>
              </a:ext>
            </a:extLst>
          </p:cNvPr>
          <p:cNvPicPr/>
          <p:nvPr/>
        </p:nvPicPr>
        <p:blipFill>
          <a:blip r:embed="rId4"/>
          <a:stretch>
            <a:fillRect/>
          </a:stretch>
        </p:blipFill>
        <p:spPr>
          <a:xfrm>
            <a:off x="2555776" y="910153"/>
            <a:ext cx="2952328" cy="1301558"/>
          </a:xfrm>
          <a:prstGeom prst="rect">
            <a:avLst/>
          </a:prstGeom>
        </p:spPr>
      </p:pic>
    </p:spTree>
    <p:extLst>
      <p:ext uri="{BB962C8B-B14F-4D97-AF65-F5344CB8AC3E}">
        <p14:creationId xmlns:p14="http://schemas.microsoft.com/office/powerpoint/2010/main" val="65761465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728529" y="218082"/>
            <a:ext cx="1687000" cy="438582"/>
          </a:xfrm>
          <a:prstGeom prst="rect">
            <a:avLst/>
          </a:prstGeom>
        </p:spPr>
        <p:txBody>
          <a:bodyPr wrap="none" lIns="68580" tIns="34290" rIns="68580" bIns="34290">
            <a:spAutoFit/>
          </a:bodyPr>
          <a:lstStyle/>
          <a:p>
            <a:pPr algn="ctr">
              <a:defRPr/>
            </a:pPr>
            <a:r>
              <a:rPr lang="zh-CN" altLang="en-US" sz="2400" b="1" kern="100">
                <a:solidFill>
                  <a:srgbClr val="345780"/>
                </a:solidFill>
                <a:latin typeface="+mn-ea"/>
                <a:cs typeface="Times New Roman" panose="02020603050405020304" pitchFamily="18" charset="0"/>
              </a:rPr>
              <a:t>对</a:t>
            </a:r>
            <a:r>
              <a:rPr lang="en-US" altLang="zh-CN" sz="2400" b="1" kern="100" dirty="0">
                <a:solidFill>
                  <a:srgbClr val="345780"/>
                </a:solidFill>
                <a:latin typeface="+mn-ea"/>
                <a:cs typeface="Times New Roman" panose="02020603050405020304" pitchFamily="18" charset="0"/>
              </a:rPr>
              <a:t>w</a:t>
            </a:r>
            <a:r>
              <a:rPr lang="zh-CN" altLang="en-US" sz="2400" b="1" kern="100">
                <a:solidFill>
                  <a:srgbClr val="345780"/>
                </a:solidFill>
                <a:latin typeface="+mn-ea"/>
                <a:cs typeface="Times New Roman" panose="02020603050405020304" pitchFamily="18" charset="0"/>
              </a:rPr>
              <a:t>和</a:t>
            </a:r>
            <a:r>
              <a:rPr lang="en-US" altLang="zh-CN" sz="2400" b="1" kern="100" dirty="0">
                <a:solidFill>
                  <a:srgbClr val="345780"/>
                </a:solidFill>
                <a:latin typeface="+mn-ea"/>
                <a:cs typeface="Times New Roman" panose="02020603050405020304" pitchFamily="18" charset="0"/>
              </a:rPr>
              <a:t>b</a:t>
            </a:r>
            <a:r>
              <a:rPr lang="zh-CN" altLang="en-US" sz="2400" b="1" kern="100">
                <a:solidFill>
                  <a:srgbClr val="345780"/>
                </a:solidFill>
                <a:latin typeface="+mn-ea"/>
                <a:cs typeface="Times New Roman" panose="02020603050405020304" pitchFamily="18" charset="0"/>
              </a:rPr>
              <a:t>求导</a:t>
            </a:r>
            <a:endParaRPr lang="zh-CN" altLang="en-US" sz="2400" b="1" kern="100" dirty="0">
              <a:solidFill>
                <a:srgbClr val="345780"/>
              </a:solidFill>
              <a:latin typeface="+mn-ea"/>
              <a:cs typeface="Times New Roman" panose="02020603050405020304" pitchFamily="18" charset="0"/>
            </a:endParaRPr>
          </a:p>
        </p:txBody>
      </p:sp>
      <p:pic>
        <p:nvPicPr>
          <p:cNvPr id="5" name="图片 4">
            <a:extLst>
              <a:ext uri="{FF2B5EF4-FFF2-40B4-BE49-F238E27FC236}">
                <a16:creationId xmlns:a16="http://schemas.microsoft.com/office/drawing/2014/main" xmlns="" id="{D9AEFEDE-229E-4E90-AB6F-5E0D508540BA}"/>
              </a:ext>
            </a:extLst>
          </p:cNvPr>
          <p:cNvPicPr>
            <a:picLocks noChangeAspect="1"/>
          </p:cNvPicPr>
          <p:nvPr/>
        </p:nvPicPr>
        <p:blipFill>
          <a:blip r:embed="rId3"/>
          <a:stretch>
            <a:fillRect/>
          </a:stretch>
        </p:blipFill>
        <p:spPr>
          <a:xfrm>
            <a:off x="2208892" y="1491630"/>
            <a:ext cx="6413274" cy="677558"/>
          </a:xfrm>
          <a:prstGeom prst="rect">
            <a:avLst/>
          </a:prstGeom>
        </p:spPr>
      </p:pic>
      <p:sp>
        <p:nvSpPr>
          <p:cNvPr id="11" name="文本框 10">
            <a:extLst>
              <a:ext uri="{FF2B5EF4-FFF2-40B4-BE49-F238E27FC236}">
                <a16:creationId xmlns:a16="http://schemas.microsoft.com/office/drawing/2014/main" xmlns="" id="{6FDDC618-006A-46DD-8364-B634B030F9C5}"/>
              </a:ext>
            </a:extLst>
          </p:cNvPr>
          <p:cNvSpPr txBox="1"/>
          <p:nvPr/>
        </p:nvSpPr>
        <p:spPr>
          <a:xfrm>
            <a:off x="1898238" y="2715766"/>
            <a:ext cx="1953681" cy="438582"/>
          </a:xfrm>
          <a:prstGeom prst="rect">
            <a:avLst/>
          </a:prstGeom>
          <a:noFill/>
        </p:spPr>
        <p:txBody>
          <a:bodyPr wrap="square" lIns="68580" tIns="34290" rIns="68580" bIns="34290">
            <a:spAutoFit/>
          </a:bodyPr>
          <a:lstStyle/>
          <a:p>
            <a:pPr algn="just"/>
            <a:r>
              <a:rPr lang="zh-CN" altLang="zh-CN" sz="2400" kern="100">
                <a:solidFill>
                  <a:srgbClr val="FF0000"/>
                </a:solidFill>
                <a:latin typeface="等线" panose="02010600030101010101" pitchFamily="2" charset="-122"/>
                <a:ea typeface="等线" panose="02010600030101010101" pitchFamily="2" charset="-122"/>
                <a:cs typeface="Times New Roman" panose="02020603050405020304" pitchFamily="18" charset="0"/>
              </a:rPr>
              <a:t>对</a:t>
            </a:r>
            <a:r>
              <a:rPr lang="en-US"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b</a:t>
            </a:r>
            <a:r>
              <a:rPr lang="zh-CN" altLang="zh-CN" sz="2400" kern="100">
                <a:solidFill>
                  <a:srgbClr val="FF0000"/>
                </a:solidFill>
                <a:latin typeface="等线" panose="02010600030101010101" pitchFamily="2" charset="-122"/>
                <a:ea typeface="等线" panose="02010600030101010101" pitchFamily="2" charset="-122"/>
                <a:cs typeface="Times New Roman" panose="02020603050405020304" pitchFamily="18" charset="0"/>
              </a:rPr>
              <a:t>求</a:t>
            </a:r>
            <a:r>
              <a:rPr lang="zh-CN" altLang="en-US" sz="2400" kern="100">
                <a:solidFill>
                  <a:srgbClr val="FF0000"/>
                </a:solidFill>
                <a:latin typeface="等线" panose="02010600030101010101" pitchFamily="2" charset="-122"/>
                <a:ea typeface="等线" panose="02010600030101010101" pitchFamily="2" charset="-122"/>
                <a:cs typeface="Times New Roman" panose="02020603050405020304" pitchFamily="18" charset="0"/>
              </a:rPr>
              <a:t>偏</a:t>
            </a:r>
            <a:r>
              <a:rPr lang="zh-CN" altLang="zh-CN" sz="2400" kern="100">
                <a:solidFill>
                  <a:srgbClr val="FF0000"/>
                </a:solidFill>
                <a:latin typeface="等线" panose="02010600030101010101" pitchFamily="2" charset="-122"/>
                <a:ea typeface="等线" panose="02010600030101010101" pitchFamily="2" charset="-122"/>
                <a:cs typeface="Times New Roman" panose="02020603050405020304" pitchFamily="18" charset="0"/>
              </a:rPr>
              <a:t>导</a:t>
            </a:r>
            <a:r>
              <a:rPr lang="zh-CN" altLang="en-US" sz="2400" kern="100">
                <a:solidFill>
                  <a:srgbClr val="FF0000"/>
                </a:solidFill>
                <a:latin typeface="等线" panose="02010600030101010101" pitchFamily="2" charset="-122"/>
                <a:ea typeface="等线" panose="02010600030101010101" pitchFamily="2" charset="-122"/>
                <a:cs typeface="Times New Roman" panose="02020603050405020304" pitchFamily="18" charset="0"/>
              </a:rPr>
              <a:t>得：</a:t>
            </a:r>
            <a:endParaRPr lang="zh-CN" altLang="zh-CN" sz="2400" kern="100">
              <a:solidFill>
                <a:srgbClr val="FF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xmlns="" id="{6D13B7BE-967E-4852-8DCC-40E329EBBFD2}"/>
              </a:ext>
            </a:extLst>
          </p:cNvPr>
          <p:cNvSpPr txBox="1"/>
          <p:nvPr/>
        </p:nvSpPr>
        <p:spPr>
          <a:xfrm>
            <a:off x="1841088" y="915566"/>
            <a:ext cx="2298863" cy="438582"/>
          </a:xfrm>
          <a:prstGeom prst="rect">
            <a:avLst/>
          </a:prstGeom>
          <a:noFill/>
        </p:spPr>
        <p:txBody>
          <a:bodyPr wrap="square" lIns="68580" tIns="34290" rIns="68580" bIns="34290">
            <a:spAutoFit/>
          </a:bodyPr>
          <a:lstStyle/>
          <a:p>
            <a:pPr algn="just"/>
            <a:r>
              <a:rPr lang="zh-CN"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对</a:t>
            </a:r>
            <a:r>
              <a:rPr lang="en-US"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w</a:t>
            </a:r>
            <a:r>
              <a:rPr lang="zh-CN"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求</a:t>
            </a:r>
            <a:r>
              <a:rPr lang="zh-CN" altLang="en-US"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偏</a:t>
            </a:r>
            <a:r>
              <a:rPr lang="zh-CN"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导</a:t>
            </a:r>
            <a:r>
              <a:rPr lang="zh-CN" altLang="en-US"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得：</a:t>
            </a:r>
            <a:endParaRPr lang="zh-CN" altLang="zh-CN" sz="2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xmlns="" id="{A73CBA40-146E-4459-BACF-5A479B393F2D}"/>
              </a:ext>
            </a:extLst>
          </p:cNvPr>
          <p:cNvPicPr>
            <a:picLocks noChangeAspect="1"/>
          </p:cNvPicPr>
          <p:nvPr/>
        </p:nvPicPr>
        <p:blipFill>
          <a:blip r:embed="rId4"/>
          <a:stretch>
            <a:fillRect/>
          </a:stretch>
        </p:blipFill>
        <p:spPr>
          <a:xfrm>
            <a:off x="3059832" y="3431791"/>
            <a:ext cx="3669348" cy="897333"/>
          </a:xfrm>
          <a:prstGeom prst="rect">
            <a:avLst/>
          </a:prstGeom>
        </p:spPr>
      </p:pic>
    </p:spTree>
    <p:extLst>
      <p:ext uri="{BB962C8B-B14F-4D97-AF65-F5344CB8AC3E}">
        <p14:creationId xmlns:p14="http://schemas.microsoft.com/office/powerpoint/2010/main" val="25994830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D35205C9-9331-46FC-8FDE-F12B1B70A51A}"/>
              </a:ext>
            </a:extLst>
          </p:cNvPr>
          <p:cNvPicPr>
            <a:picLocks noChangeAspect="1"/>
          </p:cNvPicPr>
          <p:nvPr/>
        </p:nvPicPr>
        <p:blipFill>
          <a:blip r:embed="rId3"/>
          <a:stretch>
            <a:fillRect/>
          </a:stretch>
        </p:blipFill>
        <p:spPr>
          <a:xfrm>
            <a:off x="1794976" y="1025637"/>
            <a:ext cx="3817951" cy="531541"/>
          </a:xfrm>
          <a:prstGeom prst="rect">
            <a:avLst/>
          </a:prstGeom>
        </p:spPr>
      </p:pic>
      <p:pic>
        <p:nvPicPr>
          <p:cNvPr id="14" name="图片 13">
            <a:extLst>
              <a:ext uri="{FF2B5EF4-FFF2-40B4-BE49-F238E27FC236}">
                <a16:creationId xmlns:a16="http://schemas.microsoft.com/office/drawing/2014/main" xmlns="" id="{9FB7A3CE-6B72-4608-A075-D529776FEB4C}"/>
              </a:ext>
            </a:extLst>
          </p:cNvPr>
          <p:cNvPicPr>
            <a:picLocks noChangeAspect="1"/>
          </p:cNvPicPr>
          <p:nvPr/>
        </p:nvPicPr>
        <p:blipFill>
          <a:blip r:embed="rId4"/>
          <a:stretch>
            <a:fillRect/>
          </a:stretch>
        </p:blipFill>
        <p:spPr>
          <a:xfrm>
            <a:off x="1794976" y="1707654"/>
            <a:ext cx="2309060" cy="817316"/>
          </a:xfrm>
          <a:prstGeom prst="rect">
            <a:avLst/>
          </a:prstGeom>
        </p:spPr>
      </p:pic>
      <p:pic>
        <p:nvPicPr>
          <p:cNvPr id="16" name="图片 15">
            <a:extLst>
              <a:ext uri="{FF2B5EF4-FFF2-40B4-BE49-F238E27FC236}">
                <a16:creationId xmlns:a16="http://schemas.microsoft.com/office/drawing/2014/main" xmlns="" id="{2FEF6617-FE97-4D0C-9487-FB94B3B554F6}"/>
              </a:ext>
            </a:extLst>
          </p:cNvPr>
          <p:cNvPicPr>
            <a:picLocks noChangeAspect="1"/>
          </p:cNvPicPr>
          <p:nvPr/>
        </p:nvPicPr>
        <p:blipFill>
          <a:blip r:embed="rId5"/>
          <a:stretch>
            <a:fillRect/>
          </a:stretch>
        </p:blipFill>
        <p:spPr>
          <a:xfrm>
            <a:off x="2267438" y="2577460"/>
            <a:ext cx="1828958" cy="1040220"/>
          </a:xfrm>
          <a:prstGeom prst="rect">
            <a:avLst/>
          </a:prstGeom>
        </p:spPr>
      </p:pic>
      <p:pic>
        <p:nvPicPr>
          <p:cNvPr id="8" name="图片 7">
            <a:extLst>
              <a:ext uri="{FF2B5EF4-FFF2-40B4-BE49-F238E27FC236}">
                <a16:creationId xmlns:a16="http://schemas.microsoft.com/office/drawing/2014/main" xmlns="" id="{215F5569-F8D8-4573-A8D0-F5BD20648B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4088" y="887335"/>
            <a:ext cx="3456385" cy="4256163"/>
          </a:xfrm>
          <a:prstGeom prst="rect">
            <a:avLst/>
          </a:prstGeom>
        </p:spPr>
      </p:pic>
    </p:spTree>
    <p:extLst>
      <p:ext uri="{BB962C8B-B14F-4D97-AF65-F5344CB8AC3E}">
        <p14:creationId xmlns:p14="http://schemas.microsoft.com/office/powerpoint/2010/main" val="6572305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xmlns="" id="{D3C1CA86-D8AF-4014-91CA-54C624E765A9}"/>
              </a:ext>
            </a:extLst>
          </p:cNvPr>
          <p:cNvSpPr>
            <a:spLocks noChangeAspect="1" noChangeArrowheads="1"/>
          </p:cNvSpPr>
          <p:nvPr/>
        </p:nvSpPr>
        <p:spPr bwMode="auto">
          <a:xfrm>
            <a:off x="4457700" y="2449568"/>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xmlns="" id="{D2F091AC-B9BF-4C3F-998C-65A513D7B947}"/>
              </a:ext>
            </a:extLst>
          </p:cNvPr>
          <p:cNvSpPr txBox="1"/>
          <p:nvPr/>
        </p:nvSpPr>
        <p:spPr>
          <a:xfrm>
            <a:off x="1907704" y="3135763"/>
            <a:ext cx="4572000" cy="346249"/>
          </a:xfrm>
          <a:prstGeom prst="rect">
            <a:avLst/>
          </a:prstGeom>
          <a:noFill/>
        </p:spPr>
        <p:txBody>
          <a:bodyPr wrap="square" lIns="68580" tIns="34290" rIns="68580" bIns="34290">
            <a:spAutoFit/>
          </a:bodyPr>
          <a:lstStyle/>
          <a:p>
            <a:pPr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最后：</a:t>
            </a:r>
            <a:r>
              <a:rPr lang="zh-CN" altLang="zh-CN" kern="100" dirty="0">
                <a:latin typeface="等线" panose="02010600030101010101" pitchFamily="2" charset="-122"/>
                <a:ea typeface="等线" panose="02010600030101010101" pitchFamily="2" charset="-122"/>
                <a:cs typeface="Times New Roman" panose="02020603050405020304" pitchFamily="18" charset="0"/>
              </a:rPr>
              <a:t>只剩下未知数拉格朗日常数</a:t>
            </a:r>
            <a:r>
              <a:rPr lang="en-US" altLang="zh-CN" kern="100" dirty="0">
                <a:latin typeface="等线" panose="02010600030101010101" pitchFamily="2" charset="-122"/>
                <a:ea typeface="等线" panose="02010600030101010101" pitchFamily="2" charset="-122"/>
                <a:cs typeface="Times New Roman" panose="02020603050405020304" pitchFamily="18" charset="0"/>
              </a:rPr>
              <a:t>a</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xmlns="" id="{F82D186F-FB7B-4CBE-A6A4-868E9193D968}"/>
              </a:ext>
            </a:extLst>
          </p:cNvPr>
          <p:cNvPicPr/>
          <p:nvPr/>
        </p:nvPicPr>
        <p:blipFill>
          <a:blip r:embed="rId3"/>
          <a:stretch>
            <a:fillRect/>
          </a:stretch>
        </p:blipFill>
        <p:spPr>
          <a:xfrm>
            <a:off x="1758746" y="1028781"/>
            <a:ext cx="6773693" cy="1903009"/>
          </a:xfrm>
          <a:prstGeom prst="rect">
            <a:avLst/>
          </a:prstGeom>
        </p:spPr>
      </p:pic>
      <p:sp>
        <p:nvSpPr>
          <p:cNvPr id="9" name="文本框 8">
            <a:extLst>
              <a:ext uri="{FF2B5EF4-FFF2-40B4-BE49-F238E27FC236}">
                <a16:creationId xmlns:a16="http://schemas.microsoft.com/office/drawing/2014/main" xmlns="" id="{85F57237-B3FB-4307-AAE9-093AB06D35E8}"/>
              </a:ext>
            </a:extLst>
          </p:cNvPr>
          <p:cNvSpPr txBox="1"/>
          <p:nvPr/>
        </p:nvSpPr>
        <p:spPr>
          <a:xfrm>
            <a:off x="5831738" y="3170517"/>
            <a:ext cx="1368955" cy="300083"/>
          </a:xfrm>
          <a:prstGeom prst="rect">
            <a:avLst/>
          </a:prstGeom>
          <a:noFill/>
        </p:spPr>
        <p:txBody>
          <a:bodyPr wrap="square" lIns="68580" tIns="34290" rIns="68580" bIns="34290">
            <a:spAutoFit/>
          </a:bodyPr>
          <a:lstStyle/>
          <a:p>
            <a:pPr algn="just"/>
            <a:r>
              <a:rPr lang="zh-CN" altLang="en-US" sz="1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a:t>
            </a:r>
            <a:r>
              <a:rPr lang="en-US" altLang="zh-CN" sz="15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SMO</a:t>
            </a:r>
            <a:r>
              <a:rPr lang="zh-CN" altLang="zh-CN" sz="15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算法</a:t>
            </a:r>
            <a:endParaRPr lang="zh-CN" altLang="zh-CN" sz="1400"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1215834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915566"/>
                <a:ext cx="7128792" cy="4176464"/>
              </a:xfrm>
              <a:prstGeom prst="rect">
                <a:avLst/>
              </a:prstGeom>
            </p:spPr>
            <p:txBody>
              <a:bodyPr/>
              <a:lstStyle/>
              <a:p>
                <a:pPr lvl="1" algn="just">
                  <a:lnSpc>
                    <a:spcPct val="150000"/>
                  </a:lnSpc>
                </a:pPr>
                <a:r>
                  <a:rPr lang="zh-CN" altLang="zh-CN" sz="2000" b="1" dirty="0">
                    <a:latin typeface="微软雅黑" pitchFamily="34" charset="-122"/>
                    <a:ea typeface="微软雅黑" pitchFamily="34" charset="-122"/>
                  </a:rPr>
                  <a:t>罚分值</a:t>
                </a:r>
                <a:r>
                  <a:rPr lang="zh-CN" altLang="zh-CN"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penalty</a:t>
                </a:r>
                <a:r>
                  <a:rPr lang="zh-CN" altLang="zh-CN" sz="2000"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有时</a:t>
                </a:r>
                <a:r>
                  <a:rPr lang="zh-CN" altLang="zh-CN" sz="2000" dirty="0">
                    <a:latin typeface="微软雅黑" pitchFamily="34" charset="-122"/>
                    <a:ea typeface="微软雅黑" pitchFamily="34" charset="-122"/>
                  </a:rPr>
                  <a:t>完美分开所有的数据点是行不通的，超平面的间隔内经常会出现大量的数据点，所以最优的超平面应该满足其间隔内存在最少的数据点。</a:t>
                </a:r>
                <a:endParaRPr lang="zh-CN" altLang="en-US" sz="2000" dirty="0">
                  <a:latin typeface="微软雅黑" pitchFamily="34" charset="-122"/>
                  <a:ea typeface="微软雅黑" pitchFamily="34" charset="-122"/>
                </a:endParaRPr>
              </a:p>
              <a:p>
                <a:pPr lvl="2" algn="just">
                  <a:lnSpc>
                    <a:spcPct val="150000"/>
                  </a:lnSpc>
                </a:pPr>
                <a:r>
                  <a:rPr lang="zh-CN" altLang="zh-CN" sz="2000" dirty="0">
                    <a:latin typeface="微软雅黑" pitchFamily="34" charset="-122"/>
                    <a:ea typeface="微软雅黑" pitchFamily="34" charset="-122"/>
                  </a:rPr>
                  <a:t>同时超平面很难做到将所有数据点正确分类，所以引入</a:t>
                </a:r>
                <a:r>
                  <a:rPr lang="zh-CN" altLang="zh-CN" sz="2000" b="1" dirty="0">
                    <a:latin typeface="微软雅黑" pitchFamily="34" charset="-122"/>
                    <a:ea typeface="微软雅黑" pitchFamily="34" charset="-122"/>
                  </a:rPr>
                  <a:t>罚分值</a:t>
                </a:r>
                <a:r>
                  <a:rPr lang="zh-CN" altLang="zh-CN"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penalty</a:t>
                </a:r>
                <a:r>
                  <a:rPr lang="zh-CN" altLang="zh-CN" sz="2000" dirty="0">
                    <a:latin typeface="微软雅黑" pitchFamily="34" charset="-122"/>
                    <a:ea typeface="微软雅黑" pitchFamily="34" charset="-122"/>
                  </a:rPr>
                  <a:t>）的概念。对每个误分类的数据点，结合其与超平面的距离计算其罚分</a:t>
                </a:r>
                <a14:m>
                  <m:oMath xmlns:m="http://schemas.openxmlformats.org/officeDocument/2006/math">
                    <m:r>
                      <a:rPr lang="en-US" altLang="zh-CN" sz="2000" b="1" i="1">
                        <a:latin typeface="Cambria Math" panose="02040503050406030204" pitchFamily="18" charset="0"/>
                      </a:rPr>
                      <m:t>𝛏</m:t>
                    </m:r>
                  </m:oMath>
                </a14:m>
                <a:r>
                  <a:rPr lang="zh-CN" altLang="zh-CN" sz="2000" dirty="0">
                    <a:latin typeface="微软雅黑" pitchFamily="34" charset="-122"/>
                    <a:ea typeface="微软雅黑" pitchFamily="34" charset="-122"/>
                  </a:rPr>
                  <a:t>，对罚分进行</a:t>
                </a:r>
                <a:r>
                  <a:rPr lang="zh-CN" altLang="zh-CN" sz="2000" b="1" dirty="0">
                    <a:latin typeface="微软雅黑" pitchFamily="34" charset="-122"/>
                    <a:ea typeface="微软雅黑" pitchFamily="34" charset="-122"/>
                  </a:rPr>
                  <a:t>求和</a:t>
                </a:r>
                <a:r>
                  <a:rPr lang="zh-CN" altLang="zh-CN" sz="2000" dirty="0">
                    <a:latin typeface="微软雅黑" pitchFamily="34" charset="-122"/>
                    <a:ea typeface="微软雅黑" pitchFamily="34" charset="-122"/>
                  </a:rPr>
                  <a:t>。通过不断的</a:t>
                </a:r>
                <a:r>
                  <a:rPr lang="zh-CN" altLang="zh-CN" sz="2000" b="1" dirty="0">
                    <a:latin typeface="微软雅黑" pitchFamily="34" charset="-122"/>
                    <a:ea typeface="微软雅黑" pitchFamily="34" charset="-122"/>
                  </a:rPr>
                  <a:t>最小化罚分总和</a:t>
                </a:r>
                <a:r>
                  <a:rPr lang="zh-CN" altLang="zh-CN" sz="2000" dirty="0">
                    <a:latin typeface="微软雅黑" pitchFamily="34" charset="-122"/>
                    <a:ea typeface="微软雅黑" pitchFamily="34" charset="-122"/>
                  </a:rPr>
                  <a:t>找出最优超平面。</a:t>
                </a:r>
                <a:endParaRPr lang="en-US" altLang="zh-CN" sz="2000" dirty="0">
                  <a:latin typeface="微软雅黑" pitchFamily="34" charset="-122"/>
                  <a:ea typeface="微软雅黑" pitchFamily="34" charset="-122"/>
                </a:endParaRPr>
              </a:p>
              <a:p>
                <a:pPr lvl="2" algn="just">
                  <a:lnSpc>
                    <a:spcPct val="150000"/>
                  </a:lnSpc>
                </a:pPr>
                <a:endParaRPr lang="en-US" altLang="zh-CN" sz="2000" b="1"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xmlns:a14="http://schemas.microsoft.com/office/drawing/2010/main" xmlns="" id="{D16EE22A-41EB-4A36-AA08-58721624DA42}"/>
                  </a:ext>
                </a:extLst>
              </p:cNvPr>
              <p:cNvSpPr>
                <a:spLocks noGrp="1" noRot="1" noChangeAspect="1" noMove="1" noResize="1" noEditPoints="1" noAdjustHandles="1" noChangeArrowheads="1" noChangeShapeType="1" noTextEdit="1"/>
              </p:cNvSpPr>
              <p:nvPr>
                <p:ph idx="4294967295"/>
              </p:nvPr>
            </p:nvSpPr>
            <p:spPr>
              <a:xfrm>
                <a:off x="1835696" y="915566"/>
                <a:ext cx="7128792" cy="4176464"/>
              </a:xfrm>
              <a:prstGeom prst="rect">
                <a:avLst/>
              </a:prstGeom>
              <a:blipFill rotWithShape="1">
                <a:blip r:embed="rId3"/>
                <a:stretch>
                  <a:fillRect l="-684" r="-855"/>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5565842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DD5B13D9-F918-475B-8470-2179BBD536DD}"/>
              </a:ext>
            </a:extLst>
          </p:cNvPr>
          <p:cNvPicPr/>
          <p:nvPr/>
        </p:nvPicPr>
        <p:blipFill>
          <a:blip r:embed="rId3"/>
          <a:stretch>
            <a:fillRect/>
          </a:stretch>
        </p:blipFill>
        <p:spPr>
          <a:xfrm>
            <a:off x="3275856" y="906185"/>
            <a:ext cx="2941290" cy="2224564"/>
          </a:xfrm>
          <a:prstGeom prst="rect">
            <a:avLst/>
          </a:prstGeom>
        </p:spPr>
      </p:pic>
      <p:sp>
        <p:nvSpPr>
          <p:cNvPr id="10" name="文本框 9">
            <a:extLst>
              <a:ext uri="{FF2B5EF4-FFF2-40B4-BE49-F238E27FC236}">
                <a16:creationId xmlns:a16="http://schemas.microsoft.com/office/drawing/2014/main" xmlns="" id="{7B5482AE-E632-4B43-BAF4-B7F7D44FF09B}"/>
              </a:ext>
            </a:extLst>
          </p:cNvPr>
          <p:cNvSpPr txBox="1"/>
          <p:nvPr/>
        </p:nvSpPr>
        <p:spPr>
          <a:xfrm>
            <a:off x="1907704" y="3318068"/>
            <a:ext cx="7128792" cy="1454244"/>
          </a:xfrm>
          <a:prstGeom prst="rect">
            <a:avLst/>
          </a:prstGeom>
          <a:noFill/>
        </p:spPr>
        <p:txBody>
          <a:bodyPr wrap="square" lIns="68580" tIns="34290" rIns="68580" bIns="34290">
            <a:spAutoFit/>
          </a:bodyPr>
          <a:lstStyle/>
          <a:p>
            <a:pPr marL="342900" indent="-342900" algn="just">
              <a:lnSpc>
                <a:spcPct val="150000"/>
              </a:lnSpc>
              <a:buFont typeface="Wingdings" pitchFamily="2" charset="2"/>
              <a:buChar char="u"/>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更极端的情况</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点分布如图，</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如果</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还采用前面的</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hard margin SVM</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是无法计算的</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因为没有容错能力</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这个特殊的蓝色点导致样本无法线性分割。</a:t>
            </a:r>
          </a:p>
        </p:txBody>
      </p:sp>
      <p:sp>
        <p:nvSpPr>
          <p:cNvPr id="13" name="矩形 12">
            <a:extLst>
              <a:ext uri="{FF2B5EF4-FFF2-40B4-BE49-F238E27FC236}">
                <a16:creationId xmlns:a16="http://schemas.microsoft.com/office/drawing/2014/main" xmlns="" id="{12D4C758-7420-4A1F-B63A-0C29D8D3F8DD}"/>
              </a:ext>
            </a:extLst>
          </p:cNvPr>
          <p:cNvSpPr/>
          <p:nvPr/>
        </p:nvSpPr>
        <p:spPr bwMode="auto">
          <a:xfrm>
            <a:off x="1691680" y="199957"/>
            <a:ext cx="7452319" cy="500137"/>
          </a:xfrm>
          <a:prstGeom prst="rect">
            <a:avLst/>
          </a:prstGeom>
        </p:spPr>
        <p:txBody>
          <a:bodyPr wrap="square" lIns="68580" tIns="34290" rIns="68580" bIns="34290">
            <a:spAutoFit/>
          </a:bodyPr>
          <a:lstStyle/>
          <a:p>
            <a:pPr algn="ctr">
              <a:defRPr/>
            </a:pPr>
            <a:r>
              <a:rPr lang="en-US" altLang="zh-CN" sz="2800" b="1" kern="100" dirty="0">
                <a:latin typeface="+mn-ea"/>
                <a:cs typeface="Times New Roman" panose="02020603050405020304" pitchFamily="18" charset="0"/>
              </a:rPr>
              <a:t>Soft Margin SVM</a:t>
            </a:r>
          </a:p>
        </p:txBody>
      </p:sp>
    </p:spTree>
    <p:extLst>
      <p:ext uri="{BB962C8B-B14F-4D97-AF65-F5344CB8AC3E}">
        <p14:creationId xmlns:p14="http://schemas.microsoft.com/office/powerpoint/2010/main" val="29326603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3210D78E-DEDB-4457-B5A9-FD7488143526}"/>
              </a:ext>
            </a:extLst>
          </p:cNvPr>
          <p:cNvPicPr/>
          <p:nvPr/>
        </p:nvPicPr>
        <p:blipFill>
          <a:blip r:embed="rId3"/>
          <a:stretch>
            <a:fillRect/>
          </a:stretch>
        </p:blipFill>
        <p:spPr>
          <a:xfrm>
            <a:off x="1892648" y="965249"/>
            <a:ext cx="2828925" cy="2075974"/>
          </a:xfrm>
          <a:prstGeom prst="rect">
            <a:avLst/>
          </a:prstGeom>
        </p:spPr>
      </p:pic>
      <p:sp>
        <p:nvSpPr>
          <p:cNvPr id="9" name="文本框 8">
            <a:extLst>
              <a:ext uri="{FF2B5EF4-FFF2-40B4-BE49-F238E27FC236}">
                <a16:creationId xmlns:a16="http://schemas.microsoft.com/office/drawing/2014/main" xmlns="" id="{21BD8F13-C5C2-450E-87F9-0193825C4B14}"/>
              </a:ext>
            </a:extLst>
          </p:cNvPr>
          <p:cNvSpPr txBox="1"/>
          <p:nvPr/>
        </p:nvSpPr>
        <p:spPr>
          <a:xfrm>
            <a:off x="1790520" y="3277746"/>
            <a:ext cx="7173968" cy="992579"/>
          </a:xfrm>
          <a:prstGeom prst="rect">
            <a:avLst/>
          </a:prstGeom>
          <a:noFill/>
        </p:spPr>
        <p:txBody>
          <a:bodyPr wrap="square" lIns="68580" tIns="34290" rIns="68580" bIns="34290">
            <a:spAutoFit/>
          </a:bodyPr>
          <a:lstStyle/>
          <a:p>
            <a:pPr marL="342900" indent="-342900" algn="just">
              <a:lnSpc>
                <a:spcPct val="150000"/>
              </a:lnSpc>
              <a:buFont typeface="Wingdings" pitchFamily="2" charset="2"/>
              <a:buChar char="Ø"/>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因此</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SVM</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需要有一定的</a:t>
            </a:r>
            <a:r>
              <a:rPr lang="zh-CN" altLang="zh-CN" sz="2000" b="1" kern="100" dirty="0">
                <a:latin typeface="等线" panose="02010600030101010101" pitchFamily="2" charset="-122"/>
                <a:ea typeface="等线" panose="02010600030101010101" pitchFamily="2" charset="-122"/>
                <a:cs typeface="Times New Roman" panose="02020603050405020304" pitchFamily="18" charset="0"/>
              </a:rPr>
              <a:t>容错能力</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，允许把一些点错误</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地</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划分，但实际上是为了更好的提升模型的泛化能力。</a:t>
            </a:r>
          </a:p>
        </p:txBody>
      </p:sp>
      <p:sp>
        <p:nvSpPr>
          <p:cNvPr id="10" name="文本框 9">
            <a:extLst>
              <a:ext uri="{FF2B5EF4-FFF2-40B4-BE49-F238E27FC236}">
                <a16:creationId xmlns:a16="http://schemas.microsoft.com/office/drawing/2014/main" xmlns="" id="{F0F35177-E724-43F0-BE01-416937081ACC}"/>
              </a:ext>
            </a:extLst>
          </p:cNvPr>
          <p:cNvSpPr txBox="1"/>
          <p:nvPr/>
        </p:nvSpPr>
        <p:spPr>
          <a:xfrm>
            <a:off x="3779912" y="4502537"/>
            <a:ext cx="3024336" cy="500137"/>
          </a:xfrm>
          <a:prstGeom prst="rect">
            <a:avLst/>
          </a:prstGeom>
          <a:noFill/>
        </p:spPr>
        <p:txBody>
          <a:bodyPr wrap="square" lIns="68580" tIns="34290" rIns="68580" bIns="34290">
            <a:spAutoFit/>
          </a:bodyPr>
          <a:lstStyle/>
          <a:p>
            <a:pPr algn="just"/>
            <a:r>
              <a:rPr lang="en-US" altLang="zh-CN" sz="28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soft margin </a:t>
            </a:r>
            <a:r>
              <a:rPr lang="en-US" altLang="zh-CN" sz="2800" b="1" kern="100" dirty="0" err="1">
                <a:solidFill>
                  <a:srgbClr val="FF0000"/>
                </a:solidFill>
                <a:latin typeface="等线" panose="02010600030101010101" pitchFamily="2" charset="-122"/>
                <a:ea typeface="等线" panose="02010600030101010101" pitchFamily="2" charset="-122"/>
                <a:cs typeface="Times New Roman" panose="02020603050405020304" pitchFamily="18" charset="0"/>
              </a:rPr>
              <a:t>svm</a:t>
            </a:r>
            <a:endParaRPr lang="zh-CN" altLang="zh-CN" sz="2800" b="1"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2" name="矩形 1"/>
          <p:cNvSpPr/>
          <p:nvPr/>
        </p:nvSpPr>
        <p:spPr>
          <a:xfrm>
            <a:off x="4932040" y="843558"/>
            <a:ext cx="4032448" cy="2246769"/>
          </a:xfrm>
          <a:prstGeom prst="rect">
            <a:avLst/>
          </a:prstGeom>
        </p:spPr>
        <p:txBody>
          <a:bodyPr wrap="square">
            <a:spAutoFit/>
          </a:bodyPr>
          <a:lstStyle/>
          <a:p>
            <a:pPr marL="285750" indent="-285750">
              <a:buFont typeface="Wingdings" pitchFamily="2" charset="2"/>
              <a:buChar char="u"/>
            </a:pP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在这种情况下认为</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下面这条直线应该是</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更优</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的</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这个决策边界虽然把该蓝色点划分到了红色点出现了错误</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latin typeface="等线" panose="02010600030101010101" pitchFamily="2" charset="-122"/>
                <a:ea typeface="等线" panose="02010600030101010101" pitchFamily="2" charset="-122"/>
                <a:cs typeface="Times New Roman" panose="02020603050405020304" pitchFamily="18" charset="0"/>
              </a:rPr>
              <a:t>但是能看出这样的决策边界放在真实环境中效果反而可能更好。（类似过拟合的情况）。</a:t>
            </a:r>
            <a:endParaRPr lang="zh-CN" altLang="en-US" sz="2000" dirty="0"/>
          </a:p>
        </p:txBody>
      </p:sp>
      <p:sp>
        <p:nvSpPr>
          <p:cNvPr id="15" name="矩形 14">
            <a:extLst>
              <a:ext uri="{FF2B5EF4-FFF2-40B4-BE49-F238E27FC236}">
                <a16:creationId xmlns:a16="http://schemas.microsoft.com/office/drawing/2014/main" xmlns="" id="{60C4C7AB-723F-4C04-AC67-928886A32961}"/>
              </a:ext>
            </a:extLst>
          </p:cNvPr>
          <p:cNvSpPr/>
          <p:nvPr/>
        </p:nvSpPr>
        <p:spPr bwMode="auto">
          <a:xfrm>
            <a:off x="1691680" y="199957"/>
            <a:ext cx="7452319" cy="500137"/>
          </a:xfrm>
          <a:prstGeom prst="rect">
            <a:avLst/>
          </a:prstGeom>
        </p:spPr>
        <p:txBody>
          <a:bodyPr wrap="square" lIns="68580" tIns="34290" rIns="68580" bIns="34290">
            <a:spAutoFit/>
          </a:bodyPr>
          <a:lstStyle/>
          <a:p>
            <a:pPr algn="ctr">
              <a:defRPr/>
            </a:pPr>
            <a:r>
              <a:rPr lang="en-US" altLang="zh-CN" sz="2800" b="1" kern="100" dirty="0">
                <a:latin typeface="+mn-ea"/>
                <a:cs typeface="Times New Roman" panose="02020603050405020304" pitchFamily="18" charset="0"/>
              </a:rPr>
              <a:t>Soft Margin SVM</a:t>
            </a:r>
          </a:p>
        </p:txBody>
      </p:sp>
    </p:spTree>
    <p:extLst>
      <p:ext uri="{BB962C8B-B14F-4D97-AF65-F5344CB8AC3E}">
        <p14:creationId xmlns:p14="http://schemas.microsoft.com/office/powerpoint/2010/main" val="3883384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915566"/>
            <a:ext cx="7200800" cy="4104456"/>
          </a:xfrm>
          <a:prstGeom prst="rect">
            <a:avLst/>
          </a:prstGeom>
        </p:spPr>
      </p:pic>
      <p:sp>
        <p:nvSpPr>
          <p:cNvPr id="4" name="标题 1">
            <a:extLst>
              <a:ext uri="{FF2B5EF4-FFF2-40B4-BE49-F238E27FC236}">
                <a16:creationId xmlns:a16="http://schemas.microsoft.com/office/drawing/2014/main" xmlns="" id="{CFA1920F-2A2C-0F92-E70F-1615A075DB7C}"/>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1.4</a:t>
            </a:r>
            <a:r>
              <a:rPr lang="zh-CN" altLang="en-US" sz="2400" b="1" dirty="0">
                <a:latin typeface="+mj-ea"/>
              </a:rPr>
              <a:t>  模型评估方法</a:t>
            </a:r>
          </a:p>
        </p:txBody>
      </p:sp>
    </p:spTree>
    <p:extLst>
      <p:ext uri="{BB962C8B-B14F-4D97-AF65-F5344CB8AC3E}">
        <p14:creationId xmlns:p14="http://schemas.microsoft.com/office/powerpoint/2010/main" val="40258205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ED3E46CB-3FC3-434F-90BC-82B05E2675BE}"/>
              </a:ext>
            </a:extLst>
          </p:cNvPr>
          <p:cNvPicPr/>
          <p:nvPr/>
        </p:nvPicPr>
        <p:blipFill>
          <a:blip r:embed="rId3"/>
          <a:stretch>
            <a:fillRect/>
          </a:stretch>
        </p:blipFill>
        <p:spPr>
          <a:xfrm>
            <a:off x="1763688" y="987574"/>
            <a:ext cx="7128792" cy="3526816"/>
          </a:xfrm>
          <a:prstGeom prst="rect">
            <a:avLst/>
          </a:prstGeom>
        </p:spPr>
      </p:pic>
      <p:sp>
        <p:nvSpPr>
          <p:cNvPr id="10" name="矩形 9">
            <a:extLst>
              <a:ext uri="{FF2B5EF4-FFF2-40B4-BE49-F238E27FC236}">
                <a16:creationId xmlns:a16="http://schemas.microsoft.com/office/drawing/2014/main" xmlns="" id="{40A8579A-5F97-401C-A3D2-0CD2FF40CB4C}"/>
              </a:ext>
            </a:extLst>
          </p:cNvPr>
          <p:cNvSpPr/>
          <p:nvPr/>
        </p:nvSpPr>
        <p:spPr bwMode="auto">
          <a:xfrm>
            <a:off x="1691680" y="199957"/>
            <a:ext cx="7452319" cy="500137"/>
          </a:xfrm>
          <a:prstGeom prst="rect">
            <a:avLst/>
          </a:prstGeom>
        </p:spPr>
        <p:txBody>
          <a:bodyPr wrap="square" lIns="68580" tIns="34290" rIns="68580" bIns="34290">
            <a:spAutoFit/>
          </a:bodyPr>
          <a:lstStyle/>
          <a:p>
            <a:pPr algn="ctr">
              <a:defRPr/>
            </a:pPr>
            <a:r>
              <a:rPr lang="en-US" altLang="zh-CN" sz="2800" b="1" kern="100" dirty="0">
                <a:latin typeface="+mn-ea"/>
                <a:cs typeface="Times New Roman" panose="02020603050405020304" pitchFamily="18" charset="0"/>
              </a:rPr>
              <a:t>Soft Margin SVM</a:t>
            </a:r>
          </a:p>
        </p:txBody>
      </p:sp>
    </p:spTree>
    <p:extLst>
      <p:ext uri="{BB962C8B-B14F-4D97-AF65-F5344CB8AC3E}">
        <p14:creationId xmlns:p14="http://schemas.microsoft.com/office/powerpoint/2010/main" val="423660417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307111" y="199957"/>
            <a:ext cx="2529779" cy="438581"/>
          </a:xfrm>
          <a:prstGeom prst="rect">
            <a:avLst/>
          </a:prstGeom>
        </p:spPr>
        <p:txBody>
          <a:bodyPr wrap="none" lIns="68580" tIns="34290" rIns="68580" bIns="34290">
            <a:spAutoFit/>
          </a:bodyPr>
          <a:lstStyle/>
          <a:p>
            <a:pPr algn="ctr">
              <a:defRPr/>
            </a:pPr>
            <a:r>
              <a:rPr lang="en-US" altLang="zh-CN" sz="2400" b="1" kern="100" dirty="0">
                <a:solidFill>
                  <a:srgbClr val="345780"/>
                </a:solidFill>
                <a:latin typeface="+mn-ea"/>
                <a:cs typeface="Times New Roman" panose="02020603050405020304" pitchFamily="18" charset="0"/>
              </a:rPr>
              <a:t>Soft Margin SVM</a:t>
            </a:r>
          </a:p>
        </p:txBody>
      </p:sp>
      <p:pic>
        <p:nvPicPr>
          <p:cNvPr id="5" name="图片 4">
            <a:extLst>
              <a:ext uri="{FF2B5EF4-FFF2-40B4-BE49-F238E27FC236}">
                <a16:creationId xmlns:a16="http://schemas.microsoft.com/office/drawing/2014/main" xmlns="" id="{2595CDD2-D7B4-4B0A-9ED8-A81AC2209400}"/>
              </a:ext>
            </a:extLst>
          </p:cNvPr>
          <p:cNvPicPr/>
          <p:nvPr/>
        </p:nvPicPr>
        <p:blipFill>
          <a:blip r:embed="rId3"/>
          <a:stretch>
            <a:fillRect/>
          </a:stretch>
        </p:blipFill>
        <p:spPr>
          <a:xfrm>
            <a:off x="3059832" y="987574"/>
            <a:ext cx="4097655" cy="2406004"/>
          </a:xfrm>
          <a:prstGeom prst="rect">
            <a:avLst/>
          </a:prstGeom>
        </p:spPr>
      </p:pic>
    </p:spTree>
    <p:extLst>
      <p:ext uri="{BB962C8B-B14F-4D97-AF65-F5344CB8AC3E}">
        <p14:creationId xmlns:p14="http://schemas.microsoft.com/office/powerpoint/2010/main" val="38440783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708890" y="199957"/>
            <a:ext cx="7435109" cy="438581"/>
          </a:xfrm>
          <a:prstGeom prst="rect">
            <a:avLst/>
          </a:prstGeom>
        </p:spPr>
        <p:txBody>
          <a:bodyPr wrap="square" lIns="68580" tIns="34290" rIns="68580" bIns="34290">
            <a:spAutoFit/>
          </a:bodyPr>
          <a:lstStyle/>
          <a:p>
            <a:pPr algn="ctr">
              <a:defRPr/>
            </a:pPr>
            <a:r>
              <a:rPr lang="en-US" altLang="zh-CN" sz="2400" b="1" kern="100" dirty="0">
                <a:latin typeface="+mn-ea"/>
                <a:cs typeface="Times New Roman" panose="02020603050405020304" pitchFamily="18" charset="0"/>
              </a:rPr>
              <a:t>SVM</a:t>
            </a:r>
            <a:r>
              <a:rPr lang="zh-CN" altLang="en-US" sz="2400" b="1" kern="100" dirty="0">
                <a:latin typeface="+mn-ea"/>
                <a:cs typeface="Times New Roman" panose="02020603050405020304" pitchFamily="18" charset="0"/>
              </a:rPr>
              <a:t>中的</a:t>
            </a:r>
            <a:r>
              <a:rPr lang="en-US" altLang="zh-CN" sz="2400" b="1" kern="100" dirty="0">
                <a:latin typeface="+mn-ea"/>
                <a:cs typeface="Times New Roman" panose="02020603050405020304" pitchFamily="18" charset="0"/>
              </a:rPr>
              <a:t>L1</a:t>
            </a:r>
            <a:r>
              <a:rPr lang="zh-CN" altLang="en-US" sz="2400" b="1" kern="100" dirty="0">
                <a:latin typeface="+mn-ea"/>
                <a:cs typeface="Times New Roman" panose="02020603050405020304" pitchFamily="18" charset="0"/>
              </a:rPr>
              <a:t>、</a:t>
            </a:r>
            <a:r>
              <a:rPr lang="en-US" altLang="zh-CN" sz="2400" b="1" kern="100" dirty="0">
                <a:latin typeface="+mn-ea"/>
                <a:cs typeface="Times New Roman" panose="02020603050405020304" pitchFamily="18" charset="0"/>
              </a:rPr>
              <a:t>L2</a:t>
            </a:r>
            <a:r>
              <a:rPr lang="zh-CN" altLang="en-US" sz="2400" b="1" kern="100" dirty="0">
                <a:latin typeface="+mn-ea"/>
                <a:cs typeface="Times New Roman" panose="02020603050405020304" pitchFamily="18" charset="0"/>
              </a:rPr>
              <a:t>正则化</a:t>
            </a:r>
            <a:endParaRPr lang="en-US" altLang="zh-CN" sz="2400" b="1" kern="100" dirty="0">
              <a:latin typeface="+mn-ea"/>
              <a:cs typeface="Times New Roman" panose="02020603050405020304" pitchFamily="18" charset="0"/>
            </a:endParaRPr>
          </a:p>
        </p:txBody>
      </p:sp>
      <p:pic>
        <p:nvPicPr>
          <p:cNvPr id="3" name="图片 2">
            <a:extLst>
              <a:ext uri="{FF2B5EF4-FFF2-40B4-BE49-F238E27FC236}">
                <a16:creationId xmlns:a16="http://schemas.microsoft.com/office/drawing/2014/main" xmlns="" id="{34B0E475-607B-4B28-ABF5-76B7B5FA7016}"/>
              </a:ext>
            </a:extLst>
          </p:cNvPr>
          <p:cNvPicPr>
            <a:picLocks noChangeAspect="1"/>
          </p:cNvPicPr>
          <p:nvPr/>
        </p:nvPicPr>
        <p:blipFill>
          <a:blip r:embed="rId3"/>
          <a:stretch>
            <a:fillRect/>
          </a:stretch>
        </p:blipFill>
        <p:spPr>
          <a:xfrm>
            <a:off x="1763688" y="915566"/>
            <a:ext cx="7227508" cy="3048005"/>
          </a:xfrm>
          <a:prstGeom prst="rect">
            <a:avLst/>
          </a:prstGeom>
        </p:spPr>
      </p:pic>
      <p:sp>
        <p:nvSpPr>
          <p:cNvPr id="8" name="文本框 7">
            <a:extLst>
              <a:ext uri="{FF2B5EF4-FFF2-40B4-BE49-F238E27FC236}">
                <a16:creationId xmlns:a16="http://schemas.microsoft.com/office/drawing/2014/main" xmlns="" id="{FDF04DF9-BA3F-433E-9816-6230CEA99613}"/>
              </a:ext>
            </a:extLst>
          </p:cNvPr>
          <p:cNvSpPr txBox="1"/>
          <p:nvPr/>
        </p:nvSpPr>
        <p:spPr>
          <a:xfrm>
            <a:off x="2267744" y="4411686"/>
            <a:ext cx="6295292" cy="377026"/>
          </a:xfrm>
          <a:prstGeom prst="rect">
            <a:avLst/>
          </a:prstGeom>
          <a:noFill/>
        </p:spPr>
        <p:txBody>
          <a:bodyPr wrap="square" lIns="68580" tIns="34290" rIns="68580" bIns="34290">
            <a:spAutoFit/>
          </a:bodyPr>
          <a:lstStyle/>
          <a:p>
            <a:r>
              <a:rPr lang="zh-CN" altLang="en-US" sz="2000" dirty="0"/>
              <a:t>超参数：</a:t>
            </a:r>
            <a:r>
              <a:rPr lang="en-US" altLang="zh-CN" sz="2000" dirty="0"/>
              <a:t>C</a:t>
            </a:r>
            <a:r>
              <a:rPr lang="zh-CN" altLang="en-US" sz="2000" dirty="0"/>
              <a:t>越大容错空间越小 反之</a:t>
            </a:r>
            <a:r>
              <a:rPr lang="en-US" altLang="zh-CN" sz="2000" dirty="0"/>
              <a:t>C</a:t>
            </a:r>
            <a:r>
              <a:rPr lang="zh-CN" altLang="en-US" sz="2000" dirty="0"/>
              <a:t>越小容错空间越大</a:t>
            </a:r>
          </a:p>
        </p:txBody>
      </p:sp>
    </p:spTree>
    <p:extLst>
      <p:ext uri="{BB962C8B-B14F-4D97-AF65-F5344CB8AC3E}">
        <p14:creationId xmlns:p14="http://schemas.microsoft.com/office/powerpoint/2010/main" val="344173552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63688" y="0"/>
            <a:ext cx="7386662" cy="771550"/>
          </a:xfrm>
          <a:prstGeom prst="rect">
            <a:avLst/>
          </a:prstGeom>
        </p:spPr>
        <p:txBody>
          <a:bodyPr/>
          <a:lstStyle/>
          <a:p>
            <a:pPr>
              <a:lnSpc>
                <a:spcPct val="150000"/>
              </a:lnSpc>
            </a:pPr>
            <a:r>
              <a:rPr kumimoji="1" lang="zh-CN" altLang="en-US" sz="2400" dirty="0" smtClean="0"/>
              <a:t>非线性划分问题</a:t>
            </a:r>
            <a:endParaRPr kumimoji="1" lang="zh-CN" altLang="en-US" sz="2400" dirty="0"/>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1763688" y="843558"/>
                <a:ext cx="7272808" cy="4212631"/>
              </a:xfrm>
              <a:prstGeom prst="rect">
                <a:avLst/>
              </a:prstGeom>
            </p:spPr>
            <p:txBody>
              <a:bodyPr/>
              <a:lstStyle/>
              <a:p>
                <a:pPr algn="just">
                  <a:buFont typeface="Wingdings" pitchFamily="2" charset="2"/>
                  <a:buChar char="l"/>
                </a:pPr>
                <a:r>
                  <a:rPr lang="zh-CN" altLang="zh-CN" sz="1800" b="0" dirty="0">
                    <a:latin typeface="微软雅黑" pitchFamily="34" charset="-122"/>
                    <a:ea typeface="微软雅黑" pitchFamily="34" charset="-122"/>
                  </a:rPr>
                  <a:t>通过采用线性方程获取超平面的数据集我们称之为线性可分数据集，可以通过构造线性方程计算参数来获取最佳超平面，而对于线性不可分的数据集我们很难采用这种方式。这时我们应该如何使用</a:t>
                </a:r>
                <a:r>
                  <a:rPr lang="en-US" altLang="zh-CN" sz="1800" b="0" dirty="0">
                    <a:latin typeface="微软雅黑" pitchFamily="34" charset="-122"/>
                    <a:ea typeface="微软雅黑" pitchFamily="34" charset="-122"/>
                  </a:rPr>
                  <a:t>SVM</a:t>
                </a:r>
                <a:r>
                  <a:rPr lang="zh-CN" altLang="zh-CN" sz="1800" b="0" dirty="0">
                    <a:latin typeface="微软雅黑" pitchFamily="34" charset="-122"/>
                    <a:ea typeface="微软雅黑" pitchFamily="34" charset="-122"/>
                  </a:rPr>
                  <a:t>算法来进行分类呢？</a:t>
                </a:r>
                <a:endParaRPr lang="en-US" altLang="zh-CN" sz="1800" b="0" dirty="0">
                  <a:latin typeface="微软雅黑" pitchFamily="34" charset="-122"/>
                  <a:ea typeface="微软雅黑" pitchFamily="34" charset="-122"/>
                </a:endParaRPr>
              </a:p>
              <a:p>
                <a:pPr algn="just">
                  <a:buFont typeface="Wingdings" pitchFamily="2" charset="2"/>
                  <a:buChar char="Ø"/>
                </a:pPr>
                <a:r>
                  <a:rPr lang="en-US" altLang="zh-CN" sz="1800" b="0" dirty="0" smtClean="0">
                    <a:latin typeface="微软雅黑" pitchFamily="34" charset="-122"/>
                    <a:ea typeface="微软雅黑" pitchFamily="34" charset="-122"/>
                  </a:rPr>
                  <a:t> </a:t>
                </a:r>
                <a:r>
                  <a:rPr lang="zh-CN" altLang="zh-CN" sz="1800" b="0" dirty="0" smtClean="0">
                    <a:latin typeface="微软雅黑" pitchFamily="34" charset="-122"/>
                    <a:ea typeface="微软雅黑" pitchFamily="34" charset="-122"/>
                  </a:rPr>
                  <a:t>举</a:t>
                </a:r>
                <a:r>
                  <a:rPr lang="zh-CN" altLang="zh-CN" sz="1800" b="0" dirty="0">
                    <a:latin typeface="微软雅黑" pitchFamily="34" charset="-122"/>
                    <a:ea typeface="微软雅黑" pitchFamily="34" charset="-122"/>
                  </a:rPr>
                  <a:t>一</a:t>
                </a:r>
                <a:r>
                  <a:rPr lang="zh-CN" altLang="zh-CN" sz="1800" b="0" dirty="0" smtClean="0">
                    <a:latin typeface="微软雅黑" pitchFamily="34" charset="-122"/>
                    <a:ea typeface="微软雅黑" pitchFamily="34" charset="-122"/>
                  </a:rPr>
                  <a:t>个线性</a:t>
                </a:r>
                <a:r>
                  <a:rPr lang="zh-CN" altLang="zh-CN" sz="1800" b="0" dirty="0">
                    <a:latin typeface="微软雅黑" pitchFamily="34" charset="-122"/>
                    <a:ea typeface="微软雅黑" pitchFamily="34" charset="-122"/>
                  </a:rPr>
                  <a:t>不可分的例子，假设存在两类分别满足</a:t>
                </a:r>
                <a14:m>
                  <m:oMath xmlns:m="http://schemas.openxmlformats.org/officeDocument/2006/math">
                    <m:sSup>
                      <m:sSupPr>
                        <m:ctrlPr>
                          <a:rPr lang="zh-CN" altLang="zh-CN" sz="1800" b="0" i="1">
                            <a:latin typeface="Cambria Math"/>
                          </a:rPr>
                        </m:ctrlPr>
                      </m:sSupPr>
                      <m:e>
                        <m:r>
                          <a:rPr lang="en-US" altLang="zh-CN" sz="1800" b="0" i="1">
                            <a:latin typeface="Cambria Math" panose="02040503050406030204" pitchFamily="18" charset="0"/>
                          </a:rPr>
                          <m:t>𝑥</m:t>
                        </m:r>
                      </m:e>
                      <m:sup>
                        <m:r>
                          <a:rPr lang="en-US" altLang="zh-CN" sz="1800" b="0" i="1">
                            <a:latin typeface="Cambria Math" panose="02040503050406030204" pitchFamily="18" charset="0"/>
                          </a:rPr>
                          <m:t>2</m:t>
                        </m:r>
                      </m:sup>
                    </m:sSup>
                    <m:sSup>
                      <m:sSupPr>
                        <m:ctrlPr>
                          <a:rPr lang="zh-CN" altLang="zh-CN" sz="1800" b="0" i="1">
                            <a:latin typeface="Cambria Math"/>
                          </a:rPr>
                        </m:ctrlPr>
                      </m:sSupPr>
                      <m:e>
                        <m:r>
                          <a:rPr lang="en-US" altLang="zh-CN" sz="1800" b="0" i="1">
                            <a:latin typeface="Cambria Math" panose="02040503050406030204" pitchFamily="18" charset="0"/>
                          </a:rPr>
                          <m:t>+</m:t>
                        </m:r>
                        <m:r>
                          <a:rPr lang="en-US" altLang="zh-CN" sz="1800" b="0" i="1">
                            <a:latin typeface="Cambria Math" panose="02040503050406030204" pitchFamily="18" charset="0"/>
                          </a:rPr>
                          <m:t>𝑦</m:t>
                        </m:r>
                      </m:e>
                      <m:sup>
                        <m:r>
                          <a:rPr lang="en-US" altLang="zh-CN" sz="1800" b="0" i="1">
                            <a:latin typeface="Cambria Math" panose="02040503050406030204" pitchFamily="18" charset="0"/>
                          </a:rPr>
                          <m:t>2</m:t>
                        </m:r>
                      </m:sup>
                    </m:sSup>
                    <m:r>
                      <a:rPr lang="en-US" altLang="zh-CN" sz="1800" b="0" i="1">
                        <a:latin typeface="Cambria Math" panose="02040503050406030204" pitchFamily="18" charset="0"/>
                      </a:rPr>
                      <m:t>=1</m:t>
                    </m:r>
                  </m:oMath>
                </a14:m>
                <a:r>
                  <a:rPr lang="zh-CN" altLang="zh-CN" sz="1800" b="0" dirty="0">
                    <a:latin typeface="微软雅黑" pitchFamily="34" charset="-122"/>
                    <a:ea typeface="微软雅黑" pitchFamily="34" charset="-122"/>
                  </a:rPr>
                  <a:t>和</a:t>
                </a:r>
                <a14:m>
                  <m:oMath xmlns:m="http://schemas.openxmlformats.org/officeDocument/2006/math">
                    <m:sSup>
                      <m:sSupPr>
                        <m:ctrlPr>
                          <a:rPr lang="zh-CN" altLang="zh-CN" sz="1800" b="0" i="1">
                            <a:latin typeface="Cambria Math"/>
                          </a:rPr>
                        </m:ctrlPr>
                      </m:sSupPr>
                      <m:e>
                        <m:r>
                          <a:rPr lang="en-US" altLang="zh-CN" sz="1800" b="0" i="1">
                            <a:latin typeface="Cambria Math" panose="02040503050406030204" pitchFamily="18" charset="0"/>
                          </a:rPr>
                          <m:t>𝑥</m:t>
                        </m:r>
                      </m:e>
                      <m:sup>
                        <m:r>
                          <a:rPr lang="en-US" altLang="zh-CN" sz="1800" b="0" i="1">
                            <a:latin typeface="Cambria Math" panose="02040503050406030204" pitchFamily="18" charset="0"/>
                          </a:rPr>
                          <m:t>2</m:t>
                        </m:r>
                      </m:sup>
                    </m:sSup>
                    <m:sSup>
                      <m:sSupPr>
                        <m:ctrlPr>
                          <a:rPr lang="zh-CN" altLang="zh-CN" sz="1800" b="0" i="1">
                            <a:latin typeface="Cambria Math"/>
                          </a:rPr>
                        </m:ctrlPr>
                      </m:sSupPr>
                      <m:e>
                        <m:r>
                          <a:rPr lang="en-US" altLang="zh-CN" sz="1800" b="0" i="1">
                            <a:latin typeface="Cambria Math" panose="02040503050406030204" pitchFamily="18" charset="0"/>
                          </a:rPr>
                          <m:t>+</m:t>
                        </m:r>
                        <m:r>
                          <a:rPr lang="en-US" altLang="zh-CN" sz="1800" b="0" i="1">
                            <a:latin typeface="Cambria Math" panose="02040503050406030204" pitchFamily="18" charset="0"/>
                          </a:rPr>
                          <m:t>𝑦</m:t>
                        </m:r>
                      </m:e>
                      <m:sup>
                        <m:r>
                          <a:rPr lang="en-US" altLang="zh-CN" sz="1800" b="0" i="1">
                            <a:latin typeface="Cambria Math" panose="02040503050406030204" pitchFamily="18" charset="0"/>
                          </a:rPr>
                          <m:t>2</m:t>
                        </m:r>
                      </m:sup>
                    </m:sSup>
                    <m:r>
                      <a:rPr lang="en-US" altLang="zh-CN" sz="1800" b="0" i="1">
                        <a:latin typeface="Cambria Math" panose="02040503050406030204" pitchFamily="18" charset="0"/>
                      </a:rPr>
                      <m:t>=9</m:t>
                    </m:r>
                  </m:oMath>
                </a14:m>
                <a:r>
                  <a:rPr lang="zh-CN" altLang="en-US" sz="1800" b="0" dirty="0">
                    <a:latin typeface="微软雅黑" pitchFamily="34" charset="-122"/>
                    <a:ea typeface="微软雅黑" pitchFamily="34" charset="-122"/>
                  </a:rPr>
                  <a:t>，</a:t>
                </a:r>
                <a:r>
                  <a:rPr lang="zh-CN" altLang="zh-CN" sz="1800" b="0" dirty="0">
                    <a:latin typeface="微软雅黑" pitchFamily="34" charset="-122"/>
                    <a:ea typeface="微软雅黑" pitchFamily="34" charset="-122"/>
                  </a:rPr>
                  <a:t>明显可知不存在一个线性方程可以使对数据集进行</a:t>
                </a:r>
                <a:r>
                  <a:rPr lang="zh-CN" altLang="zh-CN" sz="1800" b="0" dirty="0" smtClean="0">
                    <a:latin typeface="微软雅黑" pitchFamily="34" charset="-122"/>
                    <a:ea typeface="微软雅黑" pitchFamily="34" charset="-122"/>
                  </a:rPr>
                  <a:t>分类</a:t>
                </a:r>
                <a:endParaRPr lang="zh-CN" altLang="en-US" sz="1800" b="0" dirty="0">
                  <a:latin typeface="微软雅黑" pitchFamily="34" charset="-122"/>
                  <a:ea typeface="微软雅黑"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1763688" y="843558"/>
                <a:ext cx="7272808" cy="4212631"/>
              </a:xfrm>
              <a:prstGeom prst="rect">
                <a:avLst/>
              </a:prstGeom>
              <a:blipFill rotWithShape="1">
                <a:blip r:embed="rId3"/>
                <a:stretch>
                  <a:fillRect l="-503" t="-724" r="-754"/>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descr="C:\Users\97373\Downloads\scatter(4).em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28672" y="3116780"/>
            <a:ext cx="3456384" cy="1684575"/>
          </a:xfrm>
          <a:prstGeom prst="rect">
            <a:avLst/>
          </a:prstGeom>
          <a:noFill/>
          <a:ln>
            <a:noFill/>
          </a:ln>
        </p:spPr>
      </p:pic>
      <p:sp>
        <p:nvSpPr>
          <p:cNvPr id="12" name="Rectangle 1"/>
          <p:cNvSpPr>
            <a:spLocks noChangeArrowheads="1"/>
          </p:cNvSpPr>
          <p:nvPr/>
        </p:nvSpPr>
        <p:spPr bwMode="auto">
          <a:xfrm>
            <a:off x="2831336" y="4632078"/>
            <a:ext cx="34813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zh-CN" sz="1600" b="0" dirty="0"/>
              <a:t>非线性数据</a:t>
            </a:r>
            <a:endParaRPr kumimoji="0" lang="zh-CN" altLang="en-US" sz="1600" b="0" i="0" u="none" strike="noStrike" cap="none" normalizeH="0" baseline="0" dirty="0">
              <a:ln>
                <a:noFill/>
              </a:ln>
              <a:solidFill>
                <a:srgbClr val="002060"/>
              </a:solidFill>
              <a:effectLst/>
              <a:latin typeface="Arial" panose="020B0604020202020204" pitchFamily="34" charset="0"/>
            </a:endParaRPr>
          </a:p>
        </p:txBody>
      </p:sp>
    </p:spTree>
    <p:extLst>
      <p:ext uri="{BB962C8B-B14F-4D97-AF65-F5344CB8AC3E}">
        <p14:creationId xmlns:p14="http://schemas.microsoft.com/office/powerpoint/2010/main" val="10194981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1763688" y="843558"/>
                <a:ext cx="7272808" cy="2160240"/>
              </a:xfrm>
              <a:prstGeom prst="rect">
                <a:avLst/>
              </a:prstGeom>
            </p:spPr>
            <p:txBody>
              <a:bodyPr/>
              <a:lstStyle/>
              <a:p>
                <a:pPr algn="just">
                  <a:lnSpc>
                    <a:spcPct val="150000"/>
                  </a:lnSpc>
                  <a:buFont typeface="Wingdings" pitchFamily="2" charset="2"/>
                  <a:buChar char="l"/>
                </a:pPr>
                <a:r>
                  <a:rPr lang="zh-CN" altLang="en-US" sz="2000" b="0" dirty="0">
                    <a:latin typeface="微软雅黑" pitchFamily="34" charset="-122"/>
                    <a:ea typeface="微软雅黑" pitchFamily="34" charset="-122"/>
                  </a:rPr>
                  <a:t>对其进行高纬度处理，</a:t>
                </a:r>
                <a:r>
                  <a:rPr lang="zh-CN" altLang="zh-CN" sz="2000" b="0" dirty="0">
                    <a:latin typeface="微软雅黑" pitchFamily="34" charset="-122"/>
                    <a:ea typeface="微软雅黑" pitchFamily="34" charset="-122"/>
                  </a:rPr>
                  <a:t>引入</a:t>
                </a:r>
                <a14:m>
                  <m:oMath xmlns:m="http://schemas.openxmlformats.org/officeDocument/2006/math">
                    <m:r>
                      <m:rPr>
                        <m:sty m:val="p"/>
                      </m:rPr>
                      <a:rPr lang="en-US" altLang="zh-CN" sz="2000" b="0">
                        <a:latin typeface="Cambria Math" panose="02040503050406030204" pitchFamily="18" charset="0"/>
                      </a:rPr>
                      <m:t>z</m:t>
                    </m:r>
                    <m:r>
                      <a:rPr lang="en-US" altLang="zh-CN" sz="2000" b="0">
                        <a:latin typeface="Cambria Math" panose="02040503050406030204" pitchFamily="18" charset="0"/>
                      </a:rPr>
                      <m:t>=</m:t>
                    </m:r>
                    <m:rad>
                      <m:radPr>
                        <m:degHide m:val="on"/>
                        <m:ctrlPr>
                          <a:rPr lang="zh-CN" altLang="zh-CN" sz="2000" b="0" i="1">
                            <a:latin typeface="Cambria Math"/>
                          </a:rPr>
                        </m:ctrlPr>
                      </m:radPr>
                      <m:deg/>
                      <m:e>
                        <m:r>
                          <a:rPr lang="en-US" altLang="zh-CN" sz="2000" b="0" i="1">
                            <a:latin typeface="Cambria Math" panose="02040503050406030204" pitchFamily="18" charset="0"/>
                          </a:rPr>
                          <m:t>(</m:t>
                        </m:r>
                        <m:sSup>
                          <m:sSupPr>
                            <m:ctrlPr>
                              <a:rPr lang="zh-CN" altLang="zh-CN" sz="2000" b="0" i="1">
                                <a:latin typeface="Cambria Math"/>
                              </a:rPr>
                            </m:ctrlPr>
                          </m:sSupPr>
                          <m:e>
                            <m:r>
                              <a:rPr lang="en-US" altLang="zh-CN" sz="2000" b="0" i="1">
                                <a:latin typeface="Cambria Math" panose="02040503050406030204" pitchFamily="18" charset="0"/>
                              </a:rPr>
                              <m:t>𝑥</m:t>
                            </m:r>
                          </m:e>
                          <m:sup>
                            <m:r>
                              <a:rPr lang="en-US" altLang="zh-CN" sz="2000" b="0" i="1">
                                <a:latin typeface="Cambria Math" panose="02040503050406030204" pitchFamily="18" charset="0"/>
                              </a:rPr>
                              <m:t>2</m:t>
                            </m:r>
                          </m:sup>
                        </m:sSup>
                        <m:r>
                          <a:rPr lang="en-US" altLang="zh-CN" sz="2000" b="0" i="1">
                            <a:latin typeface="Cambria Math" panose="02040503050406030204" pitchFamily="18" charset="0"/>
                          </a:rPr>
                          <m:t>+</m:t>
                        </m:r>
                        <m:sSup>
                          <m:sSupPr>
                            <m:ctrlPr>
                              <a:rPr lang="zh-CN" altLang="zh-CN" sz="2000" b="0" i="1">
                                <a:latin typeface="Cambria Math"/>
                              </a:rPr>
                            </m:ctrlPr>
                          </m:sSupPr>
                          <m:e>
                            <m:r>
                              <a:rPr lang="en-US" altLang="zh-CN" sz="2000" b="0" i="1">
                                <a:latin typeface="Cambria Math" panose="02040503050406030204" pitchFamily="18" charset="0"/>
                              </a:rPr>
                              <m:t>𝑦</m:t>
                            </m:r>
                          </m:e>
                          <m:sup>
                            <m:r>
                              <a:rPr lang="en-US" altLang="zh-CN" sz="2000" b="0" i="1">
                                <a:latin typeface="Cambria Math" panose="02040503050406030204" pitchFamily="18" charset="0"/>
                              </a:rPr>
                              <m:t>2</m:t>
                            </m:r>
                          </m:sup>
                        </m:sSup>
                        <m:r>
                          <a:rPr lang="en-US" altLang="zh-CN" sz="2000" b="0" i="1">
                            <a:latin typeface="Cambria Math" panose="02040503050406030204" pitchFamily="18" charset="0"/>
                          </a:rPr>
                          <m:t>)</m:t>
                        </m:r>
                      </m:e>
                    </m:rad>
                  </m:oMath>
                </a14:m>
                <a:r>
                  <a:rPr lang="zh-CN" altLang="en-US" sz="2000" b="0" dirty="0">
                    <a:latin typeface="微软雅黑" pitchFamily="34" charset="-122"/>
                    <a:ea typeface="微软雅黑" pitchFamily="34" charset="-122"/>
                  </a:rPr>
                  <a:t>，</a:t>
                </a:r>
                <a:r>
                  <a:rPr lang="zh-CN" altLang="zh-CN" sz="2000" b="0" dirty="0">
                    <a:latin typeface="微软雅黑" pitchFamily="34" charset="-122"/>
                    <a:ea typeface="微软雅黑" pitchFamily="34" charset="-122"/>
                  </a:rPr>
                  <a:t>其结果如图所示，明显可以得到一个平面</a:t>
                </a:r>
                <a:r>
                  <a:rPr lang="zh-CN" altLang="en-US" sz="2000" b="0" dirty="0">
                    <a:latin typeface="微软雅黑" pitchFamily="34" charset="-122"/>
                    <a:ea typeface="微软雅黑" pitchFamily="34" charset="-122"/>
                  </a:rPr>
                  <a:t>（</a:t>
                </a:r>
                <a:r>
                  <a:rPr lang="en-US" altLang="zh-CN" sz="2000" b="0" dirty="0" err="1">
                    <a:latin typeface="微软雅黑" pitchFamily="34" charset="-122"/>
                    <a:ea typeface="微软雅黑" pitchFamily="34" charset="-122"/>
                  </a:rPr>
                  <a:t>e.g.z</a:t>
                </a:r>
                <a:r>
                  <a:rPr lang="en-US" altLang="zh-CN" sz="2000" b="0" dirty="0">
                    <a:latin typeface="微软雅黑" pitchFamily="34" charset="-122"/>
                    <a:ea typeface="微软雅黑" pitchFamily="34" charset="-122"/>
                  </a:rPr>
                  <a:t>=2</a:t>
                </a:r>
                <a:r>
                  <a:rPr lang="zh-CN" altLang="en-US" sz="2000" b="0" dirty="0">
                    <a:latin typeface="微软雅黑" pitchFamily="34" charset="-122"/>
                    <a:ea typeface="微软雅黑" pitchFamily="34" charset="-122"/>
                  </a:rPr>
                  <a:t>）</a:t>
                </a:r>
                <a:r>
                  <a:rPr lang="zh-CN" altLang="zh-CN" sz="2000" b="0" dirty="0">
                    <a:latin typeface="微软雅黑" pitchFamily="34" charset="-122"/>
                    <a:ea typeface="微软雅黑" pitchFamily="34" charset="-122"/>
                  </a:rPr>
                  <a:t>对两类数据进行分割。</a:t>
                </a:r>
                <a:r>
                  <a:rPr lang="zh-CN" altLang="en-US" sz="2000" b="0" dirty="0">
                    <a:latin typeface="微软雅黑" pitchFamily="34" charset="-122"/>
                    <a:ea typeface="微软雅黑" pitchFamily="34" charset="-122"/>
                  </a:rPr>
                  <a:t>而这种将非线性可分的数据转换为线性可分的数据所需的特征转换函数称为核函数</a:t>
                </a: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1763688" y="843558"/>
                <a:ext cx="7272808" cy="2160240"/>
              </a:xfrm>
              <a:prstGeom prst="rect">
                <a:avLst/>
              </a:prstGeom>
              <a:blipFill rotWithShape="1">
                <a:blip r:embed="rId3"/>
                <a:stretch>
                  <a:fillRect l="-671" r="-922"/>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1"/>
          <p:cNvSpPr>
            <a:spLocks noChangeArrowheads="1"/>
          </p:cNvSpPr>
          <p:nvPr/>
        </p:nvSpPr>
        <p:spPr bwMode="auto">
          <a:xfrm>
            <a:off x="3347864" y="4791407"/>
            <a:ext cx="34813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en-US" sz="1600" b="0" dirty="0"/>
              <a:t>三维表示</a:t>
            </a:r>
            <a:endParaRPr kumimoji="0" lang="zh-CN" altLang="en-US" sz="1600" b="0" i="0" u="none" strike="noStrike" cap="none" normalizeH="0" baseline="0" dirty="0">
              <a:ln>
                <a:noFill/>
              </a:ln>
              <a:solidFill>
                <a:srgbClr val="002060"/>
              </a:solidFill>
              <a:effectLst/>
              <a:latin typeface="Arial" panose="020B0604020202020204" pitchFamily="34" charset="0"/>
            </a:endParaRPr>
          </a:p>
        </p:txBody>
      </p:sp>
      <p:pic>
        <p:nvPicPr>
          <p:cNvPr id="7" name="图片 6" descr="C:\Users\97373\Downloads\scatter(11).em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8064" y="2867654"/>
            <a:ext cx="3816424" cy="1774822"/>
          </a:xfrm>
          <a:prstGeom prst="rect">
            <a:avLst/>
          </a:prstGeom>
          <a:noFill/>
          <a:ln>
            <a:noFill/>
          </a:ln>
        </p:spPr>
      </p:pic>
      <p:pic>
        <p:nvPicPr>
          <p:cNvPr id="8" name="图片 7" descr="C:\Users\97373\Downloads\scatter(4).em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5697" y="3133106"/>
            <a:ext cx="3096343" cy="1557675"/>
          </a:xfrm>
          <a:prstGeom prst="rect">
            <a:avLst/>
          </a:prstGeom>
          <a:noFill/>
          <a:ln>
            <a:noFill/>
          </a:ln>
        </p:spPr>
      </p:pic>
      <p:sp>
        <p:nvSpPr>
          <p:cNvPr id="4" name="右箭头 3"/>
          <p:cNvSpPr/>
          <p:nvPr/>
        </p:nvSpPr>
        <p:spPr bwMode="auto">
          <a:xfrm>
            <a:off x="4788024" y="3755065"/>
            <a:ext cx="1008112" cy="313757"/>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75000"/>
              </a:lnSpc>
              <a:spcBef>
                <a:spcPct val="0"/>
              </a:spcBef>
              <a:spcAft>
                <a:spcPct val="0"/>
              </a:spcAft>
              <a:buClrTx/>
              <a:buSzTx/>
              <a:buFontTx/>
              <a:buNone/>
              <a:tabLst/>
            </a:pPr>
            <a:endParaRPr kumimoji="0" lang="zh-CN" altLang="en-US" sz="3200" b="1" i="0" u="none" strike="noStrike" cap="none" normalizeH="0" baseline="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407908242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13B73F3B-20EC-4A03-AA53-7E6D9A86CB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088" y="2231593"/>
            <a:ext cx="3605087" cy="2890565"/>
          </a:xfrm>
          <a:prstGeom prst="rect">
            <a:avLst/>
          </a:prstGeom>
        </p:spPr>
      </p:pic>
      <p:pic>
        <p:nvPicPr>
          <p:cNvPr id="3" name="图片 2">
            <a:extLst>
              <a:ext uri="{FF2B5EF4-FFF2-40B4-BE49-F238E27FC236}">
                <a16:creationId xmlns:a16="http://schemas.microsoft.com/office/drawing/2014/main" xmlns="" id="{EC91283A-4AD5-4648-BB4E-1BA56A038670}"/>
              </a:ext>
            </a:extLst>
          </p:cNvPr>
          <p:cNvPicPr>
            <a:picLocks noChangeAspect="1"/>
          </p:cNvPicPr>
          <p:nvPr/>
        </p:nvPicPr>
        <p:blipFill>
          <a:blip r:embed="rId3"/>
          <a:stretch>
            <a:fillRect/>
          </a:stretch>
        </p:blipFill>
        <p:spPr>
          <a:xfrm>
            <a:off x="1835696" y="912148"/>
            <a:ext cx="3725784" cy="2016224"/>
          </a:xfrm>
          <a:prstGeom prst="rect">
            <a:avLst/>
          </a:prstGeom>
        </p:spPr>
      </p:pic>
    </p:spTree>
    <p:extLst>
      <p:ext uri="{BB962C8B-B14F-4D97-AF65-F5344CB8AC3E}">
        <p14:creationId xmlns:p14="http://schemas.microsoft.com/office/powerpoint/2010/main" val="306871652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8670" cy="771550"/>
          </a:xfrm>
          <a:prstGeom prst="rect">
            <a:avLst/>
          </a:prstGeom>
        </p:spPr>
        <p:txBody>
          <a:bodyPr/>
          <a:lstStyle/>
          <a:p>
            <a:pPr algn="ctr">
              <a:lnSpc>
                <a:spcPct val="150000"/>
              </a:lnSpc>
            </a:pPr>
            <a:r>
              <a:rPr kumimoji="1" lang="zh-CN" altLang="en-US" dirty="0"/>
              <a:t>核函数</a:t>
            </a:r>
          </a:p>
        </p:txBody>
      </p:sp>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771550"/>
            <a:ext cx="7272808" cy="2016225"/>
          </a:xfrm>
          <a:prstGeom prst="rect">
            <a:avLst/>
          </a:prstGeom>
        </p:spPr>
        <p:txBody>
          <a:bodyPr/>
          <a:lstStyle/>
          <a:p>
            <a:pPr marL="0" lvl="1" indent="0" algn="just">
              <a:lnSpc>
                <a:spcPct val="150000"/>
              </a:lnSpc>
              <a:buNone/>
            </a:pPr>
            <a:r>
              <a:rPr lang="zh-CN" altLang="en-US" sz="1800" dirty="0">
                <a:latin typeface="微软雅黑" pitchFamily="34" charset="-122"/>
                <a:ea typeface="微软雅黑" pitchFamily="34" charset="-122"/>
              </a:rPr>
              <a:t>        核函数可以将原始特征</a:t>
            </a:r>
            <a:r>
              <a:rPr lang="zh-CN" altLang="en-US" sz="1800" b="1" dirty="0">
                <a:latin typeface="微软雅黑" pitchFamily="34" charset="-122"/>
                <a:ea typeface="微软雅黑" pitchFamily="34" charset="-122"/>
              </a:rPr>
              <a:t>映射</a:t>
            </a:r>
            <a:r>
              <a:rPr lang="zh-CN" altLang="en-US" sz="1800" dirty="0">
                <a:latin typeface="微软雅黑" pitchFamily="34" charset="-122"/>
                <a:ea typeface="微软雅黑" pitchFamily="34" charset="-122"/>
              </a:rPr>
              <a:t>到另一个高维特征空间中，解决原始空间的线性不可分问题。理论上任意的数据样本都能够找到一个合适的映射使得这些在低维空间不能划分的样本到高维空间中之后能够线性可分。将线性不可分问题转化为线性可分问题然后再采用线性可分</a:t>
            </a:r>
            <a:r>
              <a:rPr lang="en-US" altLang="zh-CN" sz="1800" dirty="0">
                <a:latin typeface="微软雅黑" pitchFamily="34" charset="-122"/>
                <a:ea typeface="微软雅黑" pitchFamily="34" charset="-122"/>
              </a:rPr>
              <a:t>SVM</a:t>
            </a:r>
            <a:r>
              <a:rPr lang="zh-CN" altLang="en-US" sz="1800" dirty="0">
                <a:latin typeface="微软雅黑" pitchFamily="34" charset="-122"/>
                <a:ea typeface="微软雅黑" pitchFamily="34" charset="-122"/>
              </a:rPr>
              <a:t>进行分类预测。</a:t>
            </a:r>
            <a:endParaRPr lang="en-US" altLang="zh-CN" sz="18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3"/>
          <a:stretch>
            <a:fillRect/>
          </a:stretch>
        </p:blipFill>
        <p:spPr>
          <a:xfrm>
            <a:off x="1763688" y="3435846"/>
            <a:ext cx="7272808" cy="1584176"/>
          </a:xfrm>
          <a:prstGeom prst="rect">
            <a:avLst/>
          </a:prstGeom>
        </p:spPr>
      </p:pic>
      <p:sp>
        <p:nvSpPr>
          <p:cNvPr id="7" name="Rectangle 1"/>
          <p:cNvSpPr>
            <a:spLocks noChangeArrowheads="1"/>
          </p:cNvSpPr>
          <p:nvPr/>
        </p:nvSpPr>
        <p:spPr bwMode="auto">
          <a:xfrm>
            <a:off x="3576934" y="2931790"/>
            <a:ext cx="34813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en-US" sz="16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常用核函数列表</a:t>
            </a:r>
            <a:endParaRPr kumimoji="0" lang="zh-CN" altLang="en-US" sz="1800" b="0" i="0" u="none" strike="noStrike" cap="none" normalizeH="0" baseline="0" dirty="0">
              <a:ln>
                <a:noFill/>
              </a:ln>
              <a:solidFill>
                <a:srgbClr val="002060"/>
              </a:solidFill>
              <a:effectLst/>
              <a:latin typeface="Arial" panose="020B0604020202020204" pitchFamily="34" charset="0"/>
            </a:endParaRPr>
          </a:p>
        </p:txBody>
      </p:sp>
    </p:spTree>
    <p:extLst>
      <p:ext uri="{BB962C8B-B14F-4D97-AF65-F5344CB8AC3E}">
        <p14:creationId xmlns:p14="http://schemas.microsoft.com/office/powerpoint/2010/main" val="266883547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198107" y="195486"/>
            <a:ext cx="2747786" cy="438581"/>
          </a:xfrm>
          <a:prstGeom prst="rect">
            <a:avLst/>
          </a:prstGeom>
        </p:spPr>
        <p:txBody>
          <a:bodyPr wrap="square" lIns="68580" tIns="34290" rIns="68580" bIns="34290">
            <a:spAutoFit/>
          </a:bodyPr>
          <a:lstStyle/>
          <a:p>
            <a:pPr algn="ctr">
              <a:defRPr/>
            </a:pPr>
            <a:r>
              <a:rPr lang="zh-CN" altLang="en-US" sz="2400" b="1" kern="100" dirty="0">
                <a:solidFill>
                  <a:srgbClr val="345780"/>
                </a:solidFill>
                <a:latin typeface="+mn-ea"/>
                <a:cs typeface="Times New Roman" panose="02020603050405020304" pitchFamily="18" charset="0"/>
              </a:rPr>
              <a:t>高斯核函数</a:t>
            </a:r>
            <a:endParaRPr lang="en-US" altLang="zh-CN" sz="2400" b="1" kern="100" dirty="0">
              <a:solidFill>
                <a:srgbClr val="345780"/>
              </a:solidFill>
              <a:latin typeface="+mn-ea"/>
              <a:cs typeface="Times New Roman" panose="02020603050405020304" pitchFamily="18" charset="0"/>
            </a:endParaRPr>
          </a:p>
        </p:txBody>
      </p:sp>
      <p:pic>
        <p:nvPicPr>
          <p:cNvPr id="2050" name="Picture 2">
            <a:extLst>
              <a:ext uri="{FF2B5EF4-FFF2-40B4-BE49-F238E27FC236}">
                <a16:creationId xmlns:a16="http://schemas.microsoft.com/office/drawing/2014/main" xmlns="" id="{64204C63-241C-412E-B285-1DB1D1127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4072" y="903175"/>
            <a:ext cx="4201740" cy="2018553"/>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a:extLst>
              <a:ext uri="{FF2B5EF4-FFF2-40B4-BE49-F238E27FC236}">
                <a16:creationId xmlns:a16="http://schemas.microsoft.com/office/drawing/2014/main" xmlns="" id="{CDB33B49-4EBA-4164-8440-116D4BE5D915}"/>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xmlns="" id="{E77896D9-591D-4A44-88E9-ACA2CD2E380D}"/>
              </a:ext>
            </a:extLst>
          </p:cNvPr>
          <p:cNvPicPr/>
          <p:nvPr/>
        </p:nvPicPr>
        <p:blipFill>
          <a:blip r:embed="rId4"/>
          <a:stretch>
            <a:fillRect/>
          </a:stretch>
        </p:blipFill>
        <p:spPr>
          <a:xfrm>
            <a:off x="5958835" y="906051"/>
            <a:ext cx="2743200" cy="924878"/>
          </a:xfrm>
          <a:prstGeom prst="rect">
            <a:avLst/>
          </a:prstGeom>
        </p:spPr>
      </p:pic>
      <p:sp>
        <p:nvSpPr>
          <p:cNvPr id="12" name="文本框 11">
            <a:extLst>
              <a:ext uri="{FF2B5EF4-FFF2-40B4-BE49-F238E27FC236}">
                <a16:creationId xmlns:a16="http://schemas.microsoft.com/office/drawing/2014/main" xmlns="" id="{26E7C221-A05E-4010-BFC2-F807523E8B53}"/>
              </a:ext>
            </a:extLst>
          </p:cNvPr>
          <p:cNvSpPr txBox="1"/>
          <p:nvPr/>
        </p:nvSpPr>
        <p:spPr>
          <a:xfrm>
            <a:off x="1907704" y="3147814"/>
            <a:ext cx="7164288" cy="1731243"/>
          </a:xfrm>
          <a:prstGeom prst="rect">
            <a:avLst/>
          </a:prstGeom>
          <a:noFill/>
        </p:spPr>
        <p:txBody>
          <a:bodyPr wrap="square" lIns="68580" tIns="34290" rIns="68580" bIns="34290">
            <a:spAutoFit/>
          </a:bodyPr>
          <a:lstStyle/>
          <a:p>
            <a:r>
              <a:rPr lang="en-US" altLang="zh-CN" dirty="0"/>
              <a:t>RBF</a:t>
            </a:r>
            <a:r>
              <a:rPr lang="zh-CN" altLang="en-US" dirty="0"/>
              <a:t>核能将原始空间映射为</a:t>
            </a:r>
            <a:r>
              <a:rPr lang="zh-CN" altLang="en-US" dirty="0">
                <a:solidFill>
                  <a:srgbClr val="FF0000"/>
                </a:solidFill>
              </a:rPr>
              <a:t>无穷维空间</a:t>
            </a:r>
            <a:r>
              <a:rPr lang="zh-CN" altLang="en-US" dirty="0"/>
              <a:t>。不过，如果选得很大的话，高次特征上的权重实际上衰减得非常快，所以实际上（数值上近似一下）相当于一个低维的子空间；反过来，如果选得很小，则可以将任意的数据映射为线性可分——当然，这并不一定是好事，因为随之而来的可能是非常严重的</a:t>
            </a:r>
            <a:r>
              <a:rPr lang="zh-CN" altLang="en-US" dirty="0">
                <a:solidFill>
                  <a:srgbClr val="FF0000"/>
                </a:solidFill>
              </a:rPr>
              <a:t>过拟合问题</a:t>
            </a:r>
            <a:r>
              <a:rPr lang="zh-CN" altLang="en-US" dirty="0"/>
              <a:t>。不过，总的来说，通过调控参数，高斯核实际上具有相当高的灵活性，也是使用最广泛的核函数之一。</a:t>
            </a:r>
          </a:p>
        </p:txBody>
      </p:sp>
      <p:sp>
        <p:nvSpPr>
          <p:cNvPr id="9" name="文本框 8">
            <a:extLst>
              <a:ext uri="{FF2B5EF4-FFF2-40B4-BE49-F238E27FC236}">
                <a16:creationId xmlns:a16="http://schemas.microsoft.com/office/drawing/2014/main" xmlns="" id="{292ABD4D-79F2-4EB7-A1E1-72061CBE1BC6}"/>
              </a:ext>
            </a:extLst>
          </p:cNvPr>
          <p:cNvSpPr txBox="1"/>
          <p:nvPr/>
        </p:nvSpPr>
        <p:spPr>
          <a:xfrm>
            <a:off x="5918632" y="2225501"/>
            <a:ext cx="2736304" cy="346249"/>
          </a:xfrm>
          <a:prstGeom prst="rect">
            <a:avLst/>
          </a:prstGeom>
          <a:noFill/>
        </p:spPr>
        <p:txBody>
          <a:bodyPr wrap="square" lIns="68580" tIns="34290" rIns="68580" bIns="34290">
            <a:spAutoFit/>
          </a:bodyPr>
          <a:lstStyle/>
          <a:p>
            <a:r>
              <a:rPr lang="zh-CN" altLang="en-US" dirty="0"/>
              <a:t>超参数 </a:t>
            </a:r>
            <a:r>
              <a:rPr lang="en-US" altLang="zh-CN" b="0" i="0" dirty="0">
                <a:solidFill>
                  <a:srgbClr val="333333"/>
                </a:solidFill>
                <a:effectLst/>
                <a:latin typeface="PingFang SC"/>
              </a:rPr>
              <a:t> gamma</a:t>
            </a:r>
            <a:r>
              <a:rPr lang="zh-CN" altLang="en-US" b="0" i="0" dirty="0">
                <a:solidFill>
                  <a:srgbClr val="333333"/>
                </a:solidFill>
                <a:effectLst/>
                <a:latin typeface="PingFang SC"/>
              </a:rPr>
              <a:t>：</a:t>
            </a:r>
            <a:r>
              <a:rPr lang="en-US" altLang="zh-CN" b="0" i="0" dirty="0">
                <a:solidFill>
                  <a:srgbClr val="333333"/>
                </a:solidFill>
                <a:effectLst/>
                <a:latin typeface="PingFang SC"/>
              </a:rPr>
              <a:t>γ</a:t>
            </a:r>
            <a:endParaRPr lang="zh-CN" altLang="en-US" dirty="0"/>
          </a:p>
        </p:txBody>
      </p:sp>
    </p:spTree>
    <p:extLst>
      <p:ext uri="{BB962C8B-B14F-4D97-AF65-F5344CB8AC3E}">
        <p14:creationId xmlns:p14="http://schemas.microsoft.com/office/powerpoint/2010/main" val="210471641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198107" y="195486"/>
            <a:ext cx="2747786" cy="438581"/>
          </a:xfrm>
          <a:prstGeom prst="rect">
            <a:avLst/>
          </a:prstGeom>
        </p:spPr>
        <p:txBody>
          <a:bodyPr wrap="square" lIns="68580" tIns="34290" rIns="68580" bIns="34290">
            <a:spAutoFit/>
          </a:bodyPr>
          <a:lstStyle/>
          <a:p>
            <a:pPr algn="ctr">
              <a:defRPr/>
            </a:pPr>
            <a:r>
              <a:rPr lang="zh-CN" altLang="en-US" sz="2400" b="1" kern="100" dirty="0">
                <a:solidFill>
                  <a:srgbClr val="345780"/>
                </a:solidFill>
                <a:latin typeface="+mn-ea"/>
                <a:cs typeface="Times New Roman" panose="02020603050405020304" pitchFamily="18" charset="0"/>
              </a:rPr>
              <a:t>高斯核函数</a:t>
            </a:r>
            <a:endParaRPr lang="en-US" altLang="zh-CN" sz="2400" b="1" kern="100" dirty="0">
              <a:solidFill>
                <a:srgbClr val="345780"/>
              </a:solidFill>
              <a:latin typeface="+mn-ea"/>
              <a:cs typeface="Times New Roman" panose="02020603050405020304" pitchFamily="18" charset="0"/>
            </a:endParaRPr>
          </a:p>
        </p:txBody>
      </p:sp>
      <p:sp>
        <p:nvSpPr>
          <p:cNvPr id="5" name="AutoShape 4">
            <a:extLst>
              <a:ext uri="{FF2B5EF4-FFF2-40B4-BE49-F238E27FC236}">
                <a16:creationId xmlns:a16="http://schemas.microsoft.com/office/drawing/2014/main" xmlns="" id="{CDB33B49-4EBA-4164-8440-116D4BE5D915}"/>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pic>
        <p:nvPicPr>
          <p:cNvPr id="1026" name="Picture 2">
            <a:extLst>
              <a:ext uri="{FF2B5EF4-FFF2-40B4-BE49-F238E27FC236}">
                <a16:creationId xmlns:a16="http://schemas.microsoft.com/office/drawing/2014/main" xmlns="" id="{C7629285-20FA-4DFE-8D63-A24564810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898653"/>
            <a:ext cx="6984776" cy="406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69275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1708890" y="348372"/>
            <a:ext cx="7399614" cy="438581"/>
          </a:xfrm>
          <a:prstGeom prst="rect">
            <a:avLst/>
          </a:prstGeom>
        </p:spPr>
        <p:txBody>
          <a:bodyPr wrap="square" lIns="68580" tIns="34290" rIns="68580" bIns="34290">
            <a:spAutoFit/>
          </a:bodyPr>
          <a:lstStyle/>
          <a:p>
            <a:pPr algn="ctr">
              <a:defRPr/>
            </a:pPr>
            <a:r>
              <a:rPr lang="en-US" altLang="zh-CN" sz="2400" b="1" kern="100">
                <a:solidFill>
                  <a:srgbClr val="345780"/>
                </a:solidFill>
                <a:latin typeface="+mn-ea"/>
                <a:cs typeface="Times New Roman" panose="02020603050405020304" pitchFamily="18" charset="0"/>
              </a:rPr>
              <a:t>SVM</a:t>
            </a:r>
            <a:r>
              <a:rPr lang="zh-CN" altLang="en-US" sz="2400" b="1" kern="100">
                <a:solidFill>
                  <a:srgbClr val="345780"/>
                </a:solidFill>
                <a:latin typeface="+mn-ea"/>
                <a:cs typeface="Times New Roman" panose="02020603050405020304" pitchFamily="18" charset="0"/>
              </a:rPr>
              <a:t>解决多分类问题</a:t>
            </a:r>
            <a:endParaRPr lang="en-US" altLang="zh-CN" sz="2400" b="1" kern="100">
              <a:solidFill>
                <a:srgbClr val="345780"/>
              </a:solidFill>
              <a:latin typeface="+mn-ea"/>
              <a:cs typeface="Times New Roman" panose="02020603050405020304" pitchFamily="18" charset="0"/>
            </a:endParaRPr>
          </a:p>
        </p:txBody>
      </p:sp>
      <p:sp>
        <p:nvSpPr>
          <p:cNvPr id="5" name="AutoShape 4">
            <a:extLst>
              <a:ext uri="{FF2B5EF4-FFF2-40B4-BE49-F238E27FC236}">
                <a16:creationId xmlns:a16="http://schemas.microsoft.com/office/drawing/2014/main" xmlns="" id="{CDB33B49-4EBA-4164-8440-116D4BE5D915}"/>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pic>
        <p:nvPicPr>
          <p:cNvPr id="3" name="图片 2">
            <a:extLst>
              <a:ext uri="{FF2B5EF4-FFF2-40B4-BE49-F238E27FC236}">
                <a16:creationId xmlns:a16="http://schemas.microsoft.com/office/drawing/2014/main" xmlns="" id="{0FD269CE-C108-4096-AC41-E5D8469AFE63}"/>
              </a:ext>
            </a:extLst>
          </p:cNvPr>
          <p:cNvPicPr>
            <a:picLocks noChangeAspect="1"/>
          </p:cNvPicPr>
          <p:nvPr/>
        </p:nvPicPr>
        <p:blipFill>
          <a:blip r:embed="rId3"/>
          <a:stretch>
            <a:fillRect/>
          </a:stretch>
        </p:blipFill>
        <p:spPr>
          <a:xfrm>
            <a:off x="1743252" y="1304141"/>
            <a:ext cx="3548828" cy="2446615"/>
          </a:xfrm>
          <a:prstGeom prst="rect">
            <a:avLst/>
          </a:prstGeom>
        </p:spPr>
      </p:pic>
      <p:pic>
        <p:nvPicPr>
          <p:cNvPr id="10" name="图片 9">
            <a:extLst>
              <a:ext uri="{FF2B5EF4-FFF2-40B4-BE49-F238E27FC236}">
                <a16:creationId xmlns:a16="http://schemas.microsoft.com/office/drawing/2014/main" xmlns="" id="{CC085E3B-DB86-445F-AFF2-A9FD5110684F}"/>
              </a:ext>
            </a:extLst>
          </p:cNvPr>
          <p:cNvPicPr>
            <a:picLocks noChangeAspect="1"/>
          </p:cNvPicPr>
          <p:nvPr/>
        </p:nvPicPr>
        <p:blipFill>
          <a:blip r:embed="rId4"/>
          <a:stretch>
            <a:fillRect/>
          </a:stretch>
        </p:blipFill>
        <p:spPr>
          <a:xfrm>
            <a:off x="5531242" y="1304141"/>
            <a:ext cx="3361238" cy="2446615"/>
          </a:xfrm>
          <a:prstGeom prst="rect">
            <a:avLst/>
          </a:prstGeom>
        </p:spPr>
      </p:pic>
    </p:spTree>
    <p:extLst>
      <p:ext uri="{BB962C8B-B14F-4D97-AF65-F5344CB8AC3E}">
        <p14:creationId xmlns:p14="http://schemas.microsoft.com/office/powerpoint/2010/main" val="3805543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4294967295"/>
          </p:nvPr>
        </p:nvSpPr>
        <p:spPr>
          <a:xfrm>
            <a:off x="1907704" y="843558"/>
            <a:ext cx="6912768" cy="432048"/>
          </a:xfrm>
          <a:prstGeom prst="rect">
            <a:avLst/>
          </a:prstGeom>
        </p:spPr>
        <p:txBody>
          <a:bodyPr/>
          <a:lstStyle/>
          <a:p>
            <a:pPr>
              <a:buFont typeface="Wingdings" pitchFamily="2" charset="2"/>
              <a:buChar char="l"/>
            </a:pPr>
            <a:r>
              <a:rPr kumimoji="1" lang="zh-CN" altLang="en-US" sz="2000" b="0" dirty="0">
                <a:latin typeface="微软雅黑" pitchFamily="34" charset="-122"/>
                <a:ea typeface="微软雅黑" pitchFamily="34" charset="-122"/>
              </a:rPr>
              <a:t>机器学习常用工具</a:t>
            </a:r>
            <a:endParaRPr kumimoji="1" lang="zh-CN" altLang="en-US" dirty="0">
              <a:latin typeface="微软雅黑" panose="020B0503020204020204" pitchFamily="34" charset="-122"/>
              <a:ea typeface="微软雅黑" panose="020B0503020204020204" pitchFamily="34" charset="-122"/>
            </a:endParaRPr>
          </a:p>
        </p:txBody>
      </p:sp>
      <p:pic>
        <p:nvPicPr>
          <p:cNvPr id="3074" name="Picture 2" descr="“Development Course of Machine Learning”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805" y="1419622"/>
            <a:ext cx="6732239" cy="3284245"/>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90657222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07268"/>
            <a:ext cx="7200800" cy="4212754"/>
          </a:xfrm>
          <a:prstGeom prst="rect">
            <a:avLst/>
          </a:prstGeom>
        </p:spPr>
        <p:txBody>
          <a:bodyPr/>
          <a:lstStyle/>
          <a:p>
            <a:pPr marL="0" lvl="1" indent="0" algn="just">
              <a:lnSpc>
                <a:spcPct val="150000"/>
              </a:lnSpc>
              <a:buNone/>
            </a:pPr>
            <a:r>
              <a:rPr lang="zh-CN" altLang="en-US" sz="2000" dirty="0">
                <a:latin typeface="微软雅黑" pitchFamily="34" charset="-122"/>
                <a:ea typeface="微软雅黑" pitchFamily="34" charset="-122"/>
              </a:rPr>
              <a:t>线性可分</a:t>
            </a:r>
            <a:r>
              <a:rPr lang="en-US" altLang="zh-CN" sz="2000" dirty="0">
                <a:latin typeface="微软雅黑" pitchFamily="34" charset="-122"/>
                <a:ea typeface="微软雅黑" pitchFamily="34" charset="-122"/>
              </a:rPr>
              <a:t>SVM</a:t>
            </a:r>
            <a:r>
              <a:rPr lang="zh-CN" altLang="en-US" sz="2000" dirty="0">
                <a:latin typeface="微软雅黑" pitchFamily="34" charset="-122"/>
                <a:ea typeface="微软雅黑" pitchFamily="34" charset="-122"/>
              </a:rPr>
              <a:t>算法实现</a:t>
            </a:r>
            <a:endParaRPr lang="en-US" altLang="zh-CN" sz="2000" dirty="0">
              <a:latin typeface="微软雅黑" pitchFamily="34" charset="-122"/>
              <a:ea typeface="微软雅黑" pitchFamily="34" charset="-122"/>
            </a:endParaRPr>
          </a:p>
          <a:p>
            <a:pPr lvl="2" algn="just">
              <a:lnSpc>
                <a:spcPct val="150000"/>
              </a:lnSpc>
            </a:pPr>
            <a:r>
              <a:rPr lang="zh-CN" altLang="zh-CN" sz="2000" b="1" dirty="0">
                <a:latin typeface="微软雅黑" pitchFamily="34" charset="-122"/>
                <a:ea typeface="微软雅黑" pitchFamily="34" charset="-122"/>
              </a:rPr>
              <a:t>确定分类边界</a:t>
            </a:r>
            <a:endParaRPr lang="en-US" altLang="zh-CN" sz="2000" b="1" dirty="0">
              <a:latin typeface="微软雅黑" pitchFamily="34" charset="-122"/>
              <a:ea typeface="微软雅黑" pitchFamily="34" charset="-122"/>
            </a:endParaRPr>
          </a:p>
          <a:p>
            <a:pPr lvl="3" algn="just">
              <a:lnSpc>
                <a:spcPct val="150000"/>
              </a:lnSpc>
            </a:pPr>
            <a:r>
              <a:rPr lang="zh-CN" altLang="zh-CN" sz="1800" dirty="0">
                <a:latin typeface="微软雅黑" pitchFamily="34" charset="-122"/>
                <a:ea typeface="微软雅黑" pitchFamily="34" charset="-122"/>
              </a:rPr>
              <a:t>通过将同一类的数据点两两相连，它们的边界就是该类的边界。因为线性可分，所以不同类别边界不存在交叉</a:t>
            </a:r>
            <a:endParaRPr lang="en-US" altLang="zh-CN" sz="1800" b="1" dirty="0">
              <a:latin typeface="微软雅黑" pitchFamily="34" charset="-122"/>
              <a:ea typeface="微软雅黑" pitchFamily="34" charset="-122"/>
            </a:endParaRPr>
          </a:p>
          <a:p>
            <a:pPr lvl="2" algn="just">
              <a:lnSpc>
                <a:spcPct val="150000"/>
              </a:lnSpc>
            </a:pPr>
            <a:r>
              <a:rPr lang="zh-CN" altLang="zh-CN" sz="2000" b="1" dirty="0">
                <a:latin typeface="微软雅黑" pitchFamily="34" charset="-122"/>
                <a:ea typeface="微软雅黑" pitchFamily="34" charset="-122"/>
              </a:rPr>
              <a:t>找出最佳超平面</a:t>
            </a:r>
            <a:endParaRPr lang="en-US" altLang="zh-CN" sz="2000" b="1" dirty="0">
              <a:latin typeface="微软雅黑" pitchFamily="34" charset="-122"/>
              <a:ea typeface="微软雅黑" pitchFamily="34" charset="-122"/>
            </a:endParaRPr>
          </a:p>
          <a:p>
            <a:pPr lvl="3" algn="just">
              <a:lnSpc>
                <a:spcPct val="150000"/>
              </a:lnSpc>
            </a:pPr>
            <a:r>
              <a:rPr lang="zh-CN" altLang="zh-CN" sz="1800" dirty="0">
                <a:latin typeface="微软雅黑" pitchFamily="34" charset="-122"/>
                <a:ea typeface="微软雅黑" pitchFamily="34" charset="-122"/>
              </a:rPr>
              <a:t>找出最佳超平面，最佳超平面应使间隔最大化的同时使罚分值最小</a:t>
            </a:r>
            <a:endParaRPr lang="en-US" altLang="zh-CN" sz="1800" b="1" dirty="0">
              <a:latin typeface="微软雅黑" pitchFamily="34" charset="-122"/>
              <a:ea typeface="微软雅黑" pitchFamily="34" charset="-122"/>
            </a:endParaRPr>
          </a:p>
          <a:p>
            <a:pPr lvl="2" algn="just">
              <a:lnSpc>
                <a:spcPct val="150000"/>
              </a:lnSpc>
            </a:pPr>
            <a:r>
              <a:rPr lang="zh-CN" altLang="en-US" sz="2000" b="1" dirty="0">
                <a:latin typeface="微软雅黑" pitchFamily="34" charset="-122"/>
                <a:ea typeface="微软雅黑" pitchFamily="34" charset="-122"/>
              </a:rPr>
              <a:t>分类</a:t>
            </a:r>
            <a:endParaRPr lang="en-US" altLang="zh-CN" sz="2000" b="1" dirty="0">
              <a:latin typeface="微软雅黑" pitchFamily="34" charset="-122"/>
              <a:ea typeface="微软雅黑" pitchFamily="34" charset="-122"/>
            </a:endParaRPr>
          </a:p>
          <a:p>
            <a:pPr lvl="3" algn="just">
              <a:lnSpc>
                <a:spcPct val="150000"/>
              </a:lnSpc>
            </a:pPr>
            <a:r>
              <a:rPr lang="zh-CN" altLang="zh-CN" sz="1800" dirty="0">
                <a:latin typeface="微软雅黑" pitchFamily="34" charset="-122"/>
                <a:ea typeface="微软雅黑" pitchFamily="34" charset="-122"/>
              </a:rPr>
              <a:t>判断测试集位于超平面的哪一边，实现最终的分类任务</a:t>
            </a:r>
            <a:endParaRPr lang="en-US" altLang="zh-CN" sz="1800" b="1" dirty="0">
              <a:latin typeface="微软雅黑" pitchFamily="34" charset="-122"/>
              <a:ea typeface="微软雅黑" pitchFamily="34" charset="-122"/>
            </a:endParaRPr>
          </a:p>
          <a:p>
            <a:pPr lvl="1" algn="just">
              <a:lnSpc>
                <a:spcPct val="150000"/>
              </a:lnSpc>
            </a:pPr>
            <a:endParaRPr lang="en-US" altLang="zh-CN" sz="20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215639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8670" cy="771550"/>
          </a:xfrm>
          <a:prstGeom prst="rect">
            <a:avLst/>
          </a:prstGeom>
        </p:spPr>
        <p:txBody>
          <a:bodyPr/>
          <a:lstStyle/>
          <a:p>
            <a:pPr algn="ctr">
              <a:lnSpc>
                <a:spcPct val="150000"/>
              </a:lnSpc>
            </a:pPr>
            <a:r>
              <a:rPr kumimoji="1" lang="zh-CN" altLang="en-US" sz="2400" dirty="0"/>
              <a:t>支持向量机优缺点分析</a:t>
            </a:r>
          </a:p>
        </p:txBody>
      </p:sp>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344816" cy="4176464"/>
          </a:xfrm>
          <a:prstGeom prst="rect">
            <a:avLst/>
          </a:prstGeom>
        </p:spPr>
        <p:txBody>
          <a:bodyPr/>
          <a:lstStyle/>
          <a:p>
            <a:pPr lvl="1" algn="just">
              <a:lnSpc>
                <a:spcPct val="150000"/>
              </a:lnSpc>
            </a:pPr>
            <a:r>
              <a:rPr lang="zh-CN" altLang="en-US" sz="2000" b="1" dirty="0">
                <a:latin typeface="微软雅黑" pitchFamily="34" charset="-122"/>
                <a:ea typeface="微软雅黑" pitchFamily="34" charset="-122"/>
              </a:rPr>
              <a:t>优点</a:t>
            </a:r>
            <a:endParaRPr lang="en-US" altLang="zh-CN" sz="2000" b="1"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计算的复杂性取决于支持向量的数目，避免了“维数灾难”</a:t>
            </a:r>
            <a:endParaRPr lang="en-US" altLang="zh-CN" sz="2000"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具有较好的“鲁棒”性，增、删非支持向量样本对模型没有影响</a:t>
            </a:r>
            <a:endParaRPr lang="en-US" altLang="zh-CN" sz="2000" dirty="0">
              <a:latin typeface="微软雅黑" pitchFamily="34" charset="-122"/>
              <a:ea typeface="微软雅黑" pitchFamily="34" charset="-122"/>
            </a:endParaRPr>
          </a:p>
          <a:p>
            <a:pPr lvl="1" algn="just">
              <a:lnSpc>
                <a:spcPct val="150000"/>
              </a:lnSpc>
            </a:pPr>
            <a:r>
              <a:rPr lang="zh-CN" altLang="en-US" sz="2000" b="1" dirty="0">
                <a:latin typeface="微软雅黑" pitchFamily="34" charset="-122"/>
                <a:ea typeface="微软雅黑" pitchFamily="34" charset="-122"/>
              </a:rPr>
              <a:t>缺点</a:t>
            </a:r>
            <a:r>
              <a:rPr lang="zh-CN" altLang="zh-CN"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 </a:t>
            </a:r>
            <a:r>
              <a:rPr lang="en-US" altLang="zh-CN" sz="2000" dirty="0">
                <a:latin typeface="微软雅黑" pitchFamily="34" charset="-122"/>
                <a:ea typeface="微软雅黑" pitchFamily="34" charset="-122"/>
              </a:rPr>
              <a:t>SVM</a:t>
            </a:r>
            <a:r>
              <a:rPr lang="zh-CN" altLang="en-US" sz="2000" dirty="0">
                <a:latin typeface="微软雅黑" pitchFamily="34" charset="-122"/>
                <a:ea typeface="微软雅黑" pitchFamily="34" charset="-122"/>
              </a:rPr>
              <a:t>算法对大规模训练样本难以实施</a:t>
            </a:r>
            <a:endParaRPr lang="en-US" altLang="zh-CN" sz="2000" dirty="0">
              <a:latin typeface="微软雅黑" pitchFamily="34" charset="-122"/>
              <a:ea typeface="微软雅黑" pitchFamily="34" charset="-122"/>
            </a:endParaRPr>
          </a:p>
          <a:p>
            <a:pPr lvl="2" algn="just">
              <a:lnSpc>
                <a:spcPct val="150000"/>
              </a:lnSpc>
            </a:pPr>
            <a:r>
              <a:rPr lang="zh-CN" altLang="zh-CN" sz="2000" dirty="0">
                <a:latin typeface="微软雅黑" pitchFamily="34" charset="-122"/>
                <a:ea typeface="微软雅黑" pitchFamily="34" charset="-122"/>
              </a:rPr>
              <a:t>核函数如何简化升维后计算的复杂度</a:t>
            </a:r>
            <a:endParaRPr lang="en-US" altLang="zh-CN" sz="2000" dirty="0">
              <a:latin typeface="微软雅黑" pitchFamily="34" charset="-122"/>
              <a:ea typeface="微软雅黑" pitchFamily="34" charset="-122"/>
            </a:endParaRPr>
          </a:p>
          <a:p>
            <a:pPr lvl="2" algn="just">
              <a:lnSpc>
                <a:spcPct val="150000"/>
              </a:lnSpc>
            </a:pPr>
            <a:r>
              <a:rPr lang="en-US" altLang="zh-CN" sz="2000" dirty="0">
                <a:latin typeface="微软雅黑" pitchFamily="34" charset="-122"/>
                <a:ea typeface="微软雅黑" pitchFamily="34" charset="-122"/>
              </a:rPr>
              <a:t>SVM</a:t>
            </a:r>
            <a:r>
              <a:rPr lang="zh-CN" altLang="zh-CN" sz="2000" dirty="0">
                <a:latin typeface="微软雅黑" pitchFamily="34" charset="-122"/>
                <a:ea typeface="微软雅黑" pitchFamily="34" charset="-122"/>
              </a:rPr>
              <a:t>在</a:t>
            </a:r>
            <a:r>
              <a:rPr lang="zh-CN" altLang="en-US" sz="2000" dirty="0">
                <a:latin typeface="微软雅黑" pitchFamily="34" charset="-122"/>
                <a:ea typeface="微软雅黑" pitchFamily="34" charset="-122"/>
              </a:rPr>
              <a:t>多分类，</a:t>
            </a:r>
            <a:r>
              <a:rPr lang="zh-CN" altLang="zh-CN" sz="2000" dirty="0">
                <a:latin typeface="微软雅黑" pitchFamily="34" charset="-122"/>
                <a:ea typeface="微软雅黑" pitchFamily="34" charset="-122"/>
              </a:rPr>
              <a:t>回归问题中的解决思路</a:t>
            </a: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79333572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bwMode="auto">
          <a:xfrm>
            <a:off x="3198107" y="341538"/>
            <a:ext cx="2747786" cy="438581"/>
          </a:xfrm>
          <a:prstGeom prst="rect">
            <a:avLst/>
          </a:prstGeom>
        </p:spPr>
        <p:txBody>
          <a:bodyPr wrap="square" lIns="68580" tIns="34290" rIns="68580" bIns="34290">
            <a:spAutoFit/>
          </a:bodyPr>
          <a:lstStyle/>
          <a:p>
            <a:pPr algn="ctr">
              <a:defRPr/>
            </a:pPr>
            <a:r>
              <a:rPr lang="zh-CN" altLang="en-US" sz="2400" b="1" kern="100">
                <a:solidFill>
                  <a:srgbClr val="345780"/>
                </a:solidFill>
                <a:latin typeface="+mn-ea"/>
                <a:cs typeface="Times New Roman" panose="02020603050405020304" pitchFamily="18" charset="0"/>
              </a:rPr>
              <a:t>参考</a:t>
            </a:r>
            <a:r>
              <a:rPr lang="en-US" altLang="zh-CN" sz="2400" b="1" kern="100">
                <a:solidFill>
                  <a:srgbClr val="345780"/>
                </a:solidFill>
                <a:latin typeface="+mn-ea"/>
                <a:cs typeface="Times New Roman" panose="02020603050405020304" pitchFamily="18" charset="0"/>
              </a:rPr>
              <a:t>/</a:t>
            </a:r>
            <a:r>
              <a:rPr lang="zh-CN" altLang="en-US" sz="2400" b="1" kern="100">
                <a:solidFill>
                  <a:srgbClr val="345780"/>
                </a:solidFill>
                <a:latin typeface="+mn-ea"/>
                <a:cs typeface="Times New Roman" panose="02020603050405020304" pitchFamily="18" charset="0"/>
              </a:rPr>
              <a:t>推荐</a:t>
            </a:r>
            <a:endParaRPr lang="en-US" altLang="zh-CN" sz="2400" b="1" kern="100">
              <a:solidFill>
                <a:srgbClr val="345780"/>
              </a:solidFill>
              <a:latin typeface="+mn-ea"/>
              <a:cs typeface="Times New Roman" panose="02020603050405020304" pitchFamily="18" charset="0"/>
            </a:endParaRPr>
          </a:p>
        </p:txBody>
      </p:sp>
      <p:sp>
        <p:nvSpPr>
          <p:cNvPr id="5" name="AutoShape 4">
            <a:extLst>
              <a:ext uri="{FF2B5EF4-FFF2-40B4-BE49-F238E27FC236}">
                <a16:creationId xmlns:a16="http://schemas.microsoft.com/office/drawing/2014/main" xmlns="" id="{CDB33B49-4EBA-4164-8440-116D4BE5D915}"/>
              </a:ext>
            </a:extLst>
          </p:cNvPr>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10" name="文本框 9">
            <a:extLst>
              <a:ext uri="{FF2B5EF4-FFF2-40B4-BE49-F238E27FC236}">
                <a16:creationId xmlns:a16="http://schemas.microsoft.com/office/drawing/2014/main" xmlns="" id="{C93EAC74-CBF7-42AC-A944-B28A906F5D43}"/>
              </a:ext>
            </a:extLst>
          </p:cNvPr>
          <p:cNvSpPr txBox="1"/>
          <p:nvPr/>
        </p:nvSpPr>
        <p:spPr>
          <a:xfrm>
            <a:off x="1835696" y="1274610"/>
            <a:ext cx="7200800" cy="2162130"/>
          </a:xfrm>
          <a:prstGeom prst="rect">
            <a:avLst/>
          </a:prstGeom>
          <a:noFill/>
        </p:spPr>
        <p:txBody>
          <a:bodyPr wrap="square" lIns="68580" tIns="34290" rIns="68580" bIns="34290">
            <a:spAutoFit/>
          </a:bodyPr>
          <a:lstStyle/>
          <a:p>
            <a:pPr marL="257175" indent="-257175" algn="just">
              <a:lnSpc>
                <a:spcPct val="200000"/>
              </a:lnSpc>
              <a:buFont typeface="+mj-lt"/>
              <a:buAutoNum type="arabicPeriod"/>
            </a:pP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统计学习方法</a:t>
            </a:r>
            <a:r>
              <a:rPr lang="en-US" altLang="zh-CN" sz="2400" b="1"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李航著；</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marL="257175" indent="-257175" algn="just">
              <a:lnSpc>
                <a:spcPct val="200000"/>
              </a:lnSpc>
              <a:buFont typeface="+mj-lt"/>
              <a:buAutoNum type="arabicPeriod"/>
            </a:pPr>
            <a:r>
              <a:rPr lang="zh-CN" altLang="en-US" sz="2400" b="1" kern="100" dirty="0">
                <a:latin typeface="等线" panose="02010600030101010101" pitchFamily="2" charset="-122"/>
                <a:ea typeface="等线" panose="02010600030101010101" pitchFamily="2" charset="-122"/>
                <a:cs typeface="Times New Roman" panose="02020603050405020304" pitchFamily="18" charset="0"/>
              </a:rPr>
              <a:t> 吴恩达视频：</a:t>
            </a:r>
            <a:endParaRPr lang="en-US" altLang="zh-CN" sz="2400" b="1" kern="100" dirty="0">
              <a:latin typeface="等线" panose="02010600030101010101" pitchFamily="2" charset="-122"/>
              <a:ea typeface="等线" panose="02010600030101010101" pitchFamily="2" charset="-122"/>
              <a:cs typeface="Times New Roman" panose="02020603050405020304" pitchFamily="18" charset="0"/>
            </a:endParaRPr>
          </a:p>
          <a:p>
            <a:pPr algn="just">
              <a:lnSpc>
                <a:spcPct val="200000"/>
              </a:lnSpc>
            </a:pPr>
            <a:r>
              <a:rPr lang="en-US" altLang="zh-CN" sz="2000" b="1"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b="1" kern="100" dirty="0">
                <a:latin typeface="等线" panose="02010600030101010101" pitchFamily="2" charset="-122"/>
                <a:ea typeface="等线" panose="02010600030101010101" pitchFamily="2" charset="-122"/>
                <a:cs typeface="Times New Roman" panose="02020603050405020304" pitchFamily="18" charset="0"/>
              </a:rPr>
              <a:t>https://study.163.com/course/introduction/1210076550.htm </a:t>
            </a:r>
            <a:endParaRPr lang="en-US" altLang="zh-CN" sz="2000" b="1"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4872677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1680" y="771550"/>
            <a:ext cx="7344816" cy="1512168"/>
          </a:xfrm>
          <a:prstGeom prst="rect">
            <a:avLst/>
          </a:prstGeom>
        </p:spPr>
        <p:txBody>
          <a:bodyPr/>
          <a:lstStyle/>
          <a:p>
            <a:pPr marL="0" lvl="1" indent="0" algn="just">
              <a:lnSpc>
                <a:spcPct val="150000"/>
              </a:lnSpc>
              <a:buNone/>
            </a:pPr>
            <a:r>
              <a:rPr lang="zh-CN"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    </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下面</a:t>
            </a:r>
            <a:r>
              <a:rPr lang="zh-CN" altLang="en-US" dirty="0">
                <a:latin typeface="微软雅黑" pitchFamily="34" charset="-122"/>
                <a:ea typeface="微软雅黑" pitchFamily="34" charset="-122"/>
              </a:rPr>
              <a:t>为鸢尾花数据集构建</a:t>
            </a:r>
            <a:r>
              <a:rPr lang="en-US" altLang="zh-CN" dirty="0">
                <a:latin typeface="微软雅黑" pitchFamily="34" charset="-122"/>
                <a:ea typeface="微软雅黑" pitchFamily="34" charset="-122"/>
              </a:rPr>
              <a:t>SVM</a:t>
            </a:r>
            <a:r>
              <a:rPr lang="zh-CN" altLang="en-US" dirty="0">
                <a:latin typeface="微软雅黑" pitchFamily="34" charset="-122"/>
                <a:ea typeface="微软雅黑" pitchFamily="34" charset="-122"/>
              </a:rPr>
              <a:t>分类模型，数据导入以及最终结果可视化都与前面讲述的分类方法相同，</a:t>
            </a:r>
            <a:r>
              <a:rPr lang="en-US" altLang="zh-CN" dirty="0">
                <a:latin typeface="微软雅黑" pitchFamily="34" charset="-122"/>
                <a:ea typeface="微软雅黑" pitchFamily="34" charset="-122"/>
              </a:rPr>
              <a:t>SVM</a:t>
            </a:r>
            <a:r>
              <a:rPr lang="zh-CN" altLang="en-US" dirty="0">
                <a:latin typeface="微软雅黑" pitchFamily="34" charset="-122"/>
                <a:ea typeface="微软雅黑" pitchFamily="34" charset="-122"/>
              </a:rPr>
              <a:t>算法采用的是</a:t>
            </a:r>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中的</a:t>
            </a:r>
            <a:r>
              <a:rPr lang="en-US" altLang="zh-CN" dirty="0" err="1">
                <a:latin typeface="微软雅黑" pitchFamily="34" charset="-122"/>
                <a:ea typeface="微软雅黑" pitchFamily="34" charset="-122"/>
              </a:rPr>
              <a:t>svm</a:t>
            </a:r>
            <a:r>
              <a:rPr lang="zh-CN" altLang="en-US" dirty="0">
                <a:latin typeface="微软雅黑" pitchFamily="34" charset="-122"/>
                <a:ea typeface="微软雅黑" pitchFamily="34" charset="-122"/>
              </a:rPr>
              <a:t>模块中的</a:t>
            </a:r>
            <a:r>
              <a:rPr lang="en-US" altLang="zh-CN" dirty="0">
                <a:latin typeface="微软雅黑" pitchFamily="34" charset="-122"/>
                <a:ea typeface="微软雅黑" pitchFamily="34" charset="-122"/>
              </a:rPr>
              <a:t>SVC</a:t>
            </a:r>
            <a:r>
              <a:rPr lang="zh-CN" altLang="en-US" dirty="0">
                <a:latin typeface="微软雅黑" pitchFamily="34" charset="-122"/>
                <a:ea typeface="微软雅黑" pitchFamily="34" charset="-122"/>
              </a:rPr>
              <a:t>方法搭建分类模型。采用鸢尾花数据集进行</a:t>
            </a:r>
            <a:r>
              <a:rPr lang="en-US" altLang="zh-CN" dirty="0">
                <a:latin typeface="微软雅黑" pitchFamily="34" charset="-122"/>
                <a:ea typeface="微软雅黑" pitchFamily="34" charset="-122"/>
              </a:rPr>
              <a:t>SVM</a:t>
            </a:r>
            <a:r>
              <a:rPr lang="zh-CN" altLang="en-US" dirty="0">
                <a:latin typeface="微软雅黑" pitchFamily="34" charset="-122"/>
                <a:ea typeface="微软雅黑" pitchFamily="34" charset="-122"/>
              </a:rPr>
              <a:t>分类模型训练以及对训练模型进行预测的代码如下所示：</a:t>
            </a:r>
            <a:endParaRPr lang="en-US" altLang="zh-CN"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矩形 4"/>
          <p:cNvSpPr/>
          <p:nvPr/>
        </p:nvSpPr>
        <p:spPr>
          <a:xfrm>
            <a:off x="1763688" y="184666"/>
            <a:ext cx="7344816" cy="461665"/>
          </a:xfrm>
          <a:prstGeom prst="rect">
            <a:avLst/>
          </a:prstGeom>
        </p:spPr>
        <p:txBody>
          <a:bodyPr wrap="square">
            <a:spAutoFit/>
          </a:bodyPr>
          <a:lstStyle/>
          <a:p>
            <a:pPr algn="ctr">
              <a:lnSpc>
                <a:spcPct val="100000"/>
              </a:lnSpc>
            </a:pPr>
            <a:r>
              <a:rPr lang="en-US" altLang="zh-CN" sz="2400" dirty="0" err="1" smtClean="0">
                <a:latin typeface="微软雅黑" pitchFamily="34" charset="-122"/>
                <a:ea typeface="微软雅黑" pitchFamily="34" charset="-122"/>
              </a:rPr>
              <a:t>Sklearn</a:t>
            </a:r>
            <a:r>
              <a:rPr lang="zh-CN" altLang="en-US" sz="2400" dirty="0">
                <a:latin typeface="微软雅黑" pitchFamily="34" charset="-122"/>
                <a:ea typeface="微软雅黑" pitchFamily="34" charset="-122"/>
              </a:rPr>
              <a:t>实现</a:t>
            </a:r>
            <a:r>
              <a:rPr kumimoji="1" lang="zh-CN" altLang="en-US" sz="2400" dirty="0">
                <a:latin typeface="微软雅黑" pitchFamily="34" charset="-122"/>
                <a:ea typeface="微软雅黑" pitchFamily="34" charset="-122"/>
              </a:rPr>
              <a:t>支持向量机</a:t>
            </a:r>
            <a:endParaRPr kumimoji="1" lang="en-US" altLang="zh-CN" sz="2400" dirty="0">
              <a:latin typeface="微软雅黑" pitchFamily="34" charset="-122"/>
              <a:ea typeface="微软雅黑" pitchFamily="34" charset="-122"/>
            </a:endParaRPr>
          </a:p>
        </p:txBody>
      </p:sp>
      <p:graphicFrame>
        <p:nvGraphicFramePr>
          <p:cNvPr id="7" name="内容占位符 8"/>
          <p:cNvGraphicFramePr>
            <a:graphicFrameLocks/>
          </p:cNvGraphicFramePr>
          <p:nvPr>
            <p:extLst>
              <p:ext uri="{D42A27DB-BD31-4B8C-83A1-F6EECF244321}">
                <p14:modId xmlns:p14="http://schemas.microsoft.com/office/powerpoint/2010/main" val="2089303619"/>
              </p:ext>
            </p:extLst>
          </p:nvPr>
        </p:nvGraphicFramePr>
        <p:xfrm>
          <a:off x="1907705" y="2330624"/>
          <a:ext cx="7128792" cy="2329358"/>
        </p:xfrm>
        <a:graphic>
          <a:graphicData uri="http://schemas.openxmlformats.org/drawingml/2006/table">
            <a:tbl>
              <a:tblPr firstRow="1" firstCol="1" bandRow="1">
                <a:tableStyleId>{5C22544A-7EE6-4342-B048-85BDC9FD1C3A}</a:tableStyleId>
              </a:tblPr>
              <a:tblGrid>
                <a:gridCol w="7128792">
                  <a:extLst>
                    <a:ext uri="{9D8B030D-6E8A-4147-A177-3AD203B41FA5}">
                      <a16:colId xmlns:a16="http://schemas.microsoft.com/office/drawing/2014/main" xmlns="" val="20000"/>
                    </a:ext>
                  </a:extLst>
                </a:gridCol>
              </a:tblGrid>
              <a:tr h="215973">
                <a:tc>
                  <a:txBody>
                    <a:bodyPr/>
                    <a:lstStyle/>
                    <a:p>
                      <a:pPr algn="ctr">
                        <a:lnSpc>
                          <a:spcPct val="120000"/>
                        </a:lnSpc>
                        <a:spcAft>
                          <a:spcPts val="0"/>
                        </a:spcAft>
                      </a:pPr>
                      <a:r>
                        <a:rPr lang="zh-CN" altLang="zh-CN" sz="1100" b="1" kern="1200" dirty="0">
                          <a:solidFill>
                            <a:srgbClr val="002060"/>
                          </a:solidFill>
                          <a:effectLst/>
                          <a:latin typeface="+mn-lt"/>
                          <a:ea typeface="+mn-ea"/>
                          <a:cs typeface="+mn-cs"/>
                        </a:rPr>
                        <a:t>程序</a:t>
                      </a:r>
                      <a:r>
                        <a:rPr lang="en-US" altLang="zh-CN" sz="1100" b="1" kern="1200" dirty="0">
                          <a:solidFill>
                            <a:srgbClr val="002060"/>
                          </a:solidFill>
                          <a:effectLst/>
                          <a:latin typeface="+mn-lt"/>
                          <a:ea typeface="+mn-ea"/>
                          <a:cs typeface="+mn-cs"/>
                        </a:rPr>
                        <a:t>5-4-4   SVM</a:t>
                      </a:r>
                      <a:r>
                        <a:rPr lang="zh-CN" altLang="zh-CN" sz="1100" b="1" kern="1200" dirty="0">
                          <a:solidFill>
                            <a:srgbClr val="002060"/>
                          </a:solidFill>
                          <a:effectLst/>
                          <a:latin typeface="+mn-lt"/>
                          <a:ea typeface="+mn-ea"/>
                          <a:cs typeface="+mn-cs"/>
                        </a:rPr>
                        <a:t>分类模型</a:t>
                      </a:r>
                      <a:endParaRPr lang="zh-CN" sz="10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2113385">
                <a:tc>
                  <a:txBody>
                    <a:bodyPr/>
                    <a:lstStyle/>
                    <a:p>
                      <a:r>
                        <a:rPr lang="en-US" altLang="zh-CN" sz="1100" b="1" kern="1200" dirty="0">
                          <a:solidFill>
                            <a:srgbClr val="002060"/>
                          </a:solidFill>
                          <a:effectLst/>
                          <a:latin typeface="+mn-lt"/>
                          <a:ea typeface="+mn-ea"/>
                          <a:cs typeface="+mn-cs"/>
                        </a:rPr>
                        <a:t>from </a:t>
                      </a:r>
                      <a:r>
                        <a:rPr lang="en-US" altLang="zh-CN" sz="1100" b="1" kern="1200" dirty="0" err="1">
                          <a:solidFill>
                            <a:srgbClr val="002060"/>
                          </a:solidFill>
                          <a:effectLst/>
                          <a:latin typeface="+mn-lt"/>
                          <a:ea typeface="+mn-ea"/>
                          <a:cs typeface="+mn-cs"/>
                        </a:rPr>
                        <a:t>sklearn.datasets</a:t>
                      </a:r>
                      <a:r>
                        <a:rPr lang="en-US" altLang="zh-CN" sz="1100" b="1" kern="1200" dirty="0">
                          <a:solidFill>
                            <a:srgbClr val="002060"/>
                          </a:solidFill>
                          <a:effectLst/>
                          <a:latin typeface="+mn-lt"/>
                          <a:ea typeface="+mn-ea"/>
                          <a:cs typeface="+mn-cs"/>
                        </a:rPr>
                        <a:t> import </a:t>
                      </a:r>
                      <a:r>
                        <a:rPr lang="en-US" altLang="zh-CN" sz="1100" b="1" kern="1200" dirty="0" err="1">
                          <a:solidFill>
                            <a:srgbClr val="002060"/>
                          </a:solidFill>
                          <a:effectLst/>
                          <a:latin typeface="+mn-lt"/>
                          <a:ea typeface="+mn-ea"/>
                          <a:cs typeface="+mn-cs"/>
                        </a:rPr>
                        <a:t>load_iris</a:t>
                      </a:r>
                      <a:endParaRPr lang="en-US" altLang="zh-CN" sz="1100" b="1" kern="1200" dirty="0">
                        <a:solidFill>
                          <a:srgbClr val="002060"/>
                        </a:solidFill>
                        <a:effectLst/>
                        <a:latin typeface="+mn-lt"/>
                        <a:ea typeface="+mn-ea"/>
                        <a:cs typeface="+mn-cs"/>
                      </a:endParaRPr>
                    </a:p>
                    <a:p>
                      <a:r>
                        <a:rPr lang="en-US" altLang="zh-CN" sz="1100" b="1" kern="1200" dirty="0">
                          <a:solidFill>
                            <a:srgbClr val="002060"/>
                          </a:solidFill>
                          <a:effectLst/>
                          <a:latin typeface="+mn-lt"/>
                          <a:ea typeface="+mn-ea"/>
                          <a:cs typeface="+mn-cs"/>
                        </a:rPr>
                        <a:t>from </a:t>
                      </a:r>
                      <a:r>
                        <a:rPr lang="en-US" altLang="zh-CN" sz="1100" b="1" kern="1200" dirty="0" err="1">
                          <a:solidFill>
                            <a:srgbClr val="002060"/>
                          </a:solidFill>
                          <a:effectLst/>
                          <a:latin typeface="+mn-lt"/>
                          <a:ea typeface="+mn-ea"/>
                          <a:cs typeface="+mn-cs"/>
                        </a:rPr>
                        <a:t>sklearn</a:t>
                      </a:r>
                      <a:r>
                        <a:rPr lang="en-US" altLang="zh-CN" sz="1100" b="1" kern="1200" dirty="0">
                          <a:solidFill>
                            <a:srgbClr val="002060"/>
                          </a:solidFill>
                          <a:effectLst/>
                          <a:latin typeface="+mn-lt"/>
                          <a:ea typeface="+mn-ea"/>
                          <a:cs typeface="+mn-cs"/>
                        </a:rPr>
                        <a:t> import neighbors</a:t>
                      </a:r>
                    </a:p>
                    <a:p>
                      <a:r>
                        <a:rPr lang="en-US" altLang="zh-CN" sz="1100" b="1" kern="1200" dirty="0">
                          <a:solidFill>
                            <a:srgbClr val="002060"/>
                          </a:solidFill>
                          <a:effectLst/>
                          <a:latin typeface="+mn-lt"/>
                          <a:ea typeface="+mn-ea"/>
                          <a:cs typeface="+mn-cs"/>
                        </a:rPr>
                        <a:t>from </a:t>
                      </a:r>
                      <a:r>
                        <a:rPr lang="en-US" altLang="zh-CN" sz="1100" b="1" kern="1200" dirty="0" err="1">
                          <a:solidFill>
                            <a:srgbClr val="002060"/>
                          </a:solidFill>
                          <a:effectLst/>
                          <a:latin typeface="+mn-lt"/>
                          <a:ea typeface="+mn-ea"/>
                          <a:cs typeface="+mn-cs"/>
                        </a:rPr>
                        <a:t>sklearn</a:t>
                      </a:r>
                      <a:r>
                        <a:rPr lang="en-US" altLang="zh-CN" sz="1100" b="1" kern="1200" dirty="0">
                          <a:solidFill>
                            <a:srgbClr val="002060"/>
                          </a:solidFill>
                          <a:effectLst/>
                          <a:latin typeface="+mn-lt"/>
                          <a:ea typeface="+mn-ea"/>
                          <a:cs typeface="+mn-cs"/>
                        </a:rPr>
                        <a:t> import </a:t>
                      </a:r>
                      <a:r>
                        <a:rPr lang="en-US" altLang="zh-CN" sz="1100" b="1" kern="1200" dirty="0" err="1">
                          <a:solidFill>
                            <a:srgbClr val="002060"/>
                          </a:solidFill>
                          <a:effectLst/>
                          <a:latin typeface="+mn-lt"/>
                          <a:ea typeface="+mn-ea"/>
                          <a:cs typeface="+mn-cs"/>
                        </a:rPr>
                        <a:t>svm</a:t>
                      </a:r>
                      <a:endParaRPr lang="en-US" altLang="zh-CN" sz="1100" b="1" kern="1200" dirty="0">
                        <a:solidFill>
                          <a:srgbClr val="002060"/>
                        </a:solidFill>
                        <a:effectLst/>
                        <a:latin typeface="+mn-lt"/>
                        <a:ea typeface="+mn-ea"/>
                        <a:cs typeface="+mn-cs"/>
                      </a:endParaRPr>
                    </a:p>
                    <a:p>
                      <a:r>
                        <a:rPr lang="en-US" altLang="zh-CN" sz="1100" b="1" kern="1200" dirty="0">
                          <a:solidFill>
                            <a:srgbClr val="002060"/>
                          </a:solidFill>
                          <a:effectLst/>
                          <a:latin typeface="+mn-lt"/>
                          <a:ea typeface="+mn-ea"/>
                          <a:cs typeface="+mn-cs"/>
                        </a:rPr>
                        <a:t>from </a:t>
                      </a:r>
                      <a:r>
                        <a:rPr lang="en-US" altLang="zh-CN" sz="1100" b="1" kern="1200" dirty="0" err="1">
                          <a:solidFill>
                            <a:srgbClr val="002060"/>
                          </a:solidFill>
                          <a:effectLst/>
                          <a:latin typeface="+mn-lt"/>
                          <a:ea typeface="+mn-ea"/>
                          <a:cs typeface="+mn-cs"/>
                        </a:rPr>
                        <a:t>sklearn.model_selection</a:t>
                      </a:r>
                      <a:r>
                        <a:rPr lang="en-US" altLang="zh-CN" sz="1100" b="1" kern="1200" dirty="0">
                          <a:solidFill>
                            <a:srgbClr val="002060"/>
                          </a:solidFill>
                          <a:effectLst/>
                          <a:latin typeface="+mn-lt"/>
                          <a:ea typeface="+mn-ea"/>
                          <a:cs typeface="+mn-cs"/>
                        </a:rPr>
                        <a:t> import </a:t>
                      </a:r>
                      <a:r>
                        <a:rPr lang="en-US" altLang="zh-CN" sz="1100" b="1" kern="1200" dirty="0" err="1">
                          <a:solidFill>
                            <a:srgbClr val="002060"/>
                          </a:solidFill>
                          <a:effectLst/>
                          <a:latin typeface="+mn-lt"/>
                          <a:ea typeface="+mn-ea"/>
                          <a:cs typeface="+mn-cs"/>
                        </a:rPr>
                        <a:t>train_test_split</a:t>
                      </a:r>
                      <a:endParaRPr lang="en-US" altLang="zh-CN" sz="1100" b="1" kern="1200" dirty="0">
                        <a:solidFill>
                          <a:srgbClr val="002060"/>
                        </a:solidFill>
                        <a:effectLst/>
                        <a:latin typeface="+mn-lt"/>
                        <a:ea typeface="+mn-ea"/>
                        <a:cs typeface="+mn-cs"/>
                      </a:endParaRPr>
                    </a:p>
                    <a:p>
                      <a:r>
                        <a:rPr lang="en-US" altLang="zh-CN" sz="1100" b="1" kern="1200" dirty="0" err="1">
                          <a:solidFill>
                            <a:srgbClr val="002060"/>
                          </a:solidFill>
                          <a:effectLst/>
                          <a:latin typeface="+mn-lt"/>
                          <a:ea typeface="+mn-ea"/>
                          <a:cs typeface="+mn-cs"/>
                        </a:rPr>
                        <a:t>svm</a:t>
                      </a:r>
                      <a:r>
                        <a:rPr lang="en-US" altLang="zh-CN" sz="1100" b="1" kern="1200" dirty="0">
                          <a:solidFill>
                            <a:srgbClr val="002060"/>
                          </a:solidFill>
                          <a:effectLst/>
                          <a:latin typeface="+mn-lt"/>
                          <a:ea typeface="+mn-ea"/>
                          <a:cs typeface="+mn-cs"/>
                        </a:rPr>
                        <a:t> = </a:t>
                      </a:r>
                      <a:r>
                        <a:rPr lang="en-US" altLang="zh-CN" sz="1100" b="1" kern="1200" dirty="0" err="1">
                          <a:solidFill>
                            <a:srgbClr val="002060"/>
                          </a:solidFill>
                          <a:effectLst/>
                          <a:latin typeface="+mn-lt"/>
                          <a:ea typeface="+mn-ea"/>
                          <a:cs typeface="+mn-cs"/>
                        </a:rPr>
                        <a:t>svm.SVC</a:t>
                      </a:r>
                      <a:r>
                        <a:rPr lang="en-US" altLang="zh-CN" sz="1100" b="1" kern="1200" dirty="0">
                          <a:solidFill>
                            <a:srgbClr val="002060"/>
                          </a:solidFill>
                          <a:effectLst/>
                          <a:latin typeface="+mn-lt"/>
                          <a:ea typeface="+mn-ea"/>
                          <a:cs typeface="+mn-cs"/>
                        </a:rPr>
                        <a:t>(gamma ='auto')</a:t>
                      </a:r>
                    </a:p>
                    <a:p>
                      <a:r>
                        <a:rPr lang="en-US" altLang="zh-CN" sz="1100" b="1" kern="1200" dirty="0">
                          <a:solidFill>
                            <a:srgbClr val="002060"/>
                          </a:solidFill>
                          <a:effectLst/>
                          <a:latin typeface="+mn-lt"/>
                          <a:ea typeface="+mn-ea"/>
                          <a:cs typeface="+mn-cs"/>
                        </a:rPr>
                        <a:t>X = </a:t>
                      </a:r>
                      <a:r>
                        <a:rPr lang="en-US" altLang="zh-CN" sz="1100" b="1" kern="1200" dirty="0" err="1">
                          <a:solidFill>
                            <a:srgbClr val="002060"/>
                          </a:solidFill>
                          <a:effectLst/>
                          <a:latin typeface="+mn-lt"/>
                          <a:ea typeface="+mn-ea"/>
                          <a:cs typeface="+mn-cs"/>
                        </a:rPr>
                        <a:t>load_iris</a:t>
                      </a:r>
                      <a:r>
                        <a:rPr lang="en-US" altLang="zh-CN" sz="1100" b="1" kern="1200" dirty="0">
                          <a:solidFill>
                            <a:srgbClr val="002060"/>
                          </a:solidFill>
                          <a:effectLst/>
                          <a:latin typeface="+mn-lt"/>
                          <a:ea typeface="+mn-ea"/>
                          <a:cs typeface="+mn-cs"/>
                        </a:rPr>
                        <a:t>().data</a:t>
                      </a:r>
                    </a:p>
                    <a:p>
                      <a:r>
                        <a:rPr lang="en-US" altLang="zh-CN" sz="1100" b="1" kern="1200" dirty="0">
                          <a:solidFill>
                            <a:srgbClr val="002060"/>
                          </a:solidFill>
                          <a:effectLst/>
                          <a:latin typeface="+mn-lt"/>
                          <a:ea typeface="+mn-ea"/>
                          <a:cs typeface="+mn-cs"/>
                        </a:rPr>
                        <a:t>Y = </a:t>
                      </a:r>
                      <a:r>
                        <a:rPr lang="en-US" altLang="zh-CN" sz="1100" b="1" kern="1200" dirty="0" err="1">
                          <a:solidFill>
                            <a:srgbClr val="002060"/>
                          </a:solidFill>
                          <a:effectLst/>
                          <a:latin typeface="+mn-lt"/>
                          <a:ea typeface="+mn-ea"/>
                          <a:cs typeface="+mn-cs"/>
                        </a:rPr>
                        <a:t>load_iris</a:t>
                      </a:r>
                      <a:r>
                        <a:rPr lang="en-US" altLang="zh-CN" sz="1100" b="1" kern="1200" dirty="0">
                          <a:solidFill>
                            <a:srgbClr val="002060"/>
                          </a:solidFill>
                          <a:effectLst/>
                          <a:latin typeface="+mn-lt"/>
                          <a:ea typeface="+mn-ea"/>
                          <a:cs typeface="+mn-cs"/>
                        </a:rPr>
                        <a:t>().target</a:t>
                      </a:r>
                    </a:p>
                    <a:p>
                      <a:r>
                        <a:rPr lang="en-US" altLang="zh-CN" sz="1100" b="1" kern="1200" dirty="0" err="1">
                          <a:solidFill>
                            <a:srgbClr val="002060"/>
                          </a:solidFill>
                          <a:effectLst/>
                          <a:latin typeface="+mn-lt"/>
                          <a:ea typeface="+mn-ea"/>
                          <a:cs typeface="+mn-cs"/>
                        </a:rPr>
                        <a:t>x_train</a:t>
                      </a:r>
                      <a:r>
                        <a:rPr lang="en-US" altLang="zh-CN" sz="1100" b="1" kern="1200" dirty="0">
                          <a:solidFill>
                            <a:srgbClr val="002060"/>
                          </a:solidFill>
                          <a:effectLst/>
                          <a:latin typeface="+mn-lt"/>
                          <a:ea typeface="+mn-ea"/>
                          <a:cs typeface="+mn-cs"/>
                        </a:rPr>
                        <a:t>, </a:t>
                      </a:r>
                      <a:r>
                        <a:rPr lang="en-US" altLang="zh-CN" sz="1100" b="1" kern="1200" dirty="0" err="1">
                          <a:solidFill>
                            <a:srgbClr val="002060"/>
                          </a:solidFill>
                          <a:effectLst/>
                          <a:latin typeface="+mn-lt"/>
                          <a:ea typeface="+mn-ea"/>
                          <a:cs typeface="+mn-cs"/>
                        </a:rPr>
                        <a:t>x_test</a:t>
                      </a:r>
                      <a:r>
                        <a:rPr lang="en-US" altLang="zh-CN" sz="1100" b="1" kern="1200" dirty="0">
                          <a:solidFill>
                            <a:srgbClr val="002060"/>
                          </a:solidFill>
                          <a:effectLst/>
                          <a:latin typeface="+mn-lt"/>
                          <a:ea typeface="+mn-ea"/>
                          <a:cs typeface="+mn-cs"/>
                        </a:rPr>
                        <a:t>, </a:t>
                      </a:r>
                      <a:r>
                        <a:rPr lang="en-US" altLang="zh-CN" sz="1100" b="1" kern="1200" dirty="0" err="1">
                          <a:solidFill>
                            <a:srgbClr val="002060"/>
                          </a:solidFill>
                          <a:effectLst/>
                          <a:latin typeface="+mn-lt"/>
                          <a:ea typeface="+mn-ea"/>
                          <a:cs typeface="+mn-cs"/>
                        </a:rPr>
                        <a:t>y_train</a:t>
                      </a:r>
                      <a:r>
                        <a:rPr lang="en-US" altLang="zh-CN" sz="1100" b="1" kern="1200" dirty="0">
                          <a:solidFill>
                            <a:srgbClr val="002060"/>
                          </a:solidFill>
                          <a:effectLst/>
                          <a:latin typeface="+mn-lt"/>
                          <a:ea typeface="+mn-ea"/>
                          <a:cs typeface="+mn-cs"/>
                        </a:rPr>
                        <a:t>, </a:t>
                      </a:r>
                      <a:r>
                        <a:rPr lang="en-US" altLang="zh-CN" sz="1100" b="1" kern="1200" dirty="0" err="1">
                          <a:solidFill>
                            <a:srgbClr val="002060"/>
                          </a:solidFill>
                          <a:effectLst/>
                          <a:latin typeface="+mn-lt"/>
                          <a:ea typeface="+mn-ea"/>
                          <a:cs typeface="+mn-cs"/>
                        </a:rPr>
                        <a:t>y_test</a:t>
                      </a:r>
                      <a:r>
                        <a:rPr lang="en-US" altLang="zh-CN" sz="1100" b="1" kern="1200" dirty="0">
                          <a:solidFill>
                            <a:srgbClr val="002060"/>
                          </a:solidFill>
                          <a:effectLst/>
                          <a:latin typeface="+mn-lt"/>
                          <a:ea typeface="+mn-ea"/>
                          <a:cs typeface="+mn-cs"/>
                        </a:rPr>
                        <a:t> = </a:t>
                      </a:r>
                      <a:r>
                        <a:rPr lang="en-US" altLang="zh-CN" sz="1100" b="1" kern="1200" dirty="0" err="1">
                          <a:solidFill>
                            <a:srgbClr val="002060"/>
                          </a:solidFill>
                          <a:effectLst/>
                          <a:latin typeface="+mn-lt"/>
                          <a:ea typeface="+mn-ea"/>
                          <a:cs typeface="+mn-cs"/>
                        </a:rPr>
                        <a:t>train_test_split</a:t>
                      </a:r>
                      <a:r>
                        <a:rPr lang="en-US" altLang="zh-CN" sz="1100" b="1" kern="1200" dirty="0">
                          <a:solidFill>
                            <a:srgbClr val="002060"/>
                          </a:solidFill>
                          <a:effectLst/>
                          <a:latin typeface="+mn-lt"/>
                          <a:ea typeface="+mn-ea"/>
                          <a:cs typeface="+mn-cs"/>
                        </a:rPr>
                        <a:t>(X,Y, </a:t>
                      </a:r>
                      <a:r>
                        <a:rPr lang="en-US" altLang="zh-CN" sz="1100" b="1" kern="1200" dirty="0" err="1">
                          <a:solidFill>
                            <a:srgbClr val="002060"/>
                          </a:solidFill>
                          <a:effectLst/>
                          <a:latin typeface="+mn-lt"/>
                          <a:ea typeface="+mn-ea"/>
                          <a:cs typeface="+mn-cs"/>
                        </a:rPr>
                        <a:t>test_size</a:t>
                      </a:r>
                      <a:r>
                        <a:rPr lang="en-US" altLang="zh-CN" sz="1100" b="1" kern="1200" dirty="0">
                          <a:solidFill>
                            <a:srgbClr val="002060"/>
                          </a:solidFill>
                          <a:effectLst/>
                          <a:latin typeface="+mn-lt"/>
                          <a:ea typeface="+mn-ea"/>
                          <a:cs typeface="+mn-cs"/>
                        </a:rPr>
                        <a:t> = 0.3, </a:t>
                      </a:r>
                      <a:r>
                        <a:rPr lang="en-US" altLang="zh-CN" sz="1100" b="1" kern="1200" dirty="0" err="1">
                          <a:solidFill>
                            <a:srgbClr val="002060"/>
                          </a:solidFill>
                          <a:effectLst/>
                          <a:latin typeface="+mn-lt"/>
                          <a:ea typeface="+mn-ea"/>
                          <a:cs typeface="+mn-cs"/>
                        </a:rPr>
                        <a:t>random_state</a:t>
                      </a:r>
                      <a:r>
                        <a:rPr lang="en-US" altLang="zh-CN" sz="1100" b="1" kern="1200" dirty="0">
                          <a:solidFill>
                            <a:srgbClr val="002060"/>
                          </a:solidFill>
                          <a:effectLst/>
                          <a:latin typeface="+mn-lt"/>
                          <a:ea typeface="+mn-ea"/>
                          <a:cs typeface="+mn-cs"/>
                        </a:rPr>
                        <a:t> = 0)</a:t>
                      </a:r>
                    </a:p>
                    <a:p>
                      <a:r>
                        <a:rPr lang="en-US" altLang="zh-CN" sz="1100" b="1" kern="1200" dirty="0" err="1">
                          <a:solidFill>
                            <a:srgbClr val="002060"/>
                          </a:solidFill>
                          <a:effectLst/>
                          <a:latin typeface="+mn-lt"/>
                          <a:ea typeface="+mn-ea"/>
                          <a:cs typeface="+mn-cs"/>
                        </a:rPr>
                        <a:t>svm.fit</a:t>
                      </a:r>
                      <a:r>
                        <a:rPr lang="en-US" altLang="zh-CN" sz="1100" b="1" kern="1200" dirty="0">
                          <a:solidFill>
                            <a:srgbClr val="002060"/>
                          </a:solidFill>
                          <a:effectLst/>
                          <a:latin typeface="+mn-lt"/>
                          <a:ea typeface="+mn-ea"/>
                          <a:cs typeface="+mn-cs"/>
                        </a:rPr>
                        <a:t>(</a:t>
                      </a:r>
                      <a:r>
                        <a:rPr lang="en-US" altLang="zh-CN" sz="1100" b="1" kern="1200" dirty="0" err="1">
                          <a:solidFill>
                            <a:srgbClr val="002060"/>
                          </a:solidFill>
                          <a:effectLst/>
                          <a:latin typeface="+mn-lt"/>
                          <a:ea typeface="+mn-ea"/>
                          <a:cs typeface="+mn-cs"/>
                        </a:rPr>
                        <a:t>x_train,y_train</a:t>
                      </a:r>
                      <a:r>
                        <a:rPr lang="en-US" altLang="zh-CN" sz="1100" b="1" kern="1200" dirty="0">
                          <a:solidFill>
                            <a:srgbClr val="002060"/>
                          </a:solidFill>
                          <a:effectLst/>
                          <a:latin typeface="+mn-lt"/>
                          <a:ea typeface="+mn-ea"/>
                          <a:cs typeface="+mn-cs"/>
                        </a:rPr>
                        <a:t>)</a:t>
                      </a:r>
                    </a:p>
                    <a:p>
                      <a:r>
                        <a:rPr lang="en-US" altLang="zh-CN" sz="1100" b="1" kern="1200" dirty="0">
                          <a:solidFill>
                            <a:srgbClr val="002060"/>
                          </a:solidFill>
                          <a:effectLst/>
                          <a:latin typeface="+mn-lt"/>
                          <a:ea typeface="+mn-ea"/>
                          <a:cs typeface="+mn-cs"/>
                        </a:rPr>
                        <a:t>print("SVM</a:t>
                      </a:r>
                      <a:r>
                        <a:rPr lang="zh-CN" altLang="en-US" sz="1100" b="1" kern="1200" dirty="0">
                          <a:solidFill>
                            <a:srgbClr val="002060"/>
                          </a:solidFill>
                          <a:effectLst/>
                          <a:latin typeface="+mn-lt"/>
                          <a:ea typeface="+mn-ea"/>
                          <a:cs typeface="+mn-cs"/>
                        </a:rPr>
                        <a:t>模型训练集的准确率：</a:t>
                      </a:r>
                      <a:r>
                        <a:rPr lang="en-US" altLang="zh-CN" sz="1100" b="1" kern="1200" dirty="0">
                          <a:solidFill>
                            <a:srgbClr val="002060"/>
                          </a:solidFill>
                          <a:effectLst/>
                          <a:latin typeface="+mn-lt"/>
                          <a:ea typeface="+mn-ea"/>
                          <a:cs typeface="+mn-cs"/>
                        </a:rPr>
                        <a:t>%.3f" %</a:t>
                      </a:r>
                      <a:r>
                        <a:rPr lang="en-US" altLang="zh-CN" sz="1100" b="1" kern="1200" dirty="0" err="1">
                          <a:solidFill>
                            <a:srgbClr val="002060"/>
                          </a:solidFill>
                          <a:effectLst/>
                          <a:latin typeface="+mn-lt"/>
                          <a:ea typeface="+mn-ea"/>
                          <a:cs typeface="+mn-cs"/>
                        </a:rPr>
                        <a:t>svm.score</a:t>
                      </a:r>
                      <a:r>
                        <a:rPr lang="en-US" altLang="zh-CN" sz="1100" b="1" kern="1200" dirty="0">
                          <a:solidFill>
                            <a:srgbClr val="002060"/>
                          </a:solidFill>
                          <a:effectLst/>
                          <a:latin typeface="+mn-lt"/>
                          <a:ea typeface="+mn-ea"/>
                          <a:cs typeface="+mn-cs"/>
                        </a:rPr>
                        <a:t>(</a:t>
                      </a:r>
                      <a:r>
                        <a:rPr lang="en-US" altLang="zh-CN" sz="1100" b="1" kern="1200" dirty="0" err="1">
                          <a:solidFill>
                            <a:srgbClr val="002060"/>
                          </a:solidFill>
                          <a:effectLst/>
                          <a:latin typeface="+mn-lt"/>
                          <a:ea typeface="+mn-ea"/>
                          <a:cs typeface="+mn-cs"/>
                        </a:rPr>
                        <a:t>x_train</a:t>
                      </a:r>
                      <a:r>
                        <a:rPr lang="en-US" altLang="zh-CN" sz="1100" b="1" kern="1200" dirty="0">
                          <a:solidFill>
                            <a:srgbClr val="002060"/>
                          </a:solidFill>
                          <a:effectLst/>
                          <a:latin typeface="+mn-lt"/>
                          <a:ea typeface="+mn-ea"/>
                          <a:cs typeface="+mn-cs"/>
                        </a:rPr>
                        <a:t>, </a:t>
                      </a:r>
                      <a:r>
                        <a:rPr lang="en-US" altLang="zh-CN" sz="1100" b="1" kern="1200" dirty="0" err="1">
                          <a:solidFill>
                            <a:srgbClr val="002060"/>
                          </a:solidFill>
                          <a:effectLst/>
                          <a:latin typeface="+mn-lt"/>
                          <a:ea typeface="+mn-ea"/>
                          <a:cs typeface="+mn-cs"/>
                        </a:rPr>
                        <a:t>y_train</a:t>
                      </a:r>
                      <a:r>
                        <a:rPr lang="en-US" altLang="zh-CN" sz="1100" b="1" kern="1200" dirty="0">
                          <a:solidFill>
                            <a:srgbClr val="002060"/>
                          </a:solidFill>
                          <a:effectLst/>
                          <a:latin typeface="+mn-lt"/>
                          <a:ea typeface="+mn-ea"/>
                          <a:cs typeface="+mn-cs"/>
                        </a:rPr>
                        <a:t>))</a:t>
                      </a:r>
                    </a:p>
                    <a:p>
                      <a:r>
                        <a:rPr lang="en-US" altLang="zh-CN" sz="1100" b="1" kern="1200" dirty="0">
                          <a:solidFill>
                            <a:srgbClr val="002060"/>
                          </a:solidFill>
                          <a:effectLst/>
                          <a:latin typeface="+mn-lt"/>
                          <a:ea typeface="+mn-ea"/>
                          <a:cs typeface="+mn-cs"/>
                        </a:rPr>
                        <a:t>print("SVM</a:t>
                      </a:r>
                      <a:r>
                        <a:rPr lang="zh-CN" altLang="en-US" sz="1100" b="1" kern="1200" dirty="0">
                          <a:solidFill>
                            <a:srgbClr val="002060"/>
                          </a:solidFill>
                          <a:effectLst/>
                          <a:latin typeface="+mn-lt"/>
                          <a:ea typeface="+mn-ea"/>
                          <a:cs typeface="+mn-cs"/>
                        </a:rPr>
                        <a:t>模型测试集的准确率：</a:t>
                      </a:r>
                      <a:r>
                        <a:rPr lang="en-US" altLang="zh-CN" sz="1100" b="1" kern="1200" dirty="0">
                          <a:solidFill>
                            <a:srgbClr val="002060"/>
                          </a:solidFill>
                          <a:effectLst/>
                          <a:latin typeface="+mn-lt"/>
                          <a:ea typeface="+mn-ea"/>
                          <a:cs typeface="+mn-cs"/>
                        </a:rPr>
                        <a:t>%.3f" %</a:t>
                      </a:r>
                      <a:r>
                        <a:rPr lang="en-US" altLang="zh-CN" sz="1100" b="1" kern="1200" dirty="0" err="1">
                          <a:solidFill>
                            <a:srgbClr val="002060"/>
                          </a:solidFill>
                          <a:effectLst/>
                          <a:latin typeface="+mn-lt"/>
                          <a:ea typeface="+mn-ea"/>
                          <a:cs typeface="+mn-cs"/>
                        </a:rPr>
                        <a:t>svm.score</a:t>
                      </a:r>
                      <a:r>
                        <a:rPr lang="en-US" altLang="zh-CN" sz="1100" b="1" kern="1200" dirty="0">
                          <a:solidFill>
                            <a:srgbClr val="002060"/>
                          </a:solidFill>
                          <a:effectLst/>
                          <a:latin typeface="+mn-lt"/>
                          <a:ea typeface="+mn-ea"/>
                          <a:cs typeface="+mn-cs"/>
                        </a:rPr>
                        <a:t>(</a:t>
                      </a:r>
                      <a:r>
                        <a:rPr lang="en-US" altLang="zh-CN" sz="1100" b="1" kern="1200" dirty="0" err="1">
                          <a:solidFill>
                            <a:srgbClr val="002060"/>
                          </a:solidFill>
                          <a:effectLst/>
                          <a:latin typeface="+mn-lt"/>
                          <a:ea typeface="+mn-ea"/>
                          <a:cs typeface="+mn-cs"/>
                        </a:rPr>
                        <a:t>x_test</a:t>
                      </a:r>
                      <a:r>
                        <a:rPr lang="en-US" altLang="zh-CN" sz="1100" b="1" kern="1200" dirty="0">
                          <a:solidFill>
                            <a:srgbClr val="002060"/>
                          </a:solidFill>
                          <a:effectLst/>
                          <a:latin typeface="+mn-lt"/>
                          <a:ea typeface="+mn-ea"/>
                          <a:cs typeface="+mn-cs"/>
                        </a:rPr>
                        <a:t>, </a:t>
                      </a:r>
                      <a:r>
                        <a:rPr lang="en-US" altLang="zh-CN" sz="1100" b="1" kern="1200" dirty="0" err="1">
                          <a:solidFill>
                            <a:srgbClr val="002060"/>
                          </a:solidFill>
                          <a:effectLst/>
                          <a:latin typeface="+mn-lt"/>
                          <a:ea typeface="+mn-ea"/>
                          <a:cs typeface="+mn-cs"/>
                        </a:rPr>
                        <a:t>y_test</a:t>
                      </a:r>
                      <a:r>
                        <a:rPr lang="en-US" altLang="zh-CN" sz="1100" b="1" kern="1200" dirty="0">
                          <a:solidFill>
                            <a:srgbClr val="002060"/>
                          </a:solidFill>
                          <a:effectLst/>
                          <a:latin typeface="+mn-lt"/>
                          <a:ea typeface="+mn-ea"/>
                          <a:cs typeface="+mn-cs"/>
                        </a:rPr>
                        <a:t>))</a:t>
                      </a:r>
                      <a:endParaRPr lang="zh-CN" altLang="zh-CN" sz="1100" b="1" kern="1200" dirty="0">
                        <a:solidFill>
                          <a:srgbClr val="002060"/>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graphicFrame>
        <p:nvGraphicFramePr>
          <p:cNvPr id="8" name="内容占位符 8"/>
          <p:cNvGraphicFramePr>
            <a:graphicFrameLocks/>
          </p:cNvGraphicFramePr>
          <p:nvPr>
            <p:extLst>
              <p:ext uri="{D42A27DB-BD31-4B8C-83A1-F6EECF244321}">
                <p14:modId xmlns:p14="http://schemas.microsoft.com/office/powerpoint/2010/main" val="2781108437"/>
              </p:ext>
            </p:extLst>
          </p:nvPr>
        </p:nvGraphicFramePr>
        <p:xfrm>
          <a:off x="1856696" y="4515966"/>
          <a:ext cx="7179800" cy="594360"/>
        </p:xfrm>
        <a:graphic>
          <a:graphicData uri="http://schemas.openxmlformats.org/drawingml/2006/table">
            <a:tbl>
              <a:tblPr firstRow="1" firstCol="1" bandRow="1">
                <a:tableStyleId>{5C22544A-7EE6-4342-B048-85BDC9FD1C3A}</a:tableStyleId>
              </a:tblPr>
              <a:tblGrid>
                <a:gridCol w="7179800">
                  <a:extLst>
                    <a:ext uri="{9D8B030D-6E8A-4147-A177-3AD203B41FA5}">
                      <a16:colId xmlns:a16="http://schemas.microsoft.com/office/drawing/2014/main" xmlns="" val="20000"/>
                    </a:ext>
                  </a:extLst>
                </a:gridCol>
              </a:tblGrid>
              <a:tr h="0">
                <a:tc>
                  <a:txBody>
                    <a:bodyPr/>
                    <a:lstStyle/>
                    <a:p>
                      <a:pPr algn="ctr">
                        <a:lnSpc>
                          <a:spcPct val="120000"/>
                        </a:lnSpc>
                        <a:spcAft>
                          <a:spcPts val="0"/>
                        </a:spcAft>
                      </a:pPr>
                      <a:r>
                        <a:rPr lang="zh-CN" altLang="en-US" sz="1000" kern="100" dirty="0">
                          <a:effectLst/>
                          <a:latin typeface="Times New Roman" panose="02020603050405020304" pitchFamily="18" charset="0"/>
                          <a:ea typeface="宋体" panose="02010600030101010101" pitchFamily="2" charset="-122"/>
                          <a:cs typeface="Times New Roman" panose="02020603050405020304" pitchFamily="18" charset="0"/>
                        </a:rPr>
                        <a:t>运行及结果</a:t>
                      </a:r>
                      <a:endParaRPr lang="zh-CN" sz="10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411480">
                <a:tc>
                  <a:txBody>
                    <a:bodyPr/>
                    <a:lstStyle/>
                    <a:p>
                      <a:r>
                        <a:rPr lang="en-US" altLang="zh-CN" sz="1100" b="1" kern="1200" dirty="0">
                          <a:solidFill>
                            <a:srgbClr val="002060"/>
                          </a:solidFill>
                          <a:effectLst/>
                          <a:latin typeface="+mn-lt"/>
                          <a:ea typeface="+mn-ea"/>
                          <a:cs typeface="+mn-cs"/>
                        </a:rPr>
                        <a:t>SVM</a:t>
                      </a:r>
                      <a:r>
                        <a:rPr lang="zh-CN" altLang="zh-CN" sz="1100" b="1" kern="1200" dirty="0">
                          <a:solidFill>
                            <a:srgbClr val="002060"/>
                          </a:solidFill>
                          <a:effectLst/>
                          <a:latin typeface="+mn-lt"/>
                          <a:ea typeface="+mn-ea"/>
                          <a:cs typeface="+mn-cs"/>
                        </a:rPr>
                        <a:t>模型训练集的准确率：</a:t>
                      </a:r>
                      <a:r>
                        <a:rPr lang="en-US" altLang="zh-CN" sz="1100" b="1" kern="1200" dirty="0">
                          <a:solidFill>
                            <a:srgbClr val="002060"/>
                          </a:solidFill>
                          <a:effectLst/>
                          <a:latin typeface="+mn-lt"/>
                          <a:ea typeface="+mn-ea"/>
                          <a:cs typeface="+mn-cs"/>
                        </a:rPr>
                        <a:t>0.981</a:t>
                      </a:r>
                    </a:p>
                    <a:p>
                      <a:r>
                        <a:rPr lang="en-US" altLang="zh-CN" sz="1100" b="1" kern="1200" dirty="0">
                          <a:solidFill>
                            <a:srgbClr val="002060"/>
                          </a:solidFill>
                          <a:effectLst/>
                          <a:latin typeface="+mn-lt"/>
                          <a:ea typeface="+mn-ea"/>
                          <a:cs typeface="+mn-cs"/>
                        </a:rPr>
                        <a:t>SVM</a:t>
                      </a:r>
                      <a:r>
                        <a:rPr lang="zh-CN" altLang="zh-CN" sz="1100" b="1" kern="1200" dirty="0">
                          <a:solidFill>
                            <a:srgbClr val="002060"/>
                          </a:solidFill>
                          <a:effectLst/>
                          <a:latin typeface="+mn-lt"/>
                          <a:ea typeface="+mn-ea"/>
                          <a:cs typeface="+mn-cs"/>
                        </a:rPr>
                        <a:t>模型测试集的准确率：</a:t>
                      </a:r>
                      <a:r>
                        <a:rPr lang="en-US" altLang="zh-CN" sz="1100" b="1" kern="1200" dirty="0">
                          <a:solidFill>
                            <a:srgbClr val="002060"/>
                          </a:solidFill>
                          <a:effectLst/>
                          <a:latin typeface="+mn-lt"/>
                          <a:ea typeface="+mn-ea"/>
                          <a:cs typeface="+mn-cs"/>
                        </a:rPr>
                        <a:t>0.978</a:t>
                      </a:r>
                      <a:endParaRPr lang="zh-CN" altLang="zh-CN" sz="1100" b="1" kern="1200" dirty="0">
                        <a:solidFill>
                          <a:srgbClr val="002060"/>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0540326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123478"/>
            <a:ext cx="7458670" cy="559147"/>
          </a:xfrm>
          <a:prstGeom prst="rect">
            <a:avLst/>
          </a:prstGeom>
        </p:spPr>
        <p:txBody>
          <a:bodyPr/>
          <a:lstStyle/>
          <a:p>
            <a:r>
              <a:rPr kumimoji="1" lang="zh-CN" altLang="en-US" sz="2400" dirty="0"/>
              <a:t>课内</a:t>
            </a:r>
            <a:r>
              <a:rPr kumimoji="1" lang="zh-CN" altLang="en-US" sz="2400" dirty="0" smtClean="0"/>
              <a:t>作业</a:t>
            </a:r>
            <a:r>
              <a:rPr kumimoji="1" lang="en-US" altLang="zh-CN" sz="2400" dirty="0" smtClean="0"/>
              <a:t>4</a:t>
            </a:r>
            <a:endParaRPr kumimoji="1" lang="zh-CN" altLang="en-US" sz="2400" dirty="0"/>
          </a:p>
        </p:txBody>
      </p:sp>
      <p:sp>
        <p:nvSpPr>
          <p:cNvPr id="3" name="内容占位符 2"/>
          <p:cNvSpPr>
            <a:spLocks noGrp="1"/>
          </p:cNvSpPr>
          <p:nvPr>
            <p:ph idx="4294967295"/>
          </p:nvPr>
        </p:nvSpPr>
        <p:spPr>
          <a:xfrm>
            <a:off x="1763688" y="843558"/>
            <a:ext cx="7056784" cy="3528392"/>
          </a:xfrm>
          <a:prstGeom prst="rect">
            <a:avLst/>
          </a:prstGeom>
        </p:spPr>
        <p:txBody>
          <a:bodyPr/>
          <a:lstStyle/>
          <a:p>
            <a:pPr algn="just">
              <a:lnSpc>
                <a:spcPct val="150000"/>
              </a:lnSpc>
            </a:pPr>
            <a:r>
              <a:rPr kumimoji="1" lang="zh-CN" altLang="en-US" sz="1800" dirty="0">
                <a:latin typeface="微软雅黑" pitchFamily="34" charset="-122"/>
                <a:ea typeface="微软雅黑" pitchFamily="34" charset="-122"/>
              </a:rPr>
              <a:t>采用</a:t>
            </a:r>
            <a:r>
              <a:rPr kumimoji="1" lang="en-US" altLang="zh-CN" sz="1800" dirty="0" err="1">
                <a:latin typeface="微软雅黑" pitchFamily="34" charset="-122"/>
                <a:ea typeface="微软雅黑" pitchFamily="34" charset="-122"/>
              </a:rPr>
              <a:t>SKlearn</a:t>
            </a:r>
            <a:r>
              <a:rPr kumimoji="1" lang="zh-CN" altLang="en-US" sz="1800" dirty="0">
                <a:latin typeface="微软雅黑" pitchFamily="34" charset="-122"/>
                <a:ea typeface="微软雅黑" pitchFamily="34" charset="-122"/>
              </a:rPr>
              <a:t>实现分类</a:t>
            </a:r>
            <a:r>
              <a:rPr kumimoji="1" lang="zh-CN" altLang="en-US" sz="1800" dirty="0" smtClean="0">
                <a:latin typeface="微软雅黑" pitchFamily="34" charset="-122"/>
                <a:ea typeface="微软雅黑" pitchFamily="34" charset="-122"/>
              </a:rPr>
              <a:t>算法</a:t>
            </a:r>
            <a:endParaRPr kumimoji="1" lang="en-US" altLang="zh-CN" sz="1800" dirty="0">
              <a:latin typeface="微软雅黑" pitchFamily="34" charset="-122"/>
              <a:ea typeface="微软雅黑" pitchFamily="34" charset="-122"/>
            </a:endParaRPr>
          </a:p>
          <a:p>
            <a:pPr algn="just">
              <a:lnSpc>
                <a:spcPct val="150000"/>
              </a:lnSpc>
              <a:buFont typeface="Wingdings" pitchFamily="2" charset="2"/>
              <a:buChar char="l"/>
            </a:pPr>
            <a:r>
              <a:rPr lang="zh-CN" altLang="zh-CN" b="0" dirty="0">
                <a:latin typeface="微软雅黑" pitchFamily="34" charset="-122"/>
                <a:ea typeface="微软雅黑" pitchFamily="34" charset="-122"/>
              </a:rPr>
              <a:t>采用</a:t>
            </a:r>
            <a:r>
              <a:rPr lang="zh-CN" altLang="zh-CN" b="0" dirty="0" smtClean="0">
                <a:latin typeface="微软雅黑" pitchFamily="34" charset="-122"/>
                <a:ea typeface="微软雅黑" pitchFamily="34" charset="-122"/>
              </a:rPr>
              <a:t>决策树</a:t>
            </a:r>
            <a:r>
              <a:rPr lang="zh-CN" altLang="en-US" b="0" dirty="0" smtClean="0">
                <a:latin typeface="微软雅黑" pitchFamily="34" charset="-122"/>
                <a:ea typeface="微软雅黑" pitchFamily="34" charset="-122"/>
              </a:rPr>
              <a:t>、</a:t>
            </a:r>
            <a:r>
              <a:rPr lang="en-US" altLang="zh-CN" b="0" dirty="0" smtClean="0">
                <a:latin typeface="微软雅黑" pitchFamily="34" charset="-122"/>
                <a:ea typeface="微软雅黑" pitchFamily="34" charset="-122"/>
              </a:rPr>
              <a:t>KNN</a:t>
            </a:r>
            <a:r>
              <a:rPr lang="zh-CN" altLang="en-US" b="0" dirty="0" smtClean="0">
                <a:latin typeface="微软雅黑" pitchFamily="34" charset="-122"/>
                <a:ea typeface="微软雅黑" pitchFamily="34" charset="-122"/>
              </a:rPr>
              <a:t>、</a:t>
            </a:r>
            <a:r>
              <a:rPr lang="zh-CN" altLang="zh-CN" b="0" dirty="0" smtClean="0">
                <a:latin typeface="微软雅黑" pitchFamily="34" charset="-122"/>
                <a:ea typeface="微软雅黑" pitchFamily="34" charset="-122"/>
              </a:rPr>
              <a:t>朴素贝叶斯</a:t>
            </a:r>
            <a:r>
              <a:rPr lang="zh-CN" altLang="en-US" b="0" dirty="0" smtClean="0">
                <a:latin typeface="微软雅黑" pitchFamily="34" charset="-122"/>
                <a:ea typeface="微软雅黑" pitchFamily="34" charset="-122"/>
              </a:rPr>
              <a:t>、</a:t>
            </a:r>
            <a:r>
              <a:rPr lang="en-US" altLang="zh-CN" b="0" dirty="0" smtClean="0">
                <a:latin typeface="微软雅黑" pitchFamily="34" charset="-122"/>
                <a:ea typeface="微软雅黑" pitchFamily="34" charset="-122"/>
              </a:rPr>
              <a:t>SVM</a:t>
            </a:r>
            <a:r>
              <a:rPr lang="zh-CN" altLang="en-US" b="0" dirty="0" smtClean="0">
                <a:latin typeface="微软雅黑" pitchFamily="34" charset="-122"/>
                <a:ea typeface="微软雅黑" pitchFamily="34" charset="-122"/>
              </a:rPr>
              <a:t>、</a:t>
            </a:r>
            <a:r>
              <a:rPr lang="en-US" altLang="zh-CN" b="0" dirty="0" smtClean="0">
                <a:latin typeface="微软雅黑" pitchFamily="34" charset="-122"/>
                <a:ea typeface="微软雅黑" pitchFamily="34" charset="-122"/>
              </a:rPr>
              <a:t>logistic</a:t>
            </a:r>
            <a:r>
              <a:rPr lang="zh-CN" altLang="zh-CN" b="0" dirty="0">
                <a:latin typeface="微软雅黑" pitchFamily="34" charset="-122"/>
                <a:ea typeface="微软雅黑" pitchFamily="34" charset="-122"/>
              </a:rPr>
              <a:t>回归等分类</a:t>
            </a:r>
            <a:r>
              <a:rPr lang="zh-CN" altLang="zh-CN" b="0" dirty="0" smtClean="0">
                <a:latin typeface="微软雅黑" pitchFamily="34" charset="-122"/>
                <a:ea typeface="微软雅黑" pitchFamily="34" charset="-122"/>
              </a:rPr>
              <a:t>算法</a:t>
            </a:r>
            <a:r>
              <a:rPr lang="zh-CN" altLang="en-US" b="0" dirty="0" smtClean="0">
                <a:latin typeface="微软雅黑" pitchFamily="34" charset="-122"/>
                <a:ea typeface="微软雅黑" pitchFamily="34" charset="-122"/>
              </a:rPr>
              <a:t>，</a:t>
            </a:r>
            <a:r>
              <a:rPr lang="zh-CN" altLang="zh-CN" b="0" dirty="0" smtClean="0">
                <a:latin typeface="微软雅黑" pitchFamily="34" charset="-122"/>
                <a:ea typeface="微软雅黑" pitchFamily="34" charset="-122"/>
              </a:rPr>
              <a:t>预测</a:t>
            </a:r>
            <a:r>
              <a:rPr lang="zh-CN" altLang="zh-CN" b="0" dirty="0">
                <a:latin typeface="微软雅黑" pitchFamily="34" charset="-122"/>
                <a:ea typeface="微软雅黑" pitchFamily="34" charset="-122"/>
              </a:rPr>
              <a:t>病人是否患有乳腺癌，乳腺癌数据集取自</a:t>
            </a:r>
            <a:r>
              <a:rPr lang="en-US" altLang="zh-CN" b="0" dirty="0" err="1">
                <a:latin typeface="微软雅黑" pitchFamily="34" charset="-122"/>
                <a:ea typeface="微软雅黑" pitchFamily="34" charset="-122"/>
              </a:rPr>
              <a:t>Sklearn</a:t>
            </a:r>
            <a:r>
              <a:rPr lang="zh-CN" altLang="zh-CN" b="0" dirty="0">
                <a:latin typeface="微软雅黑" pitchFamily="34" charset="-122"/>
                <a:ea typeface="微软雅黑" pitchFamily="34" charset="-122"/>
              </a:rPr>
              <a:t>的标准数据</a:t>
            </a:r>
            <a:r>
              <a:rPr lang="zh-CN" altLang="zh-CN" b="0" dirty="0" smtClean="0">
                <a:latin typeface="微软雅黑" pitchFamily="34" charset="-122"/>
                <a:ea typeface="微软雅黑" pitchFamily="34" charset="-122"/>
              </a:rPr>
              <a:t>集</a:t>
            </a:r>
            <a:endParaRPr lang="en-US" altLang="zh-CN" b="0" dirty="0" smtClean="0">
              <a:latin typeface="微软雅黑" pitchFamily="34" charset="-122"/>
              <a:ea typeface="微软雅黑" pitchFamily="34" charset="-122"/>
            </a:endParaRPr>
          </a:p>
          <a:p>
            <a:pPr marL="285750" indent="-285750" algn="just">
              <a:lnSpc>
                <a:spcPct val="150000"/>
              </a:lnSpc>
              <a:buFont typeface="Wingdings" pitchFamily="2" charset="2"/>
              <a:buChar char="Ø"/>
            </a:pPr>
            <a:r>
              <a:rPr lang="zh-CN" altLang="en-US" b="0" dirty="0" smtClean="0">
                <a:latin typeface="微软雅黑" pitchFamily="34" charset="-122"/>
                <a:ea typeface="微软雅黑" pitchFamily="34" charset="-122"/>
              </a:rPr>
              <a:t>不借助</a:t>
            </a:r>
            <a:r>
              <a:rPr lang="zh-CN" altLang="en-US" b="0" dirty="0">
                <a:latin typeface="微软雅黑" pitchFamily="34" charset="-122"/>
                <a:ea typeface="微软雅黑" pitchFamily="34" charset="-122"/>
              </a:rPr>
              <a:t>现成的工具包调</a:t>
            </a:r>
            <a:r>
              <a:rPr lang="zh-CN" altLang="en-US" b="0" dirty="0" smtClean="0">
                <a:latin typeface="微软雅黑" pitchFamily="34" charset="-122"/>
                <a:ea typeface="微软雅黑" pitchFamily="34" charset="-122"/>
              </a:rPr>
              <a:t>库（如</a:t>
            </a:r>
            <a:r>
              <a:rPr lang="en-US" altLang="zh-CN" b="0" dirty="0" err="1" smtClean="0">
                <a:latin typeface="微软雅黑" pitchFamily="34" charset="-122"/>
                <a:ea typeface="微软雅黑" pitchFamily="34" charset="-122"/>
              </a:rPr>
              <a:t>Sklearn</a:t>
            </a:r>
            <a:r>
              <a:rPr lang="zh-CN" altLang="en-US" b="0" dirty="0" smtClean="0">
                <a:latin typeface="微软雅黑" pitchFamily="34" charset="-122"/>
                <a:ea typeface="微软雅黑" pitchFamily="34" charset="-122"/>
              </a:rPr>
              <a:t>），至少</a:t>
            </a:r>
            <a:r>
              <a:rPr lang="zh-CN" altLang="en-US" b="0" dirty="0">
                <a:latin typeface="微软雅黑" pitchFamily="34" charset="-122"/>
                <a:ea typeface="微软雅黑" pitchFamily="34" charset="-122"/>
              </a:rPr>
              <a:t>实现</a:t>
            </a:r>
            <a:r>
              <a:rPr lang="en-US" altLang="zh-CN" b="0" dirty="0">
                <a:latin typeface="微软雅黑" pitchFamily="34" charset="-122"/>
                <a:ea typeface="微软雅黑" pitchFamily="34" charset="-122"/>
              </a:rPr>
              <a:t>K-</a:t>
            </a:r>
            <a:r>
              <a:rPr lang="zh-CN" altLang="en-US" b="0" dirty="0">
                <a:latin typeface="微软雅黑" pitchFamily="34" charset="-122"/>
                <a:ea typeface="微软雅黑" pitchFamily="34" charset="-122"/>
              </a:rPr>
              <a:t>近邻，朴素贝叶斯，逻辑回归，决策树与支持向量机的其中一个算法。</a:t>
            </a:r>
            <a:r>
              <a:rPr lang="en-US" altLang="zh-CN" b="0" dirty="0">
                <a:latin typeface="微软雅黑" pitchFamily="34" charset="-122"/>
                <a:ea typeface="微软雅黑" pitchFamily="34" charset="-122"/>
              </a:rPr>
              <a:t>K-</a:t>
            </a:r>
            <a:r>
              <a:rPr lang="zh-CN" altLang="en-US" b="0" dirty="0" smtClean="0">
                <a:latin typeface="微软雅黑" pitchFamily="34" charset="-122"/>
                <a:ea typeface="微软雅黑" pitchFamily="34" charset="-122"/>
              </a:rPr>
              <a:t>近邻、朴素</a:t>
            </a:r>
            <a:r>
              <a:rPr lang="zh-CN" altLang="en-US" b="0" dirty="0">
                <a:latin typeface="微软雅黑" pitchFamily="34" charset="-122"/>
                <a:ea typeface="微软雅黑" pitchFamily="34" charset="-122"/>
              </a:rPr>
              <a:t>贝叶斯相对简单，逻辑</a:t>
            </a:r>
            <a:r>
              <a:rPr lang="zh-CN" altLang="en-US" b="0" dirty="0" smtClean="0">
                <a:latin typeface="微软雅黑" pitchFamily="34" charset="-122"/>
                <a:ea typeface="微软雅黑" pitchFamily="34" charset="-122"/>
              </a:rPr>
              <a:t>回归、决策树</a:t>
            </a:r>
            <a:r>
              <a:rPr lang="zh-CN" altLang="en-US" b="0" dirty="0">
                <a:latin typeface="微软雅黑" pitchFamily="34" charset="-122"/>
                <a:ea typeface="微软雅黑" pitchFamily="34" charset="-122"/>
              </a:rPr>
              <a:t>与支持向量机相对较难</a:t>
            </a:r>
            <a:r>
              <a:rPr lang="zh-CN" altLang="en-US" b="0" dirty="0" smtClean="0">
                <a:latin typeface="微软雅黑" pitchFamily="34" charset="-122"/>
                <a:ea typeface="微软雅黑" pitchFamily="34" charset="-122"/>
              </a:rPr>
              <a:t>。</a:t>
            </a:r>
            <a:endParaRPr lang="en-US" altLang="zh-CN" b="0" dirty="0" smtClean="0">
              <a:latin typeface="微软雅黑" pitchFamily="34" charset="-122"/>
              <a:ea typeface="微软雅黑" pitchFamily="34" charset="-122"/>
            </a:endParaRPr>
          </a:p>
          <a:p>
            <a:pPr marL="285750" indent="-285750" algn="just">
              <a:lnSpc>
                <a:spcPct val="150000"/>
              </a:lnSpc>
              <a:buFont typeface="Wingdings" pitchFamily="2" charset="2"/>
              <a:buChar char="Ø"/>
            </a:pPr>
            <a:r>
              <a:rPr lang="zh-CN" altLang="en-US" b="0" dirty="0">
                <a:latin typeface="微软雅黑" pitchFamily="34" charset="-122"/>
                <a:ea typeface="微软雅黑" pitchFamily="34" charset="-122"/>
              </a:rPr>
              <a:t>对乳腺癌数据</a:t>
            </a:r>
            <a:r>
              <a:rPr lang="zh-CN" altLang="en-US" b="0" dirty="0" smtClean="0">
                <a:latin typeface="微软雅黑" pitchFamily="34" charset="-122"/>
                <a:ea typeface="微软雅黑" pitchFamily="34" charset="-122"/>
              </a:rPr>
              <a:t>集用</a:t>
            </a:r>
            <a:r>
              <a:rPr lang="zh-CN" altLang="en-US" b="0" dirty="0">
                <a:latin typeface="微软雅黑" pitchFamily="34" charset="-122"/>
                <a:ea typeface="微软雅黑" pitchFamily="34" charset="-122"/>
              </a:rPr>
              <a:t>编写的函数进行分类演示</a:t>
            </a:r>
            <a:r>
              <a:rPr lang="zh-CN" altLang="en-US" b="0" dirty="0" smtClean="0">
                <a:latin typeface="微软雅黑" pitchFamily="34" charset="-122"/>
                <a:ea typeface="微软雅黑" pitchFamily="34" charset="-122"/>
              </a:rPr>
              <a:t>，与调用</a:t>
            </a:r>
            <a:r>
              <a:rPr lang="en-US" altLang="zh-CN" b="0" dirty="0" err="1">
                <a:latin typeface="微软雅黑" pitchFamily="34" charset="-122"/>
                <a:ea typeface="微软雅黑" pitchFamily="34" charset="-122"/>
              </a:rPr>
              <a:t>Sklearn</a:t>
            </a:r>
            <a:r>
              <a:rPr lang="zh-CN" altLang="en-US" b="0" dirty="0">
                <a:latin typeface="微软雅黑" pitchFamily="34" charset="-122"/>
                <a:ea typeface="微软雅黑" pitchFamily="34" charset="-122"/>
              </a:rPr>
              <a:t>的库函数进行对比实验。</a:t>
            </a:r>
            <a:endParaRPr lang="en-US" altLang="zh-CN" b="0" dirty="0">
              <a:latin typeface="微软雅黑" pitchFamily="34" charset="-122"/>
              <a:ea typeface="微软雅黑" pitchFamily="34" charset="-122"/>
            </a:endParaRPr>
          </a:p>
        </p:txBody>
      </p:sp>
    </p:spTree>
    <p:extLst>
      <p:ext uri="{BB962C8B-B14F-4D97-AF65-F5344CB8AC3E}">
        <p14:creationId xmlns:p14="http://schemas.microsoft.com/office/powerpoint/2010/main" val="31712827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4067944" y="1131590"/>
            <a:ext cx="3312368" cy="3196310"/>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lnSpc>
                <a:spcPct val="200000"/>
              </a:lnSpc>
              <a:buNone/>
            </a:pPr>
            <a:r>
              <a:rPr kumimoji="1" lang="en-US" altLang="zh-CN" sz="2000" b="1" dirty="0">
                <a:latin typeface="+mj-ea"/>
                <a:ea typeface="+mj-ea"/>
              </a:rPr>
              <a:t>4.1 </a:t>
            </a:r>
            <a:r>
              <a:rPr kumimoji="1" lang="zh-CN" altLang="en-US" sz="2000" b="1" dirty="0">
                <a:latin typeface="+mj-ea"/>
                <a:ea typeface="+mj-ea"/>
              </a:rPr>
              <a:t>聚类概述</a:t>
            </a:r>
            <a:endParaRPr kumimoji="1" lang="en-US" altLang="zh-CN" sz="2000" b="1" dirty="0">
              <a:latin typeface="+mj-ea"/>
              <a:ea typeface="+mj-ea"/>
            </a:endParaRPr>
          </a:p>
          <a:p>
            <a:pPr marL="0" lvl="1" indent="0">
              <a:lnSpc>
                <a:spcPct val="200000"/>
              </a:lnSpc>
              <a:buNone/>
            </a:pPr>
            <a:r>
              <a:rPr kumimoji="1" lang="en-US" altLang="zh-CN" sz="2000" b="1" dirty="0">
                <a:latin typeface="+mj-ea"/>
                <a:ea typeface="+mj-ea"/>
              </a:rPr>
              <a:t>4.2 </a:t>
            </a:r>
            <a:r>
              <a:rPr kumimoji="1" lang="zh-CN" altLang="en-US" sz="2000" b="1" dirty="0">
                <a:latin typeface="+mj-ea"/>
                <a:ea typeface="+mj-ea"/>
              </a:rPr>
              <a:t>原型聚类</a:t>
            </a:r>
            <a:endParaRPr kumimoji="1" lang="en-US" altLang="zh-CN" sz="2000" b="1" dirty="0">
              <a:latin typeface="+mj-ea"/>
              <a:ea typeface="+mj-ea"/>
            </a:endParaRPr>
          </a:p>
          <a:p>
            <a:pPr marL="0" lvl="1" indent="0">
              <a:lnSpc>
                <a:spcPct val="200000"/>
              </a:lnSpc>
              <a:buNone/>
            </a:pPr>
            <a:r>
              <a:rPr kumimoji="1" lang="en-US" altLang="zh-CN" sz="2000" b="1" dirty="0">
                <a:latin typeface="+mj-ea"/>
                <a:ea typeface="+mj-ea"/>
              </a:rPr>
              <a:t>4.3 </a:t>
            </a:r>
            <a:r>
              <a:rPr kumimoji="1" lang="zh-CN" altLang="en-US" sz="2000" b="1" dirty="0">
                <a:latin typeface="+mj-ea"/>
                <a:ea typeface="+mj-ea"/>
              </a:rPr>
              <a:t>密度聚类</a:t>
            </a:r>
            <a:endParaRPr kumimoji="1" lang="en-US" altLang="zh-CN" sz="2000" b="1" dirty="0">
              <a:latin typeface="+mj-ea"/>
              <a:ea typeface="+mj-ea"/>
            </a:endParaRPr>
          </a:p>
          <a:p>
            <a:pPr marL="0" lvl="1" indent="0">
              <a:lnSpc>
                <a:spcPct val="200000"/>
              </a:lnSpc>
              <a:buNone/>
            </a:pPr>
            <a:r>
              <a:rPr kumimoji="1" lang="en-US" altLang="zh-CN" sz="2000" b="1" dirty="0">
                <a:latin typeface="+mj-ea"/>
                <a:ea typeface="+mj-ea"/>
              </a:rPr>
              <a:t>4.4 </a:t>
            </a:r>
            <a:r>
              <a:rPr kumimoji="1" lang="zh-CN" altLang="en-US" sz="2000" b="1" dirty="0">
                <a:latin typeface="+mj-ea"/>
                <a:ea typeface="+mj-ea"/>
              </a:rPr>
              <a:t>层次聚类</a:t>
            </a:r>
            <a:endParaRPr kumimoji="1" lang="en-US" altLang="zh-CN" sz="2000" b="1" dirty="0">
              <a:latin typeface="+mj-ea"/>
              <a:ea typeface="+mj-ea"/>
            </a:endParaRPr>
          </a:p>
          <a:p>
            <a:pPr marL="0" lvl="1" indent="0">
              <a:lnSpc>
                <a:spcPct val="200000"/>
              </a:lnSpc>
              <a:buNone/>
            </a:pPr>
            <a:r>
              <a:rPr kumimoji="1" lang="en-US" altLang="zh-CN" sz="2000" b="1" dirty="0">
                <a:latin typeface="+mj-ea"/>
                <a:ea typeface="+mj-ea"/>
              </a:rPr>
              <a:t>4.5 </a:t>
            </a:r>
            <a:r>
              <a:rPr kumimoji="1" lang="zh-CN" altLang="en-US" sz="2000" b="1" dirty="0">
                <a:latin typeface="+mj-ea"/>
                <a:ea typeface="+mj-ea"/>
              </a:rPr>
              <a:t>聚类性能评估</a:t>
            </a:r>
            <a:endParaRPr kumimoji="1" lang="zh-CN" altLang="en-US" sz="2000" dirty="0">
              <a:latin typeface="+mj-ea"/>
              <a:ea typeface="+mj-ea"/>
            </a:endParaRPr>
          </a:p>
        </p:txBody>
      </p:sp>
      <p:sp>
        <p:nvSpPr>
          <p:cNvPr id="3" name="标题 1">
            <a:extLst>
              <a:ext uri="{FF2B5EF4-FFF2-40B4-BE49-F238E27FC236}">
                <a16:creationId xmlns:a16="http://schemas.microsoft.com/office/drawing/2014/main" xmlns="" id="{D2B0EAAC-2051-FFF6-AF16-A2F404BB16D0}"/>
              </a:ext>
            </a:extLst>
          </p:cNvPr>
          <p:cNvSpPr txBox="1">
            <a:spLocks/>
          </p:cNvSpPr>
          <p:nvPr/>
        </p:nvSpPr>
        <p:spPr>
          <a:xfrm>
            <a:off x="1835696" y="0"/>
            <a:ext cx="7314654"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kumimoji="1" lang="en-US" altLang="zh-CN" b="1" dirty="0">
                <a:latin typeface="+mj-ea"/>
              </a:rPr>
              <a:t>4  </a:t>
            </a:r>
            <a:r>
              <a:rPr kumimoji="1" lang="zh-CN" altLang="en-US" b="1" dirty="0">
                <a:latin typeface="+mn-ea"/>
              </a:rPr>
              <a:t>聚 类</a:t>
            </a:r>
            <a:endParaRPr kumimoji="1" lang="en-US" altLang="zh-CN" sz="2400" b="1" dirty="0">
              <a:latin typeface="+mn-ea"/>
            </a:endParaRPr>
          </a:p>
        </p:txBody>
      </p:sp>
    </p:spTree>
    <p:extLst>
      <p:ext uri="{BB962C8B-B14F-4D97-AF65-F5344CB8AC3E}">
        <p14:creationId xmlns:p14="http://schemas.microsoft.com/office/powerpoint/2010/main" val="29644687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835696" y="0"/>
            <a:ext cx="7314654" cy="771550"/>
          </a:xfrm>
          <a:prstGeom prst="rect">
            <a:avLst/>
          </a:prstGeom>
        </p:spPr>
        <p:txBody>
          <a:bodyPr/>
          <a:lstStyle/>
          <a:p>
            <a:pPr>
              <a:lnSpc>
                <a:spcPct val="150000"/>
              </a:lnSpc>
            </a:pPr>
            <a:r>
              <a:rPr kumimoji="1" lang="en-US" altLang="zh-CN" sz="2400" b="1" dirty="0">
                <a:latin typeface="+mn-ea"/>
              </a:rPr>
              <a:t>4.1. </a:t>
            </a:r>
            <a:r>
              <a:rPr kumimoji="1" lang="zh-CN" altLang="en-US" sz="2400" b="1" dirty="0">
                <a:latin typeface="+mn-ea"/>
              </a:rPr>
              <a:t>聚类概述</a:t>
            </a:r>
            <a:endParaRPr kumimoji="1" lang="en-US" altLang="zh-CN" sz="2400" b="1" dirty="0">
              <a:latin typeface="+mn-ea"/>
            </a:endParaRPr>
          </a:p>
        </p:txBody>
      </p:sp>
      <p:sp>
        <p:nvSpPr>
          <p:cNvPr id="3" name="内容占位符 2"/>
          <p:cNvSpPr>
            <a:spLocks noGrp="1"/>
          </p:cNvSpPr>
          <p:nvPr>
            <p:ph idx="4294967295"/>
          </p:nvPr>
        </p:nvSpPr>
        <p:spPr>
          <a:xfrm>
            <a:off x="1979712" y="915567"/>
            <a:ext cx="6984776" cy="2808312"/>
          </a:xfrm>
          <a:prstGeom prst="rect">
            <a:avLst/>
          </a:prstGeom>
        </p:spPr>
        <p:txBody>
          <a:bodyPr/>
          <a:lstStyle/>
          <a:p>
            <a:pPr lvl="1" algn="just">
              <a:lnSpc>
                <a:spcPct val="150000"/>
              </a:lnSpc>
            </a:pPr>
            <a:r>
              <a:rPr lang="zh-CN" altLang="en-US" sz="1800" b="1" dirty="0">
                <a:latin typeface="微软雅黑" pitchFamily="34" charset="-122"/>
                <a:ea typeface="微软雅黑" pitchFamily="34" charset="-122"/>
              </a:rPr>
              <a:t>聚类</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Clustering</a:t>
            </a:r>
            <a:r>
              <a:rPr lang="zh-CN" altLang="en-US" sz="1800" dirty="0">
                <a:latin typeface="微软雅黑" pitchFamily="34" charset="-122"/>
                <a:ea typeface="微软雅黑" pitchFamily="34" charset="-122"/>
              </a:rPr>
              <a:t>）源于很多领域，包括数学，计算机科学，统计学，生物学和经济学。在不同的应用领域，很多聚类技术都得到了发展，这些技术方法被用作描述数据，衡量不同数据源间的相似性，以及把数据源分类到不同的簇中。</a:t>
            </a:r>
            <a:endParaRPr lang="en-US" altLang="zh-CN" sz="1800" dirty="0">
              <a:latin typeface="微软雅黑" pitchFamily="34" charset="-122"/>
              <a:ea typeface="微软雅黑" pitchFamily="34" charset="-122"/>
            </a:endParaRPr>
          </a:p>
          <a:p>
            <a:pPr lvl="1" algn="just">
              <a:lnSpc>
                <a:spcPct val="150000"/>
              </a:lnSpc>
            </a:pPr>
            <a:r>
              <a:rPr lang="zh-CN" altLang="en-US" sz="1800" dirty="0">
                <a:latin typeface="微软雅黑" pitchFamily="34" charset="-122"/>
                <a:ea typeface="微软雅黑" pitchFamily="34" charset="-122"/>
              </a:rPr>
              <a:t>由聚类所生成的簇是一组数据对象的集合，这些对象与同一个簇中的对象彼此相似，与其他簇中的对象相异。</a:t>
            </a:r>
          </a:p>
          <a:p>
            <a:pPr algn="just">
              <a:lnSpc>
                <a:spcPct val="150000"/>
              </a:lnSpc>
            </a:pPr>
            <a:endParaRPr kumimoji="1"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568684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771550"/>
            <a:ext cx="7200800" cy="4299942"/>
          </a:xfrm>
          <a:prstGeom prst="rect">
            <a:avLst/>
          </a:prstGeom>
        </p:spPr>
        <p:txBody>
          <a:bodyPr/>
          <a:lstStyle/>
          <a:p>
            <a:pPr algn="just">
              <a:lnSpc>
                <a:spcPct val="100000"/>
              </a:lnSpc>
            </a:pPr>
            <a:r>
              <a:rPr kumimoji="1" lang="zh-CN" altLang="en-US" sz="1800" b="1" dirty="0">
                <a:latin typeface="微软雅黑" pitchFamily="34" charset="-122"/>
                <a:ea typeface="微软雅黑" pitchFamily="34" charset="-122"/>
              </a:rPr>
              <a:t>聚类分析的目的：</a:t>
            </a:r>
            <a:endParaRPr lang="en-US" altLang="zh-CN" sz="1800" b="1" dirty="0">
              <a:latin typeface="微软雅黑" pitchFamily="34" charset="-122"/>
              <a:ea typeface="微软雅黑" pitchFamily="34" charset="-122"/>
            </a:endParaRPr>
          </a:p>
          <a:p>
            <a:pPr lvl="1" algn="just">
              <a:lnSpc>
                <a:spcPct val="150000"/>
              </a:lnSpc>
            </a:pPr>
            <a:r>
              <a:rPr lang="zh-CN" altLang="zh-CN" dirty="0">
                <a:latin typeface="微软雅黑" pitchFamily="34" charset="-122"/>
                <a:ea typeface="微软雅黑" pitchFamily="34" charset="-122"/>
              </a:rPr>
              <a:t>聚类分析指将物理或抽象对象的集合分组为由类似的对象组成的多个类的分析过程，它是一种重要的人类行为。</a:t>
            </a:r>
            <a:endParaRPr lang="en-US" altLang="zh-CN" dirty="0">
              <a:latin typeface="微软雅黑" pitchFamily="34" charset="-122"/>
              <a:ea typeface="微软雅黑" pitchFamily="34" charset="-122"/>
            </a:endParaRPr>
          </a:p>
          <a:p>
            <a:pPr lvl="1" algn="just">
              <a:lnSpc>
                <a:spcPct val="150000"/>
              </a:lnSpc>
            </a:pPr>
            <a:r>
              <a:rPr lang="zh-CN" altLang="zh-CN" dirty="0">
                <a:latin typeface="微软雅黑" pitchFamily="34" charset="-122"/>
                <a:ea typeface="微软雅黑" pitchFamily="34" charset="-122"/>
              </a:rPr>
              <a:t>聚类分析的目的就是把某些方面相似的东西进行归类，以便从中发现规律性，达到认识事物客观规律的目的。</a:t>
            </a:r>
            <a:endParaRPr kumimoji="1" lang="en-US" altLang="zh-CN" b="1" dirty="0">
              <a:latin typeface="微软雅黑" pitchFamily="34" charset="-122"/>
              <a:ea typeface="微软雅黑" pitchFamily="34" charset="-122"/>
            </a:endParaRPr>
          </a:p>
          <a:p>
            <a:pPr algn="just">
              <a:lnSpc>
                <a:spcPct val="100000"/>
              </a:lnSpc>
            </a:pPr>
            <a:r>
              <a:rPr kumimoji="1" lang="zh-CN" altLang="en-US" sz="1800" b="1" dirty="0">
                <a:latin typeface="微软雅黑" pitchFamily="34" charset="-122"/>
                <a:ea typeface="微软雅黑" pitchFamily="34" charset="-122"/>
              </a:rPr>
              <a:t>聚类分析的应用：</a:t>
            </a:r>
            <a:endParaRPr lang="en-US" altLang="zh-CN" sz="1800" b="1" dirty="0">
              <a:latin typeface="微软雅黑" pitchFamily="34" charset="-122"/>
              <a:ea typeface="微软雅黑" pitchFamily="34" charset="-122"/>
            </a:endParaRPr>
          </a:p>
          <a:p>
            <a:pPr lvl="1" algn="just">
              <a:lnSpc>
                <a:spcPct val="150000"/>
              </a:lnSpc>
            </a:pPr>
            <a:r>
              <a:rPr lang="zh-CN" altLang="zh-CN" sz="1400" b="1" dirty="0">
                <a:latin typeface="微软雅黑" pitchFamily="34" charset="-122"/>
                <a:ea typeface="微软雅黑" pitchFamily="34" charset="-122"/>
              </a:rPr>
              <a:t>市场营销</a:t>
            </a:r>
            <a:r>
              <a:rPr lang="zh-CN" altLang="en-US" sz="1400" dirty="0">
                <a:latin typeface="微软雅黑" pitchFamily="34" charset="-122"/>
                <a:ea typeface="微软雅黑" pitchFamily="34" charset="-122"/>
              </a:rPr>
              <a:t>：</a:t>
            </a:r>
            <a:r>
              <a:rPr lang="zh-CN" altLang="zh-CN" sz="1400" dirty="0">
                <a:latin typeface="微软雅黑" pitchFamily="34" charset="-122"/>
                <a:ea typeface="微软雅黑" pitchFamily="34" charset="-122"/>
              </a:rPr>
              <a:t>基于客户的购物记录、消费习惯、消费水平等信息实现对不同客户分类，刻画不同客户群的特征，从而针对不同类群投放不同的营销策略。</a:t>
            </a:r>
            <a:endParaRPr lang="en-US" altLang="zh-CN" sz="1400" dirty="0">
              <a:latin typeface="微软雅黑" pitchFamily="34" charset="-122"/>
              <a:ea typeface="微软雅黑" pitchFamily="34" charset="-122"/>
            </a:endParaRPr>
          </a:p>
          <a:p>
            <a:pPr lvl="1" algn="just">
              <a:lnSpc>
                <a:spcPct val="150000"/>
              </a:lnSpc>
            </a:pPr>
            <a:r>
              <a:rPr lang="zh-CN" altLang="zh-CN" sz="1400" b="1" dirty="0">
                <a:latin typeface="微软雅黑" pitchFamily="34" charset="-122"/>
                <a:ea typeface="微软雅黑" pitchFamily="34" charset="-122"/>
              </a:rPr>
              <a:t>文本聚类</a:t>
            </a:r>
            <a:r>
              <a:rPr lang="zh-CN" altLang="en-US" sz="1400" dirty="0">
                <a:latin typeface="微软雅黑" pitchFamily="34" charset="-122"/>
                <a:ea typeface="微软雅黑" pitchFamily="34" charset="-122"/>
              </a:rPr>
              <a:t>：</a:t>
            </a:r>
            <a:r>
              <a:rPr lang="zh-CN" altLang="zh-CN" sz="1400" dirty="0">
                <a:latin typeface="微软雅黑" pitchFamily="34" charset="-122"/>
                <a:ea typeface="微软雅黑" pitchFamily="34" charset="-122"/>
              </a:rPr>
              <a:t>自动将相似的文档划分在相同目录，通过聚类可以让我们快速理解并概括全文内容。</a:t>
            </a:r>
            <a:endParaRPr lang="en-US" altLang="zh-CN" sz="1400" dirty="0">
              <a:latin typeface="微软雅黑" pitchFamily="34" charset="-122"/>
              <a:ea typeface="微软雅黑" pitchFamily="34" charset="-122"/>
            </a:endParaRPr>
          </a:p>
          <a:p>
            <a:pPr lvl="1" algn="just">
              <a:lnSpc>
                <a:spcPct val="150000"/>
              </a:lnSpc>
            </a:pPr>
            <a:r>
              <a:rPr lang="zh-CN" altLang="zh-CN" sz="1400" b="1" dirty="0">
                <a:latin typeface="微软雅黑" pitchFamily="34" charset="-122"/>
                <a:ea typeface="微软雅黑" pitchFamily="34" charset="-122"/>
              </a:rPr>
              <a:t>网页浏览</a:t>
            </a:r>
            <a:r>
              <a:rPr lang="zh-CN" altLang="en-US" sz="1400" dirty="0">
                <a:latin typeface="微软雅黑" pitchFamily="34" charset="-122"/>
                <a:ea typeface="微软雅黑" pitchFamily="34" charset="-122"/>
              </a:rPr>
              <a:t>：</a:t>
            </a:r>
            <a:r>
              <a:rPr lang="zh-CN" altLang="zh-CN" sz="1400" dirty="0">
                <a:latin typeface="微软雅黑" pitchFamily="34" charset="-122"/>
                <a:ea typeface="微软雅黑" pitchFamily="34" charset="-122"/>
              </a:rPr>
              <a:t>基于不同人群的点击，聚类可以识别出不同人群的浏览习惯，从而帮助电商针对不同人群制定不同网站功能</a:t>
            </a:r>
            <a:r>
              <a:rPr lang="zh-CN" altLang="en-US" sz="1400" dirty="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1"/>
          <p:cNvSpPr txBox="1">
            <a:spLocks/>
          </p:cNvSpPr>
          <p:nvPr/>
        </p:nvSpPr>
        <p:spPr>
          <a:xfrm>
            <a:off x="1835696" y="0"/>
            <a:ext cx="7314654"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a:latin typeface="+mn-ea"/>
              </a:rPr>
              <a:t>1. </a:t>
            </a:r>
            <a:r>
              <a:rPr kumimoji="1" lang="zh-CN" altLang="en-US" sz="2400" b="1">
                <a:latin typeface="+mn-ea"/>
              </a:rPr>
              <a:t>聚类概述</a:t>
            </a:r>
            <a:endParaRPr kumimoji="1" lang="en-US" altLang="zh-CN" sz="2400" b="1" dirty="0">
              <a:latin typeface="+mn-ea"/>
            </a:endParaRPr>
          </a:p>
        </p:txBody>
      </p:sp>
    </p:spTree>
    <p:extLst>
      <p:ext uri="{BB962C8B-B14F-4D97-AF65-F5344CB8AC3E}">
        <p14:creationId xmlns:p14="http://schemas.microsoft.com/office/powerpoint/2010/main" val="41781004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28192" y="843558"/>
            <a:ext cx="7380312" cy="4032448"/>
          </a:xfrm>
          <a:prstGeom prst="rect">
            <a:avLst/>
          </a:prstGeom>
        </p:spPr>
        <p:txBody>
          <a:bodyPr/>
          <a:lstStyle/>
          <a:p>
            <a:pPr marL="0" lvl="1" indent="0" algn="just">
              <a:lnSpc>
                <a:spcPct val="150000"/>
              </a:lnSpc>
              <a:buNone/>
            </a:pPr>
            <a:r>
              <a:rPr lang="zh-CN" altLang="zh-CN" b="1" dirty="0">
                <a:latin typeface="微软雅黑" pitchFamily="34" charset="-122"/>
                <a:ea typeface="微软雅黑" pitchFamily="34" charset="-122"/>
              </a:rPr>
              <a:t>基于原型的聚类</a:t>
            </a:r>
            <a:r>
              <a:rPr lang="zh-CN" altLang="en-US" b="1" dirty="0">
                <a:latin typeface="微软雅黑" pitchFamily="34" charset="-122"/>
                <a:ea typeface="微软雅黑" pitchFamily="34" charset="-122"/>
              </a:rPr>
              <a:t>：</a:t>
            </a:r>
            <a:r>
              <a:rPr lang="zh-CN" altLang="zh-CN" dirty="0">
                <a:latin typeface="微软雅黑" pitchFamily="34" charset="-122"/>
                <a:ea typeface="微软雅黑" pitchFamily="34" charset="-122"/>
              </a:rPr>
              <a:t>每一个簇都由某个中心数据点代表，这个中心数据点称为原型</a:t>
            </a:r>
            <a:endParaRPr lang="en-US" altLang="zh-CN" dirty="0">
              <a:latin typeface="微软雅黑" pitchFamily="34" charset="-122"/>
              <a:ea typeface="微软雅黑" pitchFamily="34" charset="-122"/>
            </a:endParaRPr>
          </a:p>
          <a:p>
            <a:pPr marL="0" lvl="1" indent="0" algn="just">
              <a:lnSpc>
                <a:spcPct val="150000"/>
              </a:lnSpc>
              <a:buNone/>
            </a:pPr>
            <a:r>
              <a:rPr lang="zh-CN" altLang="zh-CN" b="1" dirty="0">
                <a:latin typeface="微软雅黑" pitchFamily="34" charset="-122"/>
                <a:ea typeface="微软雅黑" pitchFamily="34" charset="-122"/>
              </a:rPr>
              <a:t>基于密度的聚类</a:t>
            </a:r>
            <a:r>
              <a:rPr lang="zh-CN" altLang="zh-CN" dirty="0">
                <a:latin typeface="微软雅黑" pitchFamily="34" charset="-122"/>
                <a:ea typeface="微软雅黑" pitchFamily="34" charset="-122"/>
              </a:rPr>
              <a:t>：其认为簇是数据点的密集地，被零散的数据点或者空白区域包围，将高密度的数据点标记为簇，而零散的数据点则被认为是噪声</a:t>
            </a:r>
            <a:r>
              <a:rPr lang="zh-CN" altLang="en-US" dirty="0">
                <a:latin typeface="微软雅黑" pitchFamily="34" charset="-122"/>
                <a:ea typeface="微软雅黑" pitchFamily="34" charset="-122"/>
              </a:rPr>
              <a:t>。</a:t>
            </a:r>
            <a:r>
              <a:rPr lang="zh-CN" altLang="zh-CN" dirty="0">
                <a:latin typeface="微软雅黑" pitchFamily="34" charset="-122"/>
                <a:ea typeface="微软雅黑" pitchFamily="34" charset="-122"/>
              </a:rPr>
              <a:t>基于密度的聚类最终簇的个数由算法确定，不能</a:t>
            </a:r>
            <a:r>
              <a:rPr lang="zh-CN" altLang="en-US" dirty="0">
                <a:latin typeface="微软雅黑" pitchFamily="34" charset="-122"/>
                <a:ea typeface="微软雅黑" pitchFamily="34" charset="-122"/>
              </a:rPr>
              <a:t>人为</a:t>
            </a:r>
            <a:r>
              <a:rPr lang="zh-CN" altLang="zh-CN" dirty="0">
                <a:latin typeface="微软雅黑" pitchFamily="34" charset="-122"/>
                <a:ea typeface="微软雅黑" pitchFamily="34" charset="-122"/>
              </a:rPr>
              <a:t>规定簇的个数。</a:t>
            </a:r>
            <a:endParaRPr lang="en-US" altLang="zh-CN" dirty="0">
              <a:latin typeface="微软雅黑" pitchFamily="34" charset="-122"/>
              <a:ea typeface="微软雅黑" pitchFamily="34" charset="-122"/>
            </a:endParaRPr>
          </a:p>
          <a:p>
            <a:pPr marL="0" lvl="1" indent="0" algn="just">
              <a:lnSpc>
                <a:spcPct val="150000"/>
              </a:lnSpc>
              <a:buNone/>
            </a:pPr>
            <a:r>
              <a:rPr lang="zh-CN" altLang="zh-CN" b="1" dirty="0">
                <a:latin typeface="微软雅黑" pitchFamily="34" charset="-122"/>
                <a:ea typeface="微软雅黑" pitchFamily="34" charset="-122"/>
              </a:rPr>
              <a:t>基于层次的聚类</a:t>
            </a:r>
            <a:r>
              <a:rPr lang="zh-CN" altLang="zh-CN" dirty="0">
                <a:latin typeface="微软雅黑" pitchFamily="34" charset="-122"/>
                <a:ea typeface="微软雅黑" pitchFamily="34" charset="-122"/>
              </a:rPr>
              <a:t>：根据数据点之间的距离构建簇的等级，其输出是一种树状结构。</a:t>
            </a:r>
            <a:r>
              <a:rPr lang="zh-CN" altLang="en-US" dirty="0">
                <a:latin typeface="微软雅黑" pitchFamily="34" charset="-122"/>
                <a:ea typeface="微软雅黑" pitchFamily="34" charset="-122"/>
              </a:rPr>
              <a:t>按照构建方法分为以下两种：</a:t>
            </a:r>
            <a:endParaRPr lang="en-US" altLang="zh-CN" dirty="0">
              <a:latin typeface="微软雅黑" pitchFamily="34" charset="-122"/>
              <a:ea typeface="微软雅黑" pitchFamily="34" charset="-122"/>
            </a:endParaRPr>
          </a:p>
          <a:p>
            <a:pPr lvl="2" algn="just">
              <a:lnSpc>
                <a:spcPct val="150000"/>
              </a:lnSpc>
            </a:pPr>
            <a:r>
              <a:rPr lang="zh-CN" altLang="zh-CN" b="1" dirty="0">
                <a:latin typeface="微软雅黑" pitchFamily="34" charset="-122"/>
                <a:ea typeface="微软雅黑" pitchFamily="34" charset="-122"/>
              </a:rPr>
              <a:t>自下而上</a:t>
            </a:r>
            <a:r>
              <a:rPr lang="zh-CN" altLang="en-US" b="1" dirty="0">
                <a:latin typeface="微软雅黑" pitchFamily="34" charset="-122"/>
                <a:ea typeface="微软雅黑" pitchFamily="34" charset="-122"/>
              </a:rPr>
              <a:t>：</a:t>
            </a:r>
            <a:r>
              <a:rPr lang="zh-CN" altLang="zh-CN" dirty="0">
                <a:latin typeface="微软雅黑" pitchFamily="34" charset="-122"/>
                <a:ea typeface="微软雅黑" pitchFamily="34" charset="-122"/>
              </a:rPr>
              <a:t>单个数据点看做一个簇，然后按照距离将其组合，直到簇的个数到达目标值</a:t>
            </a:r>
            <a:r>
              <a:rPr lang="zh-CN" altLang="en-US"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lvl="2" algn="just">
              <a:lnSpc>
                <a:spcPct val="150000"/>
              </a:lnSpc>
            </a:pPr>
            <a:r>
              <a:rPr lang="zh-CN" altLang="zh-CN" b="1" dirty="0">
                <a:latin typeface="微软雅黑" pitchFamily="34" charset="-122"/>
                <a:ea typeface="微软雅黑" pitchFamily="34" charset="-122"/>
              </a:rPr>
              <a:t>自上而下</a:t>
            </a:r>
            <a:r>
              <a:rPr lang="zh-CN" altLang="en-US" b="1" dirty="0">
                <a:latin typeface="微软雅黑" pitchFamily="34" charset="-122"/>
                <a:ea typeface="微软雅黑" pitchFamily="34" charset="-122"/>
              </a:rPr>
              <a:t>：</a:t>
            </a:r>
            <a:r>
              <a:rPr lang="zh-CN" altLang="zh-CN" dirty="0">
                <a:latin typeface="微软雅黑" pitchFamily="34" charset="-122"/>
                <a:ea typeface="微软雅黑" pitchFamily="34" charset="-122"/>
              </a:rPr>
              <a:t>将整个数据集看做一个簇，然后逐渐分割一个个子簇，最终簇的个数达到目标值停止分割</a:t>
            </a:r>
            <a:r>
              <a:rPr lang="zh-CN" altLang="en-US" dirty="0">
                <a:latin typeface="微软雅黑" pitchFamily="34" charset="-122"/>
                <a:ea typeface="微软雅黑" pitchFamily="34" charset="-122"/>
              </a:rPr>
              <a:t>。</a:t>
            </a:r>
            <a:endParaRPr kumimoji="1" lang="en-US" altLang="zh-CN"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1"/>
          <p:cNvSpPr txBox="1">
            <a:spLocks/>
          </p:cNvSpPr>
          <p:nvPr/>
        </p:nvSpPr>
        <p:spPr>
          <a:xfrm>
            <a:off x="1835696" y="0"/>
            <a:ext cx="7314654"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zh-CN" altLang="en-US" sz="2400" b="1" dirty="0">
                <a:latin typeface="+mn-ea"/>
              </a:rPr>
              <a:t>聚类方法分类</a:t>
            </a:r>
            <a:endParaRPr kumimoji="1" lang="en-US" altLang="zh-CN" sz="2400" b="1" dirty="0">
              <a:latin typeface="+mn-ea"/>
            </a:endParaRPr>
          </a:p>
        </p:txBody>
      </p:sp>
    </p:spTree>
    <p:extLst>
      <p:ext uri="{BB962C8B-B14F-4D97-AF65-F5344CB8AC3E}">
        <p14:creationId xmlns:p14="http://schemas.microsoft.com/office/powerpoint/2010/main" val="25130583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835696" y="0"/>
            <a:ext cx="7314654" cy="771550"/>
          </a:xfrm>
          <a:prstGeom prst="rect">
            <a:avLst/>
          </a:prstGeom>
        </p:spPr>
        <p:txBody>
          <a:bodyPr/>
          <a:lstStyle/>
          <a:p>
            <a:pPr>
              <a:lnSpc>
                <a:spcPct val="150000"/>
              </a:lnSpc>
            </a:pPr>
            <a:r>
              <a:rPr kumimoji="1" lang="en-US" altLang="zh-CN" sz="2400" b="1" dirty="0">
                <a:latin typeface="微软雅黑" pitchFamily="34" charset="-122"/>
                <a:ea typeface="微软雅黑" pitchFamily="34" charset="-122"/>
              </a:rPr>
              <a:t>2.  </a:t>
            </a:r>
            <a:r>
              <a:rPr kumimoji="1" lang="zh-CN" altLang="en-US" sz="2400" b="1" dirty="0">
                <a:latin typeface="微软雅黑" pitchFamily="34" charset="-122"/>
                <a:ea typeface="微软雅黑" pitchFamily="34" charset="-122"/>
              </a:rPr>
              <a:t>原型聚类</a:t>
            </a:r>
          </a:p>
        </p:txBody>
      </p:sp>
      <p:sp>
        <p:nvSpPr>
          <p:cNvPr id="7"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200800" cy="2880320"/>
          </a:xfrm>
          <a:prstGeom prst="rect">
            <a:avLst/>
          </a:prstGeom>
        </p:spPr>
        <p:txBody>
          <a:bodyPr/>
          <a:lstStyle/>
          <a:p>
            <a:pPr lvl="1" algn="just">
              <a:lnSpc>
                <a:spcPct val="150000"/>
              </a:lnSpc>
            </a:pPr>
            <a:r>
              <a:rPr lang="zh-CN" altLang="zh-CN" sz="2000" b="1" dirty="0">
                <a:latin typeface="微软雅黑" pitchFamily="34" charset="-122"/>
                <a:ea typeface="微软雅黑" pitchFamily="34" charset="-122"/>
              </a:rPr>
              <a:t>原型聚类</a:t>
            </a:r>
            <a:r>
              <a:rPr lang="zh-CN" altLang="zh-CN" sz="2000" dirty="0">
                <a:latin typeface="微软雅黑" pitchFamily="34" charset="-122"/>
                <a:ea typeface="微软雅黑" pitchFamily="34" charset="-122"/>
              </a:rPr>
              <a:t>亦称基于原型的聚类（</a:t>
            </a:r>
            <a:r>
              <a:rPr lang="en-US" altLang="zh-CN" sz="2000" dirty="0">
                <a:latin typeface="微软雅黑" pitchFamily="34" charset="-122"/>
                <a:ea typeface="微软雅黑" pitchFamily="34" charset="-122"/>
              </a:rPr>
              <a:t>prototype-based clustering</a:t>
            </a:r>
            <a:r>
              <a:rPr lang="zh-CN" altLang="zh-CN" sz="2000" dirty="0">
                <a:latin typeface="微软雅黑" pitchFamily="34" charset="-122"/>
                <a:ea typeface="微软雅黑" pitchFamily="34" charset="-122"/>
              </a:rPr>
              <a:t>），此类算法假设聚类结构能通过一组原型刻画，在现实聚类任务中极为常见。</a:t>
            </a:r>
            <a:endParaRPr lang="en-US" altLang="zh-CN" sz="2000" dirty="0">
              <a:latin typeface="微软雅黑" pitchFamily="34" charset="-122"/>
              <a:ea typeface="微软雅黑" pitchFamily="34" charset="-122"/>
            </a:endParaRPr>
          </a:p>
          <a:p>
            <a:pPr lvl="1" algn="just">
              <a:lnSpc>
                <a:spcPct val="150000"/>
              </a:lnSpc>
            </a:pPr>
            <a:r>
              <a:rPr lang="zh-CN" altLang="zh-CN" sz="2000" dirty="0">
                <a:latin typeface="微软雅黑" pitchFamily="34" charset="-122"/>
                <a:ea typeface="微软雅黑" pitchFamily="34" charset="-122"/>
              </a:rPr>
              <a:t>通常情况下，先对原型进行初始化，然后对原型进行迭代更新求解。采用不同的原型表示、不同的求解方法，将产生不同的算法。</a:t>
            </a:r>
            <a:endParaRPr lang="en-US" altLang="zh-CN" sz="20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393743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xmlns="" id="{DDC0696E-5DBA-489F-B4C7-FEFC0FFE9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976" y="3970576"/>
            <a:ext cx="3590091" cy="958555"/>
          </a:xfrm>
          <a:prstGeom prst="rect">
            <a:avLst/>
          </a:prstGeom>
        </p:spPr>
      </p:pic>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19848" y="771550"/>
            <a:ext cx="7324151" cy="3528392"/>
          </a:xfrm>
          <a:prstGeom prst="rect">
            <a:avLst/>
          </a:prstGeom>
        </p:spPr>
        <p:txBody>
          <a:bodyPr/>
          <a:lstStyle/>
          <a:p>
            <a:r>
              <a:rPr lang="zh-CN" altLang="en-US" sz="2000" b="1" dirty="0">
                <a:latin typeface="微软雅黑" pitchFamily="34" charset="-122"/>
                <a:ea typeface="微软雅黑" pitchFamily="34" charset="-122"/>
              </a:rPr>
              <a:t>机器学习工具包</a:t>
            </a:r>
            <a:endParaRPr lang="en-US" altLang="zh-CN" sz="2000" b="1" dirty="0">
              <a:latin typeface="微软雅黑" pitchFamily="34" charset="-122"/>
              <a:ea typeface="微软雅黑" pitchFamily="34" charset="-122"/>
            </a:endParaRPr>
          </a:p>
          <a:p>
            <a:pPr lvl="1" algn="just">
              <a:lnSpc>
                <a:spcPct val="150000"/>
              </a:lnSpc>
            </a:pPr>
            <a:r>
              <a:rPr lang="en-US" altLang="zh-CN" sz="1800" dirty="0" err="1">
                <a:latin typeface="微软雅黑" pitchFamily="34" charset="-122"/>
                <a:ea typeface="微软雅黑" pitchFamily="34" charset="-122"/>
              </a:rPr>
              <a:t>Scikit</a:t>
            </a:r>
            <a:r>
              <a:rPr lang="en-US" altLang="zh-CN" sz="1800" dirty="0">
                <a:latin typeface="微软雅黑" pitchFamily="34" charset="-122"/>
                <a:ea typeface="微软雅黑" pitchFamily="34" charset="-122"/>
              </a:rPr>
              <a:t>-learn</a:t>
            </a:r>
            <a:r>
              <a:rPr lang="zh-CN" altLang="zh-CN" sz="1800" dirty="0">
                <a:latin typeface="微软雅黑" pitchFamily="34" charset="-122"/>
                <a:ea typeface="微软雅黑" pitchFamily="34" charset="-122"/>
              </a:rPr>
              <a:t>是面向</a:t>
            </a:r>
            <a:r>
              <a:rPr lang="en-US" altLang="zh-CN" sz="1800" dirty="0">
                <a:latin typeface="微软雅黑" pitchFamily="34" charset="-122"/>
                <a:ea typeface="微软雅黑" pitchFamily="34" charset="-122"/>
              </a:rPr>
              <a:t>Python</a:t>
            </a:r>
            <a:r>
              <a:rPr lang="zh-CN" altLang="zh-CN" sz="1800" dirty="0">
                <a:latin typeface="微软雅黑" pitchFamily="34" charset="-122"/>
                <a:ea typeface="微软雅黑" pitchFamily="34" charset="-122"/>
              </a:rPr>
              <a:t>的机器学习软件包。</a:t>
            </a:r>
            <a:r>
              <a:rPr lang="en-US" altLang="zh-CN" sz="1800" dirty="0" err="1">
                <a:latin typeface="微软雅黑" pitchFamily="34" charset="-122"/>
                <a:ea typeface="微软雅黑" pitchFamily="34" charset="-122"/>
              </a:rPr>
              <a:t>Scikit</a:t>
            </a:r>
            <a:r>
              <a:rPr lang="en-US" altLang="zh-CN" sz="1800" dirty="0">
                <a:latin typeface="微软雅黑" pitchFamily="34" charset="-122"/>
                <a:ea typeface="微软雅黑" pitchFamily="34" charset="-122"/>
              </a:rPr>
              <a:t>-learn</a:t>
            </a:r>
            <a:r>
              <a:rPr lang="zh-CN" altLang="zh-CN" sz="1800" dirty="0">
                <a:latin typeface="微软雅黑" pitchFamily="34" charset="-122"/>
                <a:ea typeface="微软雅黑" pitchFamily="34" charset="-122"/>
              </a:rPr>
              <a:t>软件包支持主流的有监督机器学习方法</a:t>
            </a:r>
            <a:r>
              <a:rPr lang="en-US" altLang="zh-CN" sz="1800" dirty="0">
                <a:latin typeface="微软雅黑" pitchFamily="34" charset="-122"/>
                <a:ea typeface="微软雅黑" pitchFamily="34" charset="-122"/>
              </a:rPr>
              <a:t>(Supervised Learning Algorithm)</a:t>
            </a:r>
            <a:r>
              <a:rPr lang="zh-CN" altLang="zh-CN" sz="1800" dirty="0">
                <a:latin typeface="微软雅黑" pitchFamily="34" charset="-122"/>
                <a:ea typeface="微软雅黑" pitchFamily="34" charset="-122"/>
              </a:rPr>
              <a:t>、无监督机器学习方法</a:t>
            </a:r>
            <a:r>
              <a:rPr lang="en-US" altLang="zh-CN" sz="1800" dirty="0">
                <a:latin typeface="微软雅黑" pitchFamily="34" charset="-122"/>
                <a:ea typeface="微软雅黑" pitchFamily="34" charset="-122"/>
              </a:rPr>
              <a:t>(Unsupervised Learning Algorithm)</a:t>
            </a:r>
            <a:r>
              <a:rPr lang="zh-CN" altLang="zh-CN"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2">
              <a:lnSpc>
                <a:spcPct val="150000"/>
              </a:lnSpc>
            </a:pPr>
            <a:r>
              <a:rPr lang="zh-CN" altLang="zh-CN" sz="1800" dirty="0">
                <a:latin typeface="微软雅黑" pitchFamily="34" charset="-122"/>
                <a:ea typeface="微软雅黑" pitchFamily="34" charset="-122"/>
              </a:rPr>
              <a:t>有监督的机器学习方法，包括通用的线性模型、支持向量机、决策树、贝叶斯方法</a:t>
            </a:r>
            <a:r>
              <a:rPr lang="zh-CN" altLang="en-US" sz="1800" dirty="0">
                <a:latin typeface="微软雅黑" pitchFamily="34" charset="-122"/>
                <a:ea typeface="微软雅黑" pitchFamily="34" charset="-122"/>
              </a:rPr>
              <a:t>等</a:t>
            </a:r>
            <a:r>
              <a:rPr lang="zh-CN" altLang="zh-CN"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2">
              <a:lnSpc>
                <a:spcPct val="150000"/>
              </a:lnSpc>
            </a:pPr>
            <a:r>
              <a:rPr lang="zh-CN" altLang="zh-CN" sz="1800" dirty="0">
                <a:latin typeface="微软雅黑" pitchFamily="34" charset="-122"/>
                <a:ea typeface="微软雅黑" pitchFamily="34" charset="-122"/>
              </a:rPr>
              <a:t>无监督的机器学习方法，包括聚类、因子分析、主成份分析、无监督神经网络等。</a:t>
            </a:r>
            <a:endParaRPr lang="en-US" altLang="zh-CN" sz="1800" dirty="0">
              <a:latin typeface="微软雅黑" pitchFamily="34" charset="-122"/>
              <a:ea typeface="微软雅黑" pitchFamily="34" charset="-122"/>
            </a:endParaRPr>
          </a:p>
        </p:txBody>
      </p:sp>
      <p:sp>
        <p:nvSpPr>
          <p:cNvPr id="2" name="标题 1">
            <a:extLst>
              <a:ext uri="{FF2B5EF4-FFF2-40B4-BE49-F238E27FC236}">
                <a16:creationId xmlns:a16="http://schemas.microsoft.com/office/drawing/2014/main" xmlns="" id="{388A139C-5894-D641-23BF-2DDBAC59EF7D}"/>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327639505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1680" y="915566"/>
            <a:ext cx="7452320" cy="1296144"/>
          </a:xfrm>
          <a:prstGeom prst="rect">
            <a:avLst/>
          </a:prstGeom>
        </p:spPr>
        <p:txBody>
          <a:bodyPr/>
          <a:lstStyle/>
          <a:p>
            <a:pPr lvl="1" algn="just">
              <a:lnSpc>
                <a:spcPct val="150000"/>
              </a:lnSpc>
            </a:pPr>
            <a:r>
              <a:rPr lang="zh-CN" altLang="en-US" sz="1800" b="1" dirty="0">
                <a:latin typeface="+mj-ea"/>
                <a:ea typeface="+mj-ea"/>
              </a:rPr>
              <a:t>算法原理</a:t>
            </a:r>
            <a:endParaRPr lang="en-US" altLang="zh-CN" sz="1800" b="1" dirty="0">
              <a:latin typeface="+mj-ea"/>
              <a:ea typeface="+mj-ea"/>
            </a:endParaRPr>
          </a:p>
          <a:p>
            <a:pPr marL="238125" lvl="2" indent="0" algn="just">
              <a:lnSpc>
                <a:spcPct val="150000"/>
              </a:lnSpc>
              <a:buNone/>
            </a:pPr>
            <a:r>
              <a:rPr lang="en-US" altLang="zh-CN" dirty="0" smtClean="0">
                <a:latin typeface="+mj-ea"/>
                <a:ea typeface="+mj-ea"/>
              </a:rPr>
              <a:t>K-Means</a:t>
            </a:r>
            <a:r>
              <a:rPr lang="zh-CN" altLang="zh-CN" dirty="0" smtClean="0">
                <a:latin typeface="+mj-ea"/>
                <a:ea typeface="+mj-ea"/>
              </a:rPr>
              <a:t>的</a:t>
            </a:r>
            <a:r>
              <a:rPr lang="zh-CN" altLang="zh-CN" dirty="0">
                <a:latin typeface="+mj-ea"/>
                <a:ea typeface="+mj-ea"/>
              </a:rPr>
              <a:t>目标是通过寻找各个簇的质心作为原型，将与各个质心相邻的点聚成各簇，从而实现聚类，其中</a:t>
            </a:r>
            <a:r>
              <a:rPr lang="en-US" altLang="zh-CN" dirty="0">
                <a:latin typeface="+mj-ea"/>
                <a:ea typeface="+mj-ea"/>
              </a:rPr>
              <a:t>K</a:t>
            </a:r>
            <a:r>
              <a:rPr lang="zh-CN" altLang="zh-CN" dirty="0">
                <a:latin typeface="+mj-ea"/>
                <a:ea typeface="+mj-ea"/>
              </a:rPr>
              <a:t>均值算法的质心的求解为该簇类所有点的均值</a:t>
            </a:r>
            <a:r>
              <a:rPr lang="zh-CN" altLang="en-US" dirty="0">
                <a:latin typeface="+mj-ea"/>
                <a:ea typeface="+mj-ea"/>
              </a:rPr>
              <a:t>。</a:t>
            </a:r>
            <a:endParaRPr lang="en-US" altLang="zh-CN" dirty="0">
              <a:latin typeface="+mj-ea"/>
              <a:ea typeface="+mj-ea"/>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en-US" altLang="zh-CN" sz="2400" dirty="0" smtClean="0">
                <a:latin typeface="微软雅黑" pitchFamily="34" charset="-122"/>
                <a:ea typeface="微软雅黑" pitchFamily="34" charset="-122"/>
              </a:rPr>
              <a:t>K-Means</a:t>
            </a:r>
            <a:r>
              <a:rPr kumimoji="1" lang="zh-CN" altLang="en-US" sz="2400" dirty="0" smtClean="0">
                <a:latin typeface="微软雅黑" pitchFamily="34" charset="-122"/>
                <a:ea typeface="微软雅黑" pitchFamily="34" charset="-122"/>
              </a:rPr>
              <a:t>聚类</a:t>
            </a:r>
            <a:endParaRPr kumimoji="1" lang="zh-CN" altLang="en-US" sz="2400" dirty="0">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2" name="内容占位符 3">
                <a:extLst>
                  <a:ext uri="{FF2B5EF4-FFF2-40B4-BE49-F238E27FC236}">
                    <a16:creationId xmlns:a16="http://schemas.microsoft.com/office/drawing/2014/main" xmlns="" id="{E99EE940-1E45-3D2B-50D5-F50A04418669}"/>
                  </a:ext>
                </a:extLst>
              </p:cNvPr>
              <p:cNvSpPr txBox="1">
                <a:spLocks/>
              </p:cNvSpPr>
              <p:nvPr/>
            </p:nvSpPr>
            <p:spPr>
              <a:xfrm>
                <a:off x="1835696" y="2355726"/>
                <a:ext cx="7200800" cy="2520280"/>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lgn="just">
                  <a:lnSpc>
                    <a:spcPct val="150000"/>
                  </a:lnSpc>
                  <a:buFont typeface="Wingdings" panose="05000000000000000000" pitchFamily="2" charset="2"/>
                  <a:buNone/>
                </a:pPr>
                <a:r>
                  <a:rPr lang="zh-CN" altLang="en-US" dirty="0">
                    <a:latin typeface="微软雅黑" pitchFamily="34" charset="-122"/>
                    <a:ea typeface="微软雅黑" pitchFamily="34" charset="-122"/>
                  </a:rPr>
                  <a:t>第一步：</a:t>
                </a:r>
                <a:r>
                  <a:rPr lang="zh-CN" altLang="zh-CN" b="1" dirty="0">
                    <a:latin typeface="微软雅黑" pitchFamily="34" charset="-122"/>
                    <a:ea typeface="微软雅黑" pitchFamily="34" charset="-122"/>
                  </a:rPr>
                  <a:t>初始质心</a:t>
                </a:r>
                <a:endParaRPr lang="en-US" altLang="zh-CN" b="1" dirty="0">
                  <a:latin typeface="微软雅黑" pitchFamily="34" charset="-122"/>
                  <a:ea typeface="微软雅黑" pitchFamily="34" charset="-122"/>
                </a:endParaRPr>
              </a:p>
              <a:p>
                <a:pPr marL="466725" lvl="3" indent="0" algn="just">
                  <a:lnSpc>
                    <a:spcPct val="150000"/>
                  </a:lnSpc>
                  <a:buFont typeface="Wingdings" panose="05000000000000000000" pitchFamily="2" charset="2"/>
                  <a:buNone/>
                </a:pPr>
                <a:r>
                  <a:rPr lang="zh-CN" altLang="zh-CN" dirty="0">
                    <a:latin typeface="微软雅黑" pitchFamily="34" charset="-122"/>
                    <a:ea typeface="微软雅黑" pitchFamily="34" charset="-122"/>
                  </a:rPr>
                  <a:t>从数据集中随机选取</a:t>
                </a:r>
                <a:r>
                  <a:rPr lang="en-US" altLang="zh-CN" dirty="0">
                    <a:latin typeface="微软雅黑" pitchFamily="34" charset="-122"/>
                    <a:ea typeface="微软雅黑" pitchFamily="34" charset="-122"/>
                  </a:rPr>
                  <a:t>k</a:t>
                </a:r>
                <a:r>
                  <a:rPr lang="zh-CN" altLang="zh-CN" dirty="0">
                    <a:latin typeface="微软雅黑" pitchFamily="34" charset="-122"/>
                    <a:ea typeface="微软雅黑" pitchFamily="34" charset="-122"/>
                  </a:rPr>
                  <a:t>个分散的鸢尾花作为聚类分析的初始质心</a:t>
                </a:r>
                <a:endParaRPr lang="en-US" altLang="zh-CN" b="1" dirty="0">
                  <a:latin typeface="微软雅黑" pitchFamily="34" charset="-122"/>
                  <a:ea typeface="微软雅黑" pitchFamily="34" charset="-122"/>
                </a:endParaRPr>
              </a:p>
              <a:p>
                <a:pPr marL="0" lvl="1" indent="0" algn="just">
                  <a:lnSpc>
                    <a:spcPct val="150000"/>
                  </a:lnSpc>
                  <a:buFont typeface="Wingdings" panose="05000000000000000000" pitchFamily="2" charset="2"/>
                  <a:buNone/>
                </a:pPr>
                <a:r>
                  <a:rPr lang="zh-CN" altLang="zh-CN" dirty="0">
                    <a:latin typeface="微软雅黑" pitchFamily="34" charset="-122"/>
                    <a:ea typeface="微软雅黑" pitchFamily="34" charset="-122"/>
                  </a:rPr>
                  <a:t>第二步：</a:t>
                </a:r>
                <a:r>
                  <a:rPr lang="zh-CN" altLang="zh-CN" b="1" dirty="0">
                    <a:latin typeface="微软雅黑" pitchFamily="34" charset="-122"/>
                    <a:ea typeface="微软雅黑" pitchFamily="34" charset="-122"/>
                  </a:rPr>
                  <a:t>划分数据点</a:t>
                </a:r>
                <a:endParaRPr lang="en-US" altLang="zh-CN" b="1" dirty="0">
                  <a:latin typeface="微软雅黑" pitchFamily="34" charset="-122"/>
                  <a:ea typeface="微软雅黑" pitchFamily="34" charset="-122"/>
                </a:endParaRPr>
              </a:p>
              <a:p>
                <a:pPr marL="466725" lvl="3" indent="0" algn="just">
                  <a:buFont typeface="Wingdings" panose="05000000000000000000" pitchFamily="2" charset="2"/>
                  <a:buNone/>
                </a:pPr>
                <a:r>
                  <a:rPr lang="zh-CN" altLang="zh-CN" dirty="0">
                    <a:latin typeface="微软雅黑" pitchFamily="34" charset="-122"/>
                    <a:ea typeface="微软雅黑" pitchFamily="34" charset="-122"/>
                  </a:rPr>
                  <a:t>计算每个点与各个质心的距离，将数据点划分到距离最近的质心所在的簇内</a:t>
                </a:r>
                <a:r>
                  <a:rPr lang="zh-CN" altLang="en-US" dirty="0">
                    <a:latin typeface="微软雅黑" pitchFamily="34" charset="-122"/>
                    <a:ea typeface="微软雅黑" pitchFamily="34" charset="-122"/>
                  </a:rPr>
                  <a:t>。距离公式有多种，例如欧氏距离，曼哈顿距离或者</a:t>
                </a:r>
                <a:r>
                  <a:rPr lang="en-US" altLang="zh-CN" dirty="0" err="1">
                    <a:latin typeface="微软雅黑" pitchFamily="34" charset="-122"/>
                    <a:ea typeface="微软雅黑" pitchFamily="34" charset="-122"/>
                  </a:rPr>
                  <a:t>Jaccard</a:t>
                </a:r>
                <a:r>
                  <a:rPr lang="zh-CN" altLang="en-US" dirty="0">
                    <a:latin typeface="微软雅黑" pitchFamily="34" charset="-122"/>
                    <a:ea typeface="微软雅黑" pitchFamily="34" charset="-122"/>
                  </a:rPr>
                  <a:t>相似度</a:t>
                </a:r>
                <a:endParaRPr lang="en-US" altLang="zh-CN" dirty="0">
                  <a:latin typeface="微软雅黑" pitchFamily="34" charset="-122"/>
                  <a:ea typeface="微软雅黑" pitchFamily="34" charset="-122"/>
                </a:endParaRPr>
              </a:p>
              <a:p>
                <a:pPr marL="466725" lvl="3" indent="0" algn="just">
                  <a:lnSpc>
                    <a:spcPct val="200000"/>
                  </a:lnSpc>
                  <a:buFont typeface="Wingdings" panose="05000000000000000000" pitchFamily="2" charset="2"/>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𝑑</m:t>
                      </m:r>
                      <m:r>
                        <a:rPr lang="en-US" altLang="zh-CN">
                          <a:latin typeface="Cambria Math" panose="02040503050406030204" pitchFamily="18" charset="0"/>
                        </a:rPr>
                        <m:t>= </m:t>
                      </m:r>
                      <m:rad>
                        <m:radPr>
                          <m:degHide m:val="on"/>
                          <m:ctrlPr>
                            <a:rPr lang="zh-CN" altLang="zh-CN" i="1">
                              <a:latin typeface="Cambria Math"/>
                            </a:rPr>
                          </m:ctrlPr>
                        </m:radPr>
                        <m:deg/>
                        <m:e>
                          <m:sSup>
                            <m:sSupPr>
                              <m:ctrlPr>
                                <a:rPr lang="zh-CN" altLang="zh-CN" i="1">
                                  <a:latin typeface="Cambria Math"/>
                                </a:rPr>
                              </m:ctrlPr>
                            </m:sSupPr>
                            <m:e>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𝑏</m:t>
                                  </m:r>
                                </m:e>
                                <m:sub>
                                  <m:r>
                                    <a:rPr lang="en-US" altLang="zh-CN" i="1">
                                      <a:latin typeface="Cambria Math" panose="02040503050406030204" pitchFamily="18" charset="0"/>
                                    </a:rPr>
                                    <m:t>1</m:t>
                                  </m:r>
                                </m:sub>
                              </m:sSub>
                              <m:r>
                                <a:rPr lang="en-US" altLang="zh-CN" i="1">
                                  <a:latin typeface="Cambria Math" panose="02040503050406030204" pitchFamily="18" charset="0"/>
                                </a:rPr>
                                <m:t>)</m:t>
                              </m:r>
                            </m:e>
                            <m:sup>
                              <m:r>
                                <a:rPr lang="en-US" altLang="zh-CN" i="1">
                                  <a:latin typeface="Cambria Math" panose="02040503050406030204" pitchFamily="18" charset="0"/>
                                </a:rPr>
                                <m:t>2</m:t>
                              </m:r>
                            </m:sup>
                          </m:sSup>
                          <m:sSup>
                            <m:sSupPr>
                              <m:ctrlPr>
                                <a:rPr lang="zh-CN" altLang="zh-CN" i="1">
                                  <a:latin typeface="Cambria Math"/>
                                </a:rPr>
                              </m:ctrlPr>
                            </m:sSupPr>
                            <m:e>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𝑏</m:t>
                                  </m:r>
                                </m:e>
                                <m:sub>
                                  <m:r>
                                    <a:rPr lang="en-US" altLang="zh-CN" i="1">
                                      <a:latin typeface="Cambria Math" panose="02040503050406030204" pitchFamily="18" charset="0"/>
                                    </a:rPr>
                                    <m:t>2</m:t>
                                  </m:r>
                                </m:sub>
                              </m:sSub>
                              <m:r>
                                <a:rPr lang="en-US" altLang="zh-CN" i="1">
                                  <a:latin typeface="Cambria Math" panose="02040503050406030204" pitchFamily="18" charset="0"/>
                                </a:rPr>
                                <m:t>)</m:t>
                              </m:r>
                            </m:e>
                            <m:sup>
                              <m:r>
                                <a:rPr lang="en-US" altLang="zh-CN" i="1">
                                  <a:latin typeface="Cambria Math" panose="02040503050406030204" pitchFamily="18" charset="0"/>
                                </a:rPr>
                                <m:t>2</m:t>
                              </m:r>
                            </m:sup>
                          </m:sSup>
                        </m:e>
                      </m:rad>
                    </m:oMath>
                  </m:oMathPara>
                </a14:m>
                <a:endParaRPr lang="zh-CN" altLang="zh-CN" dirty="0">
                  <a:latin typeface="微软雅黑" pitchFamily="34" charset="-122"/>
                  <a:ea typeface="微软雅黑" pitchFamily="34" charset="-122"/>
                </a:endParaRPr>
              </a:p>
            </p:txBody>
          </p:sp>
        </mc:Choice>
        <mc:Fallback xmlns="">
          <p:sp>
            <p:nvSpPr>
              <p:cNvPr id="2" name="内容占位符 3">
                <a:extLst>
                  <a:ext uri="{FF2B5EF4-FFF2-40B4-BE49-F238E27FC236}">
                    <a16:creationId xmlns:a16="http://schemas.microsoft.com/office/drawing/2014/main" id="{E99EE940-1E45-3D2B-50D5-F50A04418669}"/>
                  </a:ext>
                </a:extLst>
              </p:cNvPr>
              <p:cNvSpPr txBox="1">
                <a:spLocks noRot="1" noChangeAspect="1" noMove="1" noResize="1" noEditPoints="1" noAdjustHandles="1" noChangeArrowheads="1" noChangeShapeType="1" noTextEdit="1"/>
              </p:cNvSpPr>
              <p:nvPr/>
            </p:nvSpPr>
            <p:spPr>
              <a:xfrm>
                <a:off x="1835696" y="2355726"/>
                <a:ext cx="7200800" cy="2520280"/>
              </a:xfrm>
              <a:prstGeom prst="rect">
                <a:avLst/>
              </a:prstGeom>
              <a:blipFill>
                <a:blip r:embed="rId3"/>
                <a:stretch>
                  <a:fillRect l="-423" r="-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36452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07704" y="843557"/>
                <a:ext cx="6984776" cy="3960441"/>
              </a:xfrm>
              <a:prstGeom prst="rect">
                <a:avLst/>
              </a:prstGeom>
            </p:spPr>
            <p:txBody>
              <a:bodyPr/>
              <a:lstStyle/>
              <a:p>
                <a:pPr marL="0" lvl="1" indent="0" algn="just">
                  <a:lnSpc>
                    <a:spcPct val="150000"/>
                  </a:lnSpc>
                  <a:buNone/>
                </a:pPr>
                <a:r>
                  <a:rPr lang="zh-CN" altLang="zh-CN" sz="1800" dirty="0">
                    <a:latin typeface="微软雅黑" pitchFamily="34" charset="-122"/>
                    <a:ea typeface="微软雅黑" pitchFamily="34" charset="-122"/>
                  </a:rPr>
                  <a:t>第三步：</a:t>
                </a:r>
                <a:r>
                  <a:rPr lang="zh-CN" altLang="zh-CN" sz="1800" b="1" dirty="0">
                    <a:latin typeface="微软雅黑" pitchFamily="34" charset="-122"/>
                    <a:ea typeface="微软雅黑" pitchFamily="34" charset="-122"/>
                  </a:rPr>
                  <a:t>寻找新的质心</a:t>
                </a:r>
                <a:endParaRPr lang="en-US" altLang="zh-CN" sz="1800" b="1" dirty="0">
                  <a:latin typeface="微软雅黑" pitchFamily="34" charset="-122"/>
                  <a:ea typeface="微软雅黑" pitchFamily="34" charset="-122"/>
                </a:endParaRPr>
              </a:p>
              <a:p>
                <a:pPr lvl="2" algn="just">
                  <a:lnSpc>
                    <a:spcPct val="150000"/>
                  </a:lnSpc>
                </a:pPr>
                <a:r>
                  <a:rPr lang="zh-CN" altLang="zh-CN" sz="1800" dirty="0">
                    <a:latin typeface="微软雅黑" pitchFamily="34" charset="-122"/>
                    <a:ea typeface="微软雅黑" pitchFamily="34" charset="-122"/>
                  </a:rPr>
                  <a:t>原质心不在新簇的质心位置，所以我们按照</a:t>
                </a:r>
                <a:r>
                  <a:rPr lang="zh-CN" altLang="en-US" sz="1800" dirty="0">
                    <a:latin typeface="微软雅黑" pitchFamily="34" charset="-122"/>
                    <a:ea typeface="微软雅黑" pitchFamily="34" charset="-122"/>
                  </a:rPr>
                  <a:t>新</a:t>
                </a:r>
                <a:r>
                  <a:rPr lang="zh-CN" altLang="zh-CN" sz="1800" dirty="0">
                    <a:latin typeface="微软雅黑" pitchFamily="34" charset="-122"/>
                    <a:ea typeface="微软雅黑" pitchFamily="34" charset="-122"/>
                  </a:rPr>
                  <a:t>簇计算每一个簇的新质心</a:t>
                </a:r>
                <a:r>
                  <a:rPr lang="zh-CN" altLang="en-US" sz="1800" dirty="0">
                    <a:latin typeface="微软雅黑" pitchFamily="34" charset="-122"/>
                    <a:ea typeface="微软雅黑" pitchFamily="34" charset="-122"/>
                  </a:rPr>
                  <a:t>，使其到</a:t>
                </a:r>
                <a:r>
                  <a:rPr lang="zh-CN" altLang="zh-CN" sz="1800" dirty="0">
                    <a:latin typeface="微软雅黑" pitchFamily="34" charset="-122"/>
                    <a:ea typeface="微软雅黑" pitchFamily="34" charset="-122"/>
                  </a:rPr>
                  <a:t>所有点到质心距离的误差平方和（</a:t>
                </a:r>
                <a:r>
                  <a:rPr lang="en-US" altLang="zh-CN" sz="1800" dirty="0">
                    <a:latin typeface="微软雅黑" pitchFamily="34" charset="-122"/>
                    <a:ea typeface="微软雅黑" pitchFamily="34" charset="-122"/>
                  </a:rPr>
                  <a:t>sum of squared error</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SSE</a:t>
                </a:r>
                <a:r>
                  <a:rPr lang="zh-CN" altLang="zh-CN" sz="1800" dirty="0">
                    <a:latin typeface="微软雅黑" pitchFamily="34" charset="-122"/>
                    <a:ea typeface="微软雅黑" pitchFamily="34" charset="-122"/>
                  </a:rPr>
                  <a:t>）最小</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    </a:t>
                </a:r>
              </a:p>
              <a:p>
                <a:pPr lvl="2" algn="just">
                  <a:lnSpc>
                    <a:spcPct val="150000"/>
                  </a:lnSpc>
                </a:pPr>
                <a:r>
                  <a:rPr lang="en-US" altLang="zh-CN" sz="1800" dirty="0">
                    <a:latin typeface="微软雅黑" pitchFamily="34" charset="-122"/>
                    <a:ea typeface="微软雅黑" pitchFamily="34" charset="-122"/>
                  </a:rPr>
                  <a:t> </a:t>
                </a:r>
                <a14:m>
                  <m:oMath xmlns:m="http://schemas.openxmlformats.org/officeDocument/2006/math">
                    <m:r>
                      <m:rPr>
                        <m:sty m:val="p"/>
                      </m:rPr>
                      <a:rPr lang="en-US" altLang="zh-CN" sz="1800">
                        <a:latin typeface="Cambria Math" panose="02040503050406030204" pitchFamily="18" charset="0"/>
                      </a:rPr>
                      <m:t>SSE</m:t>
                    </m:r>
                    <m:r>
                      <a:rPr lang="en-US" altLang="zh-CN" sz="1800">
                        <a:latin typeface="Cambria Math" panose="02040503050406030204" pitchFamily="18" charset="0"/>
                      </a:rPr>
                      <m:t>= </m:t>
                    </m:r>
                    <m:nary>
                      <m:naryPr>
                        <m:chr m:val="∑"/>
                        <m:limLoc m:val="undOvr"/>
                        <m:ctrlPr>
                          <a:rPr lang="zh-CN" altLang="zh-CN" sz="1800" i="1">
                            <a:latin typeface="Cambria Math"/>
                          </a:rPr>
                        </m:ctrlPr>
                      </m:naryPr>
                      <m:sub>
                        <m: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𝑘</m:t>
                        </m:r>
                      </m:sup>
                      <m:e>
                        <m:nary>
                          <m:naryPr>
                            <m:chr m:val="∑"/>
                            <m:limLoc m:val="undOvr"/>
                            <m:supHide m:val="on"/>
                            <m:ctrlPr>
                              <a:rPr lang="zh-CN" altLang="zh-CN" sz="1800" i="1">
                                <a:latin typeface="Cambria Math"/>
                              </a:rPr>
                            </m:ctrlPr>
                          </m:naryPr>
                          <m:sub>
                            <m:sSub>
                              <m:sSubPr>
                                <m:ctrlPr>
                                  <a:rPr lang="zh-CN" altLang="zh-CN" sz="1800" i="1">
                                    <a:latin typeface="Cambria Math"/>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𝜖</m:t>
                            </m:r>
                            <m:sSub>
                              <m:sSubPr>
                                <m:ctrlPr>
                                  <a:rPr lang="zh-CN" altLang="zh-CN" sz="1800" i="1">
                                    <a:latin typeface="Cambria Math"/>
                                  </a:rPr>
                                </m:ctrlPr>
                              </m:sSubPr>
                              <m:e>
                                <m:r>
                                  <a:rPr lang="en-US" altLang="zh-CN" sz="1800" i="1">
                                    <a:latin typeface="Cambria Math" panose="02040503050406030204" pitchFamily="18" charset="0"/>
                                  </a:rPr>
                                  <m:t>𝐶</m:t>
                                </m:r>
                              </m:e>
                              <m:sub>
                                <m:r>
                                  <a:rPr lang="en-US" altLang="zh-CN" sz="1800" i="1">
                                    <a:latin typeface="Cambria Math" panose="02040503050406030204" pitchFamily="18" charset="0"/>
                                  </a:rPr>
                                  <m:t>𝑖</m:t>
                                </m:r>
                              </m:sub>
                            </m:sSub>
                          </m:sub>
                          <m:sup/>
                          <m:e>
                            <m:sSup>
                              <m:sSupPr>
                                <m:ctrlPr>
                                  <a:rPr lang="zh-CN" altLang="zh-CN" sz="1800" i="1">
                                    <a:latin typeface="Cambria Math"/>
                                  </a:rPr>
                                </m:ctrlPr>
                              </m:sSupPr>
                              <m:e>
                                <m:r>
                                  <a:rPr lang="en-US" altLang="zh-CN" sz="1800" i="1">
                                    <a:latin typeface="Cambria Math" panose="02040503050406030204" pitchFamily="18" charset="0"/>
                                  </a:rPr>
                                  <m:t>||</m:t>
                                </m:r>
                                <m:sSub>
                                  <m:sSubPr>
                                    <m:ctrlPr>
                                      <a:rPr lang="zh-CN" altLang="zh-CN" sz="1800" i="1">
                                        <a:latin typeface="Cambria Math"/>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𝑗</m:t>
                                    </m:r>
                                  </m:sub>
                                </m:sSub>
                                <m:r>
                                  <a:rPr lang="en-US" altLang="zh-CN" sz="1800" i="1">
                                    <a:latin typeface="Cambria Math" panose="02040503050406030204" pitchFamily="18" charset="0"/>
                                  </a:rPr>
                                  <m:t>−</m:t>
                                </m:r>
                                <m:sSub>
                                  <m:sSubPr>
                                    <m:ctrlPr>
                                      <a:rPr lang="zh-CN" altLang="zh-CN" sz="1800" i="1">
                                        <a:latin typeface="Cambria Math"/>
                                      </a:rPr>
                                    </m:ctrlPr>
                                  </m:sSubPr>
                                  <m:e>
                                    <m:r>
                                      <a:rPr lang="en-US" altLang="zh-CN" sz="1800" i="1">
                                        <a:latin typeface="Cambria Math" panose="02040503050406030204" pitchFamily="18" charset="0"/>
                                      </a:rPr>
                                      <m:t>𝑢</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e>
                        </m:nary>
                      </m:e>
                    </m:nary>
                  </m:oMath>
                </a14:m>
                <a:endParaRPr lang="zh-CN" altLang="zh-CN" sz="1800" dirty="0">
                  <a:latin typeface="微软雅黑" pitchFamily="34" charset="-122"/>
                  <a:ea typeface="微软雅黑" pitchFamily="34" charset="-122"/>
                </a:endParaRPr>
              </a:p>
              <a:p>
                <a:pPr marL="0" lvl="1" indent="0" algn="just">
                  <a:lnSpc>
                    <a:spcPct val="150000"/>
                  </a:lnSpc>
                  <a:buNone/>
                </a:pPr>
                <a:r>
                  <a:rPr lang="zh-CN" altLang="zh-CN" sz="1800" dirty="0">
                    <a:latin typeface="微软雅黑" pitchFamily="34" charset="-122"/>
                    <a:ea typeface="微软雅黑" pitchFamily="34" charset="-122"/>
                  </a:rPr>
                  <a:t>第四步：</a:t>
                </a:r>
                <a:r>
                  <a:rPr lang="zh-CN" altLang="zh-CN" sz="1800" b="1" dirty="0">
                    <a:latin typeface="微软雅黑" pitchFamily="34" charset="-122"/>
                    <a:ea typeface="微软雅黑" pitchFamily="34" charset="-122"/>
                  </a:rPr>
                  <a:t>反复计算并更新质心</a:t>
                </a:r>
                <a:endParaRPr lang="en-US" altLang="zh-CN" sz="1800" b="1" dirty="0">
                  <a:latin typeface="微软雅黑" pitchFamily="34" charset="-122"/>
                  <a:ea typeface="微软雅黑" pitchFamily="34" charset="-122"/>
                </a:endParaRPr>
              </a:p>
              <a:p>
                <a:pPr lvl="2" algn="just">
                  <a:lnSpc>
                    <a:spcPct val="150000"/>
                  </a:lnSpc>
                </a:pPr>
                <a:r>
                  <a:rPr lang="zh-CN" altLang="zh-CN" sz="1800" dirty="0">
                    <a:latin typeface="微软雅黑" pitchFamily="34" charset="-122"/>
                    <a:ea typeface="微软雅黑" pitchFamily="34" charset="-122"/>
                  </a:rPr>
                  <a:t>确定好新的质心后重新开始第二步，对数据点进行划分，反复操作直到各个数据点不在变更所属的簇。</a:t>
                </a:r>
              </a:p>
            </p:txBody>
          </p:sp>
        </mc:Choice>
        <mc:Fallback xmlns="">
          <p:sp>
            <p:nvSpPr>
              <p:cNvPr id="8" name="内容占位符 3">
                <a:extLst>
                  <a:ext uri="{FF2B5EF4-FFF2-40B4-BE49-F238E27FC236}">
                    <a16:creationId xmlns:a16="http://schemas.microsoft.com/office/drawing/2014/main" xmlns:a14="http://schemas.microsoft.com/office/drawing/2010/main" xmlns="" id="{D16EE22A-41EB-4A36-AA08-58721624DA42}"/>
                  </a:ext>
                </a:extLst>
              </p:cNvPr>
              <p:cNvSpPr>
                <a:spLocks noGrp="1" noRot="1" noChangeAspect="1" noMove="1" noResize="1" noEditPoints="1" noAdjustHandles="1" noChangeArrowheads="1" noChangeShapeType="1" noTextEdit="1"/>
              </p:cNvSpPr>
              <p:nvPr>
                <p:ph idx="4294967295"/>
              </p:nvPr>
            </p:nvSpPr>
            <p:spPr>
              <a:xfrm>
                <a:off x="1907704" y="843557"/>
                <a:ext cx="6984776" cy="3960441"/>
              </a:xfrm>
              <a:prstGeom prst="rect">
                <a:avLst/>
              </a:prstGeom>
              <a:blipFill rotWithShape="1">
                <a:blip r:embed="rId3"/>
                <a:stretch>
                  <a:fillRect l="-785" r="-698"/>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en-US" altLang="zh-CN" sz="2400" dirty="0">
                <a:latin typeface="微软雅黑" pitchFamily="34" charset="-122"/>
                <a:ea typeface="微软雅黑" pitchFamily="34" charset="-122"/>
              </a:rPr>
              <a:t>K-</a:t>
            </a:r>
            <a:r>
              <a:rPr kumimoji="1" lang="zh-CN" altLang="en-US" sz="2400" dirty="0">
                <a:latin typeface="微软雅黑" pitchFamily="34" charset="-122"/>
                <a:ea typeface="微软雅黑" pitchFamily="34" charset="-122"/>
              </a:rPr>
              <a:t>均值聚类</a:t>
            </a:r>
          </a:p>
        </p:txBody>
      </p:sp>
    </p:spTree>
    <p:extLst>
      <p:ext uri="{BB962C8B-B14F-4D97-AF65-F5344CB8AC3E}">
        <p14:creationId xmlns:p14="http://schemas.microsoft.com/office/powerpoint/2010/main" val="311848103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a:extLst>
              <a:ext uri="{FF2B5EF4-FFF2-40B4-BE49-F238E27FC236}">
                <a16:creationId xmlns:a16="http://schemas.microsoft.com/office/drawing/2014/main" xmlns="" id="{FD82F4F5-9D2D-43E5-8E4F-6CDA5C8D1FB1}"/>
              </a:ext>
            </a:extLst>
          </p:cNvPr>
          <p:cNvSpPr txBox="1">
            <a:spLocks/>
          </p:cNvSpPr>
          <p:nvPr/>
        </p:nvSpPr>
        <p:spPr>
          <a:xfrm>
            <a:off x="1713758" y="0"/>
            <a:ext cx="7322738"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None/>
            </a:pPr>
            <a:r>
              <a:rPr kumimoji="1" lang="en-US" altLang="zh-CN" sz="2000" b="1" dirty="0">
                <a:latin typeface="微软雅黑" panose="020B0503020204020204" pitchFamily="34" charset="-122"/>
                <a:ea typeface="微软雅黑" panose="020B0503020204020204" pitchFamily="34" charset="-122"/>
              </a:rPr>
              <a:t>K-means </a:t>
            </a:r>
            <a:r>
              <a:rPr kumimoji="1" lang="zh-CN" altLang="en-US" sz="2000" b="1" dirty="0">
                <a:latin typeface="微软雅黑" panose="020B0503020204020204" pitchFamily="34" charset="-122"/>
                <a:ea typeface="微软雅黑" panose="020B0503020204020204" pitchFamily="34" charset="-122"/>
              </a:rPr>
              <a:t>聚类示例</a:t>
            </a:r>
          </a:p>
        </p:txBody>
      </p:sp>
      <p:sp>
        <p:nvSpPr>
          <p:cNvPr id="7" name="文本框 6">
            <a:extLst>
              <a:ext uri="{FF2B5EF4-FFF2-40B4-BE49-F238E27FC236}">
                <a16:creationId xmlns:a16="http://schemas.microsoft.com/office/drawing/2014/main" xmlns="" id="{E4D9F658-12C7-4AE3-AF51-3DFAD77B96AD}"/>
              </a:ext>
            </a:extLst>
          </p:cNvPr>
          <p:cNvSpPr txBox="1"/>
          <p:nvPr/>
        </p:nvSpPr>
        <p:spPr>
          <a:xfrm>
            <a:off x="1864736" y="915566"/>
            <a:ext cx="7171759" cy="3323987"/>
          </a:xfrm>
          <a:prstGeom prst="rect">
            <a:avLst/>
          </a:prstGeom>
          <a:noFill/>
        </p:spPr>
        <p:txBody>
          <a:bodyPr wrap="square" rtlCol="0">
            <a:spAutoFit/>
          </a:bodyPr>
          <a:lstStyle/>
          <a:p>
            <a:pPr>
              <a:lnSpc>
                <a:spcPct val="200000"/>
              </a:lnSpc>
            </a:pPr>
            <a:r>
              <a:rPr lang="zh-CN" altLang="en-US" sz="2000" b="1" dirty="0">
                <a:latin typeface="+mj-ea"/>
                <a:ea typeface="+mj-ea"/>
              </a:rPr>
              <a:t>对数据集</a:t>
            </a:r>
            <a:r>
              <a:rPr lang="en-US" altLang="zh-CN" sz="2000" b="1" dirty="0">
                <a:latin typeface="+mj-ea"/>
                <a:ea typeface="+mj-ea"/>
              </a:rPr>
              <a:t>:</a:t>
            </a:r>
          </a:p>
          <a:p>
            <a:pPr>
              <a:lnSpc>
                <a:spcPct val="200000"/>
              </a:lnSpc>
            </a:pPr>
            <a:r>
              <a:rPr lang="en-US" altLang="zh-CN" sz="2000" dirty="0">
                <a:latin typeface="+mj-ea"/>
                <a:ea typeface="+mj-ea"/>
              </a:rPr>
              <a:t>        { 1, 2, 3, 4, 7, 8, 12,15,16,18 ,22}</a:t>
            </a:r>
          </a:p>
          <a:p>
            <a:pPr>
              <a:lnSpc>
                <a:spcPct val="200000"/>
              </a:lnSpc>
            </a:pPr>
            <a:r>
              <a:rPr lang="zh-CN" altLang="en-US" sz="2000" dirty="0">
                <a:latin typeface="+mj-ea"/>
                <a:ea typeface="+mj-ea"/>
              </a:rPr>
              <a:t>使用</a:t>
            </a:r>
            <a:r>
              <a:rPr lang="en-US" altLang="zh-CN" sz="2000" dirty="0">
                <a:latin typeface="+mj-ea"/>
                <a:ea typeface="+mj-ea"/>
              </a:rPr>
              <a:t>K</a:t>
            </a:r>
            <a:r>
              <a:rPr lang="zh-CN" altLang="en-US" sz="2000" dirty="0">
                <a:latin typeface="+mj-ea"/>
                <a:ea typeface="+mj-ea"/>
              </a:rPr>
              <a:t>均值进行聚类</a:t>
            </a:r>
            <a:r>
              <a:rPr lang="en-US" altLang="zh-CN" sz="2000" dirty="0">
                <a:latin typeface="+mj-ea"/>
                <a:ea typeface="+mj-ea"/>
              </a:rPr>
              <a:t>.</a:t>
            </a:r>
          </a:p>
          <a:p>
            <a:pPr marL="342900" indent="-342900">
              <a:lnSpc>
                <a:spcPct val="150000"/>
              </a:lnSpc>
              <a:buFont typeface="Wingdings" panose="05000000000000000000" pitchFamily="2" charset="2"/>
              <a:buChar char="Ø"/>
            </a:pPr>
            <a:r>
              <a:rPr lang="en-US" altLang="zh-CN" sz="2000" dirty="0">
                <a:latin typeface="+mj-ea"/>
                <a:ea typeface="+mj-ea"/>
              </a:rPr>
              <a:t>1)  k=2</a:t>
            </a:r>
          </a:p>
          <a:p>
            <a:pPr marL="342900" indent="-342900">
              <a:lnSpc>
                <a:spcPct val="150000"/>
              </a:lnSpc>
              <a:buFont typeface="Wingdings" panose="05000000000000000000" pitchFamily="2" charset="2"/>
              <a:buChar char="Ø"/>
            </a:pPr>
            <a:r>
              <a:rPr lang="en-US" altLang="zh-CN" sz="2000" dirty="0">
                <a:latin typeface="+mj-ea"/>
                <a:ea typeface="+mj-ea"/>
              </a:rPr>
              <a:t>2)  k=3</a:t>
            </a:r>
          </a:p>
          <a:p>
            <a:pPr marL="342900" indent="-342900">
              <a:lnSpc>
                <a:spcPct val="150000"/>
              </a:lnSpc>
              <a:buFont typeface="Wingdings" panose="05000000000000000000" pitchFamily="2" charset="2"/>
              <a:buChar char="Ø"/>
            </a:pPr>
            <a:r>
              <a:rPr lang="en-US" altLang="zh-CN" sz="2000" dirty="0">
                <a:latin typeface="+mj-ea"/>
                <a:ea typeface="+mj-ea"/>
              </a:rPr>
              <a:t>3)  k=4</a:t>
            </a:r>
            <a:endParaRPr lang="zh-CN" altLang="en-US" sz="2000" dirty="0">
              <a:latin typeface="+mj-ea"/>
              <a:ea typeface="+mj-ea"/>
            </a:endParaRPr>
          </a:p>
        </p:txBody>
      </p:sp>
    </p:spTree>
    <p:extLst>
      <p:ext uri="{BB962C8B-B14F-4D97-AF65-F5344CB8AC3E}">
        <p14:creationId xmlns:p14="http://schemas.microsoft.com/office/powerpoint/2010/main" val="4067185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19672" y="184666"/>
            <a:ext cx="7530678" cy="497959"/>
          </a:xfrm>
          <a:prstGeom prst="rect">
            <a:avLst/>
          </a:prstGeom>
        </p:spPr>
        <p:txBody>
          <a:bodyPr/>
          <a:lstStyle/>
          <a:p>
            <a:pPr algn="ctr"/>
            <a:r>
              <a:rPr kumimoji="1" lang="zh-CN" altLang="en-US" sz="2400" dirty="0"/>
              <a:t>原型聚类案例与实验</a:t>
            </a:r>
          </a:p>
        </p:txBody>
      </p:sp>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272808" cy="3096344"/>
          </a:xfrm>
          <a:prstGeom prst="rect">
            <a:avLst/>
          </a:prstGeom>
        </p:spPr>
        <p:txBody>
          <a:bodyPr/>
          <a:lstStyle/>
          <a:p>
            <a:pPr lvl="1" algn="just">
              <a:lnSpc>
                <a:spcPct val="150000"/>
              </a:lnSpc>
            </a:pPr>
            <a:r>
              <a:rPr lang="zh-CN" altLang="en-US" sz="1800" dirty="0">
                <a:latin typeface="微软雅黑" pitchFamily="34" charset="-122"/>
                <a:ea typeface="微软雅黑" pitchFamily="34" charset="-122"/>
              </a:rPr>
              <a:t>选用</a:t>
            </a:r>
            <a:r>
              <a:rPr lang="en-US" altLang="zh-CN" sz="1800" dirty="0">
                <a:latin typeface="微软雅黑" pitchFamily="34" charset="-122"/>
                <a:ea typeface="微软雅黑" pitchFamily="34" charset="-122"/>
              </a:rPr>
              <a:t>iris</a:t>
            </a:r>
            <a:r>
              <a:rPr lang="zh-CN" altLang="en-US" sz="1800" dirty="0">
                <a:latin typeface="微软雅黑" pitchFamily="34" charset="-122"/>
                <a:ea typeface="微软雅黑" pitchFamily="34" charset="-122"/>
              </a:rPr>
              <a:t>数据库进行</a:t>
            </a:r>
            <a:r>
              <a:rPr lang="en-US" altLang="zh-CN" sz="1800" dirty="0">
                <a:latin typeface="微软雅黑" pitchFamily="34" charset="-122"/>
                <a:ea typeface="微软雅黑" pitchFamily="34" charset="-122"/>
              </a:rPr>
              <a:t>K</a:t>
            </a:r>
            <a:r>
              <a:rPr lang="zh-CN" altLang="en-US" sz="1800" dirty="0">
                <a:latin typeface="微软雅黑" pitchFamily="34" charset="-122"/>
                <a:ea typeface="微软雅黑" pitchFamily="34" charset="-122"/>
              </a:rPr>
              <a:t>均值聚类算法的研究，提取</a:t>
            </a:r>
            <a:r>
              <a:rPr lang="en-US" altLang="zh-CN" sz="1800" dirty="0">
                <a:latin typeface="微软雅黑" pitchFamily="34" charset="-122"/>
                <a:ea typeface="微软雅黑" pitchFamily="34" charset="-122"/>
              </a:rPr>
              <a:t>iris</a:t>
            </a:r>
            <a:r>
              <a:rPr lang="zh-CN" altLang="en-US" sz="1800" dirty="0">
                <a:latin typeface="微软雅黑" pitchFamily="34" charset="-122"/>
                <a:ea typeface="微软雅黑" pitchFamily="34" charset="-122"/>
              </a:rPr>
              <a:t>中的四个属性值，采用</a:t>
            </a:r>
            <a:r>
              <a:rPr lang="en-US" altLang="zh-CN" sz="1800" dirty="0" err="1">
                <a:latin typeface="微软雅黑" pitchFamily="34" charset="-122"/>
                <a:ea typeface="微软雅黑" pitchFamily="34" charset="-122"/>
              </a:rPr>
              <a:t>sklearn.cluster</a:t>
            </a:r>
            <a:r>
              <a:rPr lang="zh-CN" altLang="en-US" sz="1800" dirty="0">
                <a:latin typeface="微软雅黑" pitchFamily="34" charset="-122"/>
                <a:ea typeface="微软雅黑" pitchFamily="34" charset="-122"/>
              </a:rPr>
              <a:t>中的</a:t>
            </a:r>
            <a:r>
              <a:rPr lang="en-US" altLang="zh-CN" sz="1800" dirty="0" err="1">
                <a:latin typeface="微软雅黑" pitchFamily="34" charset="-122"/>
                <a:ea typeface="微软雅黑" pitchFamily="34" charset="-122"/>
              </a:rPr>
              <a:t>KMeans</a:t>
            </a:r>
            <a:r>
              <a:rPr lang="zh-CN" altLang="en-US" sz="1800" dirty="0">
                <a:latin typeface="微软雅黑" pitchFamily="34" charset="-122"/>
                <a:ea typeface="微软雅黑" pitchFamily="34" charset="-122"/>
              </a:rPr>
              <a:t>构造聚类器，设置</a:t>
            </a:r>
            <a:r>
              <a:rPr lang="en-US" altLang="zh-CN" sz="1800" dirty="0">
                <a:latin typeface="微软雅黑" pitchFamily="34" charset="-122"/>
                <a:ea typeface="微软雅黑" pitchFamily="34" charset="-122"/>
              </a:rPr>
              <a:t>k</a:t>
            </a:r>
            <a:r>
              <a:rPr lang="zh-CN" altLang="en-US" sz="1800" dirty="0">
                <a:latin typeface="微软雅黑" pitchFamily="34" charset="-122"/>
                <a:ea typeface="微软雅黑" pitchFamily="34" charset="-122"/>
              </a:rPr>
              <a:t>为</a:t>
            </a:r>
            <a:r>
              <a:rPr lang="en-US" altLang="zh-CN" sz="1800" dirty="0">
                <a:latin typeface="微软雅黑" pitchFamily="34" charset="-122"/>
                <a:ea typeface="微软雅黑" pitchFamily="34" charset="-122"/>
              </a:rPr>
              <a:t>3</a:t>
            </a:r>
            <a:r>
              <a:rPr lang="zh-CN" altLang="en-US" sz="1800" dirty="0">
                <a:latin typeface="微软雅黑" pitchFamily="34" charset="-122"/>
                <a:ea typeface="微软雅黑" pitchFamily="34" charset="-122"/>
              </a:rPr>
              <a:t>。然后将最终的聚类结果绘制散点图，散点图的行列分别选用鸢尾花的花瓣长度与花瓣宽度两个属性，并与图</a:t>
            </a:r>
            <a:r>
              <a:rPr lang="en-US" altLang="zh-CN" sz="1800" dirty="0">
                <a:latin typeface="微软雅黑" pitchFamily="34" charset="-122"/>
                <a:ea typeface="微软雅黑" pitchFamily="34" charset="-122"/>
              </a:rPr>
              <a:t>5-17</a:t>
            </a:r>
            <a:r>
              <a:rPr lang="zh-CN" altLang="en-US" sz="1800" dirty="0">
                <a:latin typeface="微软雅黑" pitchFamily="34" charset="-122"/>
                <a:ea typeface="微软雅黑" pitchFamily="34" charset="-122"/>
              </a:rPr>
              <a:t>散点图作对比。</a:t>
            </a:r>
          </a:p>
          <a:p>
            <a:pPr lvl="1" algn="just">
              <a:lnSpc>
                <a:spcPct val="150000"/>
              </a:lnSpc>
            </a:pPr>
            <a:r>
              <a:rPr lang="zh-CN" altLang="en-US" sz="1800" dirty="0">
                <a:latin typeface="微软雅黑" pitchFamily="34" charset="-122"/>
                <a:ea typeface="微软雅黑" pitchFamily="34" charset="-122"/>
              </a:rPr>
              <a:t>采用鸢尾花数据集进行</a:t>
            </a:r>
            <a:r>
              <a:rPr lang="en-US" altLang="zh-CN" sz="1800" dirty="0">
                <a:latin typeface="微软雅黑" pitchFamily="34" charset="-122"/>
                <a:ea typeface="微软雅黑" pitchFamily="34" charset="-122"/>
              </a:rPr>
              <a:t>K</a:t>
            </a:r>
            <a:r>
              <a:rPr lang="zh-CN" altLang="en-US" sz="1800" dirty="0">
                <a:latin typeface="微软雅黑" pitchFamily="34" charset="-122"/>
                <a:ea typeface="微软雅黑" pitchFamily="34" charset="-122"/>
              </a:rPr>
              <a:t>均值聚类模型训练以及对最终聚类结果的展示代码如下所示：</a:t>
            </a:r>
          </a:p>
          <a:p>
            <a:pPr lvl="2" algn="just">
              <a:lnSpc>
                <a:spcPct val="150000"/>
              </a:lnSpc>
            </a:pPr>
            <a:endParaRPr lang="en-US" altLang="zh-CN" sz="18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9670753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5C8DEAD-0430-7971-DE47-E9F35475ACE7}"/>
            </a:ext>
          </a:extLst>
        </p:cNvPr>
        <p:cNvGrpSpPr/>
        <p:nvPr/>
      </p:nvGrpSpPr>
      <p:grpSpPr>
        <a:xfrm>
          <a:off x="0" y="0"/>
          <a:ext cx="0" cy="0"/>
          <a:chOff x="0" y="0"/>
          <a:chExt cx="0" cy="0"/>
        </a:xfrm>
      </p:grpSpPr>
      <p:pic>
        <p:nvPicPr>
          <p:cNvPr id="9" name="图片 8" descr="C:\Users\97373\Downloads\sigmoid(3).emf">
            <a:extLst>
              <a:ext uri="{FF2B5EF4-FFF2-40B4-BE49-F238E27FC236}">
                <a16:creationId xmlns:a16="http://schemas.microsoft.com/office/drawing/2014/main" xmlns="" id="{5E45B92B-8DF3-E572-434B-29079EE2CA4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8879" y="1940135"/>
            <a:ext cx="3312368" cy="2581255"/>
          </a:xfrm>
          <a:prstGeom prst="rect">
            <a:avLst/>
          </a:prstGeom>
          <a:noFill/>
          <a:ln>
            <a:noFill/>
          </a:ln>
        </p:spPr>
      </p:pic>
      <p:sp>
        <p:nvSpPr>
          <p:cNvPr id="8" name="内容占位符 3">
            <a:extLst>
              <a:ext uri="{FF2B5EF4-FFF2-40B4-BE49-F238E27FC236}">
                <a16:creationId xmlns:a16="http://schemas.microsoft.com/office/drawing/2014/main" xmlns="" id="{B239BFEF-F44B-303A-9053-7CE7AD56257E}"/>
              </a:ext>
            </a:extLst>
          </p:cNvPr>
          <p:cNvSpPr>
            <a:spLocks noGrp="1"/>
          </p:cNvSpPr>
          <p:nvPr>
            <p:ph idx="4294967295"/>
          </p:nvPr>
        </p:nvSpPr>
        <p:spPr>
          <a:xfrm>
            <a:off x="1691680" y="928322"/>
            <a:ext cx="7272808" cy="1440160"/>
          </a:xfrm>
          <a:prstGeom prst="rect">
            <a:avLst/>
          </a:prstGeom>
        </p:spPr>
        <p:txBody>
          <a:bodyPr/>
          <a:lstStyle/>
          <a:p>
            <a:pPr lvl="1" algn="just">
              <a:lnSpc>
                <a:spcPct val="150000"/>
              </a:lnSpc>
            </a:pPr>
            <a:r>
              <a:rPr lang="zh-CN" altLang="en-US" sz="1800" b="1" dirty="0">
                <a:latin typeface="+mj-ea"/>
                <a:ea typeface="+mj-ea"/>
              </a:rPr>
              <a:t>对</a:t>
            </a:r>
            <a:r>
              <a:rPr lang="en-US" altLang="zh-CN" sz="1800" b="1" dirty="0">
                <a:latin typeface="+mj-ea"/>
                <a:ea typeface="+mj-ea"/>
              </a:rPr>
              <a:t>iris</a:t>
            </a:r>
            <a:r>
              <a:rPr lang="zh-CN" altLang="en-US" sz="1800" b="1" dirty="0">
                <a:latin typeface="+mj-ea"/>
                <a:ea typeface="+mj-ea"/>
              </a:rPr>
              <a:t>进行</a:t>
            </a:r>
            <a:r>
              <a:rPr lang="en-US" altLang="zh-CN" sz="1800" b="1" dirty="0">
                <a:latin typeface="+mj-ea"/>
                <a:ea typeface="+mj-ea"/>
              </a:rPr>
              <a:t>K</a:t>
            </a:r>
            <a:r>
              <a:rPr lang="zh-CN" altLang="en-US" sz="1800" b="1" dirty="0">
                <a:latin typeface="+mj-ea"/>
                <a:ea typeface="+mj-ea"/>
              </a:rPr>
              <a:t>均值聚类</a:t>
            </a:r>
            <a:endParaRPr lang="en-US" altLang="zh-CN" sz="1800" dirty="0">
              <a:latin typeface="+mj-ea"/>
              <a:ea typeface="+mj-ea"/>
            </a:endParaRPr>
          </a:p>
          <a:p>
            <a:pPr marL="238125" lvl="2" indent="0" algn="just">
              <a:lnSpc>
                <a:spcPct val="150000"/>
              </a:lnSpc>
              <a:buNone/>
            </a:pPr>
            <a:r>
              <a:rPr lang="zh-CN" altLang="en-US" b="1" dirty="0">
                <a:latin typeface="+mj-ea"/>
                <a:ea typeface="+mj-ea"/>
              </a:rPr>
              <a:t>数据集</a:t>
            </a:r>
            <a:r>
              <a:rPr lang="zh-CN" altLang="en-US" dirty="0">
                <a:latin typeface="+mj-ea"/>
                <a:ea typeface="+mj-ea"/>
              </a:rPr>
              <a:t>：</a:t>
            </a:r>
            <a:r>
              <a:rPr lang="en-US" altLang="zh-CN" dirty="0">
                <a:latin typeface="+mj-ea"/>
                <a:ea typeface="+mj-ea"/>
              </a:rPr>
              <a:t>Iris</a:t>
            </a:r>
            <a:r>
              <a:rPr lang="zh-CN" altLang="zh-CN" dirty="0">
                <a:latin typeface="+mj-ea"/>
                <a:ea typeface="+mj-ea"/>
              </a:rPr>
              <a:t>属性只选用花瓣长度与花瓣宽度</a:t>
            </a:r>
            <a:r>
              <a:rPr lang="zh-CN" altLang="en-US" dirty="0">
                <a:latin typeface="+mj-ea"/>
                <a:ea typeface="+mj-ea"/>
              </a:rPr>
              <a:t>，</a:t>
            </a:r>
            <a:r>
              <a:rPr lang="zh-CN" altLang="zh-CN" dirty="0">
                <a:latin typeface="+mj-ea"/>
                <a:ea typeface="+mj-ea"/>
              </a:rPr>
              <a:t>维度</a:t>
            </a:r>
            <a:r>
              <a:rPr lang="en-US" altLang="zh-CN" dirty="0">
                <a:latin typeface="+mj-ea"/>
                <a:ea typeface="+mj-ea"/>
              </a:rPr>
              <a:t>n</a:t>
            </a:r>
            <a:r>
              <a:rPr lang="zh-CN" altLang="zh-CN" dirty="0">
                <a:latin typeface="+mj-ea"/>
                <a:ea typeface="+mj-ea"/>
              </a:rPr>
              <a:t>为</a:t>
            </a:r>
            <a:r>
              <a:rPr lang="en-US" altLang="zh-CN" dirty="0">
                <a:latin typeface="+mj-ea"/>
                <a:ea typeface="+mj-ea"/>
              </a:rPr>
              <a:t>2</a:t>
            </a:r>
            <a:r>
              <a:rPr lang="zh-CN" altLang="en-US" dirty="0">
                <a:latin typeface="+mj-ea"/>
                <a:ea typeface="+mj-ea"/>
              </a:rPr>
              <a:t>，</a:t>
            </a:r>
            <a:r>
              <a:rPr lang="zh-CN" altLang="zh-CN" dirty="0">
                <a:latin typeface="+mj-ea"/>
                <a:ea typeface="+mj-ea"/>
              </a:rPr>
              <a:t>簇的个数</a:t>
            </a:r>
            <a:r>
              <a:rPr lang="en-US" altLang="zh-CN" dirty="0">
                <a:latin typeface="+mj-ea"/>
                <a:ea typeface="+mj-ea"/>
              </a:rPr>
              <a:t>k</a:t>
            </a:r>
            <a:r>
              <a:rPr lang="zh-CN" altLang="zh-CN" dirty="0">
                <a:latin typeface="+mj-ea"/>
                <a:ea typeface="+mj-ea"/>
              </a:rPr>
              <a:t>为</a:t>
            </a:r>
            <a:r>
              <a:rPr lang="en-US" altLang="zh-CN" dirty="0">
                <a:latin typeface="+mj-ea"/>
                <a:ea typeface="+mj-ea"/>
              </a:rPr>
              <a:t>3</a:t>
            </a:r>
            <a:r>
              <a:rPr lang="zh-CN" altLang="en-US" dirty="0">
                <a:latin typeface="+mj-ea"/>
                <a:ea typeface="+mj-ea"/>
              </a:rPr>
              <a:t>。</a:t>
            </a:r>
            <a:endParaRPr lang="en-US" altLang="zh-CN" dirty="0">
              <a:latin typeface="+mj-ea"/>
              <a:ea typeface="+mj-ea"/>
            </a:endParaRPr>
          </a:p>
        </p:txBody>
      </p:sp>
      <p:sp>
        <p:nvSpPr>
          <p:cNvPr id="6" name="Rectangle 4">
            <a:extLst>
              <a:ext uri="{FF2B5EF4-FFF2-40B4-BE49-F238E27FC236}">
                <a16:creationId xmlns:a16="http://schemas.microsoft.com/office/drawing/2014/main" xmlns="" id="{15E8B896-D38A-1D26-0570-2378D63FDCB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
            <a:extLst>
              <a:ext uri="{FF2B5EF4-FFF2-40B4-BE49-F238E27FC236}">
                <a16:creationId xmlns:a16="http://schemas.microsoft.com/office/drawing/2014/main" xmlns="" id="{08E52684-8F1E-DDA4-9CFF-AFD3123E7555}"/>
              </a:ext>
            </a:extLst>
          </p:cNvPr>
          <p:cNvSpPr>
            <a:spLocks noChangeArrowheads="1"/>
          </p:cNvSpPr>
          <p:nvPr/>
        </p:nvSpPr>
        <p:spPr bwMode="auto">
          <a:xfrm>
            <a:off x="3707904" y="4515966"/>
            <a:ext cx="29927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en-US" sz="1200" b="1" dirty="0"/>
              <a:t>鸢尾花散点图</a:t>
            </a:r>
            <a:endParaRPr kumimoji="0" lang="zh-CN" altLang="en-US" sz="1200" b="1" i="0" u="none" strike="noStrike" cap="none" normalizeH="0" baseline="0" dirty="0">
              <a:ln>
                <a:noFill/>
              </a:ln>
              <a:solidFill>
                <a:srgbClr val="002060"/>
              </a:solidFill>
              <a:effectLst/>
            </a:endParaRPr>
          </a:p>
        </p:txBody>
      </p:sp>
      <p:sp>
        <p:nvSpPr>
          <p:cNvPr id="11" name="标题 1">
            <a:extLst>
              <a:ext uri="{FF2B5EF4-FFF2-40B4-BE49-F238E27FC236}">
                <a16:creationId xmlns:a16="http://schemas.microsoft.com/office/drawing/2014/main" xmlns="" id="{48CAD51C-2186-3E87-2DF2-E15EA627519A}"/>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en-US" altLang="zh-CN" sz="2400" dirty="0">
                <a:latin typeface="微软雅黑" pitchFamily="34" charset="-122"/>
                <a:ea typeface="微软雅黑" pitchFamily="34" charset="-122"/>
              </a:rPr>
              <a:t>K-</a:t>
            </a:r>
            <a:r>
              <a:rPr kumimoji="1" lang="zh-CN" altLang="en-US" sz="2400" dirty="0">
                <a:latin typeface="微软雅黑" pitchFamily="34" charset="-122"/>
                <a:ea typeface="微软雅黑" pitchFamily="34" charset="-122"/>
              </a:rPr>
              <a:t>均值聚类</a:t>
            </a:r>
          </a:p>
        </p:txBody>
      </p:sp>
    </p:spTree>
    <p:extLst>
      <p:ext uri="{BB962C8B-B14F-4D97-AF65-F5344CB8AC3E}">
        <p14:creationId xmlns:p14="http://schemas.microsoft.com/office/powerpoint/2010/main" val="18023727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descr="C:\Users\97373\Downloads\sigmoid(5).e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6393" y="1145800"/>
            <a:ext cx="2880320" cy="1593177"/>
          </a:xfrm>
          <a:prstGeom prst="rect">
            <a:avLst/>
          </a:prstGeom>
          <a:noFill/>
          <a:ln>
            <a:noFill/>
          </a:ln>
        </p:spPr>
      </p:pic>
      <p:pic>
        <p:nvPicPr>
          <p:cNvPr id="7" name="图片 6" descr="C:\Users\97373\Downloads\sigmoid(6).em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6713" y="1112161"/>
            <a:ext cx="2916324" cy="1610798"/>
          </a:xfrm>
          <a:prstGeom prst="rect">
            <a:avLst/>
          </a:prstGeom>
          <a:noFill/>
          <a:ln>
            <a:noFill/>
          </a:ln>
        </p:spPr>
      </p:pic>
      <p:pic>
        <p:nvPicPr>
          <p:cNvPr id="9" name="图片 8" descr="C:\Users\97373\Downloads\sigmoid(7).em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393" y="2839196"/>
            <a:ext cx="2880320" cy="1431159"/>
          </a:xfrm>
          <a:prstGeom prst="rect">
            <a:avLst/>
          </a:prstGeom>
          <a:noFill/>
          <a:ln>
            <a:noFill/>
          </a:ln>
        </p:spPr>
      </p:pic>
      <p:pic>
        <p:nvPicPr>
          <p:cNvPr id="10" name="图片 9" descr="C:\Users\97373\Downloads\sigmoid(4).emf"/>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01826" y="2823178"/>
            <a:ext cx="2862063" cy="1498121"/>
          </a:xfrm>
          <a:prstGeom prst="rect">
            <a:avLst/>
          </a:prstGeom>
          <a:noFill/>
          <a:ln>
            <a:noFill/>
          </a:ln>
        </p:spPr>
      </p:pic>
      <p:sp>
        <p:nvSpPr>
          <p:cNvPr id="11" name="Rectangle 1"/>
          <p:cNvSpPr>
            <a:spLocks noChangeArrowheads="1"/>
          </p:cNvSpPr>
          <p:nvPr/>
        </p:nvSpPr>
        <p:spPr bwMode="auto">
          <a:xfrm>
            <a:off x="4450686" y="4804946"/>
            <a:ext cx="34813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en-US" altLang="zh-CN" sz="1600" b="0" dirty="0"/>
              <a:t>K</a:t>
            </a:r>
            <a:r>
              <a:rPr lang="zh-CN" altLang="en-US" sz="1600" b="0" dirty="0"/>
              <a:t>均值聚类步骤</a:t>
            </a:r>
            <a:endParaRPr kumimoji="0" lang="zh-CN" altLang="en-US" sz="1600" b="0" i="0" u="none" strike="noStrike" cap="none" normalizeH="0" baseline="0" dirty="0">
              <a:ln>
                <a:noFill/>
              </a:ln>
              <a:solidFill>
                <a:srgbClr val="002060"/>
              </a:solidFill>
              <a:effectLst/>
              <a:latin typeface="Arial" panose="020B0604020202020204" pitchFamily="34" charset="0"/>
            </a:endParaRPr>
          </a:p>
        </p:txBody>
      </p:sp>
      <p:sp>
        <p:nvSpPr>
          <p:cNvPr id="12" name="Rectangle 1"/>
          <p:cNvSpPr>
            <a:spLocks noChangeArrowheads="1"/>
          </p:cNvSpPr>
          <p:nvPr/>
        </p:nvSpPr>
        <p:spPr bwMode="auto">
          <a:xfrm>
            <a:off x="5641360" y="4292819"/>
            <a:ext cx="34813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en-US" altLang="zh-CN" sz="14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(d)</a:t>
            </a:r>
            <a:r>
              <a:rPr lang="zh-CN" altLang="en-US" sz="14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最终聚类结果</a:t>
            </a:r>
            <a:endParaRPr kumimoji="0" lang="zh-CN" altLang="en-US" sz="1600" b="0" i="0" u="none" strike="noStrike" cap="none" normalizeH="0" baseline="0" dirty="0">
              <a:ln>
                <a:noFill/>
              </a:ln>
              <a:solidFill>
                <a:srgbClr val="002060"/>
              </a:solidFill>
              <a:effectLst/>
              <a:latin typeface="Arial" panose="020B0604020202020204" pitchFamily="34" charset="0"/>
            </a:endParaRPr>
          </a:p>
        </p:txBody>
      </p:sp>
      <p:sp>
        <p:nvSpPr>
          <p:cNvPr id="13" name="Rectangle 1"/>
          <p:cNvSpPr>
            <a:spLocks noChangeArrowheads="1"/>
          </p:cNvSpPr>
          <p:nvPr/>
        </p:nvSpPr>
        <p:spPr bwMode="auto">
          <a:xfrm>
            <a:off x="2742774" y="4242184"/>
            <a:ext cx="34813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en-US" altLang="zh-CN" sz="14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(c)</a:t>
            </a:r>
            <a:r>
              <a:rPr lang="zh-CN" altLang="en-US" sz="14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寻找新质心</a:t>
            </a:r>
            <a:endParaRPr kumimoji="0" lang="zh-CN" altLang="en-US" sz="1600" b="0" i="0" u="none" strike="noStrike" cap="none" normalizeH="0" baseline="0" dirty="0">
              <a:ln>
                <a:noFill/>
              </a:ln>
              <a:solidFill>
                <a:srgbClr val="002060"/>
              </a:solidFill>
              <a:effectLst/>
              <a:latin typeface="Arial" panose="020B0604020202020204" pitchFamily="34" charset="0"/>
            </a:endParaRPr>
          </a:p>
        </p:txBody>
      </p:sp>
      <p:sp>
        <p:nvSpPr>
          <p:cNvPr id="14" name="Rectangle 1"/>
          <p:cNvSpPr>
            <a:spLocks noChangeArrowheads="1"/>
          </p:cNvSpPr>
          <p:nvPr/>
        </p:nvSpPr>
        <p:spPr bwMode="auto">
          <a:xfrm>
            <a:off x="5647080" y="2656321"/>
            <a:ext cx="34813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en-US" altLang="zh-CN" sz="14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(b)</a:t>
            </a:r>
            <a:r>
              <a:rPr lang="zh-CN" altLang="en-US" sz="14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划分数据点</a:t>
            </a:r>
            <a:endParaRPr kumimoji="0" lang="zh-CN" altLang="en-US" sz="1600" b="0" i="0" u="none" strike="noStrike" cap="none" normalizeH="0" baseline="0" dirty="0">
              <a:ln>
                <a:noFill/>
              </a:ln>
              <a:solidFill>
                <a:srgbClr val="002060"/>
              </a:solidFill>
              <a:effectLst/>
              <a:latin typeface="Arial" panose="020B0604020202020204" pitchFamily="34" charset="0"/>
            </a:endParaRPr>
          </a:p>
        </p:txBody>
      </p:sp>
      <p:sp>
        <p:nvSpPr>
          <p:cNvPr id="15" name="Rectangle 1"/>
          <p:cNvSpPr>
            <a:spLocks noChangeArrowheads="1"/>
          </p:cNvSpPr>
          <p:nvPr/>
        </p:nvSpPr>
        <p:spPr bwMode="auto">
          <a:xfrm>
            <a:off x="2742774" y="2669290"/>
            <a:ext cx="34813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en-US" altLang="zh-CN" sz="14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(a)</a:t>
            </a:r>
            <a:r>
              <a:rPr lang="zh-CN" altLang="en-US" sz="14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初始质心</a:t>
            </a:r>
            <a:endParaRPr kumimoji="0" lang="zh-CN" altLang="en-US" sz="1600" b="0" i="0" u="none" strike="noStrike" cap="none" normalizeH="0" baseline="0" dirty="0">
              <a:ln>
                <a:noFill/>
              </a:ln>
              <a:solidFill>
                <a:srgbClr val="002060"/>
              </a:solidFill>
              <a:effectLst/>
              <a:latin typeface="Arial" panose="020B0604020202020204" pitchFamily="34" charset="0"/>
            </a:endParaRPr>
          </a:p>
        </p:txBody>
      </p:sp>
      <p:sp>
        <p:nvSpPr>
          <p:cNvPr id="16"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en-US" altLang="zh-CN" sz="2400" dirty="0">
                <a:latin typeface="微软雅黑" pitchFamily="34" charset="-122"/>
                <a:ea typeface="微软雅黑" pitchFamily="34" charset="-122"/>
              </a:rPr>
              <a:t>K-</a:t>
            </a:r>
            <a:r>
              <a:rPr kumimoji="1" lang="zh-CN" altLang="en-US" sz="2400" dirty="0">
                <a:latin typeface="微软雅黑" pitchFamily="34" charset="-122"/>
                <a:ea typeface="微软雅黑" pitchFamily="34" charset="-122"/>
              </a:rPr>
              <a:t>均值聚类</a:t>
            </a:r>
          </a:p>
        </p:txBody>
      </p:sp>
    </p:spTree>
    <p:extLst>
      <p:ext uri="{BB962C8B-B14F-4D97-AF65-F5344CB8AC3E}">
        <p14:creationId xmlns:p14="http://schemas.microsoft.com/office/powerpoint/2010/main" val="762181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内容占位符 8"/>
          <p:cNvGraphicFramePr>
            <a:graphicFrameLocks noGrp="1"/>
          </p:cNvGraphicFramePr>
          <p:nvPr>
            <p:ph idx="4294967295"/>
            <p:extLst>
              <p:ext uri="{D42A27DB-BD31-4B8C-83A1-F6EECF244321}">
                <p14:modId xmlns:p14="http://schemas.microsoft.com/office/powerpoint/2010/main" val="18360739"/>
              </p:ext>
            </p:extLst>
          </p:nvPr>
        </p:nvGraphicFramePr>
        <p:xfrm>
          <a:off x="1835696" y="850900"/>
          <a:ext cx="6035315" cy="4241130"/>
        </p:xfrm>
        <a:graphic>
          <a:graphicData uri="http://schemas.openxmlformats.org/drawingml/2006/table">
            <a:tbl>
              <a:tblPr firstRow="1" firstCol="1" bandRow="1">
                <a:tableStyleId>{5C22544A-7EE6-4342-B048-85BDC9FD1C3A}</a:tableStyleId>
              </a:tblPr>
              <a:tblGrid>
                <a:gridCol w="6035315">
                  <a:extLst>
                    <a:ext uri="{9D8B030D-6E8A-4147-A177-3AD203B41FA5}">
                      <a16:colId xmlns:a16="http://schemas.microsoft.com/office/drawing/2014/main" xmlns="" val="20000"/>
                    </a:ext>
                  </a:extLst>
                </a:gridCol>
              </a:tblGrid>
              <a:tr h="279635">
                <a:tc>
                  <a:txBody>
                    <a:bodyPr/>
                    <a:lstStyle/>
                    <a:p>
                      <a:pPr algn="ctr">
                        <a:lnSpc>
                          <a:spcPct val="120000"/>
                        </a:lnSpc>
                        <a:spcAft>
                          <a:spcPts val="0"/>
                        </a:spcAft>
                      </a:pPr>
                      <a:r>
                        <a:rPr lang="zh-CN" altLang="zh-CN" sz="1200" b="0" kern="1200" dirty="0">
                          <a:solidFill>
                            <a:srgbClr val="002060"/>
                          </a:solidFill>
                          <a:effectLst/>
                          <a:latin typeface="+mn-lt"/>
                          <a:ea typeface="+mn-ea"/>
                          <a:cs typeface="+mn-cs"/>
                        </a:rPr>
                        <a:t>程序</a:t>
                      </a:r>
                      <a:r>
                        <a:rPr lang="en-US" altLang="zh-CN" sz="1200" b="0" kern="1200" dirty="0">
                          <a:solidFill>
                            <a:srgbClr val="002060"/>
                          </a:solidFill>
                          <a:effectLst/>
                          <a:latin typeface="+mn-lt"/>
                          <a:ea typeface="+mn-ea"/>
                          <a:cs typeface="+mn-cs"/>
                        </a:rPr>
                        <a:t>   K</a:t>
                      </a:r>
                      <a:r>
                        <a:rPr lang="zh-CN" altLang="zh-CN" sz="1200" b="0" kern="1200" dirty="0">
                          <a:solidFill>
                            <a:srgbClr val="002060"/>
                          </a:solidFill>
                          <a:effectLst/>
                          <a:latin typeface="+mn-lt"/>
                          <a:ea typeface="+mn-ea"/>
                          <a:cs typeface="+mn-cs"/>
                        </a:rPr>
                        <a:t>均值聚类模型</a:t>
                      </a:r>
                      <a:endParaRPr lang="zh-CN" sz="1050" b="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3961495">
                <a:tc>
                  <a:txBody>
                    <a:bodyPr/>
                    <a:lstStyle/>
                    <a:p>
                      <a:r>
                        <a:rPr lang="en-US" altLang="zh-CN" sz="1200" b="0" kern="1200" dirty="0">
                          <a:solidFill>
                            <a:srgbClr val="002060"/>
                          </a:solidFill>
                          <a:effectLst/>
                          <a:latin typeface="+mn-lt"/>
                          <a:ea typeface="+mn-ea"/>
                          <a:cs typeface="+mn-cs"/>
                        </a:rPr>
                        <a:t>import </a:t>
                      </a:r>
                      <a:r>
                        <a:rPr lang="en-US" altLang="zh-CN" sz="1200" b="0" kern="1200" dirty="0" err="1">
                          <a:solidFill>
                            <a:srgbClr val="002060"/>
                          </a:solidFill>
                          <a:effectLst/>
                          <a:latin typeface="+mn-lt"/>
                          <a:ea typeface="+mn-ea"/>
                          <a:cs typeface="+mn-cs"/>
                        </a:rPr>
                        <a:t>matplotlib.pyplot</a:t>
                      </a:r>
                      <a:r>
                        <a:rPr lang="en-US" altLang="zh-CN" sz="1200" b="0" kern="1200" dirty="0">
                          <a:solidFill>
                            <a:srgbClr val="002060"/>
                          </a:solidFill>
                          <a:effectLst/>
                          <a:latin typeface="+mn-lt"/>
                          <a:ea typeface="+mn-ea"/>
                          <a:cs typeface="+mn-cs"/>
                        </a:rPr>
                        <a:t> as </a:t>
                      </a:r>
                      <a:r>
                        <a:rPr lang="en-US" altLang="zh-CN" sz="1200" b="0" kern="1200" dirty="0" err="1">
                          <a:solidFill>
                            <a:srgbClr val="002060"/>
                          </a:solidFill>
                          <a:effectLst/>
                          <a:latin typeface="+mn-lt"/>
                          <a:ea typeface="+mn-ea"/>
                          <a:cs typeface="+mn-cs"/>
                        </a:rPr>
                        <a:t>plt</a:t>
                      </a:r>
                      <a:r>
                        <a:rPr lang="en-US" altLang="zh-CN" sz="1200" b="0" kern="1200" dirty="0">
                          <a:solidFill>
                            <a:srgbClr val="002060"/>
                          </a:solidFill>
                          <a:effectLst/>
                          <a:latin typeface="+mn-lt"/>
                          <a:ea typeface="+mn-ea"/>
                          <a:cs typeface="+mn-cs"/>
                        </a:rPr>
                        <a:t>  </a:t>
                      </a:r>
                      <a:endParaRPr lang="zh-CN" altLang="zh-CN" sz="1200" b="0" kern="1200" dirty="0">
                        <a:solidFill>
                          <a:srgbClr val="002060"/>
                        </a:solidFill>
                        <a:effectLst/>
                        <a:latin typeface="+mn-lt"/>
                        <a:ea typeface="+mn-ea"/>
                        <a:cs typeface="+mn-cs"/>
                      </a:endParaRPr>
                    </a:p>
                    <a:p>
                      <a:r>
                        <a:rPr lang="en-US" altLang="zh-CN" sz="1200" b="0" kern="1200" dirty="0">
                          <a:solidFill>
                            <a:srgbClr val="002060"/>
                          </a:solidFill>
                          <a:effectLst/>
                          <a:latin typeface="+mn-lt"/>
                          <a:ea typeface="+mn-ea"/>
                          <a:cs typeface="+mn-cs"/>
                        </a:rPr>
                        <a:t>import </a:t>
                      </a:r>
                      <a:r>
                        <a:rPr lang="en-US" altLang="zh-CN" sz="1200" b="0" kern="1200" dirty="0" err="1">
                          <a:solidFill>
                            <a:srgbClr val="002060"/>
                          </a:solidFill>
                          <a:effectLst/>
                          <a:latin typeface="+mn-lt"/>
                          <a:ea typeface="+mn-ea"/>
                          <a:cs typeface="+mn-cs"/>
                        </a:rPr>
                        <a:t>numpy</a:t>
                      </a:r>
                      <a:r>
                        <a:rPr lang="en-US" altLang="zh-CN" sz="1200" b="0" kern="1200" dirty="0">
                          <a:solidFill>
                            <a:srgbClr val="002060"/>
                          </a:solidFill>
                          <a:effectLst/>
                          <a:latin typeface="+mn-lt"/>
                          <a:ea typeface="+mn-ea"/>
                          <a:cs typeface="+mn-cs"/>
                        </a:rPr>
                        <a:t> as np  </a:t>
                      </a:r>
                      <a:endParaRPr lang="zh-CN" altLang="zh-CN" sz="1200" b="0" kern="1200" dirty="0">
                        <a:solidFill>
                          <a:srgbClr val="002060"/>
                        </a:solidFill>
                        <a:effectLst/>
                        <a:latin typeface="+mn-lt"/>
                        <a:ea typeface="+mn-ea"/>
                        <a:cs typeface="+mn-cs"/>
                      </a:endParaRPr>
                    </a:p>
                    <a:p>
                      <a:r>
                        <a:rPr lang="en-US" altLang="zh-CN" sz="1200" b="0" kern="1200" dirty="0">
                          <a:solidFill>
                            <a:srgbClr val="002060"/>
                          </a:solidFill>
                          <a:effectLst/>
                          <a:latin typeface="+mn-lt"/>
                          <a:ea typeface="+mn-ea"/>
                          <a:cs typeface="+mn-cs"/>
                        </a:rPr>
                        <a:t>from </a:t>
                      </a:r>
                      <a:r>
                        <a:rPr lang="en-US" altLang="zh-CN" sz="1200" b="0" kern="1200" dirty="0" err="1">
                          <a:solidFill>
                            <a:srgbClr val="002060"/>
                          </a:solidFill>
                          <a:effectLst/>
                          <a:latin typeface="+mn-lt"/>
                          <a:ea typeface="+mn-ea"/>
                          <a:cs typeface="+mn-cs"/>
                        </a:rPr>
                        <a:t>sklearn.cluster</a:t>
                      </a:r>
                      <a:r>
                        <a:rPr lang="en-US" altLang="zh-CN" sz="1200" b="0" kern="1200" dirty="0">
                          <a:solidFill>
                            <a:srgbClr val="002060"/>
                          </a:solidFill>
                          <a:effectLst/>
                          <a:latin typeface="+mn-lt"/>
                          <a:ea typeface="+mn-ea"/>
                          <a:cs typeface="+mn-cs"/>
                        </a:rPr>
                        <a:t> import </a:t>
                      </a:r>
                      <a:r>
                        <a:rPr lang="en-US" altLang="zh-CN" sz="1200" b="0" kern="1200" dirty="0" err="1">
                          <a:solidFill>
                            <a:srgbClr val="002060"/>
                          </a:solidFill>
                          <a:effectLst/>
                          <a:latin typeface="+mn-lt"/>
                          <a:ea typeface="+mn-ea"/>
                          <a:cs typeface="+mn-cs"/>
                        </a:rPr>
                        <a:t>KMeans</a:t>
                      </a:r>
                      <a:endParaRPr lang="zh-CN" altLang="zh-CN" sz="1200" b="0" kern="1200" dirty="0">
                        <a:solidFill>
                          <a:srgbClr val="002060"/>
                        </a:solidFill>
                        <a:effectLst/>
                        <a:latin typeface="+mn-lt"/>
                        <a:ea typeface="+mn-ea"/>
                        <a:cs typeface="+mn-cs"/>
                      </a:endParaRPr>
                    </a:p>
                    <a:p>
                      <a:r>
                        <a:rPr lang="en-US" altLang="zh-CN" sz="1200" b="0" kern="1200" dirty="0">
                          <a:solidFill>
                            <a:srgbClr val="002060"/>
                          </a:solidFill>
                          <a:effectLst/>
                          <a:latin typeface="+mn-lt"/>
                          <a:ea typeface="+mn-ea"/>
                          <a:cs typeface="+mn-cs"/>
                        </a:rPr>
                        <a:t>from </a:t>
                      </a:r>
                      <a:r>
                        <a:rPr lang="en-US" altLang="zh-CN" sz="1200" b="0" kern="1200" dirty="0" err="1">
                          <a:solidFill>
                            <a:srgbClr val="002060"/>
                          </a:solidFill>
                          <a:effectLst/>
                          <a:latin typeface="+mn-lt"/>
                          <a:ea typeface="+mn-ea"/>
                          <a:cs typeface="+mn-cs"/>
                        </a:rPr>
                        <a:t>sklearn.datasets</a:t>
                      </a:r>
                      <a:r>
                        <a:rPr lang="en-US" altLang="zh-CN" sz="1200" b="0" kern="1200" dirty="0">
                          <a:solidFill>
                            <a:srgbClr val="002060"/>
                          </a:solidFill>
                          <a:effectLst/>
                          <a:latin typeface="+mn-lt"/>
                          <a:ea typeface="+mn-ea"/>
                          <a:cs typeface="+mn-cs"/>
                        </a:rPr>
                        <a:t> import </a:t>
                      </a:r>
                      <a:r>
                        <a:rPr lang="en-US" altLang="zh-CN" sz="1200" b="0" kern="1200" dirty="0" err="1">
                          <a:solidFill>
                            <a:srgbClr val="002060"/>
                          </a:solidFill>
                          <a:effectLst/>
                          <a:latin typeface="+mn-lt"/>
                          <a:ea typeface="+mn-ea"/>
                          <a:cs typeface="+mn-cs"/>
                        </a:rPr>
                        <a:t>load_iris</a:t>
                      </a:r>
                      <a:endParaRPr lang="zh-CN" altLang="zh-CN" sz="1200" b="0" kern="1200" dirty="0">
                        <a:solidFill>
                          <a:srgbClr val="002060"/>
                        </a:solidFill>
                        <a:effectLst/>
                        <a:latin typeface="+mn-lt"/>
                        <a:ea typeface="+mn-ea"/>
                        <a:cs typeface="+mn-cs"/>
                      </a:endParaRPr>
                    </a:p>
                    <a:p>
                      <a:r>
                        <a:rPr lang="en-US" altLang="zh-CN" sz="1200" b="0" kern="1200" dirty="0">
                          <a:solidFill>
                            <a:srgbClr val="002060"/>
                          </a:solidFill>
                          <a:effectLst/>
                          <a:latin typeface="+mn-lt"/>
                          <a:ea typeface="+mn-ea"/>
                          <a:cs typeface="+mn-cs"/>
                        </a:rPr>
                        <a:t>X = </a:t>
                      </a:r>
                      <a:r>
                        <a:rPr lang="en-US" altLang="zh-CN" sz="1200" b="0" kern="1200" dirty="0" err="1">
                          <a:solidFill>
                            <a:srgbClr val="002060"/>
                          </a:solidFill>
                          <a:effectLst/>
                          <a:latin typeface="+mn-lt"/>
                          <a:ea typeface="+mn-ea"/>
                          <a:cs typeface="+mn-cs"/>
                        </a:rPr>
                        <a:t>load_iris</a:t>
                      </a:r>
                      <a:r>
                        <a:rPr lang="en-US" altLang="zh-CN" sz="1200" b="0" kern="1200" dirty="0">
                          <a:solidFill>
                            <a:srgbClr val="002060"/>
                          </a:solidFill>
                          <a:effectLst/>
                          <a:latin typeface="+mn-lt"/>
                          <a:ea typeface="+mn-ea"/>
                          <a:cs typeface="+mn-cs"/>
                        </a:rPr>
                        <a:t>() .data #</a:t>
                      </a:r>
                      <a:r>
                        <a:rPr lang="zh-CN" altLang="zh-CN" sz="1200" b="0" kern="1200" dirty="0">
                          <a:solidFill>
                            <a:srgbClr val="002060"/>
                          </a:solidFill>
                          <a:effectLst/>
                          <a:latin typeface="+mn-lt"/>
                          <a:ea typeface="+mn-ea"/>
                          <a:cs typeface="+mn-cs"/>
                        </a:rPr>
                        <a:t>表示我们取特征空间中的</a:t>
                      </a:r>
                      <a:r>
                        <a:rPr lang="en-US" altLang="zh-CN" sz="1200" b="0" kern="1200" dirty="0">
                          <a:solidFill>
                            <a:srgbClr val="002060"/>
                          </a:solidFill>
                          <a:effectLst/>
                          <a:latin typeface="+mn-lt"/>
                          <a:ea typeface="+mn-ea"/>
                          <a:cs typeface="+mn-cs"/>
                        </a:rPr>
                        <a:t>4</a:t>
                      </a:r>
                      <a:r>
                        <a:rPr lang="zh-CN" altLang="zh-CN" sz="1200" b="0" kern="1200" dirty="0">
                          <a:solidFill>
                            <a:srgbClr val="002060"/>
                          </a:solidFill>
                          <a:effectLst/>
                          <a:latin typeface="+mn-lt"/>
                          <a:ea typeface="+mn-ea"/>
                          <a:cs typeface="+mn-cs"/>
                        </a:rPr>
                        <a:t>个维度</a:t>
                      </a:r>
                    </a:p>
                    <a:p>
                      <a:r>
                        <a:rPr lang="en-US" altLang="zh-CN" sz="1200" b="0" kern="1200" dirty="0">
                          <a:solidFill>
                            <a:srgbClr val="002060"/>
                          </a:solidFill>
                          <a:effectLst/>
                          <a:latin typeface="+mn-lt"/>
                          <a:ea typeface="+mn-ea"/>
                          <a:cs typeface="+mn-cs"/>
                        </a:rPr>
                        <a:t>estimator = </a:t>
                      </a:r>
                      <a:r>
                        <a:rPr lang="en-US" altLang="zh-CN" sz="1200" b="0" kern="1200" dirty="0" err="1">
                          <a:solidFill>
                            <a:srgbClr val="002060"/>
                          </a:solidFill>
                          <a:effectLst/>
                          <a:latin typeface="+mn-lt"/>
                          <a:ea typeface="+mn-ea"/>
                          <a:cs typeface="+mn-cs"/>
                        </a:rPr>
                        <a:t>KMeans</a:t>
                      </a:r>
                      <a:r>
                        <a:rPr lang="en-US" altLang="zh-CN" sz="1200" b="0" kern="1200" dirty="0">
                          <a:solidFill>
                            <a:srgbClr val="002060"/>
                          </a:solidFill>
                          <a:effectLst/>
                          <a:latin typeface="+mn-lt"/>
                          <a:ea typeface="+mn-ea"/>
                          <a:cs typeface="+mn-cs"/>
                        </a:rPr>
                        <a:t>(</a:t>
                      </a:r>
                      <a:r>
                        <a:rPr lang="en-US" altLang="zh-CN" sz="1200" b="0" kern="1200" dirty="0" err="1">
                          <a:solidFill>
                            <a:srgbClr val="002060"/>
                          </a:solidFill>
                          <a:effectLst/>
                          <a:latin typeface="+mn-lt"/>
                          <a:ea typeface="+mn-ea"/>
                          <a:cs typeface="+mn-cs"/>
                        </a:rPr>
                        <a:t>n_clusters</a:t>
                      </a:r>
                      <a:r>
                        <a:rPr lang="en-US" altLang="zh-CN" sz="1200" b="0" kern="1200" dirty="0">
                          <a:solidFill>
                            <a:srgbClr val="002060"/>
                          </a:solidFill>
                          <a:effectLst/>
                          <a:latin typeface="+mn-lt"/>
                          <a:ea typeface="+mn-ea"/>
                          <a:cs typeface="+mn-cs"/>
                        </a:rPr>
                        <a:t>=3)  # </a:t>
                      </a:r>
                      <a:r>
                        <a:rPr lang="zh-CN" altLang="zh-CN" sz="1200" b="0" kern="1200" dirty="0">
                          <a:solidFill>
                            <a:srgbClr val="002060"/>
                          </a:solidFill>
                          <a:effectLst/>
                          <a:latin typeface="+mn-lt"/>
                          <a:ea typeface="+mn-ea"/>
                          <a:cs typeface="+mn-cs"/>
                        </a:rPr>
                        <a:t>构造聚类器</a:t>
                      </a:r>
                    </a:p>
                    <a:p>
                      <a:r>
                        <a:rPr lang="en-US" altLang="zh-CN" sz="1200" b="0" kern="1200" dirty="0" err="1">
                          <a:solidFill>
                            <a:srgbClr val="002060"/>
                          </a:solidFill>
                          <a:effectLst/>
                          <a:latin typeface="+mn-lt"/>
                          <a:ea typeface="+mn-ea"/>
                          <a:cs typeface="+mn-cs"/>
                        </a:rPr>
                        <a:t>estimator.fit</a:t>
                      </a:r>
                      <a:r>
                        <a:rPr lang="en-US" altLang="zh-CN" sz="1200" b="0" kern="1200" dirty="0">
                          <a:solidFill>
                            <a:srgbClr val="002060"/>
                          </a:solidFill>
                          <a:effectLst/>
                          <a:latin typeface="+mn-lt"/>
                          <a:ea typeface="+mn-ea"/>
                          <a:cs typeface="+mn-cs"/>
                        </a:rPr>
                        <a:t>(X)  # </a:t>
                      </a:r>
                      <a:r>
                        <a:rPr lang="zh-CN" altLang="zh-CN" sz="1200" b="0" kern="1200" dirty="0">
                          <a:solidFill>
                            <a:srgbClr val="002060"/>
                          </a:solidFill>
                          <a:effectLst/>
                          <a:latin typeface="+mn-lt"/>
                          <a:ea typeface="+mn-ea"/>
                          <a:cs typeface="+mn-cs"/>
                        </a:rPr>
                        <a:t>聚类</a:t>
                      </a:r>
                    </a:p>
                    <a:p>
                      <a:r>
                        <a:rPr lang="en-US" altLang="zh-CN" sz="1200" b="0" kern="1200" dirty="0" err="1">
                          <a:solidFill>
                            <a:srgbClr val="002060"/>
                          </a:solidFill>
                          <a:effectLst/>
                          <a:latin typeface="+mn-lt"/>
                          <a:ea typeface="+mn-ea"/>
                          <a:cs typeface="+mn-cs"/>
                        </a:rPr>
                        <a:t>label_pred</a:t>
                      </a:r>
                      <a:r>
                        <a:rPr lang="en-US" altLang="zh-CN" sz="1200" b="0" kern="1200" dirty="0">
                          <a:solidFill>
                            <a:srgbClr val="002060"/>
                          </a:solidFill>
                          <a:effectLst/>
                          <a:latin typeface="+mn-lt"/>
                          <a:ea typeface="+mn-ea"/>
                          <a:cs typeface="+mn-cs"/>
                        </a:rPr>
                        <a:t> = </a:t>
                      </a:r>
                      <a:r>
                        <a:rPr lang="en-US" altLang="zh-CN" sz="1200" b="0" kern="1200" dirty="0" err="1">
                          <a:solidFill>
                            <a:srgbClr val="002060"/>
                          </a:solidFill>
                          <a:effectLst/>
                          <a:latin typeface="+mn-lt"/>
                          <a:ea typeface="+mn-ea"/>
                          <a:cs typeface="+mn-cs"/>
                        </a:rPr>
                        <a:t>estimator.labels</a:t>
                      </a:r>
                      <a:r>
                        <a:rPr lang="en-US" altLang="zh-CN" sz="1200" b="0" kern="1200" dirty="0">
                          <a:solidFill>
                            <a:srgbClr val="002060"/>
                          </a:solidFill>
                          <a:effectLst/>
                          <a:latin typeface="+mn-lt"/>
                          <a:ea typeface="+mn-ea"/>
                          <a:cs typeface="+mn-cs"/>
                        </a:rPr>
                        <a:t>_  # </a:t>
                      </a:r>
                      <a:r>
                        <a:rPr lang="zh-CN" altLang="zh-CN" sz="1200" b="0" kern="1200" dirty="0">
                          <a:solidFill>
                            <a:srgbClr val="002060"/>
                          </a:solidFill>
                          <a:effectLst/>
                          <a:latin typeface="+mn-lt"/>
                          <a:ea typeface="+mn-ea"/>
                          <a:cs typeface="+mn-cs"/>
                        </a:rPr>
                        <a:t>获取聚类标签</a:t>
                      </a:r>
                    </a:p>
                    <a:p>
                      <a:r>
                        <a:rPr lang="en-US" altLang="zh-CN" sz="1200" b="0" kern="1200" dirty="0">
                          <a:solidFill>
                            <a:srgbClr val="002060"/>
                          </a:solidFill>
                          <a:effectLst/>
                          <a:latin typeface="+mn-lt"/>
                          <a:ea typeface="+mn-ea"/>
                          <a:cs typeface="+mn-cs"/>
                        </a:rPr>
                        <a:t># </a:t>
                      </a:r>
                      <a:r>
                        <a:rPr lang="zh-CN" altLang="zh-CN" sz="1200" b="0" kern="1200" dirty="0">
                          <a:solidFill>
                            <a:srgbClr val="002060"/>
                          </a:solidFill>
                          <a:effectLst/>
                          <a:latin typeface="+mn-lt"/>
                          <a:ea typeface="+mn-ea"/>
                          <a:cs typeface="+mn-cs"/>
                        </a:rPr>
                        <a:t>绘制</a:t>
                      </a:r>
                      <a:r>
                        <a:rPr lang="en-US" altLang="zh-CN" sz="1200" b="0" kern="1200" dirty="0">
                          <a:solidFill>
                            <a:srgbClr val="002060"/>
                          </a:solidFill>
                          <a:effectLst/>
                          <a:latin typeface="+mn-lt"/>
                          <a:ea typeface="+mn-ea"/>
                          <a:cs typeface="+mn-cs"/>
                        </a:rPr>
                        <a:t>k-means</a:t>
                      </a:r>
                      <a:r>
                        <a:rPr lang="zh-CN" altLang="zh-CN" sz="1200" b="0" kern="1200" dirty="0">
                          <a:solidFill>
                            <a:srgbClr val="002060"/>
                          </a:solidFill>
                          <a:effectLst/>
                          <a:latin typeface="+mn-lt"/>
                          <a:ea typeface="+mn-ea"/>
                          <a:cs typeface="+mn-cs"/>
                        </a:rPr>
                        <a:t>结果</a:t>
                      </a:r>
                    </a:p>
                    <a:p>
                      <a:r>
                        <a:rPr lang="en-US" altLang="zh-CN" sz="1200" b="0" kern="1200" dirty="0">
                          <a:solidFill>
                            <a:srgbClr val="002060"/>
                          </a:solidFill>
                          <a:effectLst/>
                          <a:latin typeface="+mn-lt"/>
                          <a:ea typeface="+mn-ea"/>
                          <a:cs typeface="+mn-cs"/>
                        </a:rPr>
                        <a:t>x0 = X[</a:t>
                      </a:r>
                      <a:r>
                        <a:rPr lang="en-US" altLang="zh-CN" sz="1200" b="0" kern="1200" dirty="0" err="1">
                          <a:solidFill>
                            <a:srgbClr val="002060"/>
                          </a:solidFill>
                          <a:effectLst/>
                          <a:latin typeface="+mn-lt"/>
                          <a:ea typeface="+mn-ea"/>
                          <a:cs typeface="+mn-cs"/>
                        </a:rPr>
                        <a:t>label_pred</a:t>
                      </a:r>
                      <a:r>
                        <a:rPr lang="en-US" altLang="zh-CN" sz="1200" b="0" kern="1200" dirty="0">
                          <a:solidFill>
                            <a:srgbClr val="002060"/>
                          </a:solidFill>
                          <a:effectLst/>
                          <a:latin typeface="+mn-lt"/>
                          <a:ea typeface="+mn-ea"/>
                          <a:cs typeface="+mn-cs"/>
                        </a:rPr>
                        <a:t> == 0]</a:t>
                      </a:r>
                      <a:endParaRPr lang="zh-CN" altLang="zh-CN" sz="1200" b="0" kern="1200" dirty="0">
                        <a:solidFill>
                          <a:srgbClr val="002060"/>
                        </a:solidFill>
                        <a:effectLst/>
                        <a:latin typeface="+mn-lt"/>
                        <a:ea typeface="+mn-ea"/>
                        <a:cs typeface="+mn-cs"/>
                      </a:endParaRPr>
                    </a:p>
                    <a:p>
                      <a:r>
                        <a:rPr lang="en-US" altLang="zh-CN" sz="1200" b="0" kern="1200" dirty="0">
                          <a:solidFill>
                            <a:srgbClr val="002060"/>
                          </a:solidFill>
                          <a:effectLst/>
                          <a:latin typeface="+mn-lt"/>
                          <a:ea typeface="+mn-ea"/>
                          <a:cs typeface="+mn-cs"/>
                        </a:rPr>
                        <a:t>x1 = X[</a:t>
                      </a:r>
                      <a:r>
                        <a:rPr lang="en-US" altLang="zh-CN" sz="1200" b="0" kern="1200" dirty="0" err="1">
                          <a:solidFill>
                            <a:srgbClr val="002060"/>
                          </a:solidFill>
                          <a:effectLst/>
                          <a:latin typeface="+mn-lt"/>
                          <a:ea typeface="+mn-ea"/>
                          <a:cs typeface="+mn-cs"/>
                        </a:rPr>
                        <a:t>label_pred</a:t>
                      </a:r>
                      <a:r>
                        <a:rPr lang="en-US" altLang="zh-CN" sz="1200" b="0" kern="1200" dirty="0">
                          <a:solidFill>
                            <a:srgbClr val="002060"/>
                          </a:solidFill>
                          <a:effectLst/>
                          <a:latin typeface="+mn-lt"/>
                          <a:ea typeface="+mn-ea"/>
                          <a:cs typeface="+mn-cs"/>
                        </a:rPr>
                        <a:t> == 1]</a:t>
                      </a:r>
                      <a:endParaRPr lang="zh-CN" altLang="zh-CN" sz="1200" b="0" kern="1200" dirty="0">
                        <a:solidFill>
                          <a:srgbClr val="002060"/>
                        </a:solidFill>
                        <a:effectLst/>
                        <a:latin typeface="+mn-lt"/>
                        <a:ea typeface="+mn-ea"/>
                        <a:cs typeface="+mn-cs"/>
                      </a:endParaRPr>
                    </a:p>
                    <a:p>
                      <a:r>
                        <a:rPr lang="en-US" altLang="zh-CN" sz="1200" b="0" kern="1200" dirty="0">
                          <a:solidFill>
                            <a:srgbClr val="002060"/>
                          </a:solidFill>
                          <a:effectLst/>
                          <a:latin typeface="+mn-lt"/>
                          <a:ea typeface="+mn-ea"/>
                          <a:cs typeface="+mn-cs"/>
                        </a:rPr>
                        <a:t>x2 = X[</a:t>
                      </a:r>
                      <a:r>
                        <a:rPr lang="en-US" altLang="zh-CN" sz="1200" b="0" kern="1200" dirty="0" err="1">
                          <a:solidFill>
                            <a:srgbClr val="002060"/>
                          </a:solidFill>
                          <a:effectLst/>
                          <a:latin typeface="+mn-lt"/>
                          <a:ea typeface="+mn-ea"/>
                          <a:cs typeface="+mn-cs"/>
                        </a:rPr>
                        <a:t>label_pred</a:t>
                      </a:r>
                      <a:r>
                        <a:rPr lang="en-US" altLang="zh-CN" sz="1200" b="0" kern="1200" dirty="0">
                          <a:solidFill>
                            <a:srgbClr val="002060"/>
                          </a:solidFill>
                          <a:effectLst/>
                          <a:latin typeface="+mn-lt"/>
                          <a:ea typeface="+mn-ea"/>
                          <a:cs typeface="+mn-cs"/>
                        </a:rPr>
                        <a:t> == 2]</a:t>
                      </a:r>
                      <a:endParaRPr lang="zh-CN" altLang="zh-CN" sz="1200" b="0" kern="1200" dirty="0">
                        <a:solidFill>
                          <a:srgbClr val="002060"/>
                        </a:solidFill>
                        <a:effectLst/>
                        <a:latin typeface="+mn-lt"/>
                        <a:ea typeface="+mn-ea"/>
                        <a:cs typeface="+mn-cs"/>
                      </a:endParaRPr>
                    </a:p>
                    <a:p>
                      <a:r>
                        <a:rPr lang="en-US" altLang="zh-CN" sz="1200" b="0" kern="1200" dirty="0" err="1">
                          <a:solidFill>
                            <a:srgbClr val="002060"/>
                          </a:solidFill>
                          <a:effectLst/>
                          <a:latin typeface="+mn-lt"/>
                          <a:ea typeface="+mn-ea"/>
                          <a:cs typeface="+mn-cs"/>
                        </a:rPr>
                        <a:t>plt.scatter</a:t>
                      </a:r>
                      <a:r>
                        <a:rPr lang="en-US" altLang="zh-CN" sz="1200" b="0" kern="1200" dirty="0">
                          <a:solidFill>
                            <a:srgbClr val="002060"/>
                          </a:solidFill>
                          <a:effectLst/>
                          <a:latin typeface="+mn-lt"/>
                          <a:ea typeface="+mn-ea"/>
                          <a:cs typeface="+mn-cs"/>
                        </a:rPr>
                        <a:t>(x0[:, 2], x0[:, 3], c="red", marker='o', label='label0')  </a:t>
                      </a:r>
                      <a:endParaRPr lang="zh-CN" altLang="zh-CN" sz="1200" b="0" kern="1200" dirty="0">
                        <a:solidFill>
                          <a:srgbClr val="002060"/>
                        </a:solidFill>
                        <a:effectLst/>
                        <a:latin typeface="+mn-lt"/>
                        <a:ea typeface="+mn-ea"/>
                        <a:cs typeface="+mn-cs"/>
                      </a:endParaRPr>
                    </a:p>
                    <a:p>
                      <a:r>
                        <a:rPr lang="en-US" altLang="zh-CN" sz="1200" b="0" kern="1200" dirty="0" err="1">
                          <a:solidFill>
                            <a:srgbClr val="002060"/>
                          </a:solidFill>
                          <a:effectLst/>
                          <a:latin typeface="+mn-lt"/>
                          <a:ea typeface="+mn-ea"/>
                          <a:cs typeface="+mn-cs"/>
                        </a:rPr>
                        <a:t>plt.scatter</a:t>
                      </a:r>
                      <a:r>
                        <a:rPr lang="en-US" altLang="zh-CN" sz="1200" b="0" kern="1200" dirty="0">
                          <a:solidFill>
                            <a:srgbClr val="002060"/>
                          </a:solidFill>
                          <a:effectLst/>
                          <a:latin typeface="+mn-lt"/>
                          <a:ea typeface="+mn-ea"/>
                          <a:cs typeface="+mn-cs"/>
                        </a:rPr>
                        <a:t>(x1[:, 2], x1[:, 3], c="green", marker='*', label='label1')  </a:t>
                      </a:r>
                      <a:endParaRPr lang="zh-CN" altLang="zh-CN" sz="1200" b="0" kern="1200" dirty="0">
                        <a:solidFill>
                          <a:srgbClr val="002060"/>
                        </a:solidFill>
                        <a:effectLst/>
                        <a:latin typeface="+mn-lt"/>
                        <a:ea typeface="+mn-ea"/>
                        <a:cs typeface="+mn-cs"/>
                      </a:endParaRPr>
                    </a:p>
                    <a:p>
                      <a:r>
                        <a:rPr lang="en-US" altLang="zh-CN" sz="1200" b="0" kern="1200" dirty="0" err="1">
                          <a:solidFill>
                            <a:srgbClr val="002060"/>
                          </a:solidFill>
                          <a:effectLst/>
                          <a:latin typeface="+mn-lt"/>
                          <a:ea typeface="+mn-ea"/>
                          <a:cs typeface="+mn-cs"/>
                        </a:rPr>
                        <a:t>plt.scatter</a:t>
                      </a:r>
                      <a:r>
                        <a:rPr lang="en-US" altLang="zh-CN" sz="1200" b="0" kern="1200" dirty="0">
                          <a:solidFill>
                            <a:srgbClr val="002060"/>
                          </a:solidFill>
                          <a:effectLst/>
                          <a:latin typeface="+mn-lt"/>
                          <a:ea typeface="+mn-ea"/>
                          <a:cs typeface="+mn-cs"/>
                        </a:rPr>
                        <a:t>(x2[:, 2], x2[:, 3], c="blue", marker='+', label='label2')  </a:t>
                      </a:r>
                      <a:endParaRPr lang="zh-CN" altLang="zh-CN" sz="1200" b="0" kern="1200" dirty="0">
                        <a:solidFill>
                          <a:srgbClr val="002060"/>
                        </a:solidFill>
                        <a:effectLst/>
                        <a:latin typeface="+mn-lt"/>
                        <a:ea typeface="+mn-ea"/>
                        <a:cs typeface="+mn-cs"/>
                      </a:endParaRPr>
                    </a:p>
                    <a:p>
                      <a:r>
                        <a:rPr lang="en-US" altLang="zh-CN" sz="1200" b="0" kern="1200" dirty="0" err="1">
                          <a:solidFill>
                            <a:srgbClr val="002060"/>
                          </a:solidFill>
                          <a:effectLst/>
                          <a:latin typeface="+mn-lt"/>
                          <a:ea typeface="+mn-ea"/>
                          <a:cs typeface="+mn-cs"/>
                        </a:rPr>
                        <a:t>plt.legend</a:t>
                      </a:r>
                      <a:r>
                        <a:rPr lang="en-US" altLang="zh-CN" sz="1200" b="0" kern="1200" dirty="0">
                          <a:solidFill>
                            <a:srgbClr val="002060"/>
                          </a:solidFill>
                          <a:effectLst/>
                          <a:latin typeface="+mn-lt"/>
                          <a:ea typeface="+mn-ea"/>
                          <a:cs typeface="+mn-cs"/>
                        </a:rPr>
                        <a:t>(</a:t>
                      </a:r>
                      <a:r>
                        <a:rPr lang="en-US" altLang="zh-CN" sz="1200" b="0" kern="1200" dirty="0" err="1">
                          <a:solidFill>
                            <a:srgbClr val="002060"/>
                          </a:solidFill>
                          <a:effectLst/>
                          <a:latin typeface="+mn-lt"/>
                          <a:ea typeface="+mn-ea"/>
                          <a:cs typeface="+mn-cs"/>
                        </a:rPr>
                        <a:t>loc</a:t>
                      </a:r>
                      <a:r>
                        <a:rPr lang="en-US" altLang="zh-CN" sz="1200" b="0" kern="1200" dirty="0">
                          <a:solidFill>
                            <a:srgbClr val="002060"/>
                          </a:solidFill>
                          <a:effectLst/>
                          <a:latin typeface="+mn-lt"/>
                          <a:ea typeface="+mn-ea"/>
                          <a:cs typeface="+mn-cs"/>
                        </a:rPr>
                        <a:t>=2)  </a:t>
                      </a:r>
                      <a:endParaRPr lang="zh-CN" altLang="zh-CN" sz="1200" b="0" kern="1200" dirty="0">
                        <a:solidFill>
                          <a:srgbClr val="002060"/>
                        </a:solidFill>
                        <a:effectLst/>
                        <a:latin typeface="+mn-lt"/>
                        <a:ea typeface="+mn-ea"/>
                        <a:cs typeface="+mn-cs"/>
                      </a:endParaRPr>
                    </a:p>
                    <a:p>
                      <a:r>
                        <a:rPr lang="en-US" altLang="zh-CN" sz="1200" b="0" kern="1200" dirty="0" err="1">
                          <a:solidFill>
                            <a:srgbClr val="002060"/>
                          </a:solidFill>
                          <a:effectLst/>
                          <a:latin typeface="+mn-lt"/>
                          <a:ea typeface="+mn-ea"/>
                          <a:cs typeface="+mn-cs"/>
                        </a:rPr>
                        <a:t>plt.show</a:t>
                      </a:r>
                      <a:r>
                        <a:rPr lang="en-US" altLang="zh-CN" sz="1200" b="0" kern="1200" dirty="0">
                          <a:solidFill>
                            <a:srgbClr val="002060"/>
                          </a:solidFill>
                          <a:effectLst/>
                          <a:latin typeface="+mn-lt"/>
                          <a:ea typeface="+mn-ea"/>
                          <a:cs typeface="+mn-cs"/>
                        </a:rPr>
                        <a:t>() </a:t>
                      </a:r>
                      <a:endParaRPr lang="zh-CN" altLang="zh-CN" sz="1200" b="0" kern="1200" dirty="0">
                        <a:solidFill>
                          <a:srgbClr val="002060"/>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C:\Users\97373\Downloads\sigmoid(8).e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1193316"/>
            <a:ext cx="3491880" cy="1810482"/>
          </a:xfrm>
          <a:prstGeom prst="rect">
            <a:avLst/>
          </a:prstGeom>
          <a:noFill/>
          <a:ln>
            <a:noFill/>
          </a:ln>
        </p:spPr>
      </p:pic>
      <p:sp>
        <p:nvSpPr>
          <p:cNvPr id="8" name="Rectangle 1"/>
          <p:cNvSpPr>
            <a:spLocks noChangeArrowheads="1"/>
          </p:cNvSpPr>
          <p:nvPr/>
        </p:nvSpPr>
        <p:spPr bwMode="auto">
          <a:xfrm>
            <a:off x="6892941" y="3056061"/>
            <a:ext cx="10230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zh-CN" sz="1400" b="0" dirty="0">
                <a:solidFill>
                  <a:srgbClr val="002060"/>
                </a:solidFill>
                <a:ea typeface="宋体" panose="02010600030101010101" pitchFamily="2" charset="-122"/>
                <a:cs typeface="Times New Roman" panose="02020603050405020304" pitchFamily="18" charset="0"/>
              </a:rPr>
              <a:t>K</a:t>
            </a:r>
            <a:r>
              <a:rPr lang="zh-CN" altLang="en-US" sz="1400" b="0" dirty="0">
                <a:solidFill>
                  <a:srgbClr val="002060"/>
                </a:solidFill>
                <a:ea typeface="宋体" panose="02010600030101010101" pitchFamily="2" charset="-122"/>
                <a:cs typeface="Times New Roman" panose="02020603050405020304" pitchFamily="18" charset="0"/>
              </a:rPr>
              <a:t>均值聚类</a:t>
            </a:r>
            <a:endParaRPr kumimoji="0" lang="zh-CN" altLang="en-US" b="0" i="0" u="none" strike="noStrike" cap="none" normalizeH="0" baseline="0" dirty="0">
              <a:ln>
                <a:noFill/>
              </a:ln>
              <a:solidFill>
                <a:srgbClr val="002060"/>
              </a:solidFill>
              <a:effectLst/>
              <a:latin typeface="Arial" panose="020B0604020202020204" pitchFamily="34" charset="0"/>
            </a:endParaRPr>
          </a:p>
        </p:txBody>
      </p:sp>
      <p:sp>
        <p:nvSpPr>
          <p:cNvPr id="9" name="标题 1"/>
          <p:cNvSpPr txBox="1">
            <a:spLocks/>
          </p:cNvSpPr>
          <p:nvPr/>
        </p:nvSpPr>
        <p:spPr>
          <a:xfrm>
            <a:off x="1619672" y="184666"/>
            <a:ext cx="7530678" cy="49795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kumimoji="1" lang="zh-CN" altLang="en-US" sz="2400"/>
              <a:t>原型聚类案例与实验</a:t>
            </a:r>
            <a:endParaRPr kumimoji="1" lang="zh-CN" altLang="en-US" sz="2400" dirty="0"/>
          </a:p>
        </p:txBody>
      </p:sp>
    </p:spTree>
    <p:extLst>
      <p:ext uri="{BB962C8B-B14F-4D97-AF65-F5344CB8AC3E}">
        <p14:creationId xmlns:p14="http://schemas.microsoft.com/office/powerpoint/2010/main" val="316727819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1680" y="771550"/>
            <a:ext cx="7344816" cy="4320480"/>
          </a:xfrm>
          <a:prstGeom prst="rect">
            <a:avLst/>
          </a:prstGeom>
        </p:spPr>
        <p:txBody>
          <a:bodyPr/>
          <a:lstStyle/>
          <a:p>
            <a:pPr marL="0" lvl="1" indent="0" algn="just">
              <a:lnSpc>
                <a:spcPct val="150000"/>
              </a:lnSpc>
              <a:buNone/>
            </a:pPr>
            <a:r>
              <a:rPr lang="zh-CN" altLang="en-US" sz="1800" b="1" dirty="0">
                <a:latin typeface="微软雅黑" pitchFamily="34" charset="-122"/>
                <a:ea typeface="微软雅黑" pitchFamily="34" charset="-122"/>
              </a:rPr>
              <a:t>优点</a:t>
            </a:r>
            <a:endParaRPr lang="en-US" altLang="zh-CN" sz="1800" b="1" dirty="0">
              <a:latin typeface="微软雅黑" pitchFamily="34" charset="-122"/>
              <a:ea typeface="微软雅黑" pitchFamily="34" charset="-122"/>
            </a:endParaRPr>
          </a:p>
          <a:p>
            <a:pPr lvl="2" algn="just">
              <a:lnSpc>
                <a:spcPct val="150000"/>
              </a:lnSpc>
            </a:pPr>
            <a:r>
              <a:rPr lang="zh-CN" altLang="en-US" sz="1400" dirty="0">
                <a:latin typeface="微软雅黑" pitchFamily="34" charset="-122"/>
                <a:ea typeface="微软雅黑" pitchFamily="34" charset="-122"/>
              </a:rPr>
              <a:t>是解决聚类问题的一种经典算法，简单、快速；</a:t>
            </a:r>
            <a:endParaRPr lang="en-US" altLang="zh-CN" sz="1400" dirty="0">
              <a:latin typeface="微软雅黑" pitchFamily="34" charset="-122"/>
              <a:ea typeface="微软雅黑" pitchFamily="34" charset="-122"/>
            </a:endParaRPr>
          </a:p>
          <a:p>
            <a:pPr lvl="2" algn="just">
              <a:lnSpc>
                <a:spcPct val="150000"/>
              </a:lnSpc>
            </a:pPr>
            <a:r>
              <a:rPr lang="zh-CN" altLang="en-US" sz="1400" dirty="0">
                <a:latin typeface="微软雅黑" pitchFamily="34" charset="-122"/>
                <a:ea typeface="微软雅黑" pitchFamily="34" charset="-122"/>
              </a:rPr>
              <a:t>对处理大数据集，该算法保持可伸缩性和高效性；</a:t>
            </a:r>
            <a:endParaRPr lang="en-US" altLang="zh-CN" sz="1400" dirty="0">
              <a:latin typeface="微软雅黑" pitchFamily="34" charset="-122"/>
              <a:ea typeface="微软雅黑" pitchFamily="34" charset="-122"/>
            </a:endParaRPr>
          </a:p>
          <a:p>
            <a:pPr lvl="2" algn="just">
              <a:lnSpc>
                <a:spcPct val="150000"/>
              </a:lnSpc>
            </a:pPr>
            <a:r>
              <a:rPr lang="zh-CN" altLang="en-US" sz="1400" dirty="0">
                <a:latin typeface="微软雅黑" pitchFamily="34" charset="-122"/>
                <a:ea typeface="微软雅黑" pitchFamily="34" charset="-122"/>
              </a:rPr>
              <a:t>当簇接近高斯分布时，它的效果较好。</a:t>
            </a:r>
            <a:endParaRPr lang="en-US" altLang="zh-CN" sz="1400" dirty="0">
              <a:latin typeface="微软雅黑" pitchFamily="34" charset="-122"/>
              <a:ea typeface="微软雅黑" pitchFamily="34" charset="-122"/>
            </a:endParaRPr>
          </a:p>
          <a:p>
            <a:pPr marL="0" lvl="1" indent="0" algn="just">
              <a:lnSpc>
                <a:spcPct val="150000"/>
              </a:lnSpc>
              <a:buNone/>
            </a:pPr>
            <a:r>
              <a:rPr lang="zh-CN" altLang="en-US" sz="1800" b="1" dirty="0">
                <a:latin typeface="微软雅黑" pitchFamily="34" charset="-122"/>
                <a:ea typeface="微软雅黑" pitchFamily="34" charset="-122"/>
              </a:rPr>
              <a:t>缺点</a:t>
            </a:r>
            <a:r>
              <a:rPr lang="zh-CN" altLang="zh-CN"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marL="238125" lvl="2" indent="0" algn="just">
              <a:lnSpc>
                <a:spcPct val="150000"/>
              </a:lnSpc>
              <a:buNone/>
            </a:pPr>
            <a:r>
              <a:rPr lang="en-US" altLang="zh-CN" sz="1400" dirty="0" smtClean="0">
                <a:latin typeface="微软雅黑" pitchFamily="34" charset="-122"/>
                <a:ea typeface="微软雅黑" pitchFamily="34" charset="-122"/>
              </a:rPr>
              <a:t>1</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K </a:t>
            </a:r>
            <a:r>
              <a:rPr lang="zh-CN" altLang="en-US" sz="1400" dirty="0">
                <a:latin typeface="微软雅黑" pitchFamily="34" charset="-122"/>
                <a:ea typeface="微软雅黑" pitchFamily="34" charset="-122"/>
              </a:rPr>
              <a:t>是事先给定的，这个 </a:t>
            </a:r>
            <a:r>
              <a:rPr lang="en-US" altLang="zh-CN" sz="1400" dirty="0">
                <a:latin typeface="微软雅黑" pitchFamily="34" charset="-122"/>
                <a:ea typeface="微软雅黑" pitchFamily="34" charset="-122"/>
              </a:rPr>
              <a:t>K </a:t>
            </a:r>
            <a:r>
              <a:rPr lang="zh-CN" altLang="en-US" sz="1400" dirty="0">
                <a:latin typeface="微软雅黑" pitchFamily="34" charset="-122"/>
                <a:ea typeface="微软雅黑" pitchFamily="34" charset="-122"/>
              </a:rPr>
              <a:t>值的选定是非常难以估计的</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marL="238125" lvl="2" indent="0" algn="just">
              <a:lnSpc>
                <a:spcPct val="150000"/>
              </a:lnSpc>
              <a:buNone/>
            </a:pPr>
            <a:r>
              <a:rPr lang="en-US" altLang="zh-CN" sz="1400" dirty="0" smtClean="0">
                <a:latin typeface="微软雅黑" pitchFamily="34" charset="-122"/>
                <a:ea typeface="微软雅黑" pitchFamily="34" charset="-122"/>
              </a:rPr>
              <a:t>2</a:t>
            </a:r>
            <a:r>
              <a:rPr lang="zh-CN" altLang="en-US"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对噪声和孤立点数据</a:t>
            </a:r>
            <a:r>
              <a:rPr lang="zh-CN" altLang="en-US" sz="1400" dirty="0" smtClean="0">
                <a:latin typeface="微软雅黑" pitchFamily="34" charset="-122"/>
                <a:ea typeface="微软雅黑" pitchFamily="34" charset="-122"/>
              </a:rPr>
              <a:t>敏感</a:t>
            </a:r>
            <a:endParaRPr lang="en-US" altLang="zh-CN" sz="1400" dirty="0">
              <a:latin typeface="微软雅黑" pitchFamily="34" charset="-122"/>
              <a:ea typeface="微软雅黑" pitchFamily="34" charset="-122"/>
            </a:endParaRPr>
          </a:p>
          <a:p>
            <a:pPr marL="238125" lvl="2" indent="0" algn="just">
              <a:lnSpc>
                <a:spcPct val="150000"/>
              </a:lnSpc>
              <a:buNone/>
            </a:pPr>
            <a:r>
              <a:rPr lang="en-US" altLang="zh-CN" sz="1400" dirty="0" smtClean="0">
                <a:latin typeface="微软雅黑" pitchFamily="34" charset="-122"/>
                <a:ea typeface="微软雅黑" pitchFamily="34" charset="-122"/>
              </a:rPr>
              <a:t>3</a:t>
            </a:r>
            <a:r>
              <a:rPr lang="zh-CN" altLang="en-US" sz="1400" dirty="0" smtClean="0">
                <a:latin typeface="微软雅黑" pitchFamily="34" charset="-122"/>
                <a:ea typeface="微软雅黑" pitchFamily="34" charset="-122"/>
              </a:rPr>
              <a:t>）初始</a:t>
            </a:r>
            <a:r>
              <a:rPr lang="zh-CN" altLang="en-US" sz="1400" dirty="0">
                <a:latin typeface="微软雅黑" pitchFamily="34" charset="-122"/>
                <a:ea typeface="微软雅黑" pitchFamily="34" charset="-122"/>
              </a:rPr>
              <a:t>聚类中心的选择对聚类结果有较大的影响，一旦初始值选择的不好，可能无法得到有效的聚类结果；</a:t>
            </a:r>
            <a:endParaRPr lang="en-US" altLang="zh-CN" sz="1400" dirty="0">
              <a:latin typeface="微软雅黑" pitchFamily="34" charset="-122"/>
              <a:ea typeface="微软雅黑" pitchFamily="34" charset="-122"/>
            </a:endParaRPr>
          </a:p>
          <a:p>
            <a:pPr marL="238125" lvl="2" indent="0" algn="just">
              <a:lnSpc>
                <a:spcPct val="150000"/>
              </a:lnSpc>
              <a:buNone/>
            </a:pPr>
            <a:r>
              <a:rPr lang="en-US" altLang="zh-CN" sz="1400" dirty="0" smtClean="0">
                <a:latin typeface="微软雅黑" pitchFamily="34" charset="-122"/>
                <a:ea typeface="微软雅黑" pitchFamily="34" charset="-122"/>
              </a:rPr>
              <a:t>4</a:t>
            </a:r>
            <a:r>
              <a:rPr lang="zh-CN" altLang="en-US" sz="1400" dirty="0" smtClean="0">
                <a:latin typeface="微软雅黑" pitchFamily="34" charset="-122"/>
                <a:ea typeface="微软雅黑" pitchFamily="34" charset="-122"/>
              </a:rPr>
              <a:t>）数据</a:t>
            </a:r>
            <a:r>
              <a:rPr lang="zh-CN" altLang="en-US" sz="1400" dirty="0">
                <a:latin typeface="微软雅黑" pitchFamily="34" charset="-122"/>
                <a:ea typeface="微软雅黑" pitchFamily="34" charset="-122"/>
              </a:rPr>
              <a:t>量非常大时，算法的时间开销是非常大的；</a:t>
            </a:r>
            <a:endParaRPr lang="en-US" altLang="zh-CN" sz="1400" dirty="0">
              <a:latin typeface="微软雅黑" pitchFamily="34" charset="-122"/>
              <a:ea typeface="微软雅黑" pitchFamily="34" charset="-122"/>
            </a:endParaRPr>
          </a:p>
          <a:p>
            <a:pPr marL="238125" lvl="2" indent="0" algn="just">
              <a:lnSpc>
                <a:spcPct val="150000"/>
              </a:lnSpc>
              <a:buNone/>
            </a:pPr>
            <a:r>
              <a:rPr lang="en-US" altLang="zh-CN" sz="1400" dirty="0" smtClean="0">
                <a:latin typeface="微软雅黑" pitchFamily="34" charset="-122"/>
                <a:ea typeface="微软雅黑" pitchFamily="34" charset="-122"/>
              </a:rPr>
              <a:t>5</a:t>
            </a:r>
            <a:r>
              <a:rPr lang="zh-CN" altLang="en-US" sz="1400" dirty="0" smtClean="0">
                <a:latin typeface="微软雅黑" pitchFamily="34" charset="-122"/>
                <a:ea typeface="微软雅黑" pitchFamily="34" charset="-122"/>
              </a:rPr>
              <a:t>）只</a:t>
            </a:r>
            <a:r>
              <a:rPr lang="zh-CN" altLang="en-US" sz="1400" dirty="0">
                <a:latin typeface="微软雅黑" pitchFamily="34" charset="-122"/>
                <a:ea typeface="微软雅黑" pitchFamily="34" charset="-122"/>
              </a:rPr>
              <a:t>对球状数据聚类效果好</a:t>
            </a:r>
            <a:endParaRPr lang="en-US" altLang="zh-CN" sz="1400" dirty="0">
              <a:latin typeface="微软雅黑" pitchFamily="34" charset="-122"/>
              <a:ea typeface="微软雅黑" pitchFamily="34" charset="-122"/>
            </a:endParaRPr>
          </a:p>
          <a:p>
            <a:pPr lvl="2" algn="just">
              <a:lnSpc>
                <a:spcPct val="150000"/>
              </a:lnSpc>
            </a:pPr>
            <a:endParaRPr lang="en-US" altLang="zh-CN" sz="18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en-US" altLang="zh-CN" sz="2400" dirty="0">
                <a:latin typeface="微软雅黑" pitchFamily="34" charset="-122"/>
                <a:ea typeface="微软雅黑" pitchFamily="34" charset="-122"/>
              </a:rPr>
              <a:t>K-</a:t>
            </a:r>
            <a:r>
              <a:rPr kumimoji="1" lang="zh-CN" altLang="en-US" sz="2400" dirty="0">
                <a:latin typeface="微软雅黑" pitchFamily="34" charset="-122"/>
                <a:ea typeface="微软雅黑" pitchFamily="34" charset="-122"/>
              </a:rPr>
              <a:t>均值聚类分析</a:t>
            </a:r>
          </a:p>
        </p:txBody>
      </p:sp>
    </p:spTree>
    <p:extLst>
      <p:ext uri="{BB962C8B-B14F-4D97-AF65-F5344CB8AC3E}">
        <p14:creationId xmlns:p14="http://schemas.microsoft.com/office/powerpoint/2010/main" val="104506925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en-US" altLang="zh-CN" sz="2400" dirty="0">
                <a:latin typeface="微软雅黑" pitchFamily="34" charset="-122"/>
                <a:ea typeface="微软雅黑" pitchFamily="34" charset="-122"/>
              </a:rPr>
              <a:t>K-</a:t>
            </a:r>
            <a:r>
              <a:rPr kumimoji="1" lang="zh-CN" altLang="en-US" sz="2400" dirty="0" smtClean="0">
                <a:latin typeface="微软雅黑" pitchFamily="34" charset="-122"/>
                <a:ea typeface="微软雅黑" pitchFamily="34" charset="-122"/>
              </a:rPr>
              <a:t>均值存在问题</a:t>
            </a:r>
            <a:endParaRPr kumimoji="1" lang="zh-CN" altLang="en-US" sz="2400" dirty="0">
              <a:latin typeface="微软雅黑" pitchFamily="34" charset="-122"/>
              <a:ea typeface="微软雅黑" pitchFamily="34" charset="-122"/>
            </a:endParaRPr>
          </a:p>
        </p:txBody>
      </p:sp>
      <p:sp>
        <p:nvSpPr>
          <p:cNvPr id="3" name="TextBox 2"/>
          <p:cNvSpPr txBox="1"/>
          <p:nvPr/>
        </p:nvSpPr>
        <p:spPr>
          <a:xfrm>
            <a:off x="1749822" y="803488"/>
            <a:ext cx="2750170" cy="400110"/>
          </a:xfrm>
          <a:prstGeom prst="rect">
            <a:avLst/>
          </a:prstGeom>
          <a:noFill/>
        </p:spPr>
        <p:txBody>
          <a:bodyPr wrap="square" rtlCol="0">
            <a:spAutoFit/>
          </a:bodyPr>
          <a:lstStyle/>
          <a:p>
            <a:pPr marL="342900" indent="-342900">
              <a:buFont typeface="Wingdings" pitchFamily="2" charset="2"/>
              <a:buChar char="l"/>
            </a:pPr>
            <a:r>
              <a:rPr lang="en-US" altLang="zh-CN" sz="2000" b="1" dirty="0" smtClean="0">
                <a:latin typeface="+mj-ea"/>
                <a:ea typeface="+mj-ea"/>
              </a:rPr>
              <a:t>K </a:t>
            </a:r>
            <a:r>
              <a:rPr lang="zh-CN" altLang="en-US" sz="2000" b="1" dirty="0" smtClean="0">
                <a:latin typeface="+mj-ea"/>
                <a:ea typeface="+mj-ea"/>
              </a:rPr>
              <a:t>值的确定</a:t>
            </a:r>
            <a:endParaRPr lang="en-US" altLang="zh-CN" sz="2000" b="1" dirty="0" smtClean="0">
              <a:latin typeface="+mj-ea"/>
              <a:ea typeface="+mj-ea"/>
            </a:endParaRPr>
          </a:p>
        </p:txBody>
      </p:sp>
      <p:sp>
        <p:nvSpPr>
          <p:cNvPr id="4" name="TextBox 3"/>
          <p:cNvSpPr txBox="1"/>
          <p:nvPr/>
        </p:nvSpPr>
        <p:spPr>
          <a:xfrm>
            <a:off x="1964631" y="1203598"/>
            <a:ext cx="6912768" cy="1200329"/>
          </a:xfrm>
          <a:prstGeom prst="rect">
            <a:avLst/>
          </a:prstGeom>
          <a:noFill/>
        </p:spPr>
        <p:txBody>
          <a:bodyPr wrap="square" rtlCol="0">
            <a:spAutoFit/>
          </a:bodyPr>
          <a:lstStyle/>
          <a:p>
            <a:pPr>
              <a:lnSpc>
                <a:spcPct val="150000"/>
              </a:lnSpc>
            </a:pPr>
            <a:r>
              <a:rPr lang="zh-CN" altLang="en-US" sz="1600" b="1" dirty="0" smtClean="0">
                <a:latin typeface="+mj-ea"/>
                <a:ea typeface="+mj-ea"/>
              </a:rPr>
              <a:t>方法一：</a:t>
            </a:r>
            <a:r>
              <a:rPr lang="zh-CN" altLang="en-US" sz="1600" b="1" dirty="0">
                <a:latin typeface="+mj-ea"/>
                <a:ea typeface="+mj-ea"/>
              </a:rPr>
              <a:t>先验</a:t>
            </a:r>
            <a:r>
              <a:rPr lang="zh-CN" altLang="en-US" sz="1600" b="1" dirty="0" smtClean="0">
                <a:latin typeface="+mj-ea"/>
                <a:ea typeface="+mj-ea"/>
              </a:rPr>
              <a:t>法</a:t>
            </a:r>
            <a:endParaRPr lang="en-US" altLang="zh-CN" sz="1600" b="1" dirty="0" smtClean="0">
              <a:latin typeface="+mj-ea"/>
              <a:ea typeface="+mj-ea"/>
            </a:endParaRPr>
          </a:p>
          <a:p>
            <a:pPr>
              <a:lnSpc>
                <a:spcPct val="150000"/>
              </a:lnSpc>
            </a:pPr>
            <a:r>
              <a:rPr lang="zh-CN" altLang="en-US" sz="1600" dirty="0" smtClean="0">
                <a:latin typeface="+mj-ea"/>
                <a:ea typeface="+mj-ea"/>
              </a:rPr>
              <a:t>    凭借</a:t>
            </a:r>
            <a:r>
              <a:rPr lang="zh-CN" altLang="en-US" sz="1600" dirty="0">
                <a:latin typeface="+mj-ea"/>
                <a:ea typeface="+mj-ea"/>
              </a:rPr>
              <a:t>着业务知识确定</a:t>
            </a:r>
            <a:r>
              <a:rPr lang="en-US" altLang="zh-CN" sz="1600" dirty="0">
                <a:latin typeface="+mj-ea"/>
                <a:ea typeface="+mj-ea"/>
              </a:rPr>
              <a:t>k</a:t>
            </a:r>
            <a:r>
              <a:rPr lang="zh-CN" altLang="en-US" sz="1600" dirty="0">
                <a:latin typeface="+mj-ea"/>
                <a:ea typeface="+mj-ea"/>
              </a:rPr>
              <a:t>的取值。比如对于</a:t>
            </a:r>
            <a:r>
              <a:rPr lang="en-US" altLang="zh-CN" sz="1600" dirty="0">
                <a:latin typeface="+mj-ea"/>
                <a:ea typeface="+mj-ea"/>
              </a:rPr>
              <a:t>iris</a:t>
            </a:r>
            <a:r>
              <a:rPr lang="zh-CN" altLang="en-US" sz="1600" dirty="0">
                <a:latin typeface="+mj-ea"/>
                <a:ea typeface="+mj-ea"/>
              </a:rPr>
              <a:t>花数据集</a:t>
            </a:r>
            <a:r>
              <a:rPr lang="zh-CN" altLang="en-US" sz="1600" dirty="0" smtClean="0">
                <a:latin typeface="+mj-ea"/>
                <a:ea typeface="+mj-ea"/>
              </a:rPr>
              <a:t>，大概</a:t>
            </a:r>
            <a:r>
              <a:rPr lang="zh-CN" altLang="en-US" sz="1600" dirty="0">
                <a:latin typeface="+mj-ea"/>
                <a:ea typeface="+mj-ea"/>
              </a:rPr>
              <a:t>知道有三种类别，可以按照</a:t>
            </a:r>
            <a:r>
              <a:rPr lang="en-US" altLang="zh-CN" sz="1600" dirty="0">
                <a:latin typeface="+mj-ea"/>
                <a:ea typeface="+mj-ea"/>
              </a:rPr>
              <a:t>k=3</a:t>
            </a:r>
            <a:r>
              <a:rPr lang="zh-CN" altLang="en-US" sz="1600" dirty="0">
                <a:latin typeface="+mj-ea"/>
                <a:ea typeface="+mj-ea"/>
              </a:rPr>
              <a:t>做聚类验证</a:t>
            </a:r>
            <a:r>
              <a:rPr lang="zh-CN" altLang="en-US" sz="1600" dirty="0" smtClean="0">
                <a:latin typeface="+mj-ea"/>
                <a:ea typeface="+mj-ea"/>
              </a:rPr>
              <a:t>。</a:t>
            </a:r>
            <a:endParaRPr lang="zh-CN" altLang="en-US" sz="1600" dirty="0">
              <a:latin typeface="+mj-ea"/>
              <a:ea typeface="+mj-ea"/>
            </a:endParaRPr>
          </a:p>
        </p:txBody>
      </p:sp>
      <p:pic>
        <p:nvPicPr>
          <p:cNvPr id="6" name="图片 5" descr="C:\Users\97373\Downloads\sigmoid(8).emf"/>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2283719"/>
            <a:ext cx="4425317" cy="2683816"/>
          </a:xfrm>
          <a:prstGeom prst="rect">
            <a:avLst/>
          </a:prstGeom>
          <a:noFill/>
          <a:ln>
            <a:noFill/>
          </a:ln>
        </p:spPr>
      </p:pic>
    </p:spTree>
    <p:extLst>
      <p:ext uri="{BB962C8B-B14F-4D97-AF65-F5344CB8AC3E}">
        <p14:creationId xmlns:p14="http://schemas.microsoft.com/office/powerpoint/2010/main" val="20479237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en-US" altLang="zh-CN" sz="2400" dirty="0">
                <a:latin typeface="微软雅黑" pitchFamily="34" charset="-122"/>
                <a:ea typeface="微软雅黑" pitchFamily="34" charset="-122"/>
              </a:rPr>
              <a:t>K-</a:t>
            </a:r>
            <a:r>
              <a:rPr kumimoji="1" lang="zh-CN" altLang="en-US" sz="2400" dirty="0" smtClean="0">
                <a:latin typeface="微软雅黑" pitchFamily="34" charset="-122"/>
                <a:ea typeface="微软雅黑" pitchFamily="34" charset="-122"/>
              </a:rPr>
              <a:t>均值存在问题</a:t>
            </a:r>
            <a:endParaRPr kumimoji="1" lang="zh-CN" altLang="en-US" sz="2400" dirty="0">
              <a:latin typeface="微软雅黑" pitchFamily="34" charset="-122"/>
              <a:ea typeface="微软雅黑" pitchFamily="34" charset="-122"/>
            </a:endParaRPr>
          </a:p>
        </p:txBody>
      </p:sp>
      <p:sp>
        <p:nvSpPr>
          <p:cNvPr id="3" name="TextBox 2"/>
          <p:cNvSpPr txBox="1"/>
          <p:nvPr/>
        </p:nvSpPr>
        <p:spPr>
          <a:xfrm>
            <a:off x="1749822" y="803488"/>
            <a:ext cx="2750170" cy="400110"/>
          </a:xfrm>
          <a:prstGeom prst="rect">
            <a:avLst/>
          </a:prstGeom>
          <a:noFill/>
        </p:spPr>
        <p:txBody>
          <a:bodyPr wrap="square" rtlCol="0">
            <a:spAutoFit/>
          </a:bodyPr>
          <a:lstStyle/>
          <a:p>
            <a:pPr marL="342900" indent="-342900">
              <a:buFont typeface="Wingdings" pitchFamily="2" charset="2"/>
              <a:buChar char="l"/>
            </a:pPr>
            <a:r>
              <a:rPr lang="en-US" altLang="zh-CN" sz="2000" b="1" dirty="0" smtClean="0">
                <a:latin typeface="+mj-ea"/>
                <a:ea typeface="+mj-ea"/>
              </a:rPr>
              <a:t>K </a:t>
            </a:r>
            <a:r>
              <a:rPr lang="zh-CN" altLang="en-US" sz="2000" b="1" dirty="0" smtClean="0">
                <a:latin typeface="+mj-ea"/>
                <a:ea typeface="+mj-ea"/>
              </a:rPr>
              <a:t>值的确定</a:t>
            </a:r>
            <a:endParaRPr lang="en-US" altLang="zh-CN" sz="2000" b="1" dirty="0" smtClean="0">
              <a:latin typeface="+mj-ea"/>
              <a:ea typeface="+mj-ea"/>
            </a:endParaRPr>
          </a:p>
        </p:txBody>
      </p:sp>
      <p:sp>
        <p:nvSpPr>
          <p:cNvPr id="4" name="TextBox 3"/>
          <p:cNvSpPr txBox="1"/>
          <p:nvPr/>
        </p:nvSpPr>
        <p:spPr>
          <a:xfrm>
            <a:off x="1964631" y="1203598"/>
            <a:ext cx="6912768" cy="1569660"/>
          </a:xfrm>
          <a:prstGeom prst="rect">
            <a:avLst/>
          </a:prstGeom>
          <a:noFill/>
        </p:spPr>
        <p:txBody>
          <a:bodyPr wrap="square" rtlCol="0">
            <a:spAutoFit/>
          </a:bodyPr>
          <a:lstStyle/>
          <a:p>
            <a:pPr>
              <a:lnSpc>
                <a:spcPct val="150000"/>
              </a:lnSpc>
            </a:pPr>
            <a:r>
              <a:rPr lang="zh-CN" altLang="en-US" sz="1600" b="1" dirty="0" smtClean="0">
                <a:latin typeface="+mj-ea"/>
                <a:ea typeface="+mj-ea"/>
              </a:rPr>
              <a:t>方法二：手肘法</a:t>
            </a:r>
            <a:endParaRPr lang="en-US" altLang="zh-CN" sz="1600" b="1" dirty="0" smtClean="0">
              <a:latin typeface="+mj-ea"/>
              <a:ea typeface="+mj-ea"/>
            </a:endParaRPr>
          </a:p>
          <a:p>
            <a:pPr>
              <a:lnSpc>
                <a:spcPct val="150000"/>
              </a:lnSpc>
            </a:pPr>
            <a:r>
              <a:rPr lang="en-US" altLang="zh-CN" sz="1600" dirty="0" smtClean="0">
                <a:latin typeface="+mj-ea"/>
                <a:ea typeface="+mj-ea"/>
              </a:rPr>
              <a:t>k</a:t>
            </a:r>
            <a:r>
              <a:rPr lang="zh-CN" altLang="en-US" sz="1600" dirty="0">
                <a:latin typeface="+mj-ea"/>
                <a:ea typeface="+mj-ea"/>
              </a:rPr>
              <a:t>值越大，划分的簇群越多，对应的各个点到簇中心的距离的平方的和（类内距离，</a:t>
            </a:r>
            <a:r>
              <a:rPr lang="en-US" altLang="zh-CN" sz="1600" dirty="0">
                <a:latin typeface="+mj-ea"/>
                <a:ea typeface="+mj-ea"/>
              </a:rPr>
              <a:t>WSS</a:t>
            </a:r>
            <a:r>
              <a:rPr lang="zh-CN" altLang="en-US" sz="1600" dirty="0">
                <a:latin typeface="+mj-ea"/>
                <a:ea typeface="+mj-ea"/>
              </a:rPr>
              <a:t>）越低，我们通过确定</a:t>
            </a:r>
            <a:r>
              <a:rPr lang="en-US" altLang="zh-CN" sz="1600" dirty="0">
                <a:latin typeface="+mj-ea"/>
                <a:ea typeface="+mj-ea"/>
              </a:rPr>
              <a:t>WSS</a:t>
            </a:r>
            <a:r>
              <a:rPr lang="zh-CN" altLang="en-US" sz="1600" dirty="0">
                <a:latin typeface="+mj-ea"/>
                <a:ea typeface="+mj-ea"/>
              </a:rPr>
              <a:t>随着</a:t>
            </a:r>
            <a:r>
              <a:rPr lang="en-US" altLang="zh-CN" sz="1600" dirty="0">
                <a:latin typeface="+mj-ea"/>
                <a:ea typeface="+mj-ea"/>
              </a:rPr>
              <a:t>K</a:t>
            </a:r>
            <a:r>
              <a:rPr lang="zh-CN" altLang="en-US" sz="1600" dirty="0">
                <a:latin typeface="+mj-ea"/>
                <a:ea typeface="+mj-ea"/>
              </a:rPr>
              <a:t>的增加而减少的曲线拐点，作为</a:t>
            </a:r>
            <a:r>
              <a:rPr lang="en-US" altLang="zh-CN" sz="1600" dirty="0">
                <a:latin typeface="+mj-ea"/>
                <a:ea typeface="+mj-ea"/>
              </a:rPr>
              <a:t>K</a:t>
            </a:r>
            <a:r>
              <a:rPr lang="zh-CN" altLang="en-US" sz="1600" dirty="0">
                <a:latin typeface="+mj-ea"/>
                <a:ea typeface="+mj-ea"/>
              </a:rPr>
              <a:t>的取值。</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2763959"/>
            <a:ext cx="3528393" cy="234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8099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11762" y="771550"/>
            <a:ext cx="7396742" cy="4176464"/>
          </a:xfrm>
          <a:prstGeom prst="rect">
            <a:avLst/>
          </a:prstGeom>
        </p:spPr>
        <p:txBody>
          <a:bodyPr/>
          <a:lstStyle/>
          <a:p>
            <a:r>
              <a:rPr lang="en-US" altLang="zh-CN" sz="1800" b="1" dirty="0" err="1">
                <a:latin typeface="+mj-ea"/>
                <a:ea typeface="+mj-ea"/>
              </a:rPr>
              <a:t>Scikit</a:t>
            </a:r>
            <a:r>
              <a:rPr lang="en-US" altLang="zh-CN" sz="1800" b="1" dirty="0">
                <a:latin typeface="+mj-ea"/>
                <a:ea typeface="+mj-ea"/>
              </a:rPr>
              <a:t>-learn</a:t>
            </a:r>
            <a:r>
              <a:rPr lang="zh-CN" altLang="en-US" sz="1800" b="1" dirty="0">
                <a:latin typeface="+mj-ea"/>
                <a:ea typeface="+mj-ea"/>
              </a:rPr>
              <a:t>安装</a:t>
            </a:r>
            <a:endParaRPr lang="en-US" altLang="zh-CN" sz="1800" b="1" dirty="0">
              <a:latin typeface="+mj-ea"/>
              <a:ea typeface="+mj-ea"/>
            </a:endParaRPr>
          </a:p>
          <a:p>
            <a:pPr lvl="1" algn="just">
              <a:lnSpc>
                <a:spcPct val="150000"/>
              </a:lnSpc>
            </a:pPr>
            <a:r>
              <a:rPr lang="zh-CN" altLang="en-US" dirty="0">
                <a:latin typeface="+mj-ea"/>
                <a:ea typeface="+mj-ea"/>
              </a:rPr>
              <a:t>安装要求：</a:t>
            </a:r>
            <a:endParaRPr lang="en-US" altLang="zh-CN" dirty="0">
              <a:latin typeface="+mj-ea"/>
              <a:ea typeface="+mj-ea"/>
            </a:endParaRPr>
          </a:p>
          <a:p>
            <a:pPr lvl="2" algn="just">
              <a:lnSpc>
                <a:spcPct val="150000"/>
              </a:lnSpc>
            </a:pPr>
            <a:r>
              <a:rPr lang="en-US" altLang="zh-CN" dirty="0">
                <a:latin typeface="+mj-ea"/>
                <a:ea typeface="+mj-ea"/>
              </a:rPr>
              <a:t>Python&gt;=3.5,Numpy&gt;=1.11.0,Scipy&gt;=0.17.0</a:t>
            </a:r>
          </a:p>
          <a:p>
            <a:pPr lvl="2" algn="just">
              <a:lnSpc>
                <a:spcPct val="150000"/>
              </a:lnSpc>
            </a:pPr>
            <a:r>
              <a:rPr lang="zh-CN" altLang="en-US" dirty="0">
                <a:latin typeface="+mj-ea"/>
                <a:ea typeface="+mj-ea"/>
              </a:rPr>
              <a:t>如果使用</a:t>
            </a:r>
            <a:r>
              <a:rPr lang="en-US" altLang="zh-CN" dirty="0">
                <a:latin typeface="+mj-ea"/>
                <a:ea typeface="+mj-ea"/>
              </a:rPr>
              <a:t>Python2.7</a:t>
            </a:r>
            <a:r>
              <a:rPr lang="zh-CN" altLang="en-US" dirty="0">
                <a:latin typeface="+mj-ea"/>
                <a:ea typeface="+mj-ea"/>
              </a:rPr>
              <a:t>可以采用</a:t>
            </a:r>
            <a:r>
              <a:rPr lang="en-US" altLang="zh-CN" dirty="0">
                <a:latin typeface="+mj-ea"/>
                <a:ea typeface="+mj-ea"/>
              </a:rPr>
              <a:t>Scikit-learn0.20</a:t>
            </a:r>
            <a:r>
              <a:rPr lang="zh-CN" altLang="en-US" dirty="0">
                <a:latin typeface="+mj-ea"/>
                <a:ea typeface="+mj-ea"/>
              </a:rPr>
              <a:t>版本</a:t>
            </a:r>
            <a:endParaRPr lang="en-US" altLang="zh-CN" dirty="0">
              <a:latin typeface="+mj-ea"/>
              <a:ea typeface="+mj-ea"/>
            </a:endParaRPr>
          </a:p>
          <a:p>
            <a:pPr lvl="1" algn="just">
              <a:lnSpc>
                <a:spcPct val="150000"/>
              </a:lnSpc>
            </a:pPr>
            <a:r>
              <a:rPr lang="zh-CN" altLang="en-US" dirty="0">
                <a:latin typeface="+mj-ea"/>
                <a:ea typeface="+mj-ea"/>
              </a:rPr>
              <a:t>安装方式：</a:t>
            </a:r>
            <a:endParaRPr lang="en-US" altLang="zh-CN" dirty="0">
              <a:latin typeface="+mj-ea"/>
              <a:ea typeface="+mj-ea"/>
            </a:endParaRPr>
          </a:p>
          <a:p>
            <a:pPr lvl="2">
              <a:lnSpc>
                <a:spcPct val="150000"/>
              </a:lnSpc>
            </a:pPr>
            <a:r>
              <a:rPr lang="en-US" altLang="zh-CN" dirty="0">
                <a:latin typeface="+mj-ea"/>
                <a:ea typeface="+mj-ea"/>
              </a:rPr>
              <a:t>Pip</a:t>
            </a:r>
            <a:r>
              <a:rPr lang="zh-CN" altLang="en-US" dirty="0">
                <a:latin typeface="+mj-ea"/>
                <a:ea typeface="+mj-ea"/>
              </a:rPr>
              <a:t>命令安装：</a:t>
            </a:r>
            <a:r>
              <a:rPr lang="en-US" altLang="zh-CN" dirty="0">
                <a:latin typeface="+mj-ea"/>
                <a:ea typeface="+mj-ea"/>
              </a:rPr>
              <a:t>pip install –u </a:t>
            </a:r>
            <a:r>
              <a:rPr lang="en-US" altLang="zh-CN" dirty="0" err="1">
                <a:latin typeface="+mj-ea"/>
                <a:ea typeface="+mj-ea"/>
              </a:rPr>
              <a:t>scikit</a:t>
            </a:r>
            <a:r>
              <a:rPr lang="en-US" altLang="zh-CN" dirty="0">
                <a:latin typeface="+mj-ea"/>
                <a:ea typeface="+mj-ea"/>
              </a:rPr>
              <a:t>-learn</a:t>
            </a:r>
          </a:p>
          <a:p>
            <a:pPr lvl="2">
              <a:lnSpc>
                <a:spcPct val="150000"/>
              </a:lnSpc>
            </a:pPr>
            <a:r>
              <a:rPr lang="en-US" altLang="zh-CN" dirty="0" err="1">
                <a:latin typeface="+mj-ea"/>
                <a:ea typeface="+mj-ea"/>
              </a:rPr>
              <a:t>Conda</a:t>
            </a:r>
            <a:r>
              <a:rPr lang="zh-CN" altLang="en-US" dirty="0">
                <a:latin typeface="+mj-ea"/>
                <a:ea typeface="+mj-ea"/>
              </a:rPr>
              <a:t>命令安装：</a:t>
            </a:r>
            <a:r>
              <a:rPr lang="en-US" altLang="zh-CN" dirty="0" err="1">
                <a:latin typeface="+mj-ea"/>
                <a:ea typeface="+mj-ea"/>
              </a:rPr>
              <a:t>conda</a:t>
            </a:r>
            <a:r>
              <a:rPr lang="en-US" altLang="zh-CN" dirty="0">
                <a:latin typeface="+mj-ea"/>
                <a:ea typeface="+mj-ea"/>
              </a:rPr>
              <a:t> install </a:t>
            </a:r>
            <a:r>
              <a:rPr lang="en-US" altLang="zh-CN" dirty="0" err="1">
                <a:latin typeface="+mj-ea"/>
                <a:ea typeface="+mj-ea"/>
              </a:rPr>
              <a:t>scikit</a:t>
            </a:r>
            <a:r>
              <a:rPr lang="en-US" altLang="zh-CN" dirty="0">
                <a:latin typeface="+mj-ea"/>
                <a:ea typeface="+mj-ea"/>
              </a:rPr>
              <a:t>-learn</a:t>
            </a:r>
          </a:p>
          <a:p>
            <a:pPr lvl="1" algn="just">
              <a:lnSpc>
                <a:spcPct val="150000"/>
              </a:lnSpc>
            </a:pPr>
            <a:r>
              <a:rPr lang="zh-CN" altLang="en-US" dirty="0">
                <a:latin typeface="+mj-ea"/>
                <a:ea typeface="+mj-ea"/>
              </a:rPr>
              <a:t>官方文档：</a:t>
            </a:r>
            <a:endParaRPr lang="en-US" altLang="zh-CN" dirty="0">
              <a:latin typeface="+mj-ea"/>
              <a:ea typeface="+mj-ea"/>
            </a:endParaRPr>
          </a:p>
          <a:p>
            <a:pPr lvl="2">
              <a:lnSpc>
                <a:spcPct val="150000"/>
              </a:lnSpc>
            </a:pPr>
            <a:r>
              <a:rPr lang="en-US" altLang="zh-CN" dirty="0" err="1">
                <a:latin typeface="+mj-ea"/>
                <a:ea typeface="+mj-ea"/>
              </a:rPr>
              <a:t>Scikit</a:t>
            </a:r>
            <a:r>
              <a:rPr lang="en-US" altLang="zh-CN" dirty="0">
                <a:latin typeface="+mj-ea"/>
                <a:ea typeface="+mj-ea"/>
              </a:rPr>
              <a:t>-learn</a:t>
            </a:r>
            <a:r>
              <a:rPr lang="zh-CN" altLang="en-US" dirty="0">
                <a:latin typeface="+mj-ea"/>
                <a:ea typeface="+mj-ea"/>
              </a:rPr>
              <a:t>英文文档：</a:t>
            </a:r>
            <a:r>
              <a:rPr lang="en-US" altLang="zh-CN" dirty="0">
                <a:latin typeface="+mj-ea"/>
                <a:ea typeface="+mj-ea"/>
              </a:rPr>
              <a:t>https://scikit-learn.org/stable/</a:t>
            </a:r>
          </a:p>
          <a:p>
            <a:pPr lvl="2">
              <a:lnSpc>
                <a:spcPct val="150000"/>
              </a:lnSpc>
            </a:pPr>
            <a:r>
              <a:rPr lang="en-US" altLang="zh-CN" dirty="0" err="1">
                <a:latin typeface="+mj-ea"/>
                <a:ea typeface="+mj-ea"/>
              </a:rPr>
              <a:t>Scikit</a:t>
            </a:r>
            <a:r>
              <a:rPr lang="en-US" altLang="zh-CN" dirty="0">
                <a:latin typeface="+mj-ea"/>
                <a:ea typeface="+mj-ea"/>
              </a:rPr>
              <a:t>-learn</a:t>
            </a:r>
            <a:r>
              <a:rPr lang="zh-CN" altLang="en-US" dirty="0">
                <a:latin typeface="+mj-ea"/>
                <a:ea typeface="+mj-ea"/>
              </a:rPr>
              <a:t>中文文档：</a:t>
            </a:r>
            <a:r>
              <a:rPr lang="en-US" altLang="zh-CN" dirty="0">
                <a:latin typeface="+mj-ea"/>
                <a:ea typeface="+mj-ea"/>
              </a:rPr>
              <a:t> https://sklearn.apachecn.org/</a:t>
            </a:r>
          </a:p>
        </p:txBody>
      </p:sp>
      <p:sp>
        <p:nvSpPr>
          <p:cNvPr id="2" name="标题 1">
            <a:extLst>
              <a:ext uri="{FF2B5EF4-FFF2-40B4-BE49-F238E27FC236}">
                <a16:creationId xmlns:a16="http://schemas.microsoft.com/office/drawing/2014/main" xmlns="" id="{759130C8-4D84-56E3-FBA1-DABF71CB2F24}"/>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263455314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en-US" altLang="zh-CN" sz="2400" dirty="0">
                <a:latin typeface="微软雅黑" pitchFamily="34" charset="-122"/>
                <a:ea typeface="微软雅黑" pitchFamily="34" charset="-122"/>
              </a:rPr>
              <a:t>K-</a:t>
            </a:r>
            <a:r>
              <a:rPr kumimoji="1" lang="zh-CN" altLang="en-US" sz="2400" dirty="0" smtClean="0">
                <a:latin typeface="微软雅黑" pitchFamily="34" charset="-122"/>
                <a:ea typeface="微软雅黑" pitchFamily="34" charset="-122"/>
              </a:rPr>
              <a:t>均值存在问题及改进</a:t>
            </a:r>
            <a:endParaRPr kumimoji="1" lang="zh-CN" altLang="en-US" sz="2400" dirty="0">
              <a:latin typeface="微软雅黑" pitchFamily="34" charset="-122"/>
              <a:ea typeface="微软雅黑" pitchFamily="34" charset="-122"/>
            </a:endParaRPr>
          </a:p>
        </p:txBody>
      </p:sp>
      <p:sp>
        <p:nvSpPr>
          <p:cNvPr id="3" name="TextBox 2"/>
          <p:cNvSpPr txBox="1"/>
          <p:nvPr/>
        </p:nvSpPr>
        <p:spPr>
          <a:xfrm>
            <a:off x="1749822" y="843558"/>
            <a:ext cx="7286674" cy="1600438"/>
          </a:xfrm>
          <a:prstGeom prst="rect">
            <a:avLst/>
          </a:prstGeom>
          <a:noFill/>
        </p:spPr>
        <p:txBody>
          <a:bodyPr wrap="square" rtlCol="0">
            <a:spAutoFit/>
          </a:bodyPr>
          <a:lstStyle/>
          <a:p>
            <a:pPr marL="342900" indent="-342900">
              <a:buFont typeface="Wingdings" pitchFamily="2" charset="2"/>
              <a:buChar char="l"/>
            </a:pPr>
            <a:r>
              <a:rPr lang="zh-CN" altLang="en-US" sz="2000" b="1" dirty="0" smtClean="0">
                <a:latin typeface="+mj-ea"/>
                <a:ea typeface="+mj-ea"/>
              </a:rPr>
              <a:t>对离群点</a:t>
            </a:r>
            <a:r>
              <a:rPr lang="zh-CN" altLang="en-US" sz="2000" b="1" dirty="0">
                <a:latin typeface="+mj-ea"/>
                <a:ea typeface="+mj-ea"/>
              </a:rPr>
              <a:t>敏感</a:t>
            </a:r>
            <a:endParaRPr lang="en-US" altLang="zh-CN" sz="2000" b="1" dirty="0" smtClean="0">
              <a:latin typeface="+mj-ea"/>
              <a:ea typeface="+mj-ea"/>
            </a:endParaRPr>
          </a:p>
          <a:p>
            <a:pPr algn="just">
              <a:lnSpc>
                <a:spcPct val="150000"/>
              </a:lnSpc>
            </a:pPr>
            <a:r>
              <a:rPr lang="en-US" altLang="zh-CN" sz="2000" dirty="0" smtClean="0"/>
              <a:t>     </a:t>
            </a:r>
            <a:r>
              <a:rPr lang="en-US" altLang="zh-CN" sz="1600" dirty="0" smtClean="0">
                <a:latin typeface="+mj-ea"/>
                <a:ea typeface="+mj-ea"/>
              </a:rPr>
              <a:t>K-</a:t>
            </a:r>
            <a:r>
              <a:rPr lang="en-US" altLang="zh-CN" sz="1600" dirty="0" err="1" smtClean="0">
                <a:latin typeface="+mj-ea"/>
                <a:ea typeface="+mj-ea"/>
              </a:rPr>
              <a:t>Medoids</a:t>
            </a:r>
            <a:r>
              <a:rPr lang="zh-CN" altLang="en-US" sz="1600" dirty="0">
                <a:latin typeface="+mj-ea"/>
                <a:ea typeface="+mj-ea"/>
              </a:rPr>
              <a:t>（中心点）算法不选用平均值，转而采用簇中位置最中心的对象，即中心点（</a:t>
            </a:r>
            <a:r>
              <a:rPr lang="en-US" altLang="zh-CN" sz="1600" dirty="0" err="1">
                <a:latin typeface="+mj-ea"/>
                <a:ea typeface="+mj-ea"/>
              </a:rPr>
              <a:t>medoids</a:t>
            </a:r>
            <a:r>
              <a:rPr lang="zh-CN" altLang="en-US" sz="1600" dirty="0">
                <a:latin typeface="+mj-ea"/>
                <a:ea typeface="+mj-ea"/>
              </a:rPr>
              <a:t>） 作为参照点，算法</a:t>
            </a:r>
            <a:r>
              <a:rPr lang="zh-CN" altLang="en-US" sz="1600" dirty="0" smtClean="0">
                <a:latin typeface="+mj-ea"/>
                <a:ea typeface="+mj-ea"/>
              </a:rPr>
              <a:t>步骤和</a:t>
            </a:r>
            <a:r>
              <a:rPr lang="en-US" altLang="zh-CN" sz="1600" dirty="0">
                <a:latin typeface="+mj-ea"/>
                <a:ea typeface="+mj-ea"/>
              </a:rPr>
              <a:t>K-Means</a:t>
            </a:r>
            <a:r>
              <a:rPr lang="zh-CN" altLang="en-US" sz="1600" dirty="0">
                <a:latin typeface="+mj-ea"/>
                <a:ea typeface="+mj-ea"/>
              </a:rPr>
              <a:t>类似</a:t>
            </a:r>
            <a:r>
              <a:rPr lang="zh-CN" altLang="en-US" sz="1600" dirty="0" smtClean="0">
                <a:latin typeface="+mj-ea"/>
                <a:ea typeface="+mj-ea"/>
              </a:rPr>
              <a:t>，</a:t>
            </a:r>
            <a:r>
              <a:rPr lang="en-US" altLang="zh-CN" sz="1600" dirty="0" smtClean="0">
                <a:latin typeface="+mj-ea"/>
                <a:ea typeface="+mj-ea"/>
              </a:rPr>
              <a:t>K-</a:t>
            </a:r>
            <a:r>
              <a:rPr lang="en-US" altLang="zh-CN" sz="1600" dirty="0" err="1" smtClean="0">
                <a:latin typeface="+mj-ea"/>
                <a:ea typeface="+mj-ea"/>
              </a:rPr>
              <a:t>Mediods</a:t>
            </a:r>
            <a:r>
              <a:rPr lang="zh-CN" altLang="en-US" sz="1600" dirty="0">
                <a:latin typeface="+mj-ea"/>
                <a:ea typeface="+mj-ea"/>
              </a:rPr>
              <a:t>每次选取的质心，必须是</a:t>
            </a:r>
            <a:r>
              <a:rPr lang="zh-CN" altLang="en-US" sz="1600" dirty="0" smtClean="0">
                <a:latin typeface="+mj-ea"/>
                <a:ea typeface="+mj-ea"/>
              </a:rPr>
              <a:t>样本点，就</a:t>
            </a:r>
            <a:r>
              <a:rPr lang="zh-CN" altLang="en-US" sz="1600" dirty="0">
                <a:latin typeface="+mj-ea"/>
                <a:ea typeface="+mj-ea"/>
              </a:rPr>
              <a:t>好比中位数和平均值的</a:t>
            </a:r>
            <a:r>
              <a:rPr lang="zh-CN" altLang="en-US" sz="1600" dirty="0" smtClean="0">
                <a:latin typeface="+mj-ea"/>
                <a:ea typeface="+mj-ea"/>
              </a:rPr>
              <a:t>区别。</a:t>
            </a:r>
            <a:endParaRPr lang="en-US" altLang="zh-CN" sz="1600" dirty="0" smtClean="0">
              <a:latin typeface="+mj-ea"/>
              <a:ea typeface="+mj-ea"/>
            </a:endParaRPr>
          </a:p>
        </p:txBody>
      </p:sp>
      <p:sp>
        <p:nvSpPr>
          <p:cNvPr id="4" name="椭圆 3"/>
          <p:cNvSpPr/>
          <p:nvPr/>
        </p:nvSpPr>
        <p:spPr>
          <a:xfrm>
            <a:off x="5169040" y="3770839"/>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4493348" y="3824005"/>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645748" y="3976405"/>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798148" y="4128805"/>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950548" y="4281205"/>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552228" y="3663538"/>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704628" y="3815938"/>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609744" y="4178245"/>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036498" y="4001020"/>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834152" y="3663538"/>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986552" y="3815938"/>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108608" y="2951524"/>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268940" y="4012409"/>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4203706" y="2887925"/>
            <a:ext cx="2032731" cy="1670918"/>
          </a:xfrm>
          <a:custGeom>
            <a:avLst/>
            <a:gdLst>
              <a:gd name="connsiteX0" fmla="*/ 2019574 w 2032731"/>
              <a:gd name="connsiteY0" fmla="*/ 19735 h 1670918"/>
              <a:gd name="connsiteX1" fmla="*/ 1986682 w 2032731"/>
              <a:gd name="connsiteY1" fmla="*/ 13157 h 1670918"/>
              <a:gd name="connsiteX2" fmla="*/ 1966947 w 2032731"/>
              <a:gd name="connsiteY2" fmla="*/ 6578 h 1670918"/>
              <a:gd name="connsiteX3" fmla="*/ 1934055 w 2032731"/>
              <a:gd name="connsiteY3" fmla="*/ 0 h 1670918"/>
              <a:gd name="connsiteX4" fmla="*/ 1670918 w 2032731"/>
              <a:gd name="connsiteY4" fmla="*/ 6578 h 1670918"/>
              <a:gd name="connsiteX5" fmla="*/ 1651183 w 2032731"/>
              <a:gd name="connsiteY5" fmla="*/ 13157 h 1670918"/>
              <a:gd name="connsiteX6" fmla="*/ 1631448 w 2032731"/>
              <a:gd name="connsiteY6" fmla="*/ 26314 h 1670918"/>
              <a:gd name="connsiteX7" fmla="*/ 1618291 w 2032731"/>
              <a:gd name="connsiteY7" fmla="*/ 46049 h 1670918"/>
              <a:gd name="connsiteX8" fmla="*/ 1572242 w 2032731"/>
              <a:gd name="connsiteY8" fmla="*/ 72363 h 1670918"/>
              <a:gd name="connsiteX9" fmla="*/ 1552507 w 2032731"/>
              <a:gd name="connsiteY9" fmla="*/ 98676 h 1670918"/>
              <a:gd name="connsiteX10" fmla="*/ 1526193 w 2032731"/>
              <a:gd name="connsiteY10" fmla="*/ 105255 h 1670918"/>
              <a:gd name="connsiteX11" fmla="*/ 1506458 w 2032731"/>
              <a:gd name="connsiteY11" fmla="*/ 111833 h 1670918"/>
              <a:gd name="connsiteX12" fmla="*/ 1466987 w 2032731"/>
              <a:gd name="connsiteY12" fmla="*/ 138147 h 1670918"/>
              <a:gd name="connsiteX13" fmla="*/ 1440674 w 2032731"/>
              <a:gd name="connsiteY13" fmla="*/ 157882 h 1670918"/>
              <a:gd name="connsiteX14" fmla="*/ 1368311 w 2032731"/>
              <a:gd name="connsiteY14" fmla="*/ 197352 h 1670918"/>
              <a:gd name="connsiteX15" fmla="*/ 1309105 w 2032731"/>
              <a:gd name="connsiteY15" fmla="*/ 249980 h 1670918"/>
              <a:gd name="connsiteX16" fmla="*/ 1282792 w 2032731"/>
              <a:gd name="connsiteY16" fmla="*/ 289450 h 1670918"/>
              <a:gd name="connsiteX17" fmla="*/ 1263056 w 2032731"/>
              <a:gd name="connsiteY17" fmla="*/ 302607 h 1670918"/>
              <a:gd name="connsiteX18" fmla="*/ 1243321 w 2032731"/>
              <a:gd name="connsiteY18" fmla="*/ 309186 h 1670918"/>
              <a:gd name="connsiteX19" fmla="*/ 1177537 w 2032731"/>
              <a:gd name="connsiteY19" fmla="*/ 322342 h 1670918"/>
              <a:gd name="connsiteX20" fmla="*/ 1151223 w 2032731"/>
              <a:gd name="connsiteY20" fmla="*/ 328921 h 1670918"/>
              <a:gd name="connsiteX21" fmla="*/ 1111753 w 2032731"/>
              <a:gd name="connsiteY21" fmla="*/ 335499 h 1670918"/>
              <a:gd name="connsiteX22" fmla="*/ 1065704 w 2032731"/>
              <a:gd name="connsiteY22" fmla="*/ 348656 h 1670918"/>
              <a:gd name="connsiteX23" fmla="*/ 993341 w 2032731"/>
              <a:gd name="connsiteY23" fmla="*/ 368391 h 1670918"/>
              <a:gd name="connsiteX24" fmla="*/ 934135 w 2032731"/>
              <a:gd name="connsiteY24" fmla="*/ 394705 h 1670918"/>
              <a:gd name="connsiteX25" fmla="*/ 907822 w 2032731"/>
              <a:gd name="connsiteY25" fmla="*/ 407862 h 1670918"/>
              <a:gd name="connsiteX26" fmla="*/ 855194 w 2032731"/>
              <a:gd name="connsiteY26" fmla="*/ 414440 h 1670918"/>
              <a:gd name="connsiteX27" fmla="*/ 828881 w 2032731"/>
              <a:gd name="connsiteY27" fmla="*/ 421019 h 1670918"/>
              <a:gd name="connsiteX28" fmla="*/ 789410 w 2032731"/>
              <a:gd name="connsiteY28" fmla="*/ 434175 h 1670918"/>
              <a:gd name="connsiteX29" fmla="*/ 743361 w 2032731"/>
              <a:gd name="connsiteY29" fmla="*/ 460489 h 1670918"/>
              <a:gd name="connsiteX30" fmla="*/ 703891 w 2032731"/>
              <a:gd name="connsiteY30" fmla="*/ 467068 h 1670918"/>
              <a:gd name="connsiteX31" fmla="*/ 670999 w 2032731"/>
              <a:gd name="connsiteY31" fmla="*/ 473646 h 1670918"/>
              <a:gd name="connsiteX32" fmla="*/ 624950 w 2032731"/>
              <a:gd name="connsiteY32" fmla="*/ 506538 h 1670918"/>
              <a:gd name="connsiteX33" fmla="*/ 585479 w 2032731"/>
              <a:gd name="connsiteY33" fmla="*/ 519695 h 1670918"/>
              <a:gd name="connsiteX34" fmla="*/ 506538 w 2032731"/>
              <a:gd name="connsiteY34" fmla="*/ 552587 h 1670918"/>
              <a:gd name="connsiteX35" fmla="*/ 440754 w 2032731"/>
              <a:gd name="connsiteY35" fmla="*/ 578901 h 1670918"/>
              <a:gd name="connsiteX36" fmla="*/ 421019 w 2032731"/>
              <a:gd name="connsiteY36" fmla="*/ 585479 h 1670918"/>
              <a:gd name="connsiteX37" fmla="*/ 361813 w 2032731"/>
              <a:gd name="connsiteY37" fmla="*/ 598636 h 1670918"/>
              <a:gd name="connsiteX38" fmla="*/ 282872 w 2032731"/>
              <a:gd name="connsiteY38" fmla="*/ 618371 h 1670918"/>
              <a:gd name="connsiteX39" fmla="*/ 263137 w 2032731"/>
              <a:gd name="connsiteY39" fmla="*/ 631528 h 1670918"/>
              <a:gd name="connsiteX40" fmla="*/ 223666 w 2032731"/>
              <a:gd name="connsiteY40" fmla="*/ 644685 h 1670918"/>
              <a:gd name="connsiteX41" fmla="*/ 184196 w 2032731"/>
              <a:gd name="connsiteY41" fmla="*/ 670998 h 1670918"/>
              <a:gd name="connsiteX42" fmla="*/ 164461 w 2032731"/>
              <a:gd name="connsiteY42" fmla="*/ 677577 h 1670918"/>
              <a:gd name="connsiteX43" fmla="*/ 144725 w 2032731"/>
              <a:gd name="connsiteY43" fmla="*/ 690734 h 1670918"/>
              <a:gd name="connsiteX44" fmla="*/ 118412 w 2032731"/>
              <a:gd name="connsiteY44" fmla="*/ 703891 h 1670918"/>
              <a:gd name="connsiteX45" fmla="*/ 92098 w 2032731"/>
              <a:gd name="connsiteY45" fmla="*/ 749939 h 1670918"/>
              <a:gd name="connsiteX46" fmla="*/ 72363 w 2032731"/>
              <a:gd name="connsiteY46" fmla="*/ 769675 h 1670918"/>
              <a:gd name="connsiteX47" fmla="*/ 65784 w 2032731"/>
              <a:gd name="connsiteY47" fmla="*/ 795988 h 1670918"/>
              <a:gd name="connsiteX48" fmla="*/ 52628 w 2032731"/>
              <a:gd name="connsiteY48" fmla="*/ 835459 h 1670918"/>
              <a:gd name="connsiteX49" fmla="*/ 46049 w 2032731"/>
              <a:gd name="connsiteY49" fmla="*/ 868351 h 1670918"/>
              <a:gd name="connsiteX50" fmla="*/ 39471 w 2032731"/>
              <a:gd name="connsiteY50" fmla="*/ 888086 h 1670918"/>
              <a:gd name="connsiteX51" fmla="*/ 32892 w 2032731"/>
              <a:gd name="connsiteY51" fmla="*/ 927557 h 1670918"/>
              <a:gd name="connsiteX52" fmla="*/ 19735 w 2032731"/>
              <a:gd name="connsiteY52" fmla="*/ 967027 h 1670918"/>
              <a:gd name="connsiteX53" fmla="*/ 13157 w 2032731"/>
              <a:gd name="connsiteY53" fmla="*/ 1177537 h 1670918"/>
              <a:gd name="connsiteX54" fmla="*/ 6579 w 2032731"/>
              <a:gd name="connsiteY54" fmla="*/ 1230164 h 1670918"/>
              <a:gd name="connsiteX55" fmla="*/ 0 w 2032731"/>
              <a:gd name="connsiteY55" fmla="*/ 1309105 h 1670918"/>
              <a:gd name="connsiteX56" fmla="*/ 6579 w 2032731"/>
              <a:gd name="connsiteY56" fmla="*/ 1388046 h 1670918"/>
              <a:gd name="connsiteX57" fmla="*/ 13157 w 2032731"/>
              <a:gd name="connsiteY57" fmla="*/ 1407781 h 1670918"/>
              <a:gd name="connsiteX58" fmla="*/ 32892 w 2032731"/>
              <a:gd name="connsiteY58" fmla="*/ 1453830 h 1670918"/>
              <a:gd name="connsiteX59" fmla="*/ 72363 w 2032731"/>
              <a:gd name="connsiteY59" fmla="*/ 1480144 h 1670918"/>
              <a:gd name="connsiteX60" fmla="*/ 144725 w 2032731"/>
              <a:gd name="connsiteY60" fmla="*/ 1499879 h 1670918"/>
              <a:gd name="connsiteX61" fmla="*/ 184196 w 2032731"/>
              <a:gd name="connsiteY61" fmla="*/ 1519614 h 1670918"/>
              <a:gd name="connsiteX62" fmla="*/ 203931 w 2032731"/>
              <a:gd name="connsiteY62" fmla="*/ 1532771 h 1670918"/>
              <a:gd name="connsiteX63" fmla="*/ 243402 w 2032731"/>
              <a:gd name="connsiteY63" fmla="*/ 1545928 h 1670918"/>
              <a:gd name="connsiteX64" fmla="*/ 263137 w 2032731"/>
              <a:gd name="connsiteY64" fmla="*/ 1552506 h 1670918"/>
              <a:gd name="connsiteX65" fmla="*/ 282872 w 2032731"/>
              <a:gd name="connsiteY65" fmla="*/ 1559085 h 1670918"/>
              <a:gd name="connsiteX66" fmla="*/ 309186 w 2032731"/>
              <a:gd name="connsiteY66" fmla="*/ 1565663 h 1670918"/>
              <a:gd name="connsiteX67" fmla="*/ 348656 w 2032731"/>
              <a:gd name="connsiteY67" fmla="*/ 1578820 h 1670918"/>
              <a:gd name="connsiteX68" fmla="*/ 394705 w 2032731"/>
              <a:gd name="connsiteY68" fmla="*/ 1598555 h 1670918"/>
              <a:gd name="connsiteX69" fmla="*/ 434176 w 2032731"/>
              <a:gd name="connsiteY69" fmla="*/ 1611712 h 1670918"/>
              <a:gd name="connsiteX70" fmla="*/ 493382 w 2032731"/>
              <a:gd name="connsiteY70" fmla="*/ 1624869 h 1670918"/>
              <a:gd name="connsiteX71" fmla="*/ 513117 w 2032731"/>
              <a:gd name="connsiteY71" fmla="*/ 1631447 h 1670918"/>
              <a:gd name="connsiteX72" fmla="*/ 565744 w 2032731"/>
              <a:gd name="connsiteY72" fmla="*/ 1644604 h 1670918"/>
              <a:gd name="connsiteX73" fmla="*/ 598636 w 2032731"/>
              <a:gd name="connsiteY73" fmla="*/ 1657761 h 1670918"/>
              <a:gd name="connsiteX74" fmla="*/ 789410 w 2032731"/>
              <a:gd name="connsiteY74" fmla="*/ 1670918 h 1670918"/>
              <a:gd name="connsiteX75" fmla="*/ 999920 w 2032731"/>
              <a:gd name="connsiteY75" fmla="*/ 1664339 h 1670918"/>
              <a:gd name="connsiteX76" fmla="*/ 1059125 w 2032731"/>
              <a:gd name="connsiteY76" fmla="*/ 1651183 h 1670918"/>
              <a:gd name="connsiteX77" fmla="*/ 1151223 w 2032731"/>
              <a:gd name="connsiteY77" fmla="*/ 1644604 h 1670918"/>
              <a:gd name="connsiteX78" fmla="*/ 1184115 w 2032731"/>
              <a:gd name="connsiteY78" fmla="*/ 1638026 h 1670918"/>
              <a:gd name="connsiteX79" fmla="*/ 1223586 w 2032731"/>
              <a:gd name="connsiteY79" fmla="*/ 1624869 h 1670918"/>
              <a:gd name="connsiteX80" fmla="*/ 1249899 w 2032731"/>
              <a:gd name="connsiteY80" fmla="*/ 1585398 h 1670918"/>
              <a:gd name="connsiteX81" fmla="*/ 1263056 w 2032731"/>
              <a:gd name="connsiteY81" fmla="*/ 1565663 h 1670918"/>
              <a:gd name="connsiteX82" fmla="*/ 1289370 w 2032731"/>
              <a:gd name="connsiteY82" fmla="*/ 1552506 h 1670918"/>
              <a:gd name="connsiteX83" fmla="*/ 1302527 w 2032731"/>
              <a:gd name="connsiteY83" fmla="*/ 1526193 h 1670918"/>
              <a:gd name="connsiteX84" fmla="*/ 1341997 w 2032731"/>
              <a:gd name="connsiteY84" fmla="*/ 1493301 h 1670918"/>
              <a:gd name="connsiteX85" fmla="*/ 1355154 w 2032731"/>
              <a:gd name="connsiteY85" fmla="*/ 1473565 h 1670918"/>
              <a:gd name="connsiteX86" fmla="*/ 1374889 w 2032731"/>
              <a:gd name="connsiteY86" fmla="*/ 1460409 h 1670918"/>
              <a:gd name="connsiteX87" fmla="*/ 1388046 w 2032731"/>
              <a:gd name="connsiteY87" fmla="*/ 1434095 h 1670918"/>
              <a:gd name="connsiteX88" fmla="*/ 1407782 w 2032731"/>
              <a:gd name="connsiteY88" fmla="*/ 1414360 h 1670918"/>
              <a:gd name="connsiteX89" fmla="*/ 1427517 w 2032731"/>
              <a:gd name="connsiteY89" fmla="*/ 1388046 h 1670918"/>
              <a:gd name="connsiteX90" fmla="*/ 1480144 w 2032731"/>
              <a:gd name="connsiteY90" fmla="*/ 1335419 h 1670918"/>
              <a:gd name="connsiteX91" fmla="*/ 1499879 w 2032731"/>
              <a:gd name="connsiteY91" fmla="*/ 1315683 h 1670918"/>
              <a:gd name="connsiteX92" fmla="*/ 1513036 w 2032731"/>
              <a:gd name="connsiteY92" fmla="*/ 1295948 h 1670918"/>
              <a:gd name="connsiteX93" fmla="*/ 1545928 w 2032731"/>
              <a:gd name="connsiteY93" fmla="*/ 1249899 h 1670918"/>
              <a:gd name="connsiteX94" fmla="*/ 1552507 w 2032731"/>
              <a:gd name="connsiteY94" fmla="*/ 1217007 h 1670918"/>
              <a:gd name="connsiteX95" fmla="*/ 1598556 w 2032731"/>
              <a:gd name="connsiteY95" fmla="*/ 1144645 h 1670918"/>
              <a:gd name="connsiteX96" fmla="*/ 1631448 w 2032731"/>
              <a:gd name="connsiteY96" fmla="*/ 1078860 h 1670918"/>
              <a:gd name="connsiteX97" fmla="*/ 1657761 w 2032731"/>
              <a:gd name="connsiteY97" fmla="*/ 960449 h 1670918"/>
              <a:gd name="connsiteX98" fmla="*/ 1697232 w 2032731"/>
              <a:gd name="connsiteY98" fmla="*/ 894665 h 1670918"/>
              <a:gd name="connsiteX99" fmla="*/ 1710389 w 2032731"/>
              <a:gd name="connsiteY99" fmla="*/ 874929 h 1670918"/>
              <a:gd name="connsiteX100" fmla="*/ 1730124 w 2032731"/>
              <a:gd name="connsiteY100" fmla="*/ 848616 h 1670918"/>
              <a:gd name="connsiteX101" fmla="*/ 1749859 w 2032731"/>
              <a:gd name="connsiteY101" fmla="*/ 828881 h 1670918"/>
              <a:gd name="connsiteX102" fmla="*/ 1756438 w 2032731"/>
              <a:gd name="connsiteY102" fmla="*/ 795988 h 1670918"/>
              <a:gd name="connsiteX103" fmla="*/ 1782751 w 2032731"/>
              <a:gd name="connsiteY103" fmla="*/ 756518 h 1670918"/>
              <a:gd name="connsiteX104" fmla="*/ 1802487 w 2032731"/>
              <a:gd name="connsiteY104" fmla="*/ 717047 h 1670918"/>
              <a:gd name="connsiteX105" fmla="*/ 1809065 w 2032731"/>
              <a:gd name="connsiteY105" fmla="*/ 697312 h 1670918"/>
              <a:gd name="connsiteX106" fmla="*/ 1822222 w 2032731"/>
              <a:gd name="connsiteY106" fmla="*/ 677577 h 1670918"/>
              <a:gd name="connsiteX107" fmla="*/ 1848535 w 2032731"/>
              <a:gd name="connsiteY107" fmla="*/ 592057 h 1670918"/>
              <a:gd name="connsiteX108" fmla="*/ 1861692 w 2032731"/>
              <a:gd name="connsiteY108" fmla="*/ 532852 h 1670918"/>
              <a:gd name="connsiteX109" fmla="*/ 1868271 w 2032731"/>
              <a:gd name="connsiteY109" fmla="*/ 506538 h 1670918"/>
              <a:gd name="connsiteX110" fmla="*/ 1881428 w 2032731"/>
              <a:gd name="connsiteY110" fmla="*/ 480224 h 1670918"/>
              <a:gd name="connsiteX111" fmla="*/ 1901163 w 2032731"/>
              <a:gd name="connsiteY111" fmla="*/ 414440 h 1670918"/>
              <a:gd name="connsiteX112" fmla="*/ 1907741 w 2032731"/>
              <a:gd name="connsiteY112" fmla="*/ 394705 h 1670918"/>
              <a:gd name="connsiteX113" fmla="*/ 1927476 w 2032731"/>
              <a:gd name="connsiteY113" fmla="*/ 374970 h 1670918"/>
              <a:gd name="connsiteX114" fmla="*/ 1934055 w 2032731"/>
              <a:gd name="connsiteY114" fmla="*/ 355234 h 1670918"/>
              <a:gd name="connsiteX115" fmla="*/ 1947212 w 2032731"/>
              <a:gd name="connsiteY115" fmla="*/ 335499 h 1670918"/>
              <a:gd name="connsiteX116" fmla="*/ 1973525 w 2032731"/>
              <a:gd name="connsiteY116" fmla="*/ 276293 h 1670918"/>
              <a:gd name="connsiteX117" fmla="*/ 1986682 w 2032731"/>
              <a:gd name="connsiteY117" fmla="*/ 223666 h 1670918"/>
              <a:gd name="connsiteX118" fmla="*/ 1999839 w 2032731"/>
              <a:gd name="connsiteY118" fmla="*/ 203931 h 1670918"/>
              <a:gd name="connsiteX119" fmla="*/ 2019574 w 2032731"/>
              <a:gd name="connsiteY119" fmla="*/ 144725 h 1670918"/>
              <a:gd name="connsiteX120" fmla="*/ 2026153 w 2032731"/>
              <a:gd name="connsiteY120" fmla="*/ 124990 h 1670918"/>
              <a:gd name="connsiteX121" fmla="*/ 2032731 w 2032731"/>
              <a:gd name="connsiteY121" fmla="*/ 105255 h 1670918"/>
              <a:gd name="connsiteX122" fmla="*/ 2026153 w 2032731"/>
              <a:gd name="connsiteY122" fmla="*/ 32892 h 1670918"/>
              <a:gd name="connsiteX123" fmla="*/ 2019574 w 2032731"/>
              <a:gd name="connsiteY123" fmla="*/ 19735 h 1670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032731" h="1670918">
                <a:moveTo>
                  <a:pt x="2019574" y="19735"/>
                </a:moveTo>
                <a:cubicBezTo>
                  <a:pt x="2012996" y="16446"/>
                  <a:pt x="1997529" y="15869"/>
                  <a:pt x="1986682" y="13157"/>
                </a:cubicBezTo>
                <a:cubicBezTo>
                  <a:pt x="1979955" y="11475"/>
                  <a:pt x="1973674" y="8260"/>
                  <a:pt x="1966947" y="6578"/>
                </a:cubicBezTo>
                <a:cubicBezTo>
                  <a:pt x="1956100" y="3866"/>
                  <a:pt x="1945019" y="2193"/>
                  <a:pt x="1934055" y="0"/>
                </a:cubicBezTo>
                <a:cubicBezTo>
                  <a:pt x="1846343" y="2193"/>
                  <a:pt x="1758563" y="2501"/>
                  <a:pt x="1670918" y="6578"/>
                </a:cubicBezTo>
                <a:cubicBezTo>
                  <a:pt x="1663991" y="6900"/>
                  <a:pt x="1657385" y="10056"/>
                  <a:pt x="1651183" y="13157"/>
                </a:cubicBezTo>
                <a:cubicBezTo>
                  <a:pt x="1644112" y="16693"/>
                  <a:pt x="1638026" y="21928"/>
                  <a:pt x="1631448" y="26314"/>
                </a:cubicBezTo>
                <a:cubicBezTo>
                  <a:pt x="1627062" y="32892"/>
                  <a:pt x="1624365" y="40988"/>
                  <a:pt x="1618291" y="46049"/>
                </a:cubicBezTo>
                <a:cubicBezTo>
                  <a:pt x="1587332" y="71848"/>
                  <a:pt x="1598180" y="46425"/>
                  <a:pt x="1572242" y="72363"/>
                </a:cubicBezTo>
                <a:cubicBezTo>
                  <a:pt x="1564489" y="80116"/>
                  <a:pt x="1561429" y="92303"/>
                  <a:pt x="1552507" y="98676"/>
                </a:cubicBezTo>
                <a:cubicBezTo>
                  <a:pt x="1545150" y="103931"/>
                  <a:pt x="1534886" y="102771"/>
                  <a:pt x="1526193" y="105255"/>
                </a:cubicBezTo>
                <a:cubicBezTo>
                  <a:pt x="1519526" y="107160"/>
                  <a:pt x="1513036" y="109640"/>
                  <a:pt x="1506458" y="111833"/>
                </a:cubicBezTo>
                <a:cubicBezTo>
                  <a:pt x="1493301" y="120604"/>
                  <a:pt x="1479637" y="128659"/>
                  <a:pt x="1466987" y="138147"/>
                </a:cubicBezTo>
                <a:cubicBezTo>
                  <a:pt x="1458216" y="144725"/>
                  <a:pt x="1450144" y="152358"/>
                  <a:pt x="1440674" y="157882"/>
                </a:cubicBezTo>
                <a:cubicBezTo>
                  <a:pt x="1429754" y="164252"/>
                  <a:pt x="1384703" y="182781"/>
                  <a:pt x="1368311" y="197352"/>
                </a:cubicBezTo>
                <a:cubicBezTo>
                  <a:pt x="1300718" y="257435"/>
                  <a:pt x="1353897" y="220119"/>
                  <a:pt x="1309105" y="249980"/>
                </a:cubicBezTo>
                <a:cubicBezTo>
                  <a:pt x="1300334" y="263137"/>
                  <a:pt x="1295949" y="280679"/>
                  <a:pt x="1282792" y="289450"/>
                </a:cubicBezTo>
                <a:cubicBezTo>
                  <a:pt x="1276213" y="293836"/>
                  <a:pt x="1270128" y="299071"/>
                  <a:pt x="1263056" y="302607"/>
                </a:cubicBezTo>
                <a:cubicBezTo>
                  <a:pt x="1256854" y="305708"/>
                  <a:pt x="1249988" y="307281"/>
                  <a:pt x="1243321" y="309186"/>
                </a:cubicBezTo>
                <a:cubicBezTo>
                  <a:pt x="1207673" y="319371"/>
                  <a:pt x="1220605" y="313728"/>
                  <a:pt x="1177537" y="322342"/>
                </a:cubicBezTo>
                <a:cubicBezTo>
                  <a:pt x="1168671" y="324115"/>
                  <a:pt x="1160089" y="327148"/>
                  <a:pt x="1151223" y="328921"/>
                </a:cubicBezTo>
                <a:cubicBezTo>
                  <a:pt x="1138144" y="331537"/>
                  <a:pt x="1124832" y="332883"/>
                  <a:pt x="1111753" y="335499"/>
                </a:cubicBezTo>
                <a:cubicBezTo>
                  <a:pt x="1070677" y="343714"/>
                  <a:pt x="1100179" y="339254"/>
                  <a:pt x="1065704" y="348656"/>
                </a:cubicBezTo>
                <a:cubicBezTo>
                  <a:pt x="984091" y="370914"/>
                  <a:pt x="1038766" y="353250"/>
                  <a:pt x="993341" y="368391"/>
                </a:cubicBezTo>
                <a:cubicBezTo>
                  <a:pt x="935286" y="407095"/>
                  <a:pt x="1028084" y="347729"/>
                  <a:pt x="934135" y="394705"/>
                </a:cubicBezTo>
                <a:cubicBezTo>
                  <a:pt x="925364" y="399091"/>
                  <a:pt x="917336" y="405484"/>
                  <a:pt x="907822" y="407862"/>
                </a:cubicBezTo>
                <a:cubicBezTo>
                  <a:pt x="890671" y="412150"/>
                  <a:pt x="872737" y="412247"/>
                  <a:pt x="855194" y="414440"/>
                </a:cubicBezTo>
                <a:cubicBezTo>
                  <a:pt x="846423" y="416633"/>
                  <a:pt x="837541" y="418421"/>
                  <a:pt x="828881" y="421019"/>
                </a:cubicBezTo>
                <a:cubicBezTo>
                  <a:pt x="815597" y="425004"/>
                  <a:pt x="789410" y="434175"/>
                  <a:pt x="789410" y="434175"/>
                </a:cubicBezTo>
                <a:cubicBezTo>
                  <a:pt x="776196" y="442985"/>
                  <a:pt x="758538" y="455936"/>
                  <a:pt x="743361" y="460489"/>
                </a:cubicBezTo>
                <a:cubicBezTo>
                  <a:pt x="730585" y="464322"/>
                  <a:pt x="717014" y="464682"/>
                  <a:pt x="703891" y="467068"/>
                </a:cubicBezTo>
                <a:cubicBezTo>
                  <a:pt x="692890" y="469068"/>
                  <a:pt x="681963" y="471453"/>
                  <a:pt x="670999" y="473646"/>
                </a:cubicBezTo>
                <a:cubicBezTo>
                  <a:pt x="667468" y="476294"/>
                  <a:pt x="632817" y="503041"/>
                  <a:pt x="624950" y="506538"/>
                </a:cubicBezTo>
                <a:cubicBezTo>
                  <a:pt x="612277" y="512171"/>
                  <a:pt x="597883" y="513493"/>
                  <a:pt x="585479" y="519695"/>
                </a:cubicBezTo>
                <a:cubicBezTo>
                  <a:pt x="524765" y="550052"/>
                  <a:pt x="551879" y="541252"/>
                  <a:pt x="506538" y="552587"/>
                </a:cubicBezTo>
                <a:cubicBezTo>
                  <a:pt x="467822" y="571946"/>
                  <a:pt x="489526" y="562644"/>
                  <a:pt x="440754" y="578901"/>
                </a:cubicBezTo>
                <a:cubicBezTo>
                  <a:pt x="434176" y="581094"/>
                  <a:pt x="427818" y="584119"/>
                  <a:pt x="421019" y="585479"/>
                </a:cubicBezTo>
                <a:cubicBezTo>
                  <a:pt x="379261" y="593830"/>
                  <a:pt x="398974" y="589345"/>
                  <a:pt x="361813" y="598636"/>
                </a:cubicBezTo>
                <a:cubicBezTo>
                  <a:pt x="316656" y="628742"/>
                  <a:pt x="372290" y="596017"/>
                  <a:pt x="282872" y="618371"/>
                </a:cubicBezTo>
                <a:cubicBezTo>
                  <a:pt x="275202" y="620289"/>
                  <a:pt x="270362" y="628317"/>
                  <a:pt x="263137" y="631528"/>
                </a:cubicBezTo>
                <a:cubicBezTo>
                  <a:pt x="250464" y="637161"/>
                  <a:pt x="235205" y="636992"/>
                  <a:pt x="223666" y="644685"/>
                </a:cubicBezTo>
                <a:cubicBezTo>
                  <a:pt x="210509" y="653456"/>
                  <a:pt x="199197" y="665997"/>
                  <a:pt x="184196" y="670998"/>
                </a:cubicBezTo>
                <a:cubicBezTo>
                  <a:pt x="177618" y="673191"/>
                  <a:pt x="170663" y="674476"/>
                  <a:pt x="164461" y="677577"/>
                </a:cubicBezTo>
                <a:cubicBezTo>
                  <a:pt x="157389" y="681113"/>
                  <a:pt x="151590" y="686811"/>
                  <a:pt x="144725" y="690734"/>
                </a:cubicBezTo>
                <a:cubicBezTo>
                  <a:pt x="136211" y="695599"/>
                  <a:pt x="127183" y="699505"/>
                  <a:pt x="118412" y="703891"/>
                </a:cubicBezTo>
                <a:cubicBezTo>
                  <a:pt x="110368" y="719978"/>
                  <a:pt x="103721" y="735991"/>
                  <a:pt x="92098" y="749939"/>
                </a:cubicBezTo>
                <a:cubicBezTo>
                  <a:pt x="86142" y="757086"/>
                  <a:pt x="78941" y="763096"/>
                  <a:pt x="72363" y="769675"/>
                </a:cubicBezTo>
                <a:cubicBezTo>
                  <a:pt x="70170" y="778446"/>
                  <a:pt x="68382" y="787328"/>
                  <a:pt x="65784" y="795988"/>
                </a:cubicBezTo>
                <a:cubicBezTo>
                  <a:pt x="61799" y="809272"/>
                  <a:pt x="55348" y="821860"/>
                  <a:pt x="52628" y="835459"/>
                </a:cubicBezTo>
                <a:cubicBezTo>
                  <a:pt x="50435" y="846423"/>
                  <a:pt x="48761" y="857504"/>
                  <a:pt x="46049" y="868351"/>
                </a:cubicBezTo>
                <a:cubicBezTo>
                  <a:pt x="44367" y="875078"/>
                  <a:pt x="40975" y="881317"/>
                  <a:pt x="39471" y="888086"/>
                </a:cubicBezTo>
                <a:cubicBezTo>
                  <a:pt x="36577" y="901107"/>
                  <a:pt x="36127" y="914617"/>
                  <a:pt x="32892" y="927557"/>
                </a:cubicBezTo>
                <a:cubicBezTo>
                  <a:pt x="29528" y="941011"/>
                  <a:pt x="19735" y="967027"/>
                  <a:pt x="19735" y="967027"/>
                </a:cubicBezTo>
                <a:cubicBezTo>
                  <a:pt x="17542" y="1037197"/>
                  <a:pt x="16663" y="1107420"/>
                  <a:pt x="13157" y="1177537"/>
                </a:cubicBezTo>
                <a:cubicBezTo>
                  <a:pt x="12274" y="1195194"/>
                  <a:pt x="8338" y="1212573"/>
                  <a:pt x="6579" y="1230164"/>
                </a:cubicBezTo>
                <a:cubicBezTo>
                  <a:pt x="3952" y="1256438"/>
                  <a:pt x="2193" y="1282791"/>
                  <a:pt x="0" y="1309105"/>
                </a:cubicBezTo>
                <a:cubicBezTo>
                  <a:pt x="2193" y="1335419"/>
                  <a:pt x="3089" y="1361873"/>
                  <a:pt x="6579" y="1388046"/>
                </a:cubicBezTo>
                <a:cubicBezTo>
                  <a:pt x="7495" y="1394919"/>
                  <a:pt x="11252" y="1401114"/>
                  <a:pt x="13157" y="1407781"/>
                </a:cubicBezTo>
                <a:cubicBezTo>
                  <a:pt x="18323" y="1425865"/>
                  <a:pt x="17631" y="1440477"/>
                  <a:pt x="32892" y="1453830"/>
                </a:cubicBezTo>
                <a:cubicBezTo>
                  <a:pt x="44792" y="1464243"/>
                  <a:pt x="57362" y="1475143"/>
                  <a:pt x="72363" y="1480144"/>
                </a:cubicBezTo>
                <a:cubicBezTo>
                  <a:pt x="122440" y="1496837"/>
                  <a:pt x="98234" y="1490581"/>
                  <a:pt x="144725" y="1499879"/>
                </a:cubicBezTo>
                <a:cubicBezTo>
                  <a:pt x="201292" y="1537589"/>
                  <a:pt x="129719" y="1492375"/>
                  <a:pt x="184196" y="1519614"/>
                </a:cubicBezTo>
                <a:cubicBezTo>
                  <a:pt x="191268" y="1523150"/>
                  <a:pt x="196706" y="1529560"/>
                  <a:pt x="203931" y="1532771"/>
                </a:cubicBezTo>
                <a:cubicBezTo>
                  <a:pt x="216604" y="1538404"/>
                  <a:pt x="230245" y="1541542"/>
                  <a:pt x="243402" y="1545928"/>
                </a:cubicBezTo>
                <a:lnTo>
                  <a:pt x="263137" y="1552506"/>
                </a:lnTo>
                <a:cubicBezTo>
                  <a:pt x="269715" y="1554699"/>
                  <a:pt x="276145" y="1557403"/>
                  <a:pt x="282872" y="1559085"/>
                </a:cubicBezTo>
                <a:cubicBezTo>
                  <a:pt x="291643" y="1561278"/>
                  <a:pt x="300526" y="1563065"/>
                  <a:pt x="309186" y="1565663"/>
                </a:cubicBezTo>
                <a:cubicBezTo>
                  <a:pt x="322470" y="1569648"/>
                  <a:pt x="348656" y="1578820"/>
                  <a:pt x="348656" y="1578820"/>
                </a:cubicBezTo>
                <a:cubicBezTo>
                  <a:pt x="379968" y="1599694"/>
                  <a:pt x="356087" y="1586970"/>
                  <a:pt x="394705" y="1598555"/>
                </a:cubicBezTo>
                <a:cubicBezTo>
                  <a:pt x="407989" y="1602540"/>
                  <a:pt x="420577" y="1608992"/>
                  <a:pt x="434176" y="1611712"/>
                </a:cubicBezTo>
                <a:cubicBezTo>
                  <a:pt x="456776" y="1616233"/>
                  <a:pt x="471711" y="1618678"/>
                  <a:pt x="493382" y="1624869"/>
                </a:cubicBezTo>
                <a:cubicBezTo>
                  <a:pt x="500049" y="1626774"/>
                  <a:pt x="506427" y="1629623"/>
                  <a:pt x="513117" y="1631447"/>
                </a:cubicBezTo>
                <a:cubicBezTo>
                  <a:pt x="530562" y="1636205"/>
                  <a:pt x="548955" y="1637888"/>
                  <a:pt x="565744" y="1644604"/>
                </a:cubicBezTo>
                <a:cubicBezTo>
                  <a:pt x="576708" y="1648990"/>
                  <a:pt x="587057" y="1655445"/>
                  <a:pt x="598636" y="1657761"/>
                </a:cubicBezTo>
                <a:cubicBezTo>
                  <a:pt x="633118" y="1664657"/>
                  <a:pt x="780267" y="1670437"/>
                  <a:pt x="789410" y="1670918"/>
                </a:cubicBezTo>
                <a:cubicBezTo>
                  <a:pt x="859580" y="1668725"/>
                  <a:pt x="929818" y="1668128"/>
                  <a:pt x="999920" y="1664339"/>
                </a:cubicBezTo>
                <a:cubicBezTo>
                  <a:pt x="1046735" y="1661808"/>
                  <a:pt x="1017875" y="1655766"/>
                  <a:pt x="1059125" y="1651183"/>
                </a:cubicBezTo>
                <a:cubicBezTo>
                  <a:pt x="1089714" y="1647784"/>
                  <a:pt x="1120524" y="1646797"/>
                  <a:pt x="1151223" y="1644604"/>
                </a:cubicBezTo>
                <a:cubicBezTo>
                  <a:pt x="1162187" y="1642411"/>
                  <a:pt x="1173328" y="1640968"/>
                  <a:pt x="1184115" y="1638026"/>
                </a:cubicBezTo>
                <a:cubicBezTo>
                  <a:pt x="1197495" y="1634377"/>
                  <a:pt x="1223586" y="1624869"/>
                  <a:pt x="1223586" y="1624869"/>
                </a:cubicBezTo>
                <a:cubicBezTo>
                  <a:pt x="1235146" y="1590188"/>
                  <a:pt x="1222524" y="1618248"/>
                  <a:pt x="1249899" y="1585398"/>
                </a:cubicBezTo>
                <a:cubicBezTo>
                  <a:pt x="1254960" y="1579324"/>
                  <a:pt x="1256982" y="1570724"/>
                  <a:pt x="1263056" y="1565663"/>
                </a:cubicBezTo>
                <a:cubicBezTo>
                  <a:pt x="1270590" y="1559385"/>
                  <a:pt x="1280599" y="1556892"/>
                  <a:pt x="1289370" y="1552506"/>
                </a:cubicBezTo>
                <a:cubicBezTo>
                  <a:pt x="1293756" y="1543735"/>
                  <a:pt x="1296827" y="1534173"/>
                  <a:pt x="1302527" y="1526193"/>
                </a:cubicBezTo>
                <a:cubicBezTo>
                  <a:pt x="1314041" y="1510074"/>
                  <a:pt x="1326258" y="1503793"/>
                  <a:pt x="1341997" y="1493301"/>
                </a:cubicBezTo>
                <a:cubicBezTo>
                  <a:pt x="1346383" y="1486722"/>
                  <a:pt x="1349563" y="1479156"/>
                  <a:pt x="1355154" y="1473565"/>
                </a:cubicBezTo>
                <a:cubicBezTo>
                  <a:pt x="1360744" y="1467975"/>
                  <a:pt x="1369828" y="1466483"/>
                  <a:pt x="1374889" y="1460409"/>
                </a:cubicBezTo>
                <a:cubicBezTo>
                  <a:pt x="1381167" y="1452875"/>
                  <a:pt x="1382346" y="1442075"/>
                  <a:pt x="1388046" y="1434095"/>
                </a:cubicBezTo>
                <a:cubicBezTo>
                  <a:pt x="1393454" y="1426525"/>
                  <a:pt x="1401727" y="1421424"/>
                  <a:pt x="1407782" y="1414360"/>
                </a:cubicBezTo>
                <a:cubicBezTo>
                  <a:pt x="1414917" y="1406035"/>
                  <a:pt x="1420108" y="1396128"/>
                  <a:pt x="1427517" y="1388046"/>
                </a:cubicBezTo>
                <a:cubicBezTo>
                  <a:pt x="1444281" y="1369758"/>
                  <a:pt x="1462602" y="1352961"/>
                  <a:pt x="1480144" y="1335419"/>
                </a:cubicBezTo>
                <a:cubicBezTo>
                  <a:pt x="1486722" y="1328840"/>
                  <a:pt x="1494718" y="1323424"/>
                  <a:pt x="1499879" y="1315683"/>
                </a:cubicBezTo>
                <a:cubicBezTo>
                  <a:pt x="1504265" y="1309105"/>
                  <a:pt x="1507975" y="1302022"/>
                  <a:pt x="1513036" y="1295948"/>
                </a:cubicBezTo>
                <a:cubicBezTo>
                  <a:pt x="1546372" y="1255945"/>
                  <a:pt x="1521583" y="1298589"/>
                  <a:pt x="1545928" y="1249899"/>
                </a:cubicBezTo>
                <a:cubicBezTo>
                  <a:pt x="1548121" y="1238935"/>
                  <a:pt x="1548354" y="1227388"/>
                  <a:pt x="1552507" y="1217007"/>
                </a:cubicBezTo>
                <a:cubicBezTo>
                  <a:pt x="1558611" y="1201747"/>
                  <a:pt x="1592068" y="1156180"/>
                  <a:pt x="1598556" y="1144645"/>
                </a:cubicBezTo>
                <a:cubicBezTo>
                  <a:pt x="1610576" y="1123277"/>
                  <a:pt x="1631448" y="1078860"/>
                  <a:pt x="1631448" y="1078860"/>
                </a:cubicBezTo>
                <a:cubicBezTo>
                  <a:pt x="1632065" y="1075774"/>
                  <a:pt x="1652189" y="969736"/>
                  <a:pt x="1657761" y="960449"/>
                </a:cubicBezTo>
                <a:cubicBezTo>
                  <a:pt x="1670918" y="938521"/>
                  <a:pt x="1683830" y="916444"/>
                  <a:pt x="1697232" y="894665"/>
                </a:cubicBezTo>
                <a:cubicBezTo>
                  <a:pt x="1701376" y="887931"/>
                  <a:pt x="1705645" y="881254"/>
                  <a:pt x="1710389" y="874929"/>
                </a:cubicBezTo>
                <a:cubicBezTo>
                  <a:pt x="1716967" y="866158"/>
                  <a:pt x="1722989" y="856940"/>
                  <a:pt x="1730124" y="848616"/>
                </a:cubicBezTo>
                <a:cubicBezTo>
                  <a:pt x="1736178" y="841553"/>
                  <a:pt x="1743281" y="835459"/>
                  <a:pt x="1749859" y="828881"/>
                </a:cubicBezTo>
                <a:cubicBezTo>
                  <a:pt x="1752052" y="817917"/>
                  <a:pt x="1751811" y="806167"/>
                  <a:pt x="1756438" y="795988"/>
                </a:cubicBezTo>
                <a:cubicBezTo>
                  <a:pt x="1762981" y="781593"/>
                  <a:pt x="1777750" y="771519"/>
                  <a:pt x="1782751" y="756518"/>
                </a:cubicBezTo>
                <a:cubicBezTo>
                  <a:pt x="1791830" y="729282"/>
                  <a:pt x="1785484" y="742553"/>
                  <a:pt x="1802487" y="717047"/>
                </a:cubicBezTo>
                <a:cubicBezTo>
                  <a:pt x="1804680" y="710469"/>
                  <a:pt x="1805964" y="703514"/>
                  <a:pt x="1809065" y="697312"/>
                </a:cubicBezTo>
                <a:cubicBezTo>
                  <a:pt x="1812601" y="690240"/>
                  <a:pt x="1819897" y="685134"/>
                  <a:pt x="1822222" y="677577"/>
                </a:cubicBezTo>
                <a:cubicBezTo>
                  <a:pt x="1851639" y="581974"/>
                  <a:pt x="1817775" y="638202"/>
                  <a:pt x="1848535" y="592057"/>
                </a:cubicBezTo>
                <a:cubicBezTo>
                  <a:pt x="1860407" y="520834"/>
                  <a:pt x="1848737" y="578192"/>
                  <a:pt x="1861692" y="532852"/>
                </a:cubicBezTo>
                <a:cubicBezTo>
                  <a:pt x="1864176" y="524159"/>
                  <a:pt x="1865096" y="515004"/>
                  <a:pt x="1868271" y="506538"/>
                </a:cubicBezTo>
                <a:cubicBezTo>
                  <a:pt x="1871714" y="497356"/>
                  <a:pt x="1877786" y="489329"/>
                  <a:pt x="1881428" y="480224"/>
                </a:cubicBezTo>
                <a:cubicBezTo>
                  <a:pt x="1897055" y="441155"/>
                  <a:pt x="1891473" y="448355"/>
                  <a:pt x="1901163" y="414440"/>
                </a:cubicBezTo>
                <a:cubicBezTo>
                  <a:pt x="1903068" y="407773"/>
                  <a:pt x="1903895" y="400475"/>
                  <a:pt x="1907741" y="394705"/>
                </a:cubicBezTo>
                <a:cubicBezTo>
                  <a:pt x="1912901" y="386964"/>
                  <a:pt x="1920898" y="381548"/>
                  <a:pt x="1927476" y="374970"/>
                </a:cubicBezTo>
                <a:cubicBezTo>
                  <a:pt x="1929669" y="368391"/>
                  <a:pt x="1930954" y="361436"/>
                  <a:pt x="1934055" y="355234"/>
                </a:cubicBezTo>
                <a:cubicBezTo>
                  <a:pt x="1937591" y="348162"/>
                  <a:pt x="1944001" y="342724"/>
                  <a:pt x="1947212" y="335499"/>
                </a:cubicBezTo>
                <a:cubicBezTo>
                  <a:pt x="1978530" y="265034"/>
                  <a:pt x="1943748" y="320963"/>
                  <a:pt x="1973525" y="276293"/>
                </a:cubicBezTo>
                <a:cubicBezTo>
                  <a:pt x="1976026" y="263787"/>
                  <a:pt x="1979941" y="237149"/>
                  <a:pt x="1986682" y="223666"/>
                </a:cubicBezTo>
                <a:cubicBezTo>
                  <a:pt x="1990218" y="216594"/>
                  <a:pt x="1995453" y="210509"/>
                  <a:pt x="1999839" y="203931"/>
                </a:cubicBezTo>
                <a:lnTo>
                  <a:pt x="2019574" y="144725"/>
                </a:lnTo>
                <a:lnTo>
                  <a:pt x="2026153" y="124990"/>
                </a:lnTo>
                <a:lnTo>
                  <a:pt x="2032731" y="105255"/>
                </a:lnTo>
                <a:cubicBezTo>
                  <a:pt x="2030538" y="81134"/>
                  <a:pt x="2033812" y="55870"/>
                  <a:pt x="2026153" y="32892"/>
                </a:cubicBezTo>
                <a:cubicBezTo>
                  <a:pt x="2023960" y="26313"/>
                  <a:pt x="2026152" y="23024"/>
                  <a:pt x="2019574" y="19735"/>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242564" y="4353669"/>
            <a:ext cx="72008" cy="720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flipH="1" flipV="1">
            <a:off x="5052768" y="3868212"/>
            <a:ext cx="1163935" cy="53773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259755" y="4281205"/>
            <a:ext cx="1379633" cy="369332"/>
          </a:xfrm>
          <a:prstGeom prst="rect">
            <a:avLst/>
          </a:prstGeom>
          <a:noFill/>
        </p:spPr>
        <p:txBody>
          <a:bodyPr wrap="square" rtlCol="0">
            <a:spAutoFit/>
          </a:bodyPr>
          <a:lstStyle/>
          <a:p>
            <a:r>
              <a:rPr lang="en-US" altLang="zh-CN" dirty="0" smtClean="0"/>
              <a:t>K-</a:t>
            </a:r>
            <a:r>
              <a:rPr lang="en-US" altLang="zh-CN" dirty="0" err="1" smtClean="0"/>
              <a:t>Medoids</a:t>
            </a:r>
            <a:endParaRPr lang="zh-CN" altLang="en-US" dirty="0"/>
          </a:p>
        </p:txBody>
      </p:sp>
      <p:sp>
        <p:nvSpPr>
          <p:cNvPr id="23" name="十字星 22"/>
          <p:cNvSpPr/>
          <p:nvPr/>
        </p:nvSpPr>
        <p:spPr>
          <a:xfrm>
            <a:off x="5278568" y="3627534"/>
            <a:ext cx="142447" cy="143305"/>
          </a:xfrm>
          <a:prstGeom prst="star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a:off x="6206928" y="3630516"/>
            <a:ext cx="1379633" cy="369332"/>
          </a:xfrm>
          <a:prstGeom prst="rect">
            <a:avLst/>
          </a:prstGeom>
          <a:noFill/>
        </p:spPr>
        <p:txBody>
          <a:bodyPr wrap="square" rtlCol="0">
            <a:spAutoFit/>
          </a:bodyPr>
          <a:lstStyle/>
          <a:p>
            <a:r>
              <a:rPr lang="en-US" altLang="zh-CN" dirty="0" smtClean="0"/>
              <a:t>K-Means</a:t>
            </a:r>
            <a:endParaRPr lang="zh-CN" altLang="en-US" dirty="0"/>
          </a:p>
        </p:txBody>
      </p:sp>
      <p:cxnSp>
        <p:nvCxnSpPr>
          <p:cNvPr id="26" name="直接箭头连接符 25"/>
          <p:cNvCxnSpPr/>
          <p:nvPr/>
        </p:nvCxnSpPr>
        <p:spPr>
          <a:xfrm flipH="1" flipV="1">
            <a:off x="5393160" y="3712523"/>
            <a:ext cx="907032" cy="943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66441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en-US" altLang="zh-CN" sz="2400" dirty="0">
                <a:latin typeface="微软雅黑" pitchFamily="34" charset="-122"/>
                <a:ea typeface="微软雅黑" pitchFamily="34" charset="-122"/>
              </a:rPr>
              <a:t>K-</a:t>
            </a:r>
            <a:r>
              <a:rPr kumimoji="1" lang="zh-CN" altLang="en-US" sz="2400" dirty="0" smtClean="0">
                <a:latin typeface="微软雅黑" pitchFamily="34" charset="-122"/>
                <a:ea typeface="微软雅黑" pitchFamily="34" charset="-122"/>
              </a:rPr>
              <a:t>均值存在问题及改进</a:t>
            </a:r>
            <a:endParaRPr kumimoji="1" lang="zh-CN" altLang="en-US" sz="2400" dirty="0">
              <a:latin typeface="微软雅黑" pitchFamily="34" charset="-122"/>
              <a:ea typeface="微软雅黑" pitchFamily="34" charset="-122"/>
            </a:endParaRPr>
          </a:p>
        </p:txBody>
      </p:sp>
      <p:sp>
        <p:nvSpPr>
          <p:cNvPr id="3" name="TextBox 2"/>
          <p:cNvSpPr txBox="1"/>
          <p:nvPr/>
        </p:nvSpPr>
        <p:spPr>
          <a:xfrm>
            <a:off x="1835696" y="843558"/>
            <a:ext cx="6926634" cy="2831544"/>
          </a:xfrm>
          <a:prstGeom prst="rect">
            <a:avLst/>
          </a:prstGeom>
          <a:noFill/>
        </p:spPr>
        <p:txBody>
          <a:bodyPr wrap="square" rtlCol="0">
            <a:spAutoFit/>
          </a:bodyPr>
          <a:lstStyle/>
          <a:p>
            <a:pPr marL="342900" indent="-342900">
              <a:buFont typeface="Wingdings" pitchFamily="2" charset="2"/>
              <a:buChar char="l"/>
            </a:pPr>
            <a:r>
              <a:rPr lang="zh-CN" altLang="en-US" sz="2000" b="1" dirty="0" smtClean="0">
                <a:latin typeface="+mj-ea"/>
                <a:ea typeface="+mj-ea"/>
              </a:rPr>
              <a:t>对初始中心选择敏感</a:t>
            </a:r>
            <a:endParaRPr lang="en-US" altLang="zh-CN" sz="2000" b="1" dirty="0" smtClean="0">
              <a:latin typeface="+mj-ea"/>
              <a:ea typeface="+mj-ea"/>
            </a:endParaRPr>
          </a:p>
          <a:p>
            <a:pPr>
              <a:lnSpc>
                <a:spcPct val="200000"/>
              </a:lnSpc>
            </a:pPr>
            <a:r>
              <a:rPr lang="en-US" altLang="zh-CN" sz="1600" b="1" dirty="0" smtClean="0">
                <a:latin typeface="+mj-ea"/>
                <a:ea typeface="+mj-ea"/>
              </a:rPr>
              <a:t>K-Means++</a:t>
            </a:r>
            <a:r>
              <a:rPr lang="zh-CN" altLang="en-US" sz="1600" b="1" dirty="0" smtClean="0">
                <a:latin typeface="+mj-ea"/>
                <a:ea typeface="+mj-ea"/>
              </a:rPr>
              <a:t>：</a:t>
            </a:r>
            <a:endParaRPr lang="en-US" altLang="zh-CN" sz="1600" b="1" dirty="0" smtClean="0">
              <a:latin typeface="+mj-ea"/>
              <a:ea typeface="+mj-ea"/>
            </a:endParaRPr>
          </a:p>
          <a:p>
            <a:pPr>
              <a:lnSpc>
                <a:spcPct val="150000"/>
              </a:lnSpc>
            </a:pPr>
            <a:r>
              <a:rPr lang="zh-CN" altLang="en-US" sz="1400" dirty="0" smtClean="0">
                <a:latin typeface="+mj-ea"/>
                <a:ea typeface="+mj-ea"/>
              </a:rPr>
              <a:t>‌     </a:t>
            </a:r>
            <a:r>
              <a:rPr lang="en-US" altLang="zh-CN" sz="1400" dirty="0" smtClean="0">
                <a:latin typeface="+mj-ea"/>
                <a:ea typeface="+mj-ea"/>
              </a:rPr>
              <a:t>1</a:t>
            </a:r>
            <a:r>
              <a:rPr lang="zh-CN" altLang="en-US" sz="1400" dirty="0" smtClean="0">
                <a:latin typeface="+mj-ea"/>
                <a:ea typeface="+mj-ea"/>
              </a:rPr>
              <a:t>）随机</a:t>
            </a:r>
            <a:r>
              <a:rPr lang="zh-CN" altLang="en-US" sz="1400" dirty="0">
                <a:latin typeface="+mj-ea"/>
                <a:ea typeface="+mj-ea"/>
              </a:rPr>
              <a:t>选择第一个聚类中心‌：从数据集中随机选择一个样本点作为第一个聚类中心。</a:t>
            </a:r>
          </a:p>
          <a:p>
            <a:pPr>
              <a:lnSpc>
                <a:spcPct val="150000"/>
              </a:lnSpc>
            </a:pPr>
            <a:r>
              <a:rPr lang="zh-CN" altLang="en-US" sz="1400" dirty="0" smtClean="0">
                <a:latin typeface="+mj-ea"/>
                <a:ea typeface="+mj-ea"/>
              </a:rPr>
              <a:t>‌     </a:t>
            </a:r>
            <a:r>
              <a:rPr lang="en-US" altLang="zh-CN" sz="1400" dirty="0" smtClean="0">
                <a:latin typeface="+mj-ea"/>
                <a:ea typeface="+mj-ea"/>
              </a:rPr>
              <a:t>2</a:t>
            </a:r>
            <a:r>
              <a:rPr lang="zh-CN" altLang="en-US" sz="1400" dirty="0" smtClean="0">
                <a:latin typeface="+mj-ea"/>
                <a:ea typeface="+mj-ea"/>
              </a:rPr>
              <a:t>）计算</a:t>
            </a:r>
            <a:r>
              <a:rPr lang="zh-CN" altLang="en-US" sz="1400" dirty="0">
                <a:latin typeface="+mj-ea"/>
                <a:ea typeface="+mj-ea"/>
              </a:rPr>
              <a:t>距离并选择剩余的聚类中心‌：对于数据集中的每个点，计算它到已选聚类中心的最短距离。选择下一个聚类中心的概率与该距离的平方成正比。这意味着那些距离现有聚类中心较远的点有更大的机会被选为新的聚类中心</a:t>
            </a:r>
            <a:r>
              <a:rPr lang="zh-CN" altLang="en-US" sz="1400" dirty="0" smtClean="0">
                <a:latin typeface="+mj-ea"/>
                <a:ea typeface="+mj-ea"/>
              </a:rPr>
              <a:t>‌。</a:t>
            </a:r>
            <a:endParaRPr lang="zh-CN" altLang="en-US" sz="1400" dirty="0">
              <a:latin typeface="+mj-ea"/>
              <a:ea typeface="+mj-ea"/>
            </a:endParaRPr>
          </a:p>
          <a:p>
            <a:pPr>
              <a:lnSpc>
                <a:spcPct val="150000"/>
              </a:lnSpc>
            </a:pPr>
            <a:r>
              <a:rPr lang="zh-CN" altLang="en-US" sz="1400" dirty="0" smtClean="0">
                <a:latin typeface="+mj-ea"/>
                <a:ea typeface="+mj-ea"/>
              </a:rPr>
              <a:t>‌    </a:t>
            </a:r>
            <a:r>
              <a:rPr lang="en-US" altLang="zh-CN" sz="1400" dirty="0" smtClean="0">
                <a:latin typeface="+mj-ea"/>
                <a:ea typeface="+mj-ea"/>
              </a:rPr>
              <a:t>3</a:t>
            </a:r>
            <a:r>
              <a:rPr lang="zh-CN" altLang="en-US" sz="1400" dirty="0" smtClean="0">
                <a:latin typeface="+mj-ea"/>
                <a:ea typeface="+mj-ea"/>
              </a:rPr>
              <a:t>）重复</a:t>
            </a:r>
            <a:r>
              <a:rPr lang="zh-CN" altLang="en-US" sz="1400" dirty="0">
                <a:latin typeface="+mj-ea"/>
                <a:ea typeface="+mj-ea"/>
              </a:rPr>
              <a:t>上述过程‌：直到选择了所有</a:t>
            </a:r>
            <a:r>
              <a:rPr lang="en-US" altLang="zh-CN" sz="1400" dirty="0">
                <a:latin typeface="+mj-ea"/>
                <a:ea typeface="+mj-ea"/>
              </a:rPr>
              <a:t>K</a:t>
            </a:r>
            <a:r>
              <a:rPr lang="zh-CN" altLang="en-US" sz="1400" dirty="0">
                <a:latin typeface="+mj-ea"/>
                <a:ea typeface="+mj-ea"/>
              </a:rPr>
              <a:t>个聚类中心</a:t>
            </a:r>
            <a:r>
              <a:rPr lang="zh-CN" altLang="en-US" sz="1400" dirty="0" smtClean="0">
                <a:latin typeface="+mj-ea"/>
                <a:ea typeface="+mj-ea"/>
              </a:rPr>
              <a:t>。</a:t>
            </a:r>
            <a:endParaRPr lang="en-US" altLang="zh-CN" sz="1400" dirty="0" smtClean="0">
              <a:latin typeface="+mj-ea"/>
              <a:ea typeface="+mj-ea"/>
            </a:endParaRPr>
          </a:p>
        </p:txBody>
      </p:sp>
      <p:sp>
        <p:nvSpPr>
          <p:cNvPr id="4" name="TextBox 3"/>
          <p:cNvSpPr txBox="1"/>
          <p:nvPr/>
        </p:nvSpPr>
        <p:spPr>
          <a:xfrm>
            <a:off x="1907704" y="3675102"/>
            <a:ext cx="6854626" cy="1200329"/>
          </a:xfrm>
          <a:prstGeom prst="rect">
            <a:avLst/>
          </a:prstGeom>
          <a:noFill/>
        </p:spPr>
        <p:txBody>
          <a:bodyPr wrap="square" rtlCol="0">
            <a:spAutoFit/>
          </a:bodyPr>
          <a:lstStyle/>
          <a:p>
            <a:pPr>
              <a:lnSpc>
                <a:spcPct val="150000"/>
              </a:lnSpc>
            </a:pPr>
            <a:r>
              <a:rPr lang="zh-CN" altLang="en-US" sz="1600" b="1" dirty="0" smtClean="0">
                <a:latin typeface="+mj-ea"/>
                <a:ea typeface="+mj-ea"/>
              </a:rPr>
              <a:t>优点：</a:t>
            </a:r>
            <a:r>
              <a:rPr lang="en-US" altLang="zh-CN" sz="1600" dirty="0" smtClean="0">
                <a:latin typeface="+mj-ea"/>
                <a:ea typeface="+mj-ea"/>
              </a:rPr>
              <a:t>1</a:t>
            </a:r>
            <a:r>
              <a:rPr lang="zh-CN" altLang="en-US" sz="1600" dirty="0" smtClean="0">
                <a:latin typeface="+mj-ea"/>
                <a:ea typeface="+mj-ea"/>
              </a:rPr>
              <a:t>）稳定性更高，避免了偏斜</a:t>
            </a:r>
            <a:r>
              <a:rPr lang="zh-CN" altLang="en-US" sz="1600" dirty="0">
                <a:latin typeface="+mj-ea"/>
                <a:ea typeface="+mj-ea"/>
              </a:rPr>
              <a:t>聚类中心问题，提高了算法的</a:t>
            </a:r>
            <a:r>
              <a:rPr lang="zh-CN" altLang="en-US" sz="1600" dirty="0" smtClean="0">
                <a:latin typeface="+mj-ea"/>
                <a:ea typeface="+mj-ea"/>
              </a:rPr>
              <a:t>稳定性</a:t>
            </a:r>
            <a:r>
              <a:rPr lang="zh-CN" altLang="en-US" sz="1600" dirty="0">
                <a:latin typeface="+mj-ea"/>
                <a:ea typeface="+mj-ea"/>
              </a:rPr>
              <a:t>和聚类质量</a:t>
            </a:r>
            <a:r>
              <a:rPr lang="zh-CN" altLang="en-US" sz="1600" dirty="0" smtClean="0">
                <a:latin typeface="+mj-ea"/>
                <a:ea typeface="+mj-ea"/>
              </a:rPr>
              <a:t>‌；</a:t>
            </a:r>
            <a:r>
              <a:rPr lang="en-US" altLang="zh-CN" sz="1600" dirty="0" smtClean="0">
                <a:latin typeface="+mj-ea"/>
                <a:ea typeface="+mj-ea"/>
              </a:rPr>
              <a:t>2</a:t>
            </a:r>
            <a:r>
              <a:rPr lang="zh-CN" altLang="en-US" sz="1600" dirty="0" smtClean="0">
                <a:latin typeface="+mj-ea"/>
                <a:ea typeface="+mj-ea"/>
              </a:rPr>
              <a:t>）更</a:t>
            </a:r>
            <a:r>
              <a:rPr lang="zh-CN" altLang="en-US" sz="1600" dirty="0">
                <a:latin typeface="+mj-ea"/>
                <a:ea typeface="+mj-ea"/>
              </a:rPr>
              <a:t>有可能找到全局最优</a:t>
            </a:r>
            <a:r>
              <a:rPr lang="zh-CN" altLang="en-US" sz="1600" dirty="0" smtClean="0">
                <a:latin typeface="+mj-ea"/>
                <a:ea typeface="+mj-ea"/>
              </a:rPr>
              <a:t>解；</a:t>
            </a:r>
            <a:endParaRPr lang="en-US" altLang="zh-CN" sz="1600" dirty="0" smtClean="0">
              <a:latin typeface="+mj-ea"/>
              <a:ea typeface="+mj-ea"/>
            </a:endParaRPr>
          </a:p>
          <a:p>
            <a:pPr>
              <a:lnSpc>
                <a:spcPct val="150000"/>
              </a:lnSpc>
            </a:pPr>
            <a:r>
              <a:rPr lang="zh-CN" altLang="en-US" sz="1600" b="1" dirty="0">
                <a:latin typeface="+mj-ea"/>
                <a:ea typeface="+mj-ea"/>
              </a:rPr>
              <a:t>缺点：</a:t>
            </a:r>
            <a:r>
              <a:rPr lang="zh-CN" altLang="en-US" sz="1600" dirty="0" smtClean="0">
                <a:latin typeface="+mj-ea"/>
                <a:ea typeface="+mj-ea"/>
              </a:rPr>
              <a:t>计算复杂度更高</a:t>
            </a:r>
            <a:endParaRPr lang="zh-CN" altLang="en-US" sz="1600" dirty="0">
              <a:latin typeface="+mj-ea"/>
              <a:ea typeface="+mj-ea"/>
            </a:endParaRPr>
          </a:p>
        </p:txBody>
      </p:sp>
    </p:spTree>
    <p:extLst>
      <p:ext uri="{BB962C8B-B14F-4D97-AF65-F5344CB8AC3E}">
        <p14:creationId xmlns:p14="http://schemas.microsoft.com/office/powerpoint/2010/main" val="150192126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5696" y="843558"/>
            <a:ext cx="7200800" cy="3877985"/>
          </a:xfrm>
          <a:prstGeom prst="rect">
            <a:avLst/>
          </a:prstGeom>
          <a:noFill/>
        </p:spPr>
        <p:txBody>
          <a:bodyPr wrap="square" rtlCol="0">
            <a:spAutoFit/>
          </a:bodyPr>
          <a:lstStyle/>
          <a:p>
            <a:pPr marL="342900" indent="-342900">
              <a:buFont typeface="Wingdings" pitchFamily="2" charset="2"/>
              <a:buChar char="l"/>
            </a:pPr>
            <a:r>
              <a:rPr lang="zh-CN" altLang="en-US" sz="2000" b="1" dirty="0" smtClean="0">
                <a:latin typeface="+mj-ea"/>
                <a:ea typeface="+mj-ea"/>
              </a:rPr>
              <a:t>大规模数据计算成本高</a:t>
            </a:r>
            <a:endParaRPr lang="en-US" altLang="zh-CN" sz="2000" b="1" dirty="0" smtClean="0">
              <a:latin typeface="+mj-ea"/>
              <a:ea typeface="+mj-ea"/>
            </a:endParaRPr>
          </a:p>
          <a:p>
            <a:pPr>
              <a:lnSpc>
                <a:spcPct val="150000"/>
              </a:lnSpc>
            </a:pPr>
            <a:r>
              <a:rPr lang="en-US" altLang="zh-CN" sz="1600" b="1" dirty="0" smtClean="0"/>
              <a:t>      </a:t>
            </a:r>
            <a:r>
              <a:rPr lang="en-US" altLang="zh-CN" sz="1600" b="1" dirty="0" err="1" smtClean="0"/>
              <a:t>MiniBatch</a:t>
            </a:r>
            <a:r>
              <a:rPr lang="en-US" altLang="zh-CN" sz="1600" b="1" dirty="0" smtClean="0"/>
              <a:t> K-Means</a:t>
            </a:r>
            <a:r>
              <a:rPr lang="zh-CN" altLang="en-US" sz="1600" dirty="0" smtClean="0">
                <a:latin typeface="+mj-ea"/>
                <a:ea typeface="+mj-ea"/>
              </a:rPr>
              <a:t>：通过每次仅使用一个小的随机子集来更新聚类中心，从而减少计算时间</a:t>
            </a:r>
            <a:endParaRPr lang="en-US" altLang="zh-CN" sz="1600" dirty="0" smtClean="0">
              <a:latin typeface="+mj-ea"/>
              <a:ea typeface="+mj-ea"/>
            </a:endParaRPr>
          </a:p>
          <a:p>
            <a:pPr>
              <a:lnSpc>
                <a:spcPct val="150000"/>
              </a:lnSpc>
            </a:pPr>
            <a:r>
              <a:rPr lang="en-US" altLang="zh-CN" sz="1600" dirty="0" smtClean="0">
                <a:latin typeface="+mj-ea"/>
                <a:ea typeface="+mj-ea"/>
              </a:rPr>
              <a:t>1</a:t>
            </a:r>
            <a:r>
              <a:rPr lang="zh-CN" altLang="en-US" sz="1600" dirty="0" smtClean="0">
                <a:latin typeface="+mj-ea"/>
                <a:ea typeface="+mj-ea"/>
              </a:rPr>
              <a:t>）</a:t>
            </a:r>
            <a:r>
              <a:rPr lang="zh-CN" altLang="en-US" sz="1600" b="1" dirty="0" smtClean="0">
                <a:latin typeface="+mj-ea"/>
                <a:ea typeface="+mj-ea"/>
              </a:rPr>
              <a:t>初始化：</a:t>
            </a:r>
            <a:r>
              <a:rPr lang="zh-CN" altLang="en-US" sz="1600" dirty="0" smtClean="0">
                <a:latin typeface="+mj-ea"/>
                <a:ea typeface="+mj-ea"/>
              </a:rPr>
              <a:t>随机选择</a:t>
            </a:r>
            <a:r>
              <a:rPr lang="en-US" altLang="zh-CN" sz="1600" dirty="0" smtClean="0">
                <a:latin typeface="+mj-ea"/>
                <a:ea typeface="+mj-ea"/>
              </a:rPr>
              <a:t>k</a:t>
            </a:r>
            <a:r>
              <a:rPr lang="zh-CN" altLang="en-US" sz="1600" dirty="0" smtClean="0">
                <a:latin typeface="+mj-ea"/>
                <a:ea typeface="+mj-ea"/>
              </a:rPr>
              <a:t>个数据点作为初始聚类中心；</a:t>
            </a:r>
            <a:endParaRPr lang="en-US" altLang="zh-CN" sz="1600" dirty="0" smtClean="0">
              <a:latin typeface="+mj-ea"/>
              <a:ea typeface="+mj-ea"/>
            </a:endParaRPr>
          </a:p>
          <a:p>
            <a:pPr>
              <a:lnSpc>
                <a:spcPct val="150000"/>
              </a:lnSpc>
            </a:pPr>
            <a:r>
              <a:rPr lang="en-US" altLang="zh-CN" sz="1600" dirty="0" smtClean="0">
                <a:latin typeface="+mj-ea"/>
                <a:ea typeface="+mj-ea"/>
              </a:rPr>
              <a:t>2</a:t>
            </a:r>
            <a:r>
              <a:rPr lang="zh-CN" altLang="en-US" sz="1600" dirty="0" smtClean="0">
                <a:latin typeface="+mj-ea"/>
                <a:ea typeface="+mj-ea"/>
              </a:rPr>
              <a:t>）</a:t>
            </a:r>
            <a:r>
              <a:rPr lang="zh-CN" altLang="en-US" sz="1600" b="1" dirty="0" smtClean="0">
                <a:latin typeface="+mj-ea"/>
                <a:ea typeface="+mj-ea"/>
              </a:rPr>
              <a:t>采样：</a:t>
            </a:r>
            <a:r>
              <a:rPr lang="zh-CN" altLang="en-US" sz="1600" dirty="0" smtClean="0">
                <a:latin typeface="+mj-ea"/>
                <a:ea typeface="+mj-ea"/>
              </a:rPr>
              <a:t>从数据集中随机抽取一个小批量的数据子集；</a:t>
            </a:r>
            <a:endParaRPr lang="en-US" altLang="zh-CN" sz="1600" dirty="0" smtClean="0">
              <a:latin typeface="+mj-ea"/>
              <a:ea typeface="+mj-ea"/>
            </a:endParaRPr>
          </a:p>
          <a:p>
            <a:pPr>
              <a:lnSpc>
                <a:spcPct val="150000"/>
              </a:lnSpc>
            </a:pPr>
            <a:r>
              <a:rPr lang="en-US" altLang="zh-CN" sz="1600" dirty="0" smtClean="0">
                <a:latin typeface="+mj-ea"/>
                <a:ea typeface="+mj-ea"/>
              </a:rPr>
              <a:t>3</a:t>
            </a:r>
            <a:r>
              <a:rPr lang="zh-CN" altLang="en-US" sz="1600" dirty="0" smtClean="0">
                <a:latin typeface="+mj-ea"/>
                <a:ea typeface="+mj-ea"/>
              </a:rPr>
              <a:t>）</a:t>
            </a:r>
            <a:r>
              <a:rPr lang="zh-CN" altLang="en-US" sz="1600" b="1" dirty="0" smtClean="0">
                <a:latin typeface="+mj-ea"/>
                <a:ea typeface="+mj-ea"/>
              </a:rPr>
              <a:t>分配：</a:t>
            </a:r>
            <a:r>
              <a:rPr lang="zh-CN" altLang="en-US" sz="1600" dirty="0" smtClean="0">
                <a:latin typeface="+mj-ea"/>
                <a:ea typeface="+mj-ea"/>
              </a:rPr>
              <a:t>将数据点分配给最近的聚类中心；</a:t>
            </a:r>
            <a:endParaRPr lang="en-US" altLang="zh-CN" sz="1600" dirty="0" smtClean="0">
              <a:latin typeface="+mj-ea"/>
              <a:ea typeface="+mj-ea"/>
            </a:endParaRPr>
          </a:p>
          <a:p>
            <a:pPr>
              <a:lnSpc>
                <a:spcPct val="150000"/>
              </a:lnSpc>
            </a:pPr>
            <a:r>
              <a:rPr lang="en-US" altLang="zh-CN" sz="1600" dirty="0" smtClean="0">
                <a:latin typeface="+mj-ea"/>
                <a:ea typeface="+mj-ea"/>
              </a:rPr>
              <a:t>4</a:t>
            </a:r>
            <a:r>
              <a:rPr lang="zh-CN" altLang="en-US" sz="1600" dirty="0" smtClean="0">
                <a:latin typeface="+mj-ea"/>
                <a:ea typeface="+mj-ea"/>
              </a:rPr>
              <a:t>）</a:t>
            </a:r>
            <a:r>
              <a:rPr lang="zh-CN" altLang="en-US" sz="1600" b="1" dirty="0" smtClean="0">
                <a:latin typeface="+mj-ea"/>
                <a:ea typeface="+mj-ea"/>
              </a:rPr>
              <a:t>更新中心：</a:t>
            </a:r>
            <a:r>
              <a:rPr lang="zh-CN" altLang="en-US" sz="1600" dirty="0" smtClean="0">
                <a:latin typeface="+mj-ea"/>
                <a:ea typeface="+mj-ea"/>
              </a:rPr>
              <a:t>根据这一批数据点，更新中心的位置；</a:t>
            </a:r>
            <a:endParaRPr lang="en-US" altLang="zh-CN" sz="1600" dirty="0" smtClean="0">
              <a:latin typeface="+mj-ea"/>
              <a:ea typeface="+mj-ea"/>
            </a:endParaRPr>
          </a:p>
          <a:p>
            <a:pPr>
              <a:lnSpc>
                <a:spcPct val="150000"/>
              </a:lnSpc>
            </a:pPr>
            <a:r>
              <a:rPr lang="en-US" altLang="zh-CN" sz="1600" dirty="0" smtClean="0">
                <a:latin typeface="+mj-ea"/>
                <a:ea typeface="+mj-ea"/>
              </a:rPr>
              <a:t>5</a:t>
            </a:r>
            <a:r>
              <a:rPr lang="zh-CN" altLang="en-US" sz="1600" dirty="0" smtClean="0">
                <a:latin typeface="+mj-ea"/>
                <a:ea typeface="+mj-ea"/>
              </a:rPr>
              <a:t>）</a:t>
            </a:r>
            <a:r>
              <a:rPr lang="zh-CN" altLang="en-US" sz="1600" b="1" dirty="0" smtClean="0">
                <a:latin typeface="+mj-ea"/>
                <a:ea typeface="+mj-ea"/>
              </a:rPr>
              <a:t>重复</a:t>
            </a:r>
            <a:r>
              <a:rPr lang="en-US" altLang="zh-CN" sz="1600" dirty="0" smtClean="0">
                <a:latin typeface="+mj-ea"/>
                <a:ea typeface="+mj-ea"/>
              </a:rPr>
              <a:t>2-4</a:t>
            </a:r>
            <a:r>
              <a:rPr lang="zh-CN" altLang="en-US" sz="1600" dirty="0" smtClean="0">
                <a:latin typeface="+mj-ea"/>
                <a:ea typeface="+mj-ea"/>
              </a:rPr>
              <a:t>步，直到满足停止条件（如：聚类中心的变化低于了某个阈值）</a:t>
            </a:r>
            <a:endParaRPr lang="en-US" altLang="zh-CN" sz="1600" dirty="0" smtClean="0">
              <a:latin typeface="+mj-ea"/>
              <a:ea typeface="+mj-ea"/>
            </a:endParaRPr>
          </a:p>
          <a:p>
            <a:pPr>
              <a:lnSpc>
                <a:spcPct val="150000"/>
              </a:lnSpc>
              <a:spcBef>
                <a:spcPts val="1200"/>
              </a:spcBef>
            </a:pPr>
            <a:r>
              <a:rPr lang="zh-CN" altLang="en-US" sz="1600" b="1" dirty="0" smtClean="0">
                <a:latin typeface="+mj-ea"/>
                <a:ea typeface="+mj-ea"/>
              </a:rPr>
              <a:t>优点：</a:t>
            </a:r>
            <a:r>
              <a:rPr lang="zh-CN" altLang="en-US" sz="1600" dirty="0" smtClean="0">
                <a:latin typeface="+mj-ea"/>
                <a:ea typeface="+mj-ea"/>
              </a:rPr>
              <a:t>速度快，适合处理大规模数据；</a:t>
            </a:r>
            <a:endParaRPr lang="en-US" altLang="zh-CN" sz="1600" dirty="0" smtClean="0">
              <a:latin typeface="+mj-ea"/>
              <a:ea typeface="+mj-ea"/>
            </a:endParaRPr>
          </a:p>
          <a:p>
            <a:pPr>
              <a:lnSpc>
                <a:spcPct val="150000"/>
              </a:lnSpc>
            </a:pPr>
            <a:r>
              <a:rPr lang="zh-CN" altLang="en-US" sz="1600" b="1" dirty="0" smtClean="0">
                <a:latin typeface="+mj-ea"/>
                <a:ea typeface="+mj-ea"/>
              </a:rPr>
              <a:t>缺点：</a:t>
            </a:r>
            <a:r>
              <a:rPr lang="zh-CN" altLang="en-US" sz="1600" dirty="0" smtClean="0">
                <a:latin typeface="+mj-ea"/>
                <a:ea typeface="+mj-ea"/>
              </a:rPr>
              <a:t>不如</a:t>
            </a:r>
            <a:r>
              <a:rPr lang="en-US" altLang="zh-CN" sz="1600" dirty="0" smtClean="0">
                <a:latin typeface="+mj-ea"/>
                <a:ea typeface="+mj-ea"/>
              </a:rPr>
              <a:t>k-Means</a:t>
            </a:r>
            <a:r>
              <a:rPr lang="zh-CN" altLang="en-US" sz="1600" dirty="0" smtClean="0">
                <a:latin typeface="+mj-ea"/>
                <a:ea typeface="+mj-ea"/>
              </a:rPr>
              <a:t>精确</a:t>
            </a:r>
            <a:endParaRPr lang="en-US" altLang="zh-CN" sz="1600" dirty="0" smtClean="0">
              <a:latin typeface="+mj-ea"/>
              <a:ea typeface="+mj-ea"/>
            </a:endParaRPr>
          </a:p>
        </p:txBody>
      </p:sp>
      <p:sp>
        <p:nvSpPr>
          <p:cNvPr id="3"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en-US" altLang="zh-CN" sz="2400" dirty="0">
                <a:latin typeface="微软雅黑" pitchFamily="34" charset="-122"/>
                <a:ea typeface="微软雅黑" pitchFamily="34" charset="-122"/>
              </a:rPr>
              <a:t>K-</a:t>
            </a:r>
            <a:r>
              <a:rPr kumimoji="1" lang="zh-CN" altLang="en-US" sz="2400" dirty="0" smtClean="0">
                <a:latin typeface="微软雅黑" pitchFamily="34" charset="-122"/>
                <a:ea typeface="微软雅黑" pitchFamily="34" charset="-122"/>
              </a:rPr>
              <a:t>均值存在问题及改进</a:t>
            </a:r>
            <a:endParaRPr kumimoji="1" lang="zh-CN" altLang="en-US" sz="2400" dirty="0">
              <a:latin typeface="微软雅黑" pitchFamily="34" charset="-122"/>
              <a:ea typeface="微软雅黑" pitchFamily="34" charset="-122"/>
            </a:endParaRPr>
          </a:p>
        </p:txBody>
      </p:sp>
    </p:spTree>
    <p:extLst>
      <p:ext uri="{BB962C8B-B14F-4D97-AF65-F5344CB8AC3E}">
        <p14:creationId xmlns:p14="http://schemas.microsoft.com/office/powerpoint/2010/main" val="161510129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2320" cy="771550"/>
          </a:xfrm>
          <a:prstGeom prst="rect">
            <a:avLst/>
          </a:prstGeom>
        </p:spPr>
        <p:txBody>
          <a:bodyPr/>
          <a:lstStyle/>
          <a:p>
            <a:pPr>
              <a:lnSpc>
                <a:spcPct val="150000"/>
              </a:lnSpc>
            </a:pPr>
            <a:r>
              <a:rPr kumimoji="1" lang="en-US" altLang="zh-CN" sz="2400" b="1" dirty="0">
                <a:latin typeface="微软雅黑" pitchFamily="34" charset="-122"/>
                <a:ea typeface="微软雅黑" pitchFamily="34" charset="-122"/>
              </a:rPr>
              <a:t>4.3   </a:t>
            </a:r>
            <a:r>
              <a:rPr kumimoji="1" lang="zh-CN" altLang="en-US" sz="2400" b="1" dirty="0">
                <a:latin typeface="微软雅黑" pitchFamily="34" charset="-122"/>
                <a:ea typeface="微软雅黑" pitchFamily="34" charset="-122"/>
              </a:rPr>
              <a:t>密度聚类</a:t>
            </a:r>
          </a:p>
        </p:txBody>
      </p:sp>
      <p:sp>
        <p:nvSpPr>
          <p:cNvPr id="7"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07704" y="860400"/>
            <a:ext cx="6840760" cy="3727574"/>
          </a:xfrm>
          <a:prstGeom prst="rect">
            <a:avLst/>
          </a:prstGeom>
        </p:spPr>
        <p:txBody>
          <a:bodyPr/>
          <a:lstStyle/>
          <a:p>
            <a:pPr lvl="1" algn="just">
              <a:lnSpc>
                <a:spcPct val="150000"/>
              </a:lnSpc>
            </a:pPr>
            <a:r>
              <a:rPr lang="zh-CN" altLang="zh-CN" sz="1800" b="1" dirty="0">
                <a:latin typeface="微软雅黑" pitchFamily="34" charset="-122"/>
                <a:ea typeface="微软雅黑" pitchFamily="34" charset="-122"/>
              </a:rPr>
              <a:t>密度聚类</a:t>
            </a:r>
            <a:r>
              <a:rPr lang="zh-CN" altLang="zh-CN" sz="1800" dirty="0">
                <a:latin typeface="微软雅黑" pitchFamily="34" charset="-122"/>
                <a:ea typeface="微软雅黑" pitchFamily="34" charset="-122"/>
              </a:rPr>
              <a:t>又称为</a:t>
            </a:r>
            <a:r>
              <a:rPr lang="zh-CN" altLang="zh-CN" sz="1800" b="1" dirty="0">
                <a:latin typeface="微软雅黑" pitchFamily="34" charset="-122"/>
                <a:ea typeface="微软雅黑" pitchFamily="34" charset="-122"/>
              </a:rPr>
              <a:t>基于密度聚类</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density-based clustering</a:t>
            </a:r>
            <a:r>
              <a:rPr lang="zh-CN"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a:t>
            </a:r>
            <a:r>
              <a:rPr lang="zh-CN" altLang="zh-CN" sz="1800" dirty="0">
                <a:latin typeface="微软雅黑" pitchFamily="34" charset="-122"/>
                <a:ea typeface="微软雅黑" pitchFamily="34" charset="-122"/>
              </a:rPr>
              <a:t>此类算法假设聚类结构由样本分布的紧密程度确定，以数据集在空间分布上的稠密程度为依据进行聚类，即只要一个区域中的样本</a:t>
            </a:r>
            <a:r>
              <a:rPr lang="zh-CN" altLang="zh-CN" sz="1800" b="1" dirty="0">
                <a:latin typeface="微软雅黑" pitchFamily="34" charset="-122"/>
                <a:ea typeface="微软雅黑" pitchFamily="34" charset="-122"/>
              </a:rPr>
              <a:t>密度大于某个阈值</a:t>
            </a:r>
            <a:r>
              <a:rPr lang="zh-CN" altLang="zh-CN" sz="1800" dirty="0">
                <a:latin typeface="微软雅黑" pitchFamily="34" charset="-122"/>
                <a:ea typeface="微软雅黑" pitchFamily="34" charset="-122"/>
              </a:rPr>
              <a:t>，就把它</a:t>
            </a:r>
            <a:r>
              <a:rPr lang="zh-CN" altLang="zh-CN" sz="1800" b="1" dirty="0">
                <a:latin typeface="微软雅黑" pitchFamily="34" charset="-122"/>
                <a:ea typeface="微软雅黑" pitchFamily="34" charset="-122"/>
              </a:rPr>
              <a:t>划入与之相近的簇中</a:t>
            </a:r>
            <a:r>
              <a:rPr lang="zh-CN" altLang="zh-CN"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marL="0" lvl="1" indent="0" algn="just">
              <a:lnSpc>
                <a:spcPct val="150000"/>
              </a:lnSpc>
              <a:buNone/>
            </a:pPr>
            <a:endParaRPr lang="en-US" altLang="zh-CN" sz="1800" dirty="0">
              <a:latin typeface="微软雅黑" pitchFamily="34" charset="-122"/>
              <a:ea typeface="微软雅黑" pitchFamily="34" charset="-122"/>
            </a:endParaRPr>
          </a:p>
          <a:p>
            <a:pPr lvl="1" algn="just">
              <a:lnSpc>
                <a:spcPct val="150000"/>
              </a:lnSpc>
            </a:pPr>
            <a:r>
              <a:rPr lang="zh-CN" altLang="zh-CN" sz="1800" dirty="0">
                <a:latin typeface="微软雅黑" pitchFamily="34" charset="-122"/>
                <a:ea typeface="微软雅黑" pitchFamily="34" charset="-122"/>
              </a:rPr>
              <a:t>不同于基于质心的原型聚类算法，基于密度的算法不需要事先设置</a:t>
            </a:r>
            <a:r>
              <a:rPr lang="en-US" altLang="zh-CN" sz="1800" dirty="0">
                <a:latin typeface="微软雅黑" pitchFamily="34" charset="-122"/>
                <a:ea typeface="微软雅黑" pitchFamily="34" charset="-122"/>
              </a:rPr>
              <a:t>k</a:t>
            </a:r>
            <a:r>
              <a:rPr lang="zh-CN" altLang="zh-CN" sz="1800" dirty="0">
                <a:latin typeface="微软雅黑" pitchFamily="34" charset="-122"/>
                <a:ea typeface="微软雅黑" pitchFamily="34" charset="-122"/>
              </a:rPr>
              <a:t>值。常用的密度聚类算法：</a:t>
            </a:r>
            <a:r>
              <a:rPr lang="en-US" altLang="zh-CN" sz="1800" dirty="0">
                <a:latin typeface="微软雅黑" pitchFamily="34" charset="-122"/>
                <a:ea typeface="微软雅黑" pitchFamily="34" charset="-122"/>
              </a:rPr>
              <a:t>DBSCAN</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MDCA</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OPTICS</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DENCLUE</a:t>
            </a:r>
            <a:r>
              <a:rPr lang="zh-CN" altLang="zh-CN" sz="1800" dirty="0">
                <a:latin typeface="微软雅黑" pitchFamily="34" charset="-122"/>
                <a:ea typeface="微软雅黑" pitchFamily="34" charset="-122"/>
              </a:rPr>
              <a:t>等，下面主要讲解</a:t>
            </a:r>
            <a:r>
              <a:rPr lang="en-US" altLang="zh-CN" sz="1800" dirty="0">
                <a:latin typeface="微软雅黑" pitchFamily="34" charset="-122"/>
                <a:ea typeface="微软雅黑" pitchFamily="34" charset="-122"/>
              </a:rPr>
              <a:t>DBSCAN</a:t>
            </a:r>
            <a:r>
              <a:rPr lang="zh-CN" altLang="zh-CN" sz="1800" dirty="0">
                <a:latin typeface="微软雅黑" pitchFamily="34" charset="-122"/>
                <a:ea typeface="微软雅黑" pitchFamily="34" charset="-122"/>
              </a:rPr>
              <a:t>算法</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683505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907704" y="123478"/>
            <a:ext cx="7242646" cy="559147"/>
          </a:xfrm>
          <a:prstGeom prst="rect">
            <a:avLst/>
          </a:prstGeom>
        </p:spPr>
        <p:txBody>
          <a:bodyPr/>
          <a:lstStyle/>
          <a:p>
            <a:pPr algn="ctr"/>
            <a:r>
              <a:rPr kumimoji="1" lang="en-US" altLang="zh-CN" dirty="0"/>
              <a:t>DBSCAN</a:t>
            </a:r>
            <a:endParaRPr kumimoji="1" lang="zh-CN" altLang="en-US" dirty="0"/>
          </a:p>
        </p:txBody>
      </p:sp>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344816" cy="4248472"/>
              </a:xfrm>
              <a:prstGeom prst="rect">
                <a:avLst/>
              </a:prstGeom>
            </p:spPr>
            <p:txBody>
              <a:bodyPr/>
              <a:lstStyle/>
              <a:p>
                <a:pPr lvl="1" algn="just">
                  <a:lnSpc>
                    <a:spcPct val="150000"/>
                  </a:lnSpc>
                </a:pPr>
                <a:r>
                  <a:rPr lang="zh-CN" altLang="en-US" sz="1800" b="1" dirty="0">
                    <a:latin typeface="微软雅黑" pitchFamily="34" charset="-122"/>
                    <a:ea typeface="微软雅黑" pitchFamily="34" charset="-122"/>
                  </a:rPr>
                  <a:t>算法原理</a:t>
                </a:r>
                <a:r>
                  <a:rPr lang="en-US" altLang="zh-CN" sz="1800" b="1" dirty="0">
                    <a:latin typeface="微软雅黑" pitchFamily="34" charset="-122"/>
                    <a:ea typeface="微软雅黑" pitchFamily="34" charset="-122"/>
                  </a:rPr>
                  <a:t>: </a:t>
                </a:r>
                <a:r>
                  <a:rPr lang="en-US" altLang="zh-CN" sz="1800" dirty="0">
                    <a:latin typeface="微软雅黑" pitchFamily="34" charset="-122"/>
                    <a:ea typeface="微软雅黑" pitchFamily="34" charset="-122"/>
                  </a:rPr>
                  <a:t>DBSCAN</a:t>
                </a:r>
                <a:r>
                  <a:rPr lang="zh-CN" altLang="zh-CN" sz="1800" dirty="0">
                    <a:latin typeface="微软雅黑" pitchFamily="34" charset="-122"/>
                    <a:ea typeface="微软雅黑" pitchFamily="34" charset="-122"/>
                  </a:rPr>
                  <a:t>是一种著名的密度聚类算法，它基于一组邻域参数</a:t>
                </a:r>
                <a14:m>
                  <m:oMath xmlns:m="http://schemas.openxmlformats.org/officeDocument/2006/math">
                    <m:r>
                      <a:rPr lang="en-US" altLang="zh-CN" sz="1800" b="0">
                        <a:latin typeface="Cambria Math" panose="02040503050406030204" pitchFamily="18" charset="0"/>
                      </a:rPr>
                      <m:t>(</m:t>
                    </m:r>
                    <m:r>
                      <a:rPr lang="en-US" altLang="zh-CN" sz="1800" b="0" i="1">
                        <a:latin typeface="Cambria Math" panose="02040503050406030204" pitchFamily="18" charset="0"/>
                      </a:rPr>
                      <m:t>𝜖</m:t>
                    </m:r>
                    <m:r>
                      <a:rPr lang="zh-CN" altLang="zh-CN" sz="1800" b="0">
                        <a:latin typeface="Cambria Math" panose="02040503050406030204" pitchFamily="18" charset="0"/>
                      </a:rPr>
                      <m:t>，</m:t>
                    </m:r>
                    <m:r>
                      <a:rPr lang="en-US" altLang="zh-CN" sz="1800" b="0" i="1">
                        <a:latin typeface="Cambria Math" panose="02040503050406030204" pitchFamily="18" charset="0"/>
                      </a:rPr>
                      <m:t>𝑀𝑖𝑛𝑝𝑡𝑠</m:t>
                    </m:r>
                    <m:r>
                      <a:rPr lang="en-US" altLang="zh-CN" sz="1800" b="0">
                        <a:latin typeface="Cambria Math" panose="02040503050406030204" pitchFamily="18" charset="0"/>
                      </a:rPr>
                      <m:t>)</m:t>
                    </m:r>
                  </m:oMath>
                </a14:m>
                <a:r>
                  <a:rPr lang="zh-CN" altLang="zh-CN" sz="1800" dirty="0">
                    <a:latin typeface="微软雅黑" pitchFamily="34" charset="-122"/>
                    <a:ea typeface="微软雅黑" pitchFamily="34" charset="-122"/>
                  </a:rPr>
                  <a:t>刻画样本分布的紧密程度，寻找数据集中的高密度以及低密度区域来完成聚类。我们可以将该算法归纳为三个步骤：设定邻域参数，数据点分类，聚类</a:t>
                </a:r>
                <a:r>
                  <a:rPr lang="zh-CN" altLang="en-US" sz="1800" dirty="0">
                    <a:latin typeface="微软雅黑" pitchFamily="34" charset="-122"/>
                    <a:ea typeface="微软雅黑" pitchFamily="34" charset="-122"/>
                  </a:rPr>
                  <a:t>。</a:t>
                </a:r>
              </a:p>
              <a:p>
                <a:pPr marL="238125" lvl="2" indent="0" algn="just">
                  <a:lnSpc>
                    <a:spcPct val="150000"/>
                  </a:lnSpc>
                  <a:buNone/>
                </a:pPr>
                <a:r>
                  <a:rPr lang="zh-CN" altLang="zh-CN" sz="1800" b="1" dirty="0">
                    <a:latin typeface="微软雅黑" pitchFamily="34" charset="-122"/>
                    <a:ea typeface="微软雅黑" pitchFamily="34" charset="-122"/>
                  </a:rPr>
                  <a:t>第一步：</a:t>
                </a:r>
                <a:r>
                  <a:rPr lang="zh-CN" altLang="zh-CN" sz="1800" dirty="0">
                    <a:latin typeface="微软雅黑" pitchFamily="34" charset="-122"/>
                    <a:ea typeface="微软雅黑" pitchFamily="34" charset="-122"/>
                  </a:rPr>
                  <a:t>设定邻域参数</a:t>
                </a:r>
                <a14:m>
                  <m:oMath xmlns:m="http://schemas.openxmlformats.org/officeDocument/2006/math">
                    <m:d>
                      <m:dPr>
                        <m:ctrlPr>
                          <a:rPr lang="en-US" altLang="zh-CN" sz="1800" i="1">
                            <a:latin typeface="Cambria Math"/>
                          </a:rPr>
                        </m:ctrlPr>
                      </m:dPr>
                      <m:e>
                        <m:r>
                          <a:rPr lang="en-US" altLang="zh-CN" sz="1800" b="0" i="1">
                            <a:latin typeface="Cambria Math" panose="02040503050406030204" pitchFamily="18" charset="0"/>
                          </a:rPr>
                          <m:t>𝜖</m:t>
                        </m:r>
                        <m:r>
                          <a:rPr lang="zh-CN" altLang="zh-CN" sz="1800" b="0">
                            <a:latin typeface="Cambria Math" panose="02040503050406030204" pitchFamily="18" charset="0"/>
                          </a:rPr>
                          <m:t>，</m:t>
                        </m:r>
                        <m:r>
                          <a:rPr lang="en-US" altLang="zh-CN" sz="1800" b="0" i="1">
                            <a:latin typeface="Cambria Math" panose="02040503050406030204" pitchFamily="18" charset="0"/>
                          </a:rPr>
                          <m:t>𝑀𝑖𝑛𝑝𝑡𝑠</m:t>
                        </m:r>
                      </m:e>
                    </m:d>
                  </m:oMath>
                </a14:m>
                <a:endParaRPr lang="en-US" altLang="zh-CN" sz="1800" dirty="0">
                  <a:latin typeface="微软雅黑" pitchFamily="34" charset="-122"/>
                  <a:ea typeface="微软雅黑" pitchFamily="34" charset="-122"/>
                </a:endParaRPr>
              </a:p>
              <a:p>
                <a:pPr lvl="3" algn="just">
                  <a:lnSpc>
                    <a:spcPct val="150000"/>
                  </a:lnSpc>
                </a:pPr>
                <a:r>
                  <a:rPr lang="zh-CN" altLang="zh-CN" sz="1800" dirty="0">
                    <a:latin typeface="微软雅黑" pitchFamily="34" charset="-122"/>
                    <a:ea typeface="微软雅黑" pitchFamily="34" charset="-122"/>
                  </a:rPr>
                  <a:t>以各个数据点为中心，以</a:t>
                </a:r>
                <a:r>
                  <a:rPr lang="en-US" altLang="zh-CN" sz="1800" dirty="0" smtClean="0">
                    <a:latin typeface="微软雅黑" pitchFamily="34" charset="-122"/>
                    <a:ea typeface="微软雅黑" pitchFamily="34" charset="-122"/>
                  </a:rPr>
                  <a:t> </a:t>
                </a:r>
                <a14:m>
                  <m:oMath xmlns:m="http://schemas.openxmlformats.org/officeDocument/2006/math">
                    <m:r>
                      <a:rPr lang="en-US" altLang="zh-CN" sz="1800" b="0" i="1">
                        <a:latin typeface="Cambria Math" panose="02040503050406030204" pitchFamily="18" charset="0"/>
                      </a:rPr>
                      <m:t>𝜖</m:t>
                    </m:r>
                  </m:oMath>
                </a14:m>
                <a:r>
                  <a:rPr lang="en-US" altLang="zh-CN" sz="1800" dirty="0" smtClean="0">
                    <a:latin typeface="微软雅黑" pitchFamily="34" charset="-122"/>
                    <a:ea typeface="微软雅黑" pitchFamily="34" charset="-122"/>
                  </a:rPr>
                  <a:t> </a:t>
                </a:r>
                <a:r>
                  <a:rPr lang="zh-CN" altLang="zh-CN" sz="1800" dirty="0">
                    <a:latin typeface="微软雅黑" pitchFamily="34" charset="-122"/>
                    <a:ea typeface="微软雅黑" pitchFamily="34" charset="-122"/>
                  </a:rPr>
                  <a:t>为半径，计算其</a:t>
                </a:r>
                <a14:m>
                  <m:oMath xmlns:m="http://schemas.openxmlformats.org/officeDocument/2006/math">
                    <m:r>
                      <a:rPr lang="en-US" altLang="zh-CN" sz="1800" b="0" i="1">
                        <a:latin typeface="Cambria Math" panose="02040503050406030204" pitchFamily="18" charset="0"/>
                      </a:rPr>
                      <m:t>𝜖</m:t>
                    </m:r>
                  </m:oMath>
                </a14:m>
                <a:r>
                  <a:rPr lang="en-US" altLang="zh-CN" sz="1800" dirty="0">
                    <a:latin typeface="微软雅黑" pitchFamily="34" charset="-122"/>
                    <a:ea typeface="微软雅黑" pitchFamily="34" charset="-122"/>
                  </a:rPr>
                  <a:t>-</a:t>
                </a:r>
                <a:r>
                  <a:rPr lang="zh-CN" altLang="zh-CN" sz="1800" dirty="0">
                    <a:latin typeface="微软雅黑" pitchFamily="34" charset="-122"/>
                    <a:ea typeface="微软雅黑" pitchFamily="34" charset="-122"/>
                  </a:rPr>
                  <a:t>邻域内的数据点密度。其中</a:t>
                </a:r>
                <a:r>
                  <a:rPr lang="en-US" altLang="zh-CN" sz="1800" dirty="0" err="1">
                    <a:latin typeface="微软雅黑" pitchFamily="34" charset="-122"/>
                    <a:ea typeface="微软雅黑" pitchFamily="34" charset="-122"/>
                  </a:rPr>
                  <a:t>Minpts</a:t>
                </a:r>
                <a:r>
                  <a:rPr lang="zh-CN" altLang="zh-CN" sz="1800" dirty="0">
                    <a:latin typeface="微软雅黑" pitchFamily="34" charset="-122"/>
                    <a:ea typeface="微软雅黑" pitchFamily="34" charset="-122"/>
                  </a:rPr>
                  <a:t>代表一个簇中最少的数据点个数，高于这个值则为高密度区域，否则为低密度区域。用户可以根据数据集的实际密度的不同设置这两个参数。</a:t>
                </a:r>
                <a:endParaRPr lang="en-US" altLang="zh-CN" sz="1800" dirty="0">
                  <a:latin typeface="微软雅黑" pitchFamily="34" charset="-122"/>
                  <a:ea typeface="微软雅黑" pitchFamily="34" charset="-122"/>
                </a:endParaRPr>
              </a:p>
              <a:p>
                <a:pPr lvl="2" algn="just">
                  <a:lnSpc>
                    <a:spcPct val="150000"/>
                  </a:lnSpc>
                </a:pPr>
                <a:endParaRPr lang="en-US" altLang="zh-CN" sz="1800" b="1" dirty="0">
                  <a:latin typeface="微软雅黑" pitchFamily="34" charset="-122"/>
                  <a:ea typeface="微软雅黑" pitchFamily="34" charset="-122"/>
                </a:endParaRPr>
              </a:p>
              <a:p>
                <a:pPr lvl="2" algn="just">
                  <a:lnSpc>
                    <a:spcPct val="150000"/>
                  </a:lnSpc>
                </a:pPr>
                <a:endParaRPr lang="en-US" altLang="zh-CN" sz="1800" b="1" dirty="0">
                  <a:latin typeface="微软雅黑" pitchFamily="34" charset="-122"/>
                  <a:ea typeface="微软雅黑" pitchFamily="34" charset="-122"/>
                </a:endParaRPr>
              </a:p>
            </p:txBody>
          </p:sp>
        </mc:Choice>
        <mc:Fallback xmlns="">
          <p:sp>
            <p:nvSpPr>
              <p:cNvPr id="8" name="内容占位符 3">
                <a:extLst>
                  <a:ext uri="{FF2B5EF4-FFF2-40B4-BE49-F238E27FC236}">
                    <a16:creationId xmlns:a16="http://schemas.microsoft.com/office/drawing/2014/main" xmlns:a14="http://schemas.microsoft.com/office/drawing/2010/main" xmlns="" id="{D16EE22A-41EB-4A36-AA08-58721624DA42}"/>
                  </a:ext>
                </a:extLst>
              </p:cNvPr>
              <p:cNvSpPr>
                <a:spLocks noGrp="1" noRot="1" noChangeAspect="1" noMove="1" noResize="1" noEditPoints="1" noAdjustHandles="1" noChangeArrowheads="1" noChangeShapeType="1" noTextEdit="1"/>
              </p:cNvSpPr>
              <p:nvPr>
                <p:ph idx="4294967295"/>
              </p:nvPr>
            </p:nvSpPr>
            <p:spPr>
              <a:xfrm>
                <a:off x="1763688" y="843558"/>
                <a:ext cx="7344816" cy="4248472"/>
              </a:xfrm>
              <a:prstGeom prst="rect">
                <a:avLst/>
              </a:prstGeom>
              <a:blipFill rotWithShape="1">
                <a:blip r:embed="rId3"/>
                <a:stretch>
                  <a:fillRect l="-498" r="-747"/>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9436937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272808" cy="3996730"/>
          </a:xfrm>
          <a:prstGeom prst="rect">
            <a:avLst/>
          </a:prstGeom>
        </p:spPr>
        <p:txBody>
          <a:bodyPr/>
          <a:lstStyle/>
          <a:p>
            <a:pPr marL="0" lvl="1" indent="0" algn="just">
              <a:buNone/>
            </a:pPr>
            <a:r>
              <a:rPr lang="zh-CN" altLang="zh-CN" sz="1800" b="1" dirty="0">
                <a:latin typeface="微软雅黑" pitchFamily="34" charset="-122"/>
                <a:ea typeface="微软雅黑" pitchFamily="34" charset="-122"/>
              </a:rPr>
              <a:t>第二步：数据点分类</a:t>
            </a:r>
            <a:endParaRPr lang="en-US" altLang="zh-CN" sz="1800" b="1" dirty="0">
              <a:latin typeface="微软雅黑" pitchFamily="34" charset="-122"/>
              <a:ea typeface="微软雅黑" pitchFamily="34" charset="-122"/>
            </a:endParaRPr>
          </a:p>
          <a:p>
            <a:pPr marL="238125" lvl="2" indent="0" algn="just">
              <a:lnSpc>
                <a:spcPct val="150000"/>
              </a:lnSpc>
              <a:buNone/>
            </a:pPr>
            <a:r>
              <a:rPr lang="zh-CN" altLang="en-US" dirty="0">
                <a:latin typeface="微软雅黑" pitchFamily="34" charset="-122"/>
                <a:ea typeface="微软雅黑" pitchFamily="34" charset="-122"/>
              </a:rPr>
              <a:t>基于邻域参数，在</a:t>
            </a:r>
            <a:r>
              <a:rPr lang="en-US" altLang="zh-CN" dirty="0">
                <a:latin typeface="微软雅黑" pitchFamily="34" charset="-122"/>
                <a:ea typeface="微软雅黑" pitchFamily="34" charset="-122"/>
              </a:rPr>
              <a:t>DNSCAN</a:t>
            </a:r>
            <a:r>
              <a:rPr lang="zh-CN" altLang="en-US" dirty="0">
                <a:latin typeface="微软雅黑" pitchFamily="34" charset="-122"/>
                <a:ea typeface="微软雅黑" pitchFamily="34" charset="-122"/>
              </a:rPr>
              <a:t>算法中，所有的数据点可以分为以下三个类别：</a:t>
            </a:r>
            <a:endParaRPr lang="en-US" altLang="zh-CN" dirty="0">
              <a:latin typeface="微软雅黑" pitchFamily="34" charset="-122"/>
              <a:ea typeface="微软雅黑" pitchFamily="34" charset="-122"/>
            </a:endParaRPr>
          </a:p>
          <a:p>
            <a:pPr lvl="2" algn="just">
              <a:lnSpc>
                <a:spcPct val="150000"/>
              </a:lnSpc>
            </a:pPr>
            <a:r>
              <a:rPr lang="zh-CN" altLang="en-US" b="1" dirty="0">
                <a:latin typeface="微软雅黑" pitchFamily="34" charset="-122"/>
                <a:ea typeface="微软雅黑" pitchFamily="34" charset="-122"/>
              </a:rPr>
              <a:t>核心</a:t>
            </a:r>
            <a:r>
              <a:rPr lang="zh-CN" altLang="en-US" b="1" dirty="0" smtClean="0">
                <a:latin typeface="微软雅黑" pitchFamily="34" charset="-122"/>
                <a:ea typeface="微软雅黑" pitchFamily="34" charset="-122"/>
              </a:rPr>
              <a:t>点</a:t>
            </a:r>
            <a:r>
              <a:rPr lang="zh-CN" altLang="en-US" b="1" dirty="0">
                <a:latin typeface="微软雅黑" pitchFamily="34" charset="-122"/>
                <a:ea typeface="微软雅黑" pitchFamily="34" charset="-122"/>
              </a:rPr>
              <a:t>：</a:t>
            </a:r>
            <a:r>
              <a:rPr lang="zh-CN" altLang="en-US" dirty="0" smtClean="0">
                <a:latin typeface="微软雅黑" pitchFamily="34" charset="-122"/>
                <a:ea typeface="微软雅黑" pitchFamily="34" charset="-122"/>
              </a:rPr>
              <a:t>如果</a:t>
            </a:r>
            <a:r>
              <a:rPr lang="zh-CN" altLang="en-US" dirty="0">
                <a:latin typeface="微软雅黑" pitchFamily="34" charset="-122"/>
                <a:ea typeface="微软雅黑" pitchFamily="34" charset="-122"/>
              </a:rPr>
              <a:t>某个点的邻域内的数据点数目高于阈值</a:t>
            </a:r>
            <a:r>
              <a:rPr lang="en-US" altLang="zh-CN" dirty="0" err="1">
                <a:latin typeface="微软雅黑" pitchFamily="34" charset="-122"/>
                <a:ea typeface="微软雅黑" pitchFamily="34" charset="-122"/>
              </a:rPr>
              <a:t>minpts</a:t>
            </a:r>
            <a:r>
              <a:rPr lang="zh-CN" altLang="en-US" dirty="0">
                <a:latin typeface="微软雅黑" pitchFamily="34" charset="-122"/>
                <a:ea typeface="微软雅黑" pitchFamily="34" charset="-122"/>
              </a:rPr>
              <a:t>，则将这个点视为核心点。</a:t>
            </a:r>
            <a:endParaRPr lang="en-US" altLang="zh-CN" dirty="0">
              <a:latin typeface="微软雅黑" pitchFamily="34" charset="-122"/>
              <a:ea typeface="微软雅黑" pitchFamily="34" charset="-122"/>
            </a:endParaRPr>
          </a:p>
          <a:p>
            <a:pPr lvl="2" algn="just">
              <a:lnSpc>
                <a:spcPct val="150000"/>
              </a:lnSpc>
            </a:pPr>
            <a:r>
              <a:rPr lang="zh-CN" altLang="en-US" b="1" dirty="0" smtClean="0">
                <a:latin typeface="微软雅黑" pitchFamily="34" charset="-122"/>
                <a:ea typeface="微软雅黑" pitchFamily="34" charset="-122"/>
              </a:rPr>
              <a:t>边界点：</a:t>
            </a:r>
            <a:r>
              <a:rPr lang="zh-CN" altLang="en-US" dirty="0" smtClean="0">
                <a:latin typeface="微软雅黑" pitchFamily="34" charset="-122"/>
                <a:ea typeface="微软雅黑" pitchFamily="34" charset="-122"/>
              </a:rPr>
              <a:t>边界点</a:t>
            </a:r>
            <a:r>
              <a:rPr lang="zh-CN" altLang="en-US" dirty="0">
                <a:latin typeface="微软雅黑" pitchFamily="34" charset="-122"/>
                <a:ea typeface="微软雅黑" pitchFamily="34" charset="-122"/>
              </a:rPr>
              <a:t>是位于核心点邻域之内的，但是其自身的邻域内数据点数小于</a:t>
            </a:r>
            <a:r>
              <a:rPr lang="en-US" altLang="zh-CN" dirty="0" err="1">
                <a:latin typeface="微软雅黑" pitchFamily="34" charset="-122"/>
                <a:ea typeface="微软雅黑" pitchFamily="34" charset="-122"/>
              </a:rPr>
              <a:t>minpts</a:t>
            </a:r>
            <a:r>
              <a:rPr lang="zh-CN" altLang="en-US" dirty="0">
                <a:latin typeface="微软雅黑" pitchFamily="34" charset="-122"/>
                <a:ea typeface="微软雅黑" pitchFamily="34" charset="-122"/>
              </a:rPr>
              <a:t>的点，起到将高密度区域与低密度区域分割开的作用。</a:t>
            </a:r>
          </a:p>
          <a:p>
            <a:pPr lvl="2" algn="just">
              <a:lnSpc>
                <a:spcPct val="150000"/>
              </a:lnSpc>
            </a:pPr>
            <a:r>
              <a:rPr lang="zh-CN" altLang="en-US" b="1" dirty="0">
                <a:latin typeface="微软雅黑" pitchFamily="34" charset="-122"/>
                <a:ea typeface="微软雅黑" pitchFamily="34" charset="-122"/>
              </a:rPr>
              <a:t>噪声</a:t>
            </a:r>
            <a:r>
              <a:rPr lang="zh-CN" altLang="en-US" b="1" dirty="0" smtClean="0">
                <a:latin typeface="微软雅黑" pitchFamily="34" charset="-122"/>
                <a:ea typeface="微软雅黑" pitchFamily="34" charset="-122"/>
              </a:rPr>
              <a:t>点：</a:t>
            </a:r>
            <a:r>
              <a:rPr lang="zh-CN" altLang="en-US" dirty="0" smtClean="0">
                <a:latin typeface="微软雅黑" pitchFamily="34" charset="-122"/>
                <a:ea typeface="微软雅黑" pitchFamily="34" charset="-122"/>
              </a:rPr>
              <a:t>既</a:t>
            </a:r>
            <a:r>
              <a:rPr lang="zh-CN" altLang="en-US" dirty="0">
                <a:latin typeface="微软雅黑" pitchFamily="34" charset="-122"/>
                <a:ea typeface="微软雅黑" pitchFamily="34" charset="-122"/>
              </a:rPr>
              <a:t>不是核心点也不是边界点的其他数据点，他们组成低密度</a:t>
            </a:r>
            <a:r>
              <a:rPr lang="zh-CN" altLang="en-US" dirty="0" smtClean="0">
                <a:latin typeface="微软雅黑" pitchFamily="34" charset="-122"/>
                <a:ea typeface="微软雅黑" pitchFamily="34" charset="-122"/>
              </a:rPr>
              <a:t>区域</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a:picLocks noChangeAspect="1"/>
          </p:cNvPicPr>
          <p:nvPr/>
        </p:nvPicPr>
        <p:blipFill>
          <a:blip r:embed="rId3"/>
          <a:stretch>
            <a:fillRect/>
          </a:stretch>
        </p:blipFill>
        <p:spPr>
          <a:xfrm>
            <a:off x="3131840" y="3579862"/>
            <a:ext cx="3959514" cy="1563638"/>
          </a:xfrm>
          <a:prstGeom prst="rect">
            <a:avLst/>
          </a:prstGeom>
        </p:spPr>
      </p:pic>
      <p:sp>
        <p:nvSpPr>
          <p:cNvPr id="10" name="标题 1"/>
          <p:cNvSpPr txBox="1">
            <a:spLocks/>
          </p:cNvSpPr>
          <p:nvPr/>
        </p:nvSpPr>
        <p:spPr>
          <a:xfrm>
            <a:off x="1907704" y="123478"/>
            <a:ext cx="7242646" cy="55914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kumimoji="1" lang="en-US" altLang="zh-CN" dirty="0"/>
              <a:t>DBSCAN</a:t>
            </a:r>
            <a:endParaRPr kumimoji="1" lang="zh-CN" altLang="en-US" dirty="0"/>
          </a:p>
        </p:txBody>
      </p:sp>
    </p:spTree>
    <p:extLst>
      <p:ext uri="{BB962C8B-B14F-4D97-AF65-F5344CB8AC3E}">
        <p14:creationId xmlns:p14="http://schemas.microsoft.com/office/powerpoint/2010/main" val="1758437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200800" cy="3996730"/>
          </a:xfrm>
          <a:prstGeom prst="rect">
            <a:avLst/>
          </a:prstGeom>
        </p:spPr>
        <p:txBody>
          <a:bodyPr/>
          <a:lstStyle/>
          <a:p>
            <a:pPr marL="0" lvl="1" indent="0" algn="just">
              <a:buNone/>
            </a:pPr>
            <a:r>
              <a:rPr lang="zh-CN" altLang="zh-CN" sz="1800" b="1" dirty="0">
                <a:latin typeface="微软雅黑" pitchFamily="34" charset="-122"/>
                <a:ea typeface="微软雅黑" pitchFamily="34" charset="-122"/>
              </a:rPr>
              <a:t>第二步：数据点分类</a:t>
            </a:r>
            <a:endParaRPr lang="en-US" altLang="zh-CN" sz="1800" b="1" dirty="0">
              <a:latin typeface="微软雅黑" pitchFamily="34" charset="-122"/>
              <a:ea typeface="微软雅黑" pitchFamily="34" charset="-122"/>
            </a:endParaRPr>
          </a:p>
          <a:p>
            <a:pPr lvl="2" algn="just">
              <a:lnSpc>
                <a:spcPct val="150000"/>
              </a:lnSpc>
            </a:pPr>
            <a:r>
              <a:rPr lang="zh-CN" altLang="zh-CN" sz="1800" dirty="0">
                <a:latin typeface="微软雅黑" pitchFamily="34" charset="-122"/>
                <a:ea typeface="微软雅黑" pitchFamily="34" charset="-122"/>
              </a:rPr>
              <a:t>进行密度聚类之前还需要了解下面三个概念：</a:t>
            </a:r>
          </a:p>
          <a:p>
            <a:pPr lvl="2" algn="just">
              <a:lnSpc>
                <a:spcPct val="150000"/>
              </a:lnSpc>
            </a:pPr>
            <a:r>
              <a:rPr lang="zh-CN" altLang="zh-CN" sz="1800" b="1" dirty="0">
                <a:latin typeface="微软雅黑" pitchFamily="34" charset="-122"/>
                <a:ea typeface="微软雅黑" pitchFamily="34" charset="-122"/>
              </a:rPr>
              <a:t>密度直达</a:t>
            </a:r>
            <a:r>
              <a:rPr lang="zh-CN" altLang="zh-CN" sz="1800" dirty="0">
                <a:latin typeface="微软雅黑" pitchFamily="34" charset="-122"/>
                <a:ea typeface="微软雅黑" pitchFamily="34" charset="-122"/>
              </a:rPr>
              <a:t>：两个同属于一个邻域的数据点是密度直达关系</a:t>
            </a:r>
            <a:endParaRPr lang="en-US" altLang="zh-CN" sz="1800" b="1" dirty="0">
              <a:latin typeface="微软雅黑" pitchFamily="34" charset="-122"/>
              <a:ea typeface="微软雅黑" pitchFamily="34" charset="-122"/>
            </a:endParaRPr>
          </a:p>
          <a:p>
            <a:pPr lvl="2" algn="just">
              <a:lnSpc>
                <a:spcPct val="150000"/>
              </a:lnSpc>
            </a:pPr>
            <a:r>
              <a:rPr lang="zh-CN" altLang="zh-CN" sz="1800" b="1" dirty="0">
                <a:latin typeface="微软雅黑" pitchFamily="34" charset="-122"/>
                <a:ea typeface="微软雅黑" pitchFamily="34" charset="-122"/>
              </a:rPr>
              <a:t>密度可达</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o</a:t>
            </a:r>
            <a:r>
              <a:rPr lang="zh-CN" altLang="zh-CN" sz="1800" dirty="0">
                <a:latin typeface="微软雅黑" pitchFamily="34" charset="-122"/>
                <a:ea typeface="微软雅黑" pitchFamily="34" charset="-122"/>
              </a:rPr>
              <a:t>在</a:t>
            </a:r>
            <a:r>
              <a:rPr lang="en-US" altLang="zh-CN" sz="1800" dirty="0">
                <a:latin typeface="微软雅黑" pitchFamily="34" charset="-122"/>
                <a:ea typeface="微软雅黑" pitchFamily="34" charset="-122"/>
              </a:rPr>
              <a:t>p</a:t>
            </a:r>
            <a:r>
              <a:rPr lang="zh-CN" altLang="zh-CN" sz="1800" dirty="0">
                <a:latin typeface="微软雅黑" pitchFamily="34" charset="-122"/>
                <a:ea typeface="微软雅黑" pitchFamily="34" charset="-122"/>
              </a:rPr>
              <a:t>的邻域内，从</a:t>
            </a:r>
            <a:r>
              <a:rPr lang="en-US" altLang="zh-CN" sz="1800" dirty="0">
                <a:latin typeface="微软雅黑" pitchFamily="34" charset="-122"/>
                <a:ea typeface="微软雅黑" pitchFamily="34" charset="-122"/>
              </a:rPr>
              <a:t>p</a:t>
            </a:r>
            <a:r>
              <a:rPr lang="zh-CN" altLang="zh-CN" sz="1800" dirty="0">
                <a:latin typeface="微软雅黑" pitchFamily="34" charset="-122"/>
                <a:ea typeface="微软雅黑" pitchFamily="34" charset="-122"/>
              </a:rPr>
              <a:t>到</a:t>
            </a:r>
            <a:r>
              <a:rPr lang="en-US" altLang="zh-CN" sz="1800" dirty="0">
                <a:latin typeface="微软雅黑" pitchFamily="34" charset="-122"/>
                <a:ea typeface="微软雅黑" pitchFamily="34" charset="-122"/>
              </a:rPr>
              <a:t>o</a:t>
            </a:r>
            <a:r>
              <a:rPr lang="zh-CN" altLang="zh-CN" sz="1800" dirty="0">
                <a:latin typeface="微软雅黑" pitchFamily="34" charset="-122"/>
                <a:ea typeface="微软雅黑" pitchFamily="34" charset="-122"/>
              </a:rPr>
              <a:t>是密度直达，而</a:t>
            </a:r>
            <a:r>
              <a:rPr lang="en-US" altLang="zh-CN" sz="1800" dirty="0">
                <a:latin typeface="微软雅黑" pitchFamily="34" charset="-122"/>
                <a:ea typeface="微软雅黑" pitchFamily="34" charset="-122"/>
              </a:rPr>
              <a:t>q</a:t>
            </a:r>
            <a:r>
              <a:rPr lang="zh-CN" altLang="zh-CN" sz="1800" dirty="0">
                <a:latin typeface="微软雅黑" pitchFamily="34" charset="-122"/>
                <a:ea typeface="微软雅黑" pitchFamily="34" charset="-122"/>
              </a:rPr>
              <a:t>对象的邻域内不包括</a:t>
            </a:r>
            <a:r>
              <a:rPr lang="en-US" altLang="zh-CN" sz="1800" dirty="0">
                <a:latin typeface="微软雅黑" pitchFamily="34" charset="-122"/>
                <a:ea typeface="微软雅黑" pitchFamily="34" charset="-122"/>
              </a:rPr>
              <a:t>p</a:t>
            </a:r>
            <a:r>
              <a:rPr lang="zh-CN" altLang="zh-CN" sz="1800" dirty="0">
                <a:latin typeface="微软雅黑" pitchFamily="34" charset="-122"/>
                <a:ea typeface="微软雅黑" pitchFamily="34" charset="-122"/>
              </a:rPr>
              <a:t>，但是包括</a:t>
            </a:r>
            <a:r>
              <a:rPr lang="en-US" altLang="zh-CN" sz="1800" dirty="0">
                <a:latin typeface="微软雅黑" pitchFamily="34" charset="-122"/>
                <a:ea typeface="微软雅黑" pitchFamily="34" charset="-122"/>
              </a:rPr>
              <a:t>o</a:t>
            </a:r>
            <a:r>
              <a:rPr lang="zh-CN" altLang="zh-CN" sz="1800" dirty="0">
                <a:latin typeface="微软雅黑" pitchFamily="34" charset="-122"/>
                <a:ea typeface="微软雅黑" pitchFamily="34" charset="-122"/>
              </a:rPr>
              <a:t>，这样</a:t>
            </a:r>
            <a:r>
              <a:rPr lang="en-US" altLang="zh-CN" sz="1800" dirty="0">
                <a:latin typeface="微软雅黑" pitchFamily="34" charset="-122"/>
                <a:ea typeface="微软雅黑" pitchFamily="34" charset="-122"/>
              </a:rPr>
              <a:t>p-&gt;o-&gt;q</a:t>
            </a:r>
            <a:r>
              <a:rPr lang="zh-CN" altLang="zh-CN" sz="1800" dirty="0">
                <a:latin typeface="微软雅黑" pitchFamily="34" charset="-122"/>
                <a:ea typeface="微软雅黑" pitchFamily="34" charset="-122"/>
              </a:rPr>
              <a:t>，称</a:t>
            </a:r>
            <a:r>
              <a:rPr lang="en-US" altLang="zh-CN" sz="1800" dirty="0">
                <a:latin typeface="微软雅黑" pitchFamily="34" charset="-122"/>
                <a:ea typeface="微软雅黑" pitchFamily="34" charset="-122"/>
              </a:rPr>
              <a:t>p</a:t>
            </a:r>
            <a:r>
              <a:rPr lang="zh-CN" altLang="zh-CN" sz="1800" dirty="0">
                <a:latin typeface="微软雅黑" pitchFamily="34" charset="-122"/>
                <a:ea typeface="微软雅黑" pitchFamily="34" charset="-122"/>
              </a:rPr>
              <a:t>到</a:t>
            </a:r>
            <a:r>
              <a:rPr lang="en-US" altLang="zh-CN" sz="1800" dirty="0">
                <a:latin typeface="微软雅黑" pitchFamily="34" charset="-122"/>
                <a:ea typeface="微软雅黑" pitchFamily="34" charset="-122"/>
              </a:rPr>
              <a:t>q</a:t>
            </a:r>
            <a:r>
              <a:rPr lang="zh-CN" altLang="zh-CN" sz="1800" dirty="0">
                <a:latin typeface="微软雅黑" pitchFamily="34" charset="-122"/>
                <a:ea typeface="微软雅黑" pitchFamily="34" charset="-122"/>
              </a:rPr>
              <a:t>是密度可达的。</a:t>
            </a:r>
            <a:r>
              <a:rPr lang="zh-CN" altLang="zh-CN" sz="1800" b="1" dirty="0">
                <a:latin typeface="微软雅黑" pitchFamily="34" charset="-122"/>
                <a:ea typeface="微软雅黑" pitchFamily="34" charset="-122"/>
              </a:rPr>
              <a:t>密度相连</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q</a:t>
            </a:r>
            <a:r>
              <a:rPr lang="zh-CN" altLang="zh-CN" sz="1800" dirty="0">
                <a:latin typeface="微软雅黑" pitchFamily="34" charset="-122"/>
                <a:ea typeface="微软雅黑" pitchFamily="34" charset="-122"/>
              </a:rPr>
              <a:t>和</a:t>
            </a:r>
            <a:r>
              <a:rPr lang="en-US" altLang="zh-CN" sz="1800" dirty="0">
                <a:latin typeface="微软雅黑" pitchFamily="34" charset="-122"/>
                <a:ea typeface="微软雅黑" pitchFamily="34" charset="-122"/>
              </a:rPr>
              <a:t>p</a:t>
            </a:r>
            <a:r>
              <a:rPr lang="zh-CN" altLang="zh-CN" sz="1800" dirty="0">
                <a:latin typeface="微软雅黑" pitchFamily="34" charset="-122"/>
                <a:ea typeface="微软雅黑" pitchFamily="34" charset="-122"/>
              </a:rPr>
              <a:t>是密度可达的</a:t>
            </a:r>
            <a:r>
              <a:rPr lang="en-US" altLang="zh-CN" sz="1800" dirty="0">
                <a:latin typeface="微软雅黑" pitchFamily="34" charset="-122"/>
                <a:ea typeface="微软雅黑" pitchFamily="34" charset="-122"/>
              </a:rPr>
              <a:t>, q</a:t>
            </a:r>
            <a:r>
              <a:rPr lang="zh-CN" altLang="zh-CN" sz="1800" dirty="0">
                <a:latin typeface="微软雅黑" pitchFamily="34" charset="-122"/>
                <a:ea typeface="微软雅黑" pitchFamily="34" charset="-122"/>
              </a:rPr>
              <a:t>和</a:t>
            </a:r>
            <a:r>
              <a:rPr lang="en-US" altLang="zh-CN" sz="1800" dirty="0">
                <a:latin typeface="微软雅黑" pitchFamily="34" charset="-122"/>
                <a:ea typeface="微软雅黑" pitchFamily="34" charset="-122"/>
              </a:rPr>
              <a:t>t</a:t>
            </a:r>
            <a:r>
              <a:rPr lang="zh-CN" altLang="zh-CN" sz="1800" dirty="0">
                <a:latin typeface="微软雅黑" pitchFamily="34" charset="-122"/>
                <a:ea typeface="微软雅黑" pitchFamily="34" charset="-122"/>
              </a:rPr>
              <a:t>也是密度可达的，则</a:t>
            </a:r>
            <a:r>
              <a:rPr lang="en-US" altLang="zh-CN" sz="1800" dirty="0">
                <a:latin typeface="微软雅黑" pitchFamily="34" charset="-122"/>
                <a:ea typeface="微软雅黑" pitchFamily="34" charset="-122"/>
              </a:rPr>
              <a:t>p</a:t>
            </a:r>
            <a:r>
              <a:rPr lang="zh-CN" altLang="zh-CN" sz="1800" dirty="0">
                <a:latin typeface="微软雅黑" pitchFamily="34" charset="-122"/>
                <a:ea typeface="微软雅黑" pitchFamily="34" charset="-122"/>
              </a:rPr>
              <a:t>和</a:t>
            </a:r>
            <a:r>
              <a:rPr lang="en-US" altLang="zh-CN" sz="1800" dirty="0">
                <a:latin typeface="微软雅黑" pitchFamily="34" charset="-122"/>
                <a:ea typeface="微软雅黑" pitchFamily="34" charset="-122"/>
              </a:rPr>
              <a:t>t</a:t>
            </a:r>
            <a:r>
              <a:rPr lang="zh-CN" altLang="zh-CN" sz="1800" dirty="0">
                <a:latin typeface="微软雅黑" pitchFamily="34" charset="-122"/>
                <a:ea typeface="微软雅黑" pitchFamily="34" charset="-122"/>
              </a:rPr>
              <a:t>是密度相连的。</a:t>
            </a:r>
            <a:endParaRPr lang="en-US" altLang="zh-CN" sz="1800" b="1" dirty="0">
              <a:latin typeface="微软雅黑" pitchFamily="34" charset="-122"/>
              <a:ea typeface="微软雅黑" pitchFamily="34" charset="-122"/>
            </a:endParaRPr>
          </a:p>
          <a:p>
            <a:pPr lvl="2" algn="just">
              <a:lnSpc>
                <a:spcPct val="100000"/>
              </a:lnSpc>
            </a:pPr>
            <a:endParaRPr lang="en-US" altLang="zh-CN"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022320714"/>
              </p:ext>
            </p:extLst>
          </p:nvPr>
        </p:nvGraphicFramePr>
        <p:xfrm>
          <a:off x="2267744" y="3917323"/>
          <a:ext cx="2637348" cy="882497"/>
        </p:xfrm>
        <a:graphic>
          <a:graphicData uri="http://schemas.openxmlformats.org/presentationml/2006/ole">
            <mc:AlternateContent xmlns:mc="http://schemas.openxmlformats.org/markup-compatibility/2006">
              <mc:Choice xmlns:v="urn:schemas-microsoft-com:vml" Requires="v">
                <p:oleObj spid="_x0000_s1084" name="Visio" r:id="rId4" imgW="2295689" imgH="1028779" progId="Visio.Drawing.15">
                  <p:embed/>
                </p:oleObj>
              </mc:Choice>
              <mc:Fallback>
                <p:oleObj name="Visio" r:id="rId4" imgW="2295689" imgH="1028779"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3917323"/>
                        <a:ext cx="2637348" cy="882497"/>
                      </a:xfrm>
                      <a:prstGeom prst="rect">
                        <a:avLst/>
                      </a:prstGeom>
                      <a:noFill/>
                    </p:spPr>
                  </p:pic>
                </p:oleObj>
              </mc:Fallback>
            </mc:AlternateContent>
          </a:graphicData>
        </a:graphic>
      </p:graphicFrame>
      <p:sp>
        <p:nvSpPr>
          <p:cNvPr id="10"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对象 10"/>
          <p:cNvGraphicFramePr>
            <a:graphicFrameLocks noChangeAspect="1"/>
          </p:cNvGraphicFramePr>
          <p:nvPr>
            <p:extLst>
              <p:ext uri="{D42A27DB-BD31-4B8C-83A1-F6EECF244321}">
                <p14:modId xmlns:p14="http://schemas.microsoft.com/office/powerpoint/2010/main" val="623644360"/>
              </p:ext>
            </p:extLst>
          </p:nvPr>
        </p:nvGraphicFramePr>
        <p:xfrm>
          <a:off x="5528615" y="3651870"/>
          <a:ext cx="3098785" cy="1069492"/>
        </p:xfrm>
        <a:graphic>
          <a:graphicData uri="http://schemas.openxmlformats.org/presentationml/2006/ole">
            <mc:AlternateContent xmlns:mc="http://schemas.openxmlformats.org/markup-compatibility/2006">
              <mc:Choice xmlns:v="urn:schemas-microsoft-com:vml" Requires="v">
                <p:oleObj spid="_x0000_s1085" name="Visio" r:id="rId6" imgW="2800555" imgH="1285868" progId="Visio.Drawing.15">
                  <p:embed/>
                </p:oleObj>
              </mc:Choice>
              <mc:Fallback>
                <p:oleObj name="Visio" r:id="rId6" imgW="2800555" imgH="1285868"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8615" y="3651870"/>
                        <a:ext cx="3098785" cy="1069492"/>
                      </a:xfrm>
                      <a:prstGeom prst="rect">
                        <a:avLst/>
                      </a:prstGeom>
                      <a:noFill/>
                    </p:spPr>
                  </p:pic>
                </p:oleObj>
              </mc:Fallback>
            </mc:AlternateContent>
          </a:graphicData>
        </a:graphic>
      </p:graphicFrame>
      <p:sp>
        <p:nvSpPr>
          <p:cNvPr id="13" name="Rectangle 1"/>
          <p:cNvSpPr>
            <a:spLocks noChangeArrowheads="1"/>
          </p:cNvSpPr>
          <p:nvPr/>
        </p:nvSpPr>
        <p:spPr bwMode="auto">
          <a:xfrm>
            <a:off x="2483768" y="4828038"/>
            <a:ext cx="189209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zh-CN" sz="1400" dirty="0"/>
              <a:t>密度可达</a:t>
            </a:r>
            <a:endParaRPr kumimoji="0" lang="zh-CN" altLang="en-US" sz="1600" b="0" i="0" u="none" strike="noStrike" cap="none" normalizeH="0" baseline="0" dirty="0">
              <a:ln>
                <a:noFill/>
              </a:ln>
              <a:solidFill>
                <a:srgbClr val="002060"/>
              </a:solidFill>
              <a:effectLst/>
              <a:latin typeface="Arial" panose="020B0604020202020204" pitchFamily="34" charset="0"/>
            </a:endParaRPr>
          </a:p>
        </p:txBody>
      </p:sp>
      <p:sp>
        <p:nvSpPr>
          <p:cNvPr id="14" name="Rectangle 1"/>
          <p:cNvSpPr>
            <a:spLocks noChangeArrowheads="1"/>
          </p:cNvSpPr>
          <p:nvPr/>
        </p:nvSpPr>
        <p:spPr bwMode="auto">
          <a:xfrm>
            <a:off x="6444208" y="4803998"/>
            <a:ext cx="174066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a:lnSpc>
                <a:spcPct val="100000"/>
              </a:lnSpc>
            </a:pPr>
            <a:r>
              <a:rPr lang="zh-CN" altLang="zh-CN" sz="1400" dirty="0"/>
              <a:t>密度相连</a:t>
            </a:r>
            <a:endParaRPr kumimoji="0" lang="zh-CN" altLang="en-US" sz="1600" b="0" i="0" u="none" strike="noStrike" cap="none" normalizeH="0" baseline="0" dirty="0">
              <a:ln>
                <a:noFill/>
              </a:ln>
              <a:solidFill>
                <a:srgbClr val="002060"/>
              </a:solidFill>
              <a:effectLst/>
              <a:latin typeface="Arial" panose="020B0604020202020204" pitchFamily="34" charset="0"/>
            </a:endParaRPr>
          </a:p>
        </p:txBody>
      </p:sp>
      <p:sp>
        <p:nvSpPr>
          <p:cNvPr id="15" name="标题 1"/>
          <p:cNvSpPr txBox="1">
            <a:spLocks/>
          </p:cNvSpPr>
          <p:nvPr/>
        </p:nvSpPr>
        <p:spPr>
          <a:xfrm>
            <a:off x="1907704" y="123478"/>
            <a:ext cx="7242646" cy="55914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kumimoji="1" lang="en-US" altLang="zh-CN" dirty="0"/>
              <a:t>DBSCAN</a:t>
            </a:r>
            <a:endParaRPr kumimoji="1" lang="zh-CN" altLang="en-US" dirty="0"/>
          </a:p>
        </p:txBody>
      </p:sp>
    </p:spTree>
    <p:extLst>
      <p:ext uri="{BB962C8B-B14F-4D97-AF65-F5344CB8AC3E}">
        <p14:creationId xmlns:p14="http://schemas.microsoft.com/office/powerpoint/2010/main" val="10198408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128792" cy="3024336"/>
          </a:xfrm>
          <a:prstGeom prst="rect">
            <a:avLst/>
          </a:prstGeom>
        </p:spPr>
        <p:txBody>
          <a:bodyPr/>
          <a:lstStyle/>
          <a:p>
            <a:pPr marL="0" lvl="1" indent="0" algn="just">
              <a:lnSpc>
                <a:spcPct val="150000"/>
              </a:lnSpc>
              <a:buNone/>
            </a:pPr>
            <a:r>
              <a:rPr lang="zh-CN" altLang="zh-CN" sz="1800" b="1" dirty="0">
                <a:latin typeface="微软雅黑" pitchFamily="34" charset="-122"/>
                <a:ea typeface="微软雅黑" pitchFamily="34" charset="-122"/>
              </a:rPr>
              <a:t>第三步：聚类</a:t>
            </a:r>
            <a:endParaRPr lang="en-US" altLang="zh-CN" sz="1800" b="1" dirty="0">
              <a:latin typeface="微软雅黑" pitchFamily="34" charset="-122"/>
              <a:ea typeface="微软雅黑" pitchFamily="34" charset="-122"/>
            </a:endParaRPr>
          </a:p>
          <a:p>
            <a:pPr lvl="2" algn="just">
              <a:lnSpc>
                <a:spcPct val="150000"/>
              </a:lnSpc>
            </a:pPr>
            <a:r>
              <a:rPr lang="en-US" altLang="zh-CN" sz="1800" dirty="0">
                <a:latin typeface="微软雅黑" pitchFamily="34" charset="-122"/>
                <a:ea typeface="微软雅黑" pitchFamily="34" charset="-122"/>
              </a:rPr>
              <a:t>DBSCAN</a:t>
            </a:r>
            <a:r>
              <a:rPr lang="zh-CN" altLang="zh-CN" sz="1800" dirty="0">
                <a:latin typeface="微软雅黑" pitchFamily="34" charset="-122"/>
                <a:ea typeface="微软雅黑" pitchFamily="34" charset="-122"/>
              </a:rPr>
              <a:t>的目标为找到密度相连数据点的最大集合，此集合作为最终的一簇。首先</a:t>
            </a:r>
            <a:r>
              <a:rPr lang="zh-CN" altLang="zh-CN" sz="1800" b="1" dirty="0">
                <a:latin typeface="微软雅黑" pitchFamily="34" charset="-122"/>
                <a:ea typeface="微软雅黑" pitchFamily="34" charset="-122"/>
              </a:rPr>
              <a:t>核心点各自成簇</a:t>
            </a:r>
            <a:r>
              <a:rPr lang="zh-CN" altLang="zh-CN" sz="1800" dirty="0">
                <a:latin typeface="微软雅黑" pitchFamily="34" charset="-122"/>
                <a:ea typeface="微软雅黑" pitchFamily="34" charset="-122"/>
              </a:rPr>
              <a:t>，采用</a:t>
            </a:r>
            <a:r>
              <a:rPr lang="zh-CN" altLang="zh-CN" sz="1800" b="1" dirty="0">
                <a:latin typeface="微软雅黑" pitchFamily="34" charset="-122"/>
                <a:ea typeface="微软雅黑" pitchFamily="34" charset="-122"/>
              </a:rPr>
              <a:t>密度相连</a:t>
            </a:r>
            <a:r>
              <a:rPr lang="zh-CN" altLang="zh-CN" sz="1800" dirty="0">
                <a:latin typeface="微软雅黑" pitchFamily="34" charset="-122"/>
                <a:ea typeface="微软雅黑" pitchFamily="34" charset="-122"/>
              </a:rPr>
              <a:t>的概念逐步对簇进行</a:t>
            </a:r>
            <a:r>
              <a:rPr lang="zh-CN" altLang="zh-CN" sz="1800" b="1" dirty="0">
                <a:latin typeface="微软雅黑" pitchFamily="34" charset="-122"/>
                <a:ea typeface="微软雅黑" pitchFamily="34" charset="-122"/>
              </a:rPr>
              <a:t>合并</a:t>
            </a:r>
            <a:r>
              <a:rPr lang="zh-CN" altLang="zh-CN" sz="1800" dirty="0">
                <a:latin typeface="微软雅黑" pitchFamily="34" charset="-122"/>
                <a:ea typeface="微软雅黑" pitchFamily="34" charset="-122"/>
              </a:rPr>
              <a:t>，打上标记。</a:t>
            </a:r>
            <a:endParaRPr lang="en-US" altLang="zh-CN" sz="1800" dirty="0">
              <a:latin typeface="微软雅黑" pitchFamily="34" charset="-122"/>
              <a:ea typeface="微软雅黑" pitchFamily="34" charset="-122"/>
            </a:endParaRPr>
          </a:p>
          <a:p>
            <a:pPr lvl="2" algn="just">
              <a:lnSpc>
                <a:spcPct val="150000"/>
              </a:lnSpc>
            </a:pPr>
            <a:r>
              <a:rPr lang="zh-CN" altLang="zh-CN" sz="1800" dirty="0">
                <a:latin typeface="微软雅黑" pitchFamily="34" charset="-122"/>
                <a:ea typeface="微软雅黑" pitchFamily="34" charset="-122"/>
              </a:rPr>
              <a:t>最终核心点密集的区域会被低密度噪声点包围，噪声点不单独成簇。所以采用</a:t>
            </a:r>
            <a:r>
              <a:rPr lang="en-US" altLang="zh-CN" sz="1800" dirty="0">
                <a:latin typeface="微软雅黑" pitchFamily="34" charset="-122"/>
                <a:ea typeface="微软雅黑" pitchFamily="34" charset="-122"/>
              </a:rPr>
              <a:t>DBSCAN</a:t>
            </a:r>
            <a:r>
              <a:rPr lang="zh-CN" altLang="zh-CN" sz="1800" dirty="0">
                <a:latin typeface="微软雅黑" pitchFamily="34" charset="-122"/>
                <a:ea typeface="微软雅黑" pitchFamily="34" charset="-122"/>
              </a:rPr>
              <a:t>进行聚类，最终的结果有一些数据点是没有标记的，这些就是</a:t>
            </a:r>
            <a:r>
              <a:rPr lang="zh-CN" altLang="zh-CN" sz="1800" b="1" dirty="0">
                <a:latin typeface="微软雅黑" pitchFamily="34" charset="-122"/>
                <a:ea typeface="微软雅黑" pitchFamily="34" charset="-122"/>
              </a:rPr>
              <a:t>噪声点</a:t>
            </a:r>
            <a:r>
              <a:rPr lang="zh-CN" altLang="zh-CN" sz="1800" dirty="0">
                <a:latin typeface="微软雅黑" pitchFamily="34" charset="-122"/>
                <a:ea typeface="微软雅黑" pitchFamily="34" charset="-122"/>
              </a:rPr>
              <a:t>。</a:t>
            </a:r>
            <a:endParaRPr lang="en-US" altLang="zh-CN" sz="18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907704" y="123478"/>
            <a:ext cx="7242646" cy="55914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kumimoji="1" lang="en-US" altLang="zh-CN" dirty="0"/>
              <a:t>DBSCAN</a:t>
            </a:r>
            <a:endParaRPr kumimoji="1" lang="zh-CN" altLang="en-US" dirty="0"/>
          </a:p>
        </p:txBody>
      </p:sp>
    </p:spTree>
    <p:extLst>
      <p:ext uri="{BB962C8B-B14F-4D97-AF65-F5344CB8AC3E}">
        <p14:creationId xmlns:p14="http://schemas.microsoft.com/office/powerpoint/2010/main" val="389514366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84634"/>
            <a:ext cx="6840760" cy="3847356"/>
          </a:xfrm>
          <a:prstGeom prst="rect">
            <a:avLst/>
          </a:prstGeom>
        </p:spPr>
        <p:txBody>
          <a:bodyPr/>
          <a:lstStyle/>
          <a:p>
            <a:pPr marL="0" lvl="1" indent="0" algn="just">
              <a:lnSpc>
                <a:spcPct val="150000"/>
              </a:lnSpc>
              <a:buNone/>
            </a:pPr>
            <a:r>
              <a:rPr lang="zh-CN" altLang="en-US" sz="1800" b="1" dirty="0">
                <a:latin typeface="微软雅黑" pitchFamily="34" charset="-122"/>
                <a:ea typeface="微软雅黑" pitchFamily="34" charset="-122"/>
              </a:rPr>
              <a:t>优点：</a:t>
            </a:r>
            <a:endParaRPr lang="en-US" altLang="zh-CN" sz="1800" b="1" dirty="0">
              <a:latin typeface="微软雅黑" pitchFamily="34" charset="-122"/>
              <a:ea typeface="微软雅黑" pitchFamily="34" charset="-122"/>
            </a:endParaRPr>
          </a:p>
          <a:p>
            <a:pPr lvl="2" algn="just"/>
            <a:r>
              <a:rPr lang="zh-CN" altLang="zh-CN" sz="1800" dirty="0">
                <a:latin typeface="微软雅黑" pitchFamily="34" charset="-122"/>
                <a:ea typeface="微软雅黑" pitchFamily="34" charset="-122"/>
              </a:rPr>
              <a:t>无需事先设定簇的个数，算法根据数据自身找出各簇</a:t>
            </a:r>
            <a:endParaRPr lang="en-US" altLang="zh-CN" sz="1800" dirty="0">
              <a:latin typeface="微软雅黑" pitchFamily="34" charset="-122"/>
              <a:ea typeface="微软雅黑" pitchFamily="34" charset="-122"/>
            </a:endParaRPr>
          </a:p>
          <a:p>
            <a:pPr lvl="2" algn="just"/>
            <a:r>
              <a:rPr lang="zh-CN" altLang="zh-CN" sz="1800" dirty="0">
                <a:latin typeface="微软雅黑" pitchFamily="34" charset="-122"/>
                <a:ea typeface="微软雅黑" pitchFamily="34" charset="-122"/>
              </a:rPr>
              <a:t>适于稠密的非凸数据集，可以发现任意形状的簇</a:t>
            </a:r>
            <a:endParaRPr lang="en-US" altLang="zh-CN" sz="1800" dirty="0">
              <a:latin typeface="微软雅黑" pitchFamily="34" charset="-122"/>
              <a:ea typeface="微软雅黑" pitchFamily="34" charset="-122"/>
            </a:endParaRPr>
          </a:p>
          <a:p>
            <a:pPr lvl="2" algn="just"/>
            <a:r>
              <a:rPr lang="zh-CN" altLang="zh-CN" sz="1800" dirty="0">
                <a:latin typeface="微软雅黑" pitchFamily="34" charset="-122"/>
                <a:ea typeface="微软雅黑" pitchFamily="34" charset="-122"/>
              </a:rPr>
              <a:t>可以在聚类时发现噪音点、对数据集中的异常点不敏感</a:t>
            </a:r>
            <a:endParaRPr lang="en-US" altLang="zh-CN" sz="1800" dirty="0">
              <a:latin typeface="微软雅黑" pitchFamily="34" charset="-122"/>
              <a:ea typeface="微软雅黑" pitchFamily="34" charset="-122"/>
            </a:endParaRPr>
          </a:p>
          <a:p>
            <a:pPr lvl="2" algn="just"/>
            <a:r>
              <a:rPr lang="zh-CN" altLang="zh-CN" sz="1800" dirty="0">
                <a:latin typeface="微软雅黑" pitchFamily="34" charset="-122"/>
                <a:ea typeface="微软雅黑" pitchFamily="34" charset="-122"/>
              </a:rPr>
              <a:t>对样本输入顺序不敏感</a:t>
            </a:r>
            <a:endParaRPr lang="en-US" altLang="zh-CN" sz="1800" b="1" dirty="0">
              <a:latin typeface="微软雅黑" pitchFamily="34" charset="-122"/>
              <a:ea typeface="微软雅黑" pitchFamily="34" charset="-122"/>
            </a:endParaRPr>
          </a:p>
          <a:p>
            <a:pPr lvl="1" algn="just">
              <a:lnSpc>
                <a:spcPct val="150000"/>
              </a:lnSpc>
            </a:pPr>
            <a:r>
              <a:rPr lang="zh-CN" altLang="en-US" sz="1800" b="1" dirty="0">
                <a:latin typeface="微软雅黑" pitchFamily="34" charset="-122"/>
                <a:ea typeface="微软雅黑" pitchFamily="34" charset="-122"/>
              </a:rPr>
              <a:t>缺点：</a:t>
            </a:r>
            <a:endParaRPr lang="en-US" altLang="zh-CN" sz="1800" b="1" dirty="0">
              <a:latin typeface="微软雅黑" pitchFamily="34" charset="-122"/>
              <a:ea typeface="微软雅黑" pitchFamily="34" charset="-122"/>
            </a:endParaRPr>
          </a:p>
          <a:p>
            <a:pPr lvl="2" algn="just"/>
            <a:r>
              <a:rPr lang="zh-CN" altLang="zh-CN" sz="1800" dirty="0">
                <a:latin typeface="微软雅黑" pitchFamily="34" charset="-122"/>
                <a:ea typeface="微软雅黑" pitchFamily="34" charset="-122"/>
              </a:rPr>
              <a:t>因为是基于密度分析，如果客观存在的两个簇没有明显的可分间隔，则很有可能被合并为同一个簇</a:t>
            </a:r>
            <a:endParaRPr lang="en-US" altLang="zh-CN" sz="1800" dirty="0">
              <a:latin typeface="微软雅黑" pitchFamily="34" charset="-122"/>
              <a:ea typeface="微软雅黑" pitchFamily="34" charset="-122"/>
            </a:endParaRPr>
          </a:p>
          <a:p>
            <a:pPr lvl="2" algn="just"/>
            <a:r>
              <a:rPr lang="zh-CN" altLang="zh-CN" sz="1800" dirty="0">
                <a:latin typeface="微软雅黑" pitchFamily="34" charset="-122"/>
                <a:ea typeface="微软雅黑" pitchFamily="34" charset="-122"/>
              </a:rPr>
              <a:t>同时</a:t>
            </a:r>
            <a:r>
              <a:rPr lang="en-US" altLang="zh-CN" sz="1800" dirty="0">
                <a:latin typeface="微软雅黑" pitchFamily="34" charset="-122"/>
                <a:ea typeface="微软雅黑" pitchFamily="34" charset="-122"/>
              </a:rPr>
              <a:t>DBSCAN</a:t>
            </a:r>
            <a:r>
              <a:rPr lang="zh-CN" altLang="zh-CN" sz="1800" dirty="0">
                <a:latin typeface="微软雅黑" pitchFamily="34" charset="-122"/>
                <a:ea typeface="微软雅黑" pitchFamily="34" charset="-122"/>
              </a:rPr>
              <a:t>聚类的参数调节较为复杂，参数设置对结果影响较大</a:t>
            </a:r>
            <a:endParaRPr lang="en-US" altLang="zh-CN" sz="1800" dirty="0">
              <a:latin typeface="微软雅黑" pitchFamily="34" charset="-122"/>
              <a:ea typeface="微软雅黑" pitchFamily="34" charset="-122"/>
            </a:endParaRPr>
          </a:p>
          <a:p>
            <a:pPr lvl="2" algn="just"/>
            <a:r>
              <a:rPr lang="en-US" altLang="zh-CN" sz="1800" dirty="0">
                <a:latin typeface="微软雅黑" pitchFamily="34" charset="-122"/>
                <a:ea typeface="微软雅黑" pitchFamily="34" charset="-122"/>
              </a:rPr>
              <a:t>DBSCAN</a:t>
            </a:r>
            <a:r>
              <a:rPr lang="zh-CN" altLang="zh-CN" sz="1800" dirty="0">
                <a:latin typeface="微软雅黑" pitchFamily="34" charset="-122"/>
                <a:ea typeface="微软雅黑" pitchFamily="34" charset="-122"/>
              </a:rPr>
              <a:t>对高维的数据处理效果不好</a:t>
            </a:r>
            <a:endParaRPr lang="en-US" altLang="zh-CN" sz="1800" dirty="0">
              <a:latin typeface="微软雅黑" pitchFamily="34" charset="-122"/>
              <a:ea typeface="微软雅黑" pitchFamily="34" charset="-122"/>
            </a:endParaRPr>
          </a:p>
          <a:p>
            <a:pPr lvl="2" algn="just">
              <a:lnSpc>
                <a:spcPct val="150000"/>
              </a:lnSpc>
            </a:pPr>
            <a:endParaRPr lang="en-US" altLang="zh-CN" sz="14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907704" y="123478"/>
            <a:ext cx="7242646" cy="55914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kumimoji="1" lang="en-US" altLang="zh-CN" sz="2600" dirty="0"/>
              <a:t>DBSCAN</a:t>
            </a:r>
            <a:r>
              <a:rPr kumimoji="1" lang="zh-CN" altLang="en-US" sz="2600" dirty="0"/>
              <a:t>分析</a:t>
            </a:r>
          </a:p>
        </p:txBody>
      </p:sp>
    </p:spTree>
    <p:extLst>
      <p:ext uri="{BB962C8B-B14F-4D97-AF65-F5344CB8AC3E}">
        <p14:creationId xmlns:p14="http://schemas.microsoft.com/office/powerpoint/2010/main" val="380143533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691680" y="123478"/>
            <a:ext cx="7458670" cy="55914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kumimoji="1" lang="en-US" altLang="zh-CN" sz="2400" b="1" dirty="0" smtClean="0"/>
              <a:t>DBSCAN</a:t>
            </a:r>
            <a:r>
              <a:rPr kumimoji="1" lang="zh-CN" altLang="en-US" sz="2400" b="1" dirty="0" smtClean="0"/>
              <a:t>与</a:t>
            </a:r>
            <a:r>
              <a:rPr kumimoji="1" lang="en-US" altLang="zh-CN" sz="2400" b="1" dirty="0" smtClean="0"/>
              <a:t>k</a:t>
            </a:r>
            <a:r>
              <a:rPr kumimoji="1" lang="zh-CN" altLang="en-US" sz="2400" b="1" dirty="0" smtClean="0"/>
              <a:t>均值对比分析</a:t>
            </a:r>
            <a:endParaRPr kumimoji="1" lang="zh-CN" altLang="en-US" sz="2400" b="1"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915566"/>
            <a:ext cx="1585275" cy="4002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3" y="987574"/>
            <a:ext cx="1478799"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3785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907704" y="1453148"/>
            <a:ext cx="7020273" cy="2755998"/>
          </a:xfrm>
          <a:prstGeom prst="rect">
            <a:avLst/>
          </a:prstGeom>
        </p:spPr>
      </p:pic>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79712" y="915565"/>
            <a:ext cx="6013351" cy="576065"/>
          </a:xfrm>
          <a:prstGeom prst="rect">
            <a:avLst/>
          </a:prstGeom>
        </p:spPr>
        <p:txBody>
          <a:bodyPr/>
          <a:lstStyle/>
          <a:p>
            <a:r>
              <a:rPr lang="en-US" altLang="zh-CN" b="1" dirty="0" err="1"/>
              <a:t>Scikit</a:t>
            </a:r>
            <a:r>
              <a:rPr lang="en-US" altLang="zh-CN" b="1" dirty="0"/>
              <a:t>-learn</a:t>
            </a:r>
          </a:p>
          <a:p>
            <a:endParaRPr lang="en-US" altLang="zh-CN" b="1" dirty="0"/>
          </a:p>
        </p:txBody>
      </p:sp>
      <p:sp>
        <p:nvSpPr>
          <p:cNvPr id="2" name="标题 1">
            <a:extLst>
              <a:ext uri="{FF2B5EF4-FFF2-40B4-BE49-F238E27FC236}">
                <a16:creationId xmlns:a16="http://schemas.microsoft.com/office/drawing/2014/main" xmlns="" id="{A154A4A1-D724-6D40-BFF3-F2BD57F839A9}"/>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395410854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8670" cy="771550"/>
          </a:xfrm>
          <a:prstGeom prst="rect">
            <a:avLst/>
          </a:prstGeom>
        </p:spPr>
        <p:txBody>
          <a:bodyPr/>
          <a:lstStyle/>
          <a:p>
            <a:pPr algn="ctr">
              <a:lnSpc>
                <a:spcPct val="150000"/>
              </a:lnSpc>
            </a:pPr>
            <a:r>
              <a:rPr kumimoji="1" lang="zh-CN" altLang="en-US" sz="2400" dirty="0"/>
              <a:t>密度聚类案例与实验</a:t>
            </a:r>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128792" cy="3456384"/>
          </a:xfrm>
          <a:prstGeom prst="rect">
            <a:avLst/>
          </a:prstGeom>
        </p:spPr>
        <p:txBody>
          <a:bodyPr/>
          <a:lstStyle/>
          <a:p>
            <a:pPr algn="just">
              <a:lnSpc>
                <a:spcPct val="150000"/>
              </a:lnSpc>
            </a:pPr>
            <a:r>
              <a:rPr lang="en-US" altLang="zh-CN" sz="1800" b="1" dirty="0" err="1">
                <a:latin typeface="微软雅黑" pitchFamily="34" charset="-122"/>
                <a:ea typeface="微软雅黑" pitchFamily="34" charset="-122"/>
              </a:rPr>
              <a:t>Sklearn</a:t>
            </a:r>
            <a:r>
              <a:rPr lang="zh-CN" altLang="en-US" sz="1800" b="1" dirty="0">
                <a:latin typeface="微软雅黑" pitchFamily="34" charset="-122"/>
                <a:ea typeface="微软雅黑" pitchFamily="34" charset="-122"/>
              </a:rPr>
              <a:t>实现</a:t>
            </a:r>
            <a:r>
              <a:rPr lang="en-US" altLang="zh-CN" sz="1800" b="1" dirty="0">
                <a:latin typeface="微软雅黑" pitchFamily="34" charset="-122"/>
                <a:ea typeface="微软雅黑" pitchFamily="34" charset="-122"/>
              </a:rPr>
              <a:t>DBSCAN</a:t>
            </a:r>
          </a:p>
          <a:p>
            <a:pPr lvl="1" algn="just">
              <a:lnSpc>
                <a:spcPct val="150000"/>
              </a:lnSpc>
            </a:pPr>
            <a:r>
              <a:rPr lang="zh-CN" altLang="en-US" sz="1800" dirty="0">
                <a:latin typeface="微软雅黑" pitchFamily="34" charset="-122"/>
                <a:ea typeface="微软雅黑" pitchFamily="34" charset="-122"/>
              </a:rPr>
              <a:t>选用</a:t>
            </a:r>
            <a:r>
              <a:rPr lang="en-US" altLang="zh-CN" sz="1800" dirty="0">
                <a:latin typeface="微软雅黑" pitchFamily="34" charset="-122"/>
                <a:ea typeface="微软雅黑" pitchFamily="34" charset="-122"/>
              </a:rPr>
              <a:t>iris</a:t>
            </a:r>
            <a:r>
              <a:rPr lang="zh-CN" altLang="en-US" sz="1800" dirty="0">
                <a:latin typeface="微软雅黑" pitchFamily="34" charset="-122"/>
                <a:ea typeface="微软雅黑" pitchFamily="34" charset="-122"/>
              </a:rPr>
              <a:t>数据库进行</a:t>
            </a:r>
            <a:r>
              <a:rPr lang="en-US" altLang="zh-CN" sz="1800" dirty="0">
                <a:latin typeface="微软雅黑" pitchFamily="34" charset="-122"/>
                <a:ea typeface="微软雅黑" pitchFamily="34" charset="-122"/>
              </a:rPr>
              <a:t>DBSCAN</a:t>
            </a:r>
            <a:r>
              <a:rPr lang="zh-CN" altLang="en-US" sz="1800" dirty="0">
                <a:latin typeface="微软雅黑" pitchFamily="34" charset="-122"/>
                <a:ea typeface="微软雅黑" pitchFamily="34" charset="-122"/>
              </a:rPr>
              <a:t>聚类算法的研究，提取</a:t>
            </a:r>
            <a:r>
              <a:rPr lang="en-US" altLang="zh-CN" sz="1800" dirty="0">
                <a:latin typeface="微软雅黑" pitchFamily="34" charset="-122"/>
                <a:ea typeface="微软雅黑" pitchFamily="34" charset="-122"/>
              </a:rPr>
              <a:t>iris</a:t>
            </a:r>
            <a:r>
              <a:rPr lang="zh-CN" altLang="en-US" sz="1800" dirty="0">
                <a:latin typeface="微软雅黑" pitchFamily="34" charset="-122"/>
                <a:ea typeface="微软雅黑" pitchFamily="34" charset="-122"/>
              </a:rPr>
              <a:t>中的四个属性值，采用</a:t>
            </a:r>
            <a:r>
              <a:rPr lang="en-US" altLang="zh-CN" sz="1800" dirty="0" err="1">
                <a:latin typeface="微软雅黑" pitchFamily="34" charset="-122"/>
                <a:ea typeface="微软雅黑" pitchFamily="34" charset="-122"/>
              </a:rPr>
              <a:t>sklearn.cluster</a:t>
            </a:r>
            <a:r>
              <a:rPr lang="zh-CN" altLang="en-US" sz="1800" dirty="0">
                <a:latin typeface="微软雅黑" pitchFamily="34" charset="-122"/>
                <a:ea typeface="微软雅黑" pitchFamily="34" charset="-122"/>
              </a:rPr>
              <a:t>中的</a:t>
            </a:r>
            <a:r>
              <a:rPr lang="en-US" altLang="zh-CN" sz="1800" dirty="0">
                <a:latin typeface="微软雅黑" pitchFamily="34" charset="-122"/>
                <a:ea typeface="微软雅黑" pitchFamily="34" charset="-122"/>
              </a:rPr>
              <a:t>DBSCAN</a:t>
            </a:r>
            <a:r>
              <a:rPr lang="zh-CN" altLang="en-US" sz="1800" dirty="0">
                <a:latin typeface="微软雅黑" pitchFamily="34" charset="-122"/>
                <a:ea typeface="微软雅黑" pitchFamily="34" charset="-122"/>
              </a:rPr>
              <a:t>方法构造聚类器，邻域参数设置为（</a:t>
            </a:r>
            <a:r>
              <a:rPr lang="en-US" altLang="zh-CN" sz="1800" dirty="0">
                <a:latin typeface="微软雅黑" pitchFamily="34" charset="-122"/>
                <a:ea typeface="微软雅黑" pitchFamily="34" charset="-122"/>
              </a:rPr>
              <a:t>0.4,9</a:t>
            </a:r>
            <a:r>
              <a:rPr lang="zh-CN" altLang="en-US" sz="1800" dirty="0">
                <a:latin typeface="微软雅黑" pitchFamily="34" charset="-122"/>
                <a:ea typeface="微软雅黑" pitchFamily="34" charset="-122"/>
              </a:rPr>
              <a:t>）。然后将最终的聚类结果绘制散点图，散点图的绘制与程序</a:t>
            </a:r>
            <a:r>
              <a:rPr lang="en-US" altLang="zh-CN" sz="1800" dirty="0">
                <a:latin typeface="微软雅黑" pitchFamily="34" charset="-122"/>
                <a:ea typeface="微软雅黑" pitchFamily="34" charset="-122"/>
              </a:rPr>
              <a:t>5-5-2</a:t>
            </a:r>
            <a:r>
              <a:rPr lang="zh-CN" altLang="en-US" sz="1800" dirty="0">
                <a:latin typeface="微软雅黑" pitchFamily="34" charset="-122"/>
                <a:ea typeface="微软雅黑" pitchFamily="34" charset="-122"/>
              </a:rPr>
              <a:t>一致。</a:t>
            </a:r>
          </a:p>
          <a:p>
            <a:pPr lvl="1" algn="just">
              <a:lnSpc>
                <a:spcPct val="150000"/>
              </a:lnSpc>
            </a:pPr>
            <a:r>
              <a:rPr lang="zh-CN" altLang="en-US" sz="1800" dirty="0">
                <a:latin typeface="微软雅黑" pitchFamily="34" charset="-122"/>
                <a:ea typeface="微软雅黑" pitchFamily="34" charset="-122"/>
              </a:rPr>
              <a:t>采用鸢尾花数据集进行</a:t>
            </a:r>
            <a:r>
              <a:rPr lang="en-US" altLang="zh-CN" sz="1800" dirty="0">
                <a:latin typeface="微软雅黑" pitchFamily="34" charset="-122"/>
                <a:ea typeface="微软雅黑" pitchFamily="34" charset="-122"/>
              </a:rPr>
              <a:t>DBSCAN</a:t>
            </a:r>
            <a:r>
              <a:rPr lang="zh-CN" altLang="en-US" sz="1800" dirty="0">
                <a:latin typeface="微软雅黑" pitchFamily="34" charset="-122"/>
                <a:ea typeface="微软雅黑" pitchFamily="34" charset="-122"/>
              </a:rPr>
              <a:t>聚类模型训练以及对最终聚类结果的展示代码如下所示：</a:t>
            </a:r>
          </a:p>
          <a:p>
            <a:pPr lvl="2" algn="just">
              <a:lnSpc>
                <a:spcPct val="150000"/>
              </a:lnSpc>
            </a:pPr>
            <a:endParaRPr lang="en-US" altLang="zh-CN" sz="18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9631767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内容占位符 8"/>
          <p:cNvGraphicFramePr>
            <a:graphicFrameLocks noGrp="1"/>
          </p:cNvGraphicFramePr>
          <p:nvPr>
            <p:ph idx="4294967295"/>
            <p:extLst>
              <p:ext uri="{D42A27DB-BD31-4B8C-83A1-F6EECF244321}">
                <p14:modId xmlns:p14="http://schemas.microsoft.com/office/powerpoint/2010/main" val="2912603554"/>
              </p:ext>
            </p:extLst>
          </p:nvPr>
        </p:nvGraphicFramePr>
        <p:xfrm>
          <a:off x="1835696" y="841756"/>
          <a:ext cx="6035315" cy="4034250"/>
        </p:xfrm>
        <a:graphic>
          <a:graphicData uri="http://schemas.openxmlformats.org/drawingml/2006/table">
            <a:tbl>
              <a:tblPr firstRow="1" firstCol="1" bandRow="1">
                <a:tableStyleId>{5C22544A-7EE6-4342-B048-85BDC9FD1C3A}</a:tableStyleId>
              </a:tblPr>
              <a:tblGrid>
                <a:gridCol w="6035315">
                  <a:extLst>
                    <a:ext uri="{9D8B030D-6E8A-4147-A177-3AD203B41FA5}">
                      <a16:colId xmlns:a16="http://schemas.microsoft.com/office/drawing/2014/main" xmlns="" val="20000"/>
                    </a:ext>
                  </a:extLst>
                </a:gridCol>
              </a:tblGrid>
              <a:tr h="267598">
                <a:tc>
                  <a:txBody>
                    <a:bodyPr/>
                    <a:lstStyle/>
                    <a:p>
                      <a:pPr algn="ctr">
                        <a:lnSpc>
                          <a:spcPct val="120000"/>
                        </a:lnSpc>
                        <a:spcAft>
                          <a:spcPts val="0"/>
                        </a:spcAft>
                      </a:pPr>
                      <a:r>
                        <a:rPr lang="en-US" altLang="zh-CN" sz="1400" b="1" kern="1200" dirty="0">
                          <a:solidFill>
                            <a:srgbClr val="002060"/>
                          </a:solidFill>
                          <a:effectLst/>
                          <a:latin typeface="+mn-lt"/>
                          <a:ea typeface="+mn-ea"/>
                          <a:cs typeface="+mn-cs"/>
                        </a:rPr>
                        <a:t>DBSCAN</a:t>
                      </a:r>
                      <a:r>
                        <a:rPr lang="zh-CN" altLang="zh-CN" sz="1400" b="1" kern="1200" dirty="0">
                          <a:solidFill>
                            <a:srgbClr val="002060"/>
                          </a:solidFill>
                          <a:effectLst/>
                          <a:latin typeface="+mn-lt"/>
                          <a:ea typeface="+mn-ea"/>
                          <a:cs typeface="+mn-cs"/>
                        </a:rPr>
                        <a:t>聚类模型</a:t>
                      </a:r>
                      <a:endParaRPr lang="zh-CN" sz="11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3766652">
                <a:tc>
                  <a:txBody>
                    <a:bodyPr/>
                    <a:lstStyle/>
                    <a:p>
                      <a:r>
                        <a:rPr lang="en-US" altLang="zh-CN" sz="1400" b="1" kern="1200" dirty="0">
                          <a:solidFill>
                            <a:srgbClr val="002060"/>
                          </a:solidFill>
                          <a:effectLst/>
                          <a:latin typeface="+mn-lt"/>
                          <a:ea typeface="+mn-ea"/>
                          <a:cs typeface="+mn-cs"/>
                        </a:rPr>
                        <a:t>import </a:t>
                      </a:r>
                      <a:r>
                        <a:rPr lang="en-US" altLang="zh-CN" sz="1400" b="1" kern="1200" dirty="0" err="1">
                          <a:solidFill>
                            <a:srgbClr val="002060"/>
                          </a:solidFill>
                          <a:effectLst/>
                          <a:latin typeface="+mn-lt"/>
                          <a:ea typeface="+mn-ea"/>
                          <a:cs typeface="+mn-cs"/>
                        </a:rPr>
                        <a:t>matplotlib.pyplot</a:t>
                      </a:r>
                      <a:r>
                        <a:rPr lang="en-US" altLang="zh-CN" sz="1400" b="1" kern="1200" dirty="0">
                          <a:solidFill>
                            <a:srgbClr val="002060"/>
                          </a:solidFill>
                          <a:effectLst/>
                          <a:latin typeface="+mn-lt"/>
                          <a:ea typeface="+mn-ea"/>
                          <a:cs typeface="+mn-cs"/>
                        </a:rPr>
                        <a:t> as </a:t>
                      </a:r>
                      <a:r>
                        <a:rPr lang="en-US" altLang="zh-CN" sz="1400" b="1" kern="1200" dirty="0" err="1">
                          <a:solidFill>
                            <a:srgbClr val="002060"/>
                          </a:solidFill>
                          <a:effectLst/>
                          <a:latin typeface="+mn-lt"/>
                          <a:ea typeface="+mn-ea"/>
                          <a:cs typeface="+mn-cs"/>
                        </a:rPr>
                        <a:t>plt</a:t>
                      </a:r>
                      <a:r>
                        <a:rPr lang="en-US" altLang="zh-CN" sz="1400" b="1" kern="1200" dirty="0">
                          <a:solidFill>
                            <a:srgbClr val="002060"/>
                          </a:solidFill>
                          <a:effectLst/>
                          <a:latin typeface="+mn-lt"/>
                          <a:ea typeface="+mn-ea"/>
                          <a:cs typeface="+mn-cs"/>
                        </a:rPr>
                        <a:t>  </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import </a:t>
                      </a:r>
                      <a:r>
                        <a:rPr lang="en-US" altLang="zh-CN" sz="1400" b="1" kern="1200" dirty="0" err="1">
                          <a:solidFill>
                            <a:srgbClr val="002060"/>
                          </a:solidFill>
                          <a:effectLst/>
                          <a:latin typeface="+mn-lt"/>
                          <a:ea typeface="+mn-ea"/>
                          <a:cs typeface="+mn-cs"/>
                        </a:rPr>
                        <a:t>numpy</a:t>
                      </a:r>
                      <a:r>
                        <a:rPr lang="en-US" altLang="zh-CN" sz="1400" b="1" kern="1200" dirty="0">
                          <a:solidFill>
                            <a:srgbClr val="002060"/>
                          </a:solidFill>
                          <a:effectLst/>
                          <a:latin typeface="+mn-lt"/>
                          <a:ea typeface="+mn-ea"/>
                          <a:cs typeface="+mn-cs"/>
                        </a:rPr>
                        <a:t> as np  </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sklearn.datasets</a:t>
                      </a:r>
                      <a:r>
                        <a:rPr lang="en-US" altLang="zh-CN" sz="1400" b="1" kern="1200" dirty="0">
                          <a:solidFill>
                            <a:srgbClr val="002060"/>
                          </a:solidFill>
                          <a:effectLst/>
                          <a:latin typeface="+mn-lt"/>
                          <a:ea typeface="+mn-ea"/>
                          <a:cs typeface="+mn-cs"/>
                        </a:rPr>
                        <a:t> import </a:t>
                      </a:r>
                      <a:r>
                        <a:rPr lang="en-US" altLang="zh-CN" sz="1400" b="1" kern="1200" dirty="0" err="1">
                          <a:solidFill>
                            <a:srgbClr val="002060"/>
                          </a:solidFill>
                          <a:effectLst/>
                          <a:latin typeface="+mn-lt"/>
                          <a:ea typeface="+mn-ea"/>
                          <a:cs typeface="+mn-cs"/>
                        </a:rPr>
                        <a:t>load_iris</a:t>
                      </a:r>
                      <a:r>
                        <a:rPr lang="en-US" altLang="zh-CN" sz="1400" b="1" kern="1200" dirty="0">
                          <a:solidFill>
                            <a:srgbClr val="002060"/>
                          </a:solidFill>
                          <a:effectLst/>
                          <a:latin typeface="+mn-lt"/>
                          <a:ea typeface="+mn-ea"/>
                          <a:cs typeface="+mn-cs"/>
                        </a:rPr>
                        <a:t> </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sklearn.cluster</a:t>
                      </a:r>
                      <a:r>
                        <a:rPr lang="en-US" altLang="zh-CN" sz="1400" b="1" kern="1200" dirty="0">
                          <a:solidFill>
                            <a:srgbClr val="002060"/>
                          </a:solidFill>
                          <a:effectLst/>
                          <a:latin typeface="+mn-lt"/>
                          <a:ea typeface="+mn-ea"/>
                          <a:cs typeface="+mn-cs"/>
                        </a:rPr>
                        <a:t> import DBSCAN</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X =</a:t>
                      </a:r>
                      <a:r>
                        <a:rPr lang="en-US" altLang="zh-CN" sz="1400" b="1" kern="1200" baseline="0" dirty="0">
                          <a:solidFill>
                            <a:srgbClr val="002060"/>
                          </a:solidFill>
                          <a:effectLst/>
                          <a:latin typeface="+mn-lt"/>
                          <a:ea typeface="+mn-ea"/>
                          <a:cs typeface="+mn-cs"/>
                        </a:rPr>
                        <a:t> </a:t>
                      </a:r>
                      <a:r>
                        <a:rPr lang="en-US" altLang="zh-CN" sz="1400" b="1" kern="1200" dirty="0" err="1">
                          <a:solidFill>
                            <a:srgbClr val="002060"/>
                          </a:solidFill>
                          <a:effectLst/>
                          <a:latin typeface="+mn-lt"/>
                          <a:ea typeface="+mn-ea"/>
                          <a:cs typeface="+mn-cs"/>
                        </a:rPr>
                        <a:t>load_iris</a:t>
                      </a:r>
                      <a:r>
                        <a:rPr lang="en-US" altLang="zh-CN" sz="1400" b="1" kern="1200" dirty="0">
                          <a:solidFill>
                            <a:srgbClr val="002060"/>
                          </a:solidFill>
                          <a:effectLst/>
                          <a:latin typeface="+mn-lt"/>
                          <a:ea typeface="+mn-ea"/>
                          <a:cs typeface="+mn-cs"/>
                        </a:rPr>
                        <a:t>() .data</a:t>
                      </a:r>
                      <a:endParaRPr lang="zh-CN" altLang="zh-CN" sz="1400" b="1" kern="1200" dirty="0">
                        <a:solidFill>
                          <a:srgbClr val="002060"/>
                        </a:solidFill>
                        <a:effectLst/>
                        <a:latin typeface="+mn-lt"/>
                        <a:ea typeface="+mn-ea"/>
                        <a:cs typeface="+mn-cs"/>
                      </a:endParaRPr>
                    </a:p>
                    <a:p>
                      <a:r>
                        <a:rPr lang="en-US" altLang="zh-CN" sz="1400" b="1" kern="1200" dirty="0" err="1">
                          <a:solidFill>
                            <a:srgbClr val="002060"/>
                          </a:solidFill>
                          <a:effectLst/>
                          <a:latin typeface="+mn-lt"/>
                          <a:ea typeface="+mn-ea"/>
                          <a:cs typeface="+mn-cs"/>
                        </a:rPr>
                        <a:t>dbscan</a:t>
                      </a:r>
                      <a:r>
                        <a:rPr lang="en-US" altLang="zh-CN" sz="1400" b="1" kern="1200" dirty="0">
                          <a:solidFill>
                            <a:srgbClr val="002060"/>
                          </a:solidFill>
                          <a:effectLst/>
                          <a:latin typeface="+mn-lt"/>
                          <a:ea typeface="+mn-ea"/>
                          <a:cs typeface="+mn-cs"/>
                        </a:rPr>
                        <a:t> = DBSCAN(eps=0.4, </a:t>
                      </a:r>
                      <a:r>
                        <a:rPr lang="en-US" altLang="zh-CN" sz="1400" b="1" kern="1200" dirty="0" err="1">
                          <a:solidFill>
                            <a:srgbClr val="002060"/>
                          </a:solidFill>
                          <a:effectLst/>
                          <a:latin typeface="+mn-lt"/>
                          <a:ea typeface="+mn-ea"/>
                          <a:cs typeface="+mn-cs"/>
                        </a:rPr>
                        <a:t>min_samples</a:t>
                      </a:r>
                      <a:r>
                        <a:rPr lang="en-US" altLang="zh-CN" sz="1400" b="1" kern="1200" dirty="0">
                          <a:solidFill>
                            <a:srgbClr val="002060"/>
                          </a:solidFill>
                          <a:effectLst/>
                          <a:latin typeface="+mn-lt"/>
                          <a:ea typeface="+mn-ea"/>
                          <a:cs typeface="+mn-cs"/>
                        </a:rPr>
                        <a:t>=9)</a:t>
                      </a:r>
                      <a:endParaRPr lang="zh-CN" altLang="zh-CN" sz="1400" b="1" kern="1200" dirty="0">
                        <a:solidFill>
                          <a:srgbClr val="002060"/>
                        </a:solidFill>
                        <a:effectLst/>
                        <a:latin typeface="+mn-lt"/>
                        <a:ea typeface="+mn-ea"/>
                        <a:cs typeface="+mn-cs"/>
                      </a:endParaRPr>
                    </a:p>
                    <a:p>
                      <a:r>
                        <a:rPr lang="en-US" altLang="zh-CN" sz="1400" b="1" kern="1200" dirty="0" err="1">
                          <a:solidFill>
                            <a:srgbClr val="002060"/>
                          </a:solidFill>
                          <a:effectLst/>
                          <a:latin typeface="+mn-lt"/>
                          <a:ea typeface="+mn-ea"/>
                          <a:cs typeface="+mn-cs"/>
                        </a:rPr>
                        <a:t>dbscan.fit</a:t>
                      </a:r>
                      <a:r>
                        <a:rPr lang="en-US" altLang="zh-CN" sz="1400" b="1" kern="1200" dirty="0">
                          <a:solidFill>
                            <a:srgbClr val="002060"/>
                          </a:solidFill>
                          <a:effectLst/>
                          <a:latin typeface="+mn-lt"/>
                          <a:ea typeface="+mn-ea"/>
                          <a:cs typeface="+mn-cs"/>
                        </a:rPr>
                        <a:t>(X) </a:t>
                      </a:r>
                      <a:endParaRPr lang="zh-CN" altLang="zh-CN" sz="1400" b="1" kern="1200" dirty="0">
                        <a:solidFill>
                          <a:srgbClr val="002060"/>
                        </a:solidFill>
                        <a:effectLst/>
                        <a:latin typeface="+mn-lt"/>
                        <a:ea typeface="+mn-ea"/>
                        <a:cs typeface="+mn-cs"/>
                      </a:endParaRPr>
                    </a:p>
                    <a:p>
                      <a:r>
                        <a:rPr lang="en-US" altLang="zh-CN" sz="1400" b="1" kern="1200" dirty="0" err="1">
                          <a:solidFill>
                            <a:srgbClr val="002060"/>
                          </a:solidFill>
                          <a:effectLst/>
                          <a:latin typeface="+mn-lt"/>
                          <a:ea typeface="+mn-ea"/>
                          <a:cs typeface="+mn-cs"/>
                        </a:rPr>
                        <a:t>label_pred</a:t>
                      </a:r>
                      <a:r>
                        <a:rPr lang="en-US" altLang="zh-CN" sz="1400" b="1" kern="1200" dirty="0">
                          <a:solidFill>
                            <a:srgbClr val="002060"/>
                          </a:solidFill>
                          <a:effectLst/>
                          <a:latin typeface="+mn-lt"/>
                          <a:ea typeface="+mn-ea"/>
                          <a:cs typeface="+mn-cs"/>
                        </a:rPr>
                        <a:t> = </a:t>
                      </a:r>
                      <a:r>
                        <a:rPr lang="en-US" altLang="zh-CN" sz="1400" b="1" kern="1200" dirty="0" err="1">
                          <a:solidFill>
                            <a:srgbClr val="002060"/>
                          </a:solidFill>
                          <a:effectLst/>
                          <a:latin typeface="+mn-lt"/>
                          <a:ea typeface="+mn-ea"/>
                          <a:cs typeface="+mn-cs"/>
                        </a:rPr>
                        <a:t>dbscan.labels</a:t>
                      </a:r>
                      <a:r>
                        <a:rPr lang="en-US" altLang="zh-CN" sz="1400" b="1" kern="1200" dirty="0">
                          <a:solidFill>
                            <a:srgbClr val="002060"/>
                          </a:solidFill>
                          <a:effectLst/>
                          <a:latin typeface="+mn-lt"/>
                          <a:ea typeface="+mn-ea"/>
                          <a:cs typeface="+mn-cs"/>
                        </a:rPr>
                        <a:t>_</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x0 = X[</a:t>
                      </a:r>
                      <a:r>
                        <a:rPr lang="en-US" altLang="zh-CN" sz="1400" b="1" kern="1200" dirty="0" err="1">
                          <a:solidFill>
                            <a:srgbClr val="002060"/>
                          </a:solidFill>
                          <a:effectLst/>
                          <a:latin typeface="+mn-lt"/>
                          <a:ea typeface="+mn-ea"/>
                          <a:cs typeface="+mn-cs"/>
                        </a:rPr>
                        <a:t>label_pred</a:t>
                      </a:r>
                      <a:r>
                        <a:rPr lang="en-US" altLang="zh-CN" sz="1400" b="1" kern="1200" dirty="0">
                          <a:solidFill>
                            <a:srgbClr val="002060"/>
                          </a:solidFill>
                          <a:effectLst/>
                          <a:latin typeface="+mn-lt"/>
                          <a:ea typeface="+mn-ea"/>
                          <a:cs typeface="+mn-cs"/>
                        </a:rPr>
                        <a:t> == 0]</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x1 = X[</a:t>
                      </a:r>
                      <a:r>
                        <a:rPr lang="en-US" altLang="zh-CN" sz="1400" b="1" kern="1200" dirty="0" err="1">
                          <a:solidFill>
                            <a:srgbClr val="002060"/>
                          </a:solidFill>
                          <a:effectLst/>
                          <a:latin typeface="+mn-lt"/>
                          <a:ea typeface="+mn-ea"/>
                          <a:cs typeface="+mn-cs"/>
                        </a:rPr>
                        <a:t>label_pred</a:t>
                      </a:r>
                      <a:r>
                        <a:rPr lang="en-US" altLang="zh-CN" sz="1400" b="1" kern="1200" dirty="0">
                          <a:solidFill>
                            <a:srgbClr val="002060"/>
                          </a:solidFill>
                          <a:effectLst/>
                          <a:latin typeface="+mn-lt"/>
                          <a:ea typeface="+mn-ea"/>
                          <a:cs typeface="+mn-cs"/>
                        </a:rPr>
                        <a:t> == 1]</a:t>
                      </a:r>
                      <a:endParaRPr lang="zh-CN"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x2 = X[</a:t>
                      </a:r>
                      <a:r>
                        <a:rPr lang="en-US" altLang="zh-CN" sz="1400" b="1" kern="1200" dirty="0" err="1">
                          <a:solidFill>
                            <a:srgbClr val="002060"/>
                          </a:solidFill>
                          <a:effectLst/>
                          <a:latin typeface="+mn-lt"/>
                          <a:ea typeface="+mn-ea"/>
                          <a:cs typeface="+mn-cs"/>
                        </a:rPr>
                        <a:t>label_pred</a:t>
                      </a:r>
                      <a:r>
                        <a:rPr lang="en-US" altLang="zh-CN" sz="1400" b="1" kern="1200" dirty="0">
                          <a:solidFill>
                            <a:srgbClr val="002060"/>
                          </a:solidFill>
                          <a:effectLst/>
                          <a:latin typeface="+mn-lt"/>
                          <a:ea typeface="+mn-ea"/>
                          <a:cs typeface="+mn-cs"/>
                        </a:rPr>
                        <a:t> == 2]</a:t>
                      </a:r>
                      <a:endParaRPr lang="zh-CN" altLang="zh-CN" sz="1400" b="1" kern="1200" dirty="0">
                        <a:solidFill>
                          <a:srgbClr val="002060"/>
                        </a:solidFill>
                        <a:effectLst/>
                        <a:latin typeface="+mn-lt"/>
                        <a:ea typeface="+mn-ea"/>
                        <a:cs typeface="+mn-cs"/>
                      </a:endParaRPr>
                    </a:p>
                    <a:p>
                      <a:r>
                        <a:rPr lang="en-US" altLang="zh-CN" sz="1400" b="1" kern="1200" dirty="0" err="1">
                          <a:solidFill>
                            <a:srgbClr val="002060"/>
                          </a:solidFill>
                          <a:effectLst/>
                          <a:latin typeface="+mn-lt"/>
                          <a:ea typeface="+mn-ea"/>
                          <a:cs typeface="+mn-cs"/>
                        </a:rPr>
                        <a:t>plt.scatter</a:t>
                      </a:r>
                      <a:r>
                        <a:rPr lang="en-US" altLang="zh-CN" sz="1400" b="1" kern="1200" dirty="0">
                          <a:solidFill>
                            <a:srgbClr val="002060"/>
                          </a:solidFill>
                          <a:effectLst/>
                          <a:latin typeface="+mn-lt"/>
                          <a:ea typeface="+mn-ea"/>
                          <a:cs typeface="+mn-cs"/>
                        </a:rPr>
                        <a:t>(x0[:, 2], x0[:, 3], c="red", marker='o', label='label0')  </a:t>
                      </a:r>
                      <a:endParaRPr lang="zh-CN" altLang="zh-CN" sz="1400" b="1" kern="1200" dirty="0">
                        <a:solidFill>
                          <a:srgbClr val="002060"/>
                        </a:solidFill>
                        <a:effectLst/>
                        <a:latin typeface="+mn-lt"/>
                        <a:ea typeface="+mn-ea"/>
                        <a:cs typeface="+mn-cs"/>
                      </a:endParaRPr>
                    </a:p>
                    <a:p>
                      <a:r>
                        <a:rPr lang="en-US" altLang="zh-CN" sz="1400" b="1" kern="1200" dirty="0" err="1">
                          <a:solidFill>
                            <a:srgbClr val="002060"/>
                          </a:solidFill>
                          <a:effectLst/>
                          <a:latin typeface="+mn-lt"/>
                          <a:ea typeface="+mn-ea"/>
                          <a:cs typeface="+mn-cs"/>
                        </a:rPr>
                        <a:t>plt.scatter</a:t>
                      </a:r>
                      <a:r>
                        <a:rPr lang="en-US" altLang="zh-CN" sz="1400" b="1" kern="1200" dirty="0">
                          <a:solidFill>
                            <a:srgbClr val="002060"/>
                          </a:solidFill>
                          <a:effectLst/>
                          <a:latin typeface="+mn-lt"/>
                          <a:ea typeface="+mn-ea"/>
                          <a:cs typeface="+mn-cs"/>
                        </a:rPr>
                        <a:t>(x1[:, 2], x1[:, 3], c="green", marker='*', label='label1')  </a:t>
                      </a:r>
                      <a:endParaRPr lang="zh-CN" altLang="zh-CN" sz="1400" b="1" kern="1200" dirty="0">
                        <a:solidFill>
                          <a:srgbClr val="002060"/>
                        </a:solidFill>
                        <a:effectLst/>
                        <a:latin typeface="+mn-lt"/>
                        <a:ea typeface="+mn-ea"/>
                        <a:cs typeface="+mn-cs"/>
                      </a:endParaRPr>
                    </a:p>
                    <a:p>
                      <a:r>
                        <a:rPr lang="en-US" altLang="zh-CN" sz="1400" b="1" kern="1200" dirty="0" err="1">
                          <a:solidFill>
                            <a:srgbClr val="002060"/>
                          </a:solidFill>
                          <a:effectLst/>
                          <a:latin typeface="+mn-lt"/>
                          <a:ea typeface="+mn-ea"/>
                          <a:cs typeface="+mn-cs"/>
                        </a:rPr>
                        <a:t>plt.scatter</a:t>
                      </a:r>
                      <a:r>
                        <a:rPr lang="en-US" altLang="zh-CN" sz="1400" b="1" kern="1200" dirty="0">
                          <a:solidFill>
                            <a:srgbClr val="002060"/>
                          </a:solidFill>
                          <a:effectLst/>
                          <a:latin typeface="+mn-lt"/>
                          <a:ea typeface="+mn-ea"/>
                          <a:cs typeface="+mn-cs"/>
                        </a:rPr>
                        <a:t>(x2[:, 2], x2[:, 3], c="blue", marker='+', label='label2')  </a:t>
                      </a:r>
                      <a:endParaRPr lang="zh-CN" altLang="zh-CN" sz="1400" b="1" kern="1200" dirty="0">
                        <a:solidFill>
                          <a:srgbClr val="002060"/>
                        </a:solidFill>
                        <a:effectLst/>
                        <a:latin typeface="+mn-lt"/>
                        <a:ea typeface="+mn-ea"/>
                        <a:cs typeface="+mn-cs"/>
                      </a:endParaRPr>
                    </a:p>
                    <a:p>
                      <a:r>
                        <a:rPr lang="en-US" altLang="zh-CN" sz="1400" b="1" kern="1200" dirty="0" err="1">
                          <a:solidFill>
                            <a:srgbClr val="002060"/>
                          </a:solidFill>
                          <a:effectLst/>
                          <a:latin typeface="+mn-lt"/>
                          <a:ea typeface="+mn-ea"/>
                          <a:cs typeface="+mn-cs"/>
                        </a:rPr>
                        <a:t>plt.legend</a:t>
                      </a:r>
                      <a:r>
                        <a:rPr lang="en-US" altLang="zh-CN" sz="1400" b="1" kern="1200" dirty="0">
                          <a:solidFill>
                            <a:srgbClr val="002060"/>
                          </a:solidFill>
                          <a:effectLst/>
                          <a:latin typeface="+mn-lt"/>
                          <a:ea typeface="+mn-ea"/>
                          <a:cs typeface="+mn-cs"/>
                        </a:rPr>
                        <a:t>(</a:t>
                      </a:r>
                      <a:r>
                        <a:rPr lang="en-US" altLang="zh-CN" sz="1400" b="1" kern="1200" dirty="0" err="1">
                          <a:solidFill>
                            <a:srgbClr val="002060"/>
                          </a:solidFill>
                          <a:effectLst/>
                          <a:latin typeface="+mn-lt"/>
                          <a:ea typeface="+mn-ea"/>
                          <a:cs typeface="+mn-cs"/>
                        </a:rPr>
                        <a:t>loc</a:t>
                      </a:r>
                      <a:r>
                        <a:rPr lang="en-US" altLang="zh-CN" sz="1400" b="1" kern="1200" dirty="0">
                          <a:solidFill>
                            <a:srgbClr val="002060"/>
                          </a:solidFill>
                          <a:effectLst/>
                          <a:latin typeface="+mn-lt"/>
                          <a:ea typeface="+mn-ea"/>
                          <a:cs typeface="+mn-cs"/>
                        </a:rPr>
                        <a:t>=2)  </a:t>
                      </a:r>
                      <a:endParaRPr lang="zh-CN" altLang="zh-CN" sz="1400" b="1" kern="1200" dirty="0">
                        <a:solidFill>
                          <a:srgbClr val="002060"/>
                        </a:solidFill>
                        <a:effectLst/>
                        <a:latin typeface="+mn-lt"/>
                        <a:ea typeface="+mn-ea"/>
                        <a:cs typeface="+mn-cs"/>
                      </a:endParaRPr>
                    </a:p>
                    <a:p>
                      <a:r>
                        <a:rPr lang="en-US" altLang="zh-CN" sz="1400" b="1" kern="1200" dirty="0" err="1">
                          <a:solidFill>
                            <a:srgbClr val="002060"/>
                          </a:solidFill>
                          <a:effectLst/>
                          <a:latin typeface="+mn-lt"/>
                          <a:ea typeface="+mn-ea"/>
                          <a:cs typeface="+mn-cs"/>
                        </a:rPr>
                        <a:t>plt.show</a:t>
                      </a:r>
                      <a:r>
                        <a:rPr lang="en-US" altLang="zh-CN" sz="1400" b="1" kern="1200" dirty="0">
                          <a:solidFill>
                            <a:srgbClr val="002060"/>
                          </a:solidFill>
                          <a:effectLst/>
                          <a:latin typeface="+mn-lt"/>
                          <a:ea typeface="+mn-ea"/>
                          <a:cs typeface="+mn-cs"/>
                        </a:rPr>
                        <a:t>() </a:t>
                      </a:r>
                      <a:endParaRPr lang="zh-CN" altLang="zh-CN" sz="1400" b="1" kern="1200" dirty="0">
                        <a:solidFill>
                          <a:srgbClr val="002060"/>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8" name="图片 7" descr="C:\Users\97373\Downloads\sigmoid(9).e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1131590"/>
            <a:ext cx="3707904" cy="2088232"/>
          </a:xfrm>
          <a:prstGeom prst="rect">
            <a:avLst/>
          </a:prstGeom>
          <a:noFill/>
          <a:ln>
            <a:noFill/>
          </a:ln>
        </p:spPr>
      </p:pic>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zh-CN" altLang="en-US" sz="2400"/>
              <a:t>密度聚类案例与实验</a:t>
            </a:r>
            <a:endParaRPr kumimoji="1" lang="zh-CN" altLang="en-US" sz="2400" dirty="0"/>
          </a:p>
        </p:txBody>
      </p:sp>
    </p:spTree>
    <p:extLst>
      <p:ext uri="{BB962C8B-B14F-4D97-AF65-F5344CB8AC3E}">
        <p14:creationId xmlns:p14="http://schemas.microsoft.com/office/powerpoint/2010/main" val="372125374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63688" y="184666"/>
            <a:ext cx="7344816" cy="497959"/>
          </a:xfrm>
          <a:prstGeom prst="rect">
            <a:avLst/>
          </a:prstGeom>
        </p:spPr>
        <p:txBody>
          <a:bodyPr/>
          <a:lstStyle/>
          <a:p>
            <a:r>
              <a:rPr kumimoji="1" lang="en-US" altLang="zh-CN" sz="2600" b="1" dirty="0">
                <a:latin typeface="微软雅黑" pitchFamily="34" charset="-122"/>
                <a:ea typeface="微软雅黑" pitchFamily="34" charset="-122"/>
              </a:rPr>
              <a:t>5.4  </a:t>
            </a:r>
            <a:r>
              <a:rPr lang="zh-CN" altLang="zh-CN" sz="2600" b="1" dirty="0">
                <a:latin typeface="微软雅黑" pitchFamily="34" charset="-122"/>
                <a:ea typeface="微软雅黑" pitchFamily="34" charset="-122"/>
              </a:rPr>
              <a:t>层次聚类</a:t>
            </a:r>
            <a:endParaRPr kumimoji="1" lang="zh-CN" altLang="en-US" sz="2600" b="1" dirty="0">
              <a:latin typeface="微软雅黑" pitchFamily="34" charset="-122"/>
              <a:ea typeface="微软雅黑" pitchFamily="34" charset="-122"/>
            </a:endParaRPr>
          </a:p>
        </p:txBody>
      </p:sp>
      <p:sp>
        <p:nvSpPr>
          <p:cNvPr id="7"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915566"/>
            <a:ext cx="7200800" cy="4104455"/>
          </a:xfrm>
          <a:prstGeom prst="rect">
            <a:avLst/>
          </a:prstGeom>
        </p:spPr>
        <p:txBody>
          <a:bodyPr/>
          <a:lstStyle/>
          <a:p>
            <a:pPr lvl="1" algn="just">
              <a:lnSpc>
                <a:spcPct val="150000"/>
              </a:lnSpc>
            </a:pPr>
            <a:r>
              <a:rPr lang="zh-CN" altLang="zh-CN" sz="1800" b="1" dirty="0">
                <a:latin typeface="微软雅黑" pitchFamily="34" charset="-122"/>
                <a:ea typeface="微软雅黑" pitchFamily="34" charset="-122"/>
              </a:rPr>
              <a:t>层次聚类</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hierarchical clustering</a:t>
            </a:r>
            <a:r>
              <a:rPr lang="zh-CN" altLang="zh-CN" sz="1800" dirty="0">
                <a:latin typeface="微软雅黑" pitchFamily="34" charset="-122"/>
                <a:ea typeface="微软雅黑" pitchFamily="34" charset="-122"/>
              </a:rPr>
              <a:t>）试图在不同的层次对数据集进行划分，从而形成树形的聚类结构。层次聚类可以分为</a:t>
            </a:r>
            <a:r>
              <a:rPr lang="zh-CN" altLang="zh-CN" sz="1800" b="1" dirty="0">
                <a:latin typeface="微软雅黑" pitchFamily="34" charset="-122"/>
                <a:ea typeface="微软雅黑" pitchFamily="34" charset="-122"/>
              </a:rPr>
              <a:t>凝聚层次</a:t>
            </a:r>
            <a:r>
              <a:rPr lang="en-US" altLang="zh-CN" sz="1800" dirty="0">
                <a:latin typeface="微软雅黑" pitchFamily="34" charset="-122"/>
                <a:ea typeface="微软雅黑" pitchFamily="34" charset="-122"/>
              </a:rPr>
              <a:t>(agglomerative)</a:t>
            </a:r>
            <a:r>
              <a:rPr lang="zh-CN" altLang="zh-CN" sz="1800" dirty="0">
                <a:latin typeface="微软雅黑" pitchFamily="34" charset="-122"/>
                <a:ea typeface="微软雅黑" pitchFamily="34" charset="-122"/>
              </a:rPr>
              <a:t>聚类和</a:t>
            </a:r>
            <a:r>
              <a:rPr lang="zh-CN" altLang="zh-CN" sz="1800" b="1" dirty="0">
                <a:latin typeface="微软雅黑" pitchFamily="34" charset="-122"/>
                <a:ea typeface="微软雅黑" pitchFamily="34" charset="-122"/>
              </a:rPr>
              <a:t>分裂层次</a:t>
            </a:r>
            <a:r>
              <a:rPr lang="en-US" altLang="zh-CN"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divsive</a:t>
            </a:r>
            <a:r>
              <a:rPr lang="en-US" altLang="zh-CN" sz="1800" dirty="0">
                <a:latin typeface="微软雅黑" pitchFamily="34" charset="-122"/>
                <a:ea typeface="微软雅黑" pitchFamily="34" charset="-122"/>
              </a:rPr>
              <a:t>)</a:t>
            </a:r>
            <a:r>
              <a:rPr lang="zh-CN" altLang="zh-CN" sz="1800" dirty="0">
                <a:latin typeface="微软雅黑" pitchFamily="34" charset="-122"/>
                <a:ea typeface="微软雅黑" pitchFamily="34" charset="-122"/>
              </a:rPr>
              <a:t>聚类。</a:t>
            </a:r>
            <a:endParaRPr lang="en-US" altLang="zh-CN" sz="1800" dirty="0">
              <a:latin typeface="微软雅黑" pitchFamily="34" charset="-122"/>
              <a:ea typeface="微软雅黑" pitchFamily="34" charset="-122"/>
            </a:endParaRPr>
          </a:p>
          <a:p>
            <a:pPr lvl="1" algn="just">
              <a:lnSpc>
                <a:spcPct val="150000"/>
              </a:lnSpc>
            </a:pPr>
            <a:r>
              <a:rPr lang="zh-CN" altLang="zh-CN" sz="1800" dirty="0">
                <a:latin typeface="微软雅黑" pitchFamily="34" charset="-122"/>
                <a:ea typeface="微软雅黑" pitchFamily="34" charset="-122"/>
              </a:rPr>
              <a:t>分裂层次聚类采用的就是</a:t>
            </a:r>
            <a:r>
              <a:rPr lang="en-US" altLang="zh-CN" sz="1800" dirty="0">
                <a:latin typeface="微软雅黑" pitchFamily="34" charset="-122"/>
                <a:ea typeface="微软雅黑" pitchFamily="34" charset="-122"/>
              </a:rPr>
              <a:t>“</a:t>
            </a:r>
            <a:r>
              <a:rPr lang="zh-CN" altLang="zh-CN" sz="1800" dirty="0">
                <a:latin typeface="微软雅黑" pitchFamily="34" charset="-122"/>
                <a:ea typeface="微软雅黑" pitchFamily="34" charset="-122"/>
              </a:rPr>
              <a:t>自顶而下</a:t>
            </a:r>
            <a:r>
              <a:rPr lang="en-US" altLang="zh-CN" sz="1800" dirty="0">
                <a:latin typeface="微软雅黑" pitchFamily="34" charset="-122"/>
                <a:ea typeface="微软雅黑" pitchFamily="34" charset="-122"/>
              </a:rPr>
              <a:t>”</a:t>
            </a:r>
            <a:r>
              <a:rPr lang="zh-CN" altLang="zh-CN" sz="1800" dirty="0">
                <a:latin typeface="微软雅黑" pitchFamily="34" charset="-122"/>
                <a:ea typeface="微软雅黑" pitchFamily="34" charset="-122"/>
              </a:rPr>
              <a:t>的思想，先将所有的样本都看作是同一个簇，然后通过迭代将簇划分为更小的簇，直到达到预设的聚类簇个数。</a:t>
            </a:r>
            <a:endParaRPr lang="en-US" altLang="zh-CN" sz="1800" dirty="0">
              <a:latin typeface="微软雅黑" pitchFamily="34" charset="-122"/>
              <a:ea typeface="微软雅黑" pitchFamily="34" charset="-122"/>
            </a:endParaRPr>
          </a:p>
          <a:p>
            <a:pPr lvl="1" algn="just">
              <a:lnSpc>
                <a:spcPct val="150000"/>
              </a:lnSpc>
            </a:pPr>
            <a:r>
              <a:rPr lang="zh-CN" altLang="zh-CN" sz="1800" dirty="0">
                <a:latin typeface="微软雅黑" pitchFamily="34" charset="-122"/>
                <a:ea typeface="微软雅黑" pitchFamily="34" charset="-122"/>
              </a:rPr>
              <a:t>凝聚层次聚类采用的是</a:t>
            </a:r>
            <a:r>
              <a:rPr lang="en-US" altLang="zh-CN" sz="1800" dirty="0">
                <a:latin typeface="微软雅黑" pitchFamily="34" charset="-122"/>
                <a:ea typeface="微软雅黑" pitchFamily="34" charset="-122"/>
              </a:rPr>
              <a:t>“</a:t>
            </a:r>
            <a:r>
              <a:rPr lang="zh-CN" altLang="zh-CN" sz="1800" dirty="0">
                <a:latin typeface="微软雅黑" pitchFamily="34" charset="-122"/>
                <a:ea typeface="微软雅黑" pitchFamily="34" charset="-122"/>
              </a:rPr>
              <a:t>自底向上</a:t>
            </a:r>
            <a:r>
              <a:rPr lang="en-US" altLang="zh-CN" sz="1800" dirty="0">
                <a:latin typeface="微软雅黑" pitchFamily="34" charset="-122"/>
                <a:ea typeface="微软雅黑" pitchFamily="34" charset="-122"/>
              </a:rPr>
              <a:t>”</a:t>
            </a:r>
            <a:r>
              <a:rPr lang="zh-CN" altLang="zh-CN" sz="1800" dirty="0">
                <a:latin typeface="微软雅黑" pitchFamily="34" charset="-122"/>
                <a:ea typeface="微软雅黑" pitchFamily="34" charset="-122"/>
              </a:rPr>
              <a:t>的思想，先将每一个样本都看成是一个不同的簇，通过重复将最近的一对簇进行合并，直到达到预设的聚类簇个数</a:t>
            </a:r>
            <a:r>
              <a:rPr lang="zh-CN" altLang="en-US" sz="1800" b="1" dirty="0">
                <a:latin typeface="微软雅黑" pitchFamily="34" charset="-122"/>
                <a:ea typeface="微软雅黑" pitchFamily="34" charset="-122"/>
              </a:rPr>
              <a:t>。</a:t>
            </a:r>
            <a:endParaRPr lang="en-US" altLang="zh-CN" sz="18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3751007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07704" y="3551101"/>
            <a:ext cx="1836614" cy="438582"/>
          </a:xfrm>
          <a:prstGeom prst="rect">
            <a:avLst/>
          </a:prstGeom>
          <a:noFill/>
        </p:spPr>
        <p:txBody>
          <a:bodyPr wrap="square" lIns="68580" tIns="34290" rIns="68580" bIns="34290" rtlCol="0">
            <a:spAutoFit/>
          </a:bodyPr>
          <a:lstStyle/>
          <a:p>
            <a:pPr>
              <a:buClr>
                <a:srgbClr val="3BBC5D"/>
              </a:buClr>
            </a:pPr>
            <a:r>
              <a:rPr kumimoji="1" lang="zh-CN" altLang="en-US" sz="2400" dirty="0">
                <a:solidFill>
                  <a:srgbClr val="0070C0"/>
                </a:solidFill>
                <a:latin typeface="Microsoft YaHei" charset="-122"/>
                <a:ea typeface="Microsoft YaHei" charset="-122"/>
                <a:cs typeface="Microsoft YaHei" charset="-122"/>
              </a:rPr>
              <a:t>分拆式聚类</a:t>
            </a:r>
          </a:p>
        </p:txBody>
      </p:sp>
      <p:sp>
        <p:nvSpPr>
          <p:cNvPr id="7" name="文本框 6"/>
          <p:cNvSpPr txBox="1"/>
          <p:nvPr/>
        </p:nvSpPr>
        <p:spPr>
          <a:xfrm>
            <a:off x="1823789" y="1485765"/>
            <a:ext cx="1740099" cy="438582"/>
          </a:xfrm>
          <a:prstGeom prst="rect">
            <a:avLst/>
          </a:prstGeom>
          <a:noFill/>
        </p:spPr>
        <p:txBody>
          <a:bodyPr wrap="square" lIns="68580" tIns="34290" rIns="68580" bIns="34290" rtlCol="0">
            <a:spAutoFit/>
          </a:bodyPr>
          <a:lstStyle/>
          <a:p>
            <a:pPr>
              <a:buClr>
                <a:srgbClr val="3BBC5D"/>
              </a:buClr>
            </a:pPr>
            <a:r>
              <a:rPr kumimoji="1" lang="zh-CN" altLang="en-US" sz="2400" dirty="0">
                <a:solidFill>
                  <a:srgbClr val="0070C0"/>
                </a:solidFill>
                <a:latin typeface="Microsoft YaHei" charset="-122"/>
                <a:ea typeface="Microsoft YaHei" charset="-122"/>
                <a:cs typeface="Microsoft YaHei" charset="-122"/>
              </a:rPr>
              <a:t>聚合式聚类</a:t>
            </a:r>
          </a:p>
        </p:txBody>
      </p:sp>
      <p:pic>
        <p:nvPicPr>
          <p:cNvPr id="8" name="图片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19872" y="1005576"/>
            <a:ext cx="5256584" cy="1652876"/>
          </a:xfrm>
          <a:prstGeom prst="rect">
            <a:avLst/>
          </a:prstGeom>
        </p:spPr>
      </p:pic>
      <p:pic>
        <p:nvPicPr>
          <p:cNvPr id="9" name="图片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59696" y="3343051"/>
            <a:ext cx="4876800" cy="1604963"/>
          </a:xfrm>
          <a:prstGeom prst="rect">
            <a:avLst/>
          </a:prstGeom>
        </p:spPr>
      </p:pic>
      <p:sp>
        <p:nvSpPr>
          <p:cNvPr id="10" name="文本占位符 1"/>
          <p:cNvSpPr txBox="1">
            <a:spLocks/>
          </p:cNvSpPr>
          <p:nvPr/>
        </p:nvSpPr>
        <p:spPr>
          <a:xfrm>
            <a:off x="1703388" y="0"/>
            <a:ext cx="7440611" cy="771549"/>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层次聚类</a:t>
            </a:r>
          </a:p>
        </p:txBody>
      </p:sp>
    </p:spTree>
    <p:extLst>
      <p:ext uri="{BB962C8B-B14F-4D97-AF65-F5344CB8AC3E}">
        <p14:creationId xmlns:p14="http://schemas.microsoft.com/office/powerpoint/2010/main" val="415795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823904" y="2067694"/>
            <a:ext cx="4135935" cy="2897299"/>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50000"/>
              <a:buFont typeface="Wingdings" charset="2"/>
              <a:buChar char="l"/>
            </a:pPr>
            <a:r>
              <a:rPr lang="zh-CN" altLang="en-US" sz="2000" b="1" dirty="0">
                <a:latin typeface="+mj-ea"/>
                <a:ea typeface="+mj-ea"/>
                <a:cs typeface="Microsoft YaHei Light" charset="-122"/>
              </a:rPr>
              <a:t>单连接</a:t>
            </a:r>
          </a:p>
          <a:p>
            <a:pPr marL="457200" lvl="1" indent="0">
              <a:lnSpc>
                <a:spcPct val="150000"/>
              </a:lnSpc>
              <a:buClr>
                <a:srgbClr val="2965AB"/>
              </a:buClr>
              <a:buSzPct val="50000"/>
              <a:buNone/>
            </a:pPr>
            <a:r>
              <a:rPr lang="zh-CN" altLang="en-US" sz="2000" dirty="0">
                <a:latin typeface="微软雅黑" pitchFamily="34" charset="-122"/>
                <a:ea typeface="微软雅黑" pitchFamily="34" charset="-122"/>
                <a:cs typeface="Microsoft YaHei Light" charset="-122"/>
              </a:rPr>
              <a:t>也称为</a:t>
            </a:r>
            <a:r>
              <a:rPr lang="zh-CN" altLang="en-US" sz="2000" dirty="0">
                <a:solidFill>
                  <a:srgbClr val="0070C0"/>
                </a:solidFill>
                <a:latin typeface="微软雅黑" pitchFamily="34" charset="-122"/>
                <a:ea typeface="微软雅黑" pitchFamily="34" charset="-122"/>
                <a:cs typeface="Microsoft YaHei" charset="-122"/>
              </a:rPr>
              <a:t>最近邻</a:t>
            </a:r>
            <a:r>
              <a:rPr lang="zh-CN" altLang="en-US" sz="2000" dirty="0">
                <a:latin typeface="微软雅黑" pitchFamily="34" charset="-122"/>
                <a:ea typeface="微软雅黑" pitchFamily="34" charset="-122"/>
                <a:cs typeface="Microsoft YaHei Light" charset="-122"/>
              </a:rPr>
              <a:t>距离，即簇 𝐺 和簇 𝐻 之间的距离定义为两簇之间最近的成员之间的距离</a:t>
            </a:r>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9838" t="25211" r="15980" b="36713"/>
          <a:stretch/>
        </p:blipFill>
        <p:spPr>
          <a:xfrm>
            <a:off x="2483768" y="3939902"/>
            <a:ext cx="2719766" cy="563006"/>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8637" t="11412" r="63616" b="26945"/>
          <a:stretch/>
        </p:blipFill>
        <p:spPr>
          <a:xfrm>
            <a:off x="6219760" y="1890341"/>
            <a:ext cx="2509431" cy="2872769"/>
          </a:xfrm>
          <a:prstGeom prst="rect">
            <a:avLst/>
          </a:prstGeom>
        </p:spPr>
      </p:pic>
      <p:sp>
        <p:nvSpPr>
          <p:cNvPr id="12" name="文本占位符 1"/>
          <p:cNvSpPr txBox="1">
            <a:spLocks/>
          </p:cNvSpPr>
          <p:nvPr/>
        </p:nvSpPr>
        <p:spPr>
          <a:xfrm>
            <a:off x="1703388" y="0"/>
            <a:ext cx="7440611" cy="771549"/>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簇间距离的计算</a:t>
            </a:r>
          </a:p>
        </p:txBody>
      </p:sp>
      <p:sp>
        <p:nvSpPr>
          <p:cNvPr id="13" name="内容占位符 3">
            <a:extLst>
              <a:ext uri="{FF2B5EF4-FFF2-40B4-BE49-F238E27FC236}">
                <a16:creationId xmlns:a16="http://schemas.microsoft.com/office/drawing/2014/main" xmlns="" id="{D16EE22A-41EB-4A36-AA08-58721624DA42}"/>
              </a:ext>
            </a:extLst>
          </p:cNvPr>
          <p:cNvSpPr txBox="1">
            <a:spLocks/>
          </p:cNvSpPr>
          <p:nvPr/>
        </p:nvSpPr>
        <p:spPr>
          <a:xfrm>
            <a:off x="1763688" y="843557"/>
            <a:ext cx="7056784" cy="1046784"/>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algn="just">
              <a:lnSpc>
                <a:spcPct val="150000"/>
              </a:lnSpc>
            </a:pPr>
            <a:r>
              <a:rPr lang="zh-CN" altLang="en-US" sz="2000" dirty="0">
                <a:latin typeface="微软雅黑" pitchFamily="34" charset="-122"/>
                <a:ea typeface="微软雅黑" pitchFamily="34" charset="-122"/>
              </a:rPr>
              <a:t>在</a:t>
            </a:r>
            <a:r>
              <a:rPr lang="zh-CN" altLang="en-US" sz="2000" b="1" dirty="0">
                <a:latin typeface="微软雅黑" pitchFamily="34" charset="-122"/>
                <a:ea typeface="微软雅黑" pitchFamily="34" charset="-122"/>
              </a:rPr>
              <a:t>凝聚层次聚类</a:t>
            </a:r>
            <a:r>
              <a:rPr lang="zh-CN" altLang="en-US" sz="2000" dirty="0">
                <a:latin typeface="微软雅黑" pitchFamily="34" charset="-122"/>
                <a:ea typeface="微软雅黑" pitchFamily="34" charset="-122"/>
              </a:rPr>
              <a:t>中，判定簇间距离的两个标准方法就是</a:t>
            </a:r>
            <a:r>
              <a:rPr lang="zh-CN" altLang="en-US" sz="2000" b="1" dirty="0">
                <a:latin typeface="微软雅黑" pitchFamily="34" charset="-122"/>
                <a:ea typeface="微软雅黑" pitchFamily="34" charset="-122"/>
              </a:rPr>
              <a:t>单连接</a:t>
            </a:r>
            <a:r>
              <a:rPr lang="zh-CN" altLang="en-US" sz="2000" dirty="0">
                <a:latin typeface="微软雅黑" pitchFamily="34" charset="-122"/>
                <a:ea typeface="微软雅黑" pitchFamily="34" charset="-122"/>
              </a:rPr>
              <a:t>和</a:t>
            </a:r>
            <a:r>
              <a:rPr lang="zh-CN" altLang="en-US" sz="2000" b="1" dirty="0">
                <a:latin typeface="微软雅黑" pitchFamily="34" charset="-122"/>
                <a:ea typeface="微软雅黑" pitchFamily="34" charset="-122"/>
              </a:rPr>
              <a:t>全连接</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361087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834795" y="1143394"/>
            <a:ext cx="4177365" cy="2004420"/>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charset="2"/>
              <a:buChar char="l"/>
            </a:pPr>
            <a:r>
              <a:rPr lang="zh-CN" altLang="en-US" sz="2400" b="1" dirty="0">
                <a:latin typeface="微软雅黑" pitchFamily="34" charset="-122"/>
                <a:ea typeface="微软雅黑" pitchFamily="34" charset="-122"/>
                <a:cs typeface="Microsoft YaHei Light" charset="-122"/>
              </a:rPr>
              <a:t>完整连接</a:t>
            </a:r>
          </a:p>
          <a:p>
            <a:pPr marL="457200" lvl="1" indent="0">
              <a:lnSpc>
                <a:spcPct val="150000"/>
              </a:lnSpc>
              <a:buClr>
                <a:srgbClr val="2965AB"/>
              </a:buClr>
              <a:buSzPct val="50000"/>
              <a:buNone/>
            </a:pPr>
            <a:r>
              <a:rPr lang="zh-CN" altLang="en-US" sz="2000" dirty="0">
                <a:latin typeface="微软雅黑" pitchFamily="34" charset="-122"/>
                <a:ea typeface="微软雅黑" pitchFamily="34" charset="-122"/>
                <a:cs typeface="Microsoft YaHei Light" charset="-122"/>
              </a:rPr>
              <a:t>也称为</a:t>
            </a:r>
            <a:r>
              <a:rPr lang="zh-CN" altLang="en-US" sz="2000" dirty="0">
                <a:solidFill>
                  <a:srgbClr val="0070C0"/>
                </a:solidFill>
                <a:latin typeface="微软雅黑" pitchFamily="34" charset="-122"/>
                <a:ea typeface="微软雅黑" pitchFamily="34" charset="-122"/>
                <a:cs typeface="Microsoft YaHei" charset="-122"/>
              </a:rPr>
              <a:t>最远邻</a:t>
            </a:r>
            <a:r>
              <a:rPr lang="zh-CN" altLang="en-US" sz="2000" dirty="0">
                <a:latin typeface="微软雅黑" pitchFamily="34" charset="-122"/>
                <a:ea typeface="微软雅黑" pitchFamily="34" charset="-122"/>
                <a:cs typeface="Microsoft YaHei Light" charset="-122"/>
              </a:rPr>
              <a:t>距离，即簇 𝐺 和簇 𝐻 之间的距离定义为两簇之间最远的成员之间的距离</a:t>
            </a: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36126" t="11758" r="36126" b="26599"/>
          <a:stretch/>
        </p:blipFill>
        <p:spPr>
          <a:xfrm>
            <a:off x="6084168" y="1275606"/>
            <a:ext cx="2869471" cy="3284939"/>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12200" t="28636" r="9915" b="33373"/>
          <a:stretch/>
        </p:blipFill>
        <p:spPr>
          <a:xfrm>
            <a:off x="2555776" y="3435846"/>
            <a:ext cx="2341161" cy="481430"/>
          </a:xfrm>
          <a:prstGeom prst="rect">
            <a:avLst/>
          </a:prstGeom>
        </p:spPr>
      </p:pic>
      <p:sp>
        <p:nvSpPr>
          <p:cNvPr id="13" name="文本占位符 1"/>
          <p:cNvSpPr txBox="1">
            <a:spLocks/>
          </p:cNvSpPr>
          <p:nvPr/>
        </p:nvSpPr>
        <p:spPr>
          <a:xfrm>
            <a:off x="1703388" y="0"/>
            <a:ext cx="7440611" cy="771549"/>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簇间距离的计算</a:t>
            </a:r>
          </a:p>
        </p:txBody>
      </p:sp>
    </p:spTree>
    <p:extLst>
      <p:ext uri="{BB962C8B-B14F-4D97-AF65-F5344CB8AC3E}">
        <p14:creationId xmlns:p14="http://schemas.microsoft.com/office/powerpoint/2010/main" val="416659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p:cNvSpPr txBox="1">
                <a:spLocks noChangeArrowheads="1"/>
              </p:cNvSpPr>
              <p:nvPr/>
            </p:nvSpPr>
            <p:spPr>
              <a:xfrm>
                <a:off x="1763688" y="987574"/>
                <a:ext cx="4824536" cy="3150350"/>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charset="2"/>
                  <a:buChar char="l"/>
                </a:pPr>
                <a:r>
                  <a:rPr lang="zh-CN" altLang="en-US" sz="2000" b="1" dirty="0">
                    <a:solidFill>
                      <a:schemeClr val="tx1"/>
                    </a:solidFill>
                    <a:latin typeface="+mj-ea"/>
                    <a:ea typeface="+mj-ea"/>
                    <a:cs typeface="Microsoft YaHei Light" charset="-122"/>
                  </a:rPr>
                  <a:t>平均连接</a:t>
                </a:r>
              </a:p>
              <a:p>
                <a:pPr lvl="1">
                  <a:lnSpc>
                    <a:spcPct val="150000"/>
                  </a:lnSpc>
                  <a:buClr>
                    <a:srgbClr val="2665AB"/>
                  </a:buClr>
                </a:pPr>
                <a:r>
                  <a:rPr lang="zh-CN" altLang="en-US" sz="2000" dirty="0">
                    <a:solidFill>
                      <a:schemeClr val="tx1"/>
                    </a:solidFill>
                    <a:latin typeface="+mj-ea"/>
                    <a:ea typeface="+mj-ea"/>
                    <a:cs typeface="Microsoft YaHei Light" charset="-122"/>
                  </a:rPr>
                  <a:t>表示两簇间所有成员对的</a:t>
                </a:r>
                <a:r>
                  <a:rPr lang="zh-CN" altLang="en-US" sz="2000" dirty="0">
                    <a:solidFill>
                      <a:schemeClr val="tx1"/>
                    </a:solidFill>
                    <a:latin typeface="+mj-ea"/>
                    <a:ea typeface="+mj-ea"/>
                    <a:cs typeface="Microsoft YaHei" charset="-122"/>
                  </a:rPr>
                  <a:t>平均</a:t>
                </a:r>
                <a:r>
                  <a:rPr lang="zh-CN" altLang="en-US" sz="2000" dirty="0">
                    <a:solidFill>
                      <a:schemeClr val="tx1"/>
                    </a:solidFill>
                    <a:latin typeface="+mj-ea"/>
                    <a:ea typeface="+mj-ea"/>
                    <a:cs typeface="Microsoft YaHei Light" charset="-122"/>
                  </a:rPr>
                  <a:t>距离</a:t>
                </a:r>
                <a:endParaRPr lang="en-US" altLang="zh-CN" sz="2000" dirty="0">
                  <a:solidFill>
                    <a:schemeClr val="tx1"/>
                  </a:solidFill>
                  <a:latin typeface="+mj-ea"/>
                  <a:ea typeface="+mj-ea"/>
                  <a:cs typeface="Microsoft YaHei Light" charset="-122"/>
                </a:endParaRPr>
              </a:p>
              <a:p>
                <a:pPr lvl="1">
                  <a:lnSpc>
                    <a:spcPct val="150000"/>
                  </a:lnSpc>
                  <a:buClr>
                    <a:srgbClr val="2665AB"/>
                  </a:buClr>
                </a:pPr>
                <a14:m>
                  <m:oMath xmlns:m="http://schemas.openxmlformats.org/officeDocument/2006/math">
                    <m:sSub>
                      <m:sSubPr>
                        <m:ctrlPr>
                          <a:rPr lang="en-US" altLang="zh-CN" sz="2000" i="1">
                            <a:solidFill>
                              <a:schemeClr val="tx1"/>
                            </a:solidFill>
                            <a:latin typeface="Cambria Math"/>
                            <a:ea typeface="+mj-ea"/>
                            <a:cs typeface="Microsoft YaHei Light" charset="-122"/>
                          </a:rPr>
                        </m:ctrlPr>
                      </m:sSubPr>
                      <m:e>
                        <m:r>
                          <a:rPr lang="zh-CN" altLang="en-US" sz="2000" b="0" i="0">
                            <a:solidFill>
                              <a:schemeClr val="tx1"/>
                            </a:solidFill>
                            <a:latin typeface="Cambria Math" panose="02040503050406030204" pitchFamily="18" charset="0"/>
                            <a:ea typeface="+mj-ea"/>
                            <a:cs typeface="Microsoft YaHei Light" charset="-122"/>
                          </a:rPr>
                          <m:t> </m:t>
                        </m:r>
                        <m:r>
                          <m:rPr>
                            <m:sty m:val="p"/>
                          </m:rPr>
                          <a:rPr lang="en-US" altLang="zh-CN" sz="2000" b="0" i="0">
                            <a:solidFill>
                              <a:schemeClr val="tx1"/>
                            </a:solidFill>
                            <a:latin typeface="Cambria Math" panose="02040503050406030204" pitchFamily="18" charset="0"/>
                            <a:ea typeface="+mj-ea"/>
                            <a:cs typeface="Microsoft YaHei Light" charset="-122"/>
                          </a:rPr>
                          <m:t>n</m:t>
                        </m:r>
                      </m:e>
                      <m:sub>
                        <m:r>
                          <m:rPr>
                            <m:sty m:val="p"/>
                          </m:rPr>
                          <a:rPr lang="en-US" altLang="zh-CN" sz="2000" b="0" i="0">
                            <a:solidFill>
                              <a:schemeClr val="tx1"/>
                            </a:solidFill>
                            <a:latin typeface="Cambria Math" panose="02040503050406030204" pitchFamily="18" charset="0"/>
                            <a:ea typeface="+mj-ea"/>
                            <a:cs typeface="Microsoft YaHei Light" charset="-122"/>
                          </a:rPr>
                          <m:t>G</m:t>
                        </m:r>
                      </m:sub>
                    </m:sSub>
                    <m:r>
                      <a:rPr lang="zh-CN" altLang="en-US" sz="2000" b="0" i="0">
                        <a:solidFill>
                          <a:schemeClr val="tx1"/>
                        </a:solidFill>
                        <a:latin typeface="Cambria Math" panose="02040503050406030204" pitchFamily="18" charset="0"/>
                        <a:ea typeface="+mj-ea"/>
                        <a:cs typeface="Microsoft YaHei Light" charset="-122"/>
                      </a:rPr>
                      <m:t> </m:t>
                    </m:r>
                    <m:r>
                      <a:rPr lang="zh-CN" altLang="en-US" sz="2000" b="0" i="0">
                        <a:solidFill>
                          <a:schemeClr val="tx1"/>
                        </a:solidFill>
                        <a:latin typeface="Cambria Math" panose="02040503050406030204" pitchFamily="18" charset="0"/>
                        <a:ea typeface="+mj-ea"/>
                        <a:cs typeface="Microsoft YaHei Light" charset="-122"/>
                      </a:rPr>
                      <m:t>和</m:t>
                    </m:r>
                    <m:sSub>
                      <m:sSubPr>
                        <m:ctrlPr>
                          <a:rPr lang="en-US" altLang="zh-CN" sz="2000" i="1">
                            <a:solidFill>
                              <a:schemeClr val="tx1"/>
                            </a:solidFill>
                            <a:latin typeface="Cambria Math"/>
                            <a:ea typeface="+mj-ea"/>
                            <a:cs typeface="Microsoft YaHei Light" charset="-122"/>
                          </a:rPr>
                        </m:ctrlPr>
                      </m:sSubPr>
                      <m:e>
                        <m:r>
                          <a:rPr lang="zh-CN" altLang="en-US" sz="2000" b="0" i="0">
                            <a:solidFill>
                              <a:schemeClr val="tx1"/>
                            </a:solidFill>
                            <a:latin typeface="Cambria Math" panose="02040503050406030204" pitchFamily="18" charset="0"/>
                            <a:ea typeface="+mj-ea"/>
                            <a:cs typeface="Microsoft YaHei Light" charset="-122"/>
                          </a:rPr>
                          <m:t> </m:t>
                        </m:r>
                        <m:r>
                          <m:rPr>
                            <m:sty m:val="p"/>
                          </m:rPr>
                          <a:rPr lang="en-US" altLang="zh-CN" sz="2000" b="0" i="0">
                            <a:solidFill>
                              <a:schemeClr val="tx1"/>
                            </a:solidFill>
                            <a:latin typeface="Cambria Math" panose="02040503050406030204" pitchFamily="18" charset="0"/>
                            <a:ea typeface="+mj-ea"/>
                            <a:cs typeface="Microsoft YaHei Light" charset="-122"/>
                          </a:rPr>
                          <m:t>n</m:t>
                        </m:r>
                      </m:e>
                      <m:sub>
                        <m:r>
                          <m:rPr>
                            <m:sty m:val="p"/>
                          </m:rPr>
                          <a:rPr lang="en-US" altLang="zh-CN" sz="2000" b="0" i="0">
                            <a:solidFill>
                              <a:schemeClr val="tx1"/>
                            </a:solidFill>
                            <a:latin typeface="Cambria Math" panose="02040503050406030204" pitchFamily="18" charset="0"/>
                            <a:ea typeface="+mj-ea"/>
                            <a:cs typeface="Microsoft YaHei Light" charset="-122"/>
                          </a:rPr>
                          <m:t>H</m:t>
                        </m:r>
                      </m:sub>
                    </m:sSub>
                    <m:r>
                      <a:rPr lang="zh-CN" altLang="en-US" sz="2000" b="0" i="0">
                        <a:solidFill>
                          <a:schemeClr val="tx1"/>
                        </a:solidFill>
                        <a:latin typeface="Cambria Math" panose="02040503050406030204" pitchFamily="18" charset="0"/>
                        <a:ea typeface="+mj-ea"/>
                        <a:cs typeface="Microsoft YaHei Light" charset="-122"/>
                      </a:rPr>
                      <m:t> </m:t>
                    </m:r>
                  </m:oMath>
                </a14:m>
                <a:r>
                  <a:rPr lang="zh-CN" altLang="en-US" sz="2000" dirty="0">
                    <a:solidFill>
                      <a:schemeClr val="tx1"/>
                    </a:solidFill>
                    <a:latin typeface="+mj-ea"/>
                    <a:ea typeface="+mj-ea"/>
                    <a:cs typeface="Microsoft YaHei Light" charset="-122"/>
                  </a:rPr>
                  <a:t>是簇</a:t>
                </a:r>
                <a14:m>
                  <m:oMath xmlns:m="http://schemas.openxmlformats.org/officeDocument/2006/math">
                    <m:r>
                      <a:rPr lang="zh-CN" altLang="en-US" sz="2000" b="0" i="0">
                        <a:solidFill>
                          <a:schemeClr val="tx1"/>
                        </a:solidFill>
                        <a:latin typeface="Cambria Math" panose="02040503050406030204" pitchFamily="18" charset="0"/>
                        <a:ea typeface="+mj-ea"/>
                        <a:cs typeface="Microsoft YaHei Light" charset="-122"/>
                      </a:rPr>
                      <m:t> </m:t>
                    </m:r>
                    <m:r>
                      <m:rPr>
                        <m:sty m:val="p"/>
                      </m:rPr>
                      <a:rPr lang="en-US" altLang="zh-CN" sz="2000" b="0" i="0">
                        <a:solidFill>
                          <a:schemeClr val="tx1"/>
                        </a:solidFill>
                        <a:latin typeface="Cambria Math" panose="02040503050406030204" pitchFamily="18" charset="0"/>
                        <a:ea typeface="+mj-ea"/>
                        <a:cs typeface="Microsoft YaHei Light" charset="-122"/>
                      </a:rPr>
                      <m:t>G</m:t>
                    </m:r>
                    <m:r>
                      <a:rPr lang="zh-CN" altLang="en-US" sz="2000" b="0" i="0">
                        <a:solidFill>
                          <a:schemeClr val="tx1"/>
                        </a:solidFill>
                        <a:latin typeface="Cambria Math" panose="02040503050406030204" pitchFamily="18" charset="0"/>
                        <a:ea typeface="+mj-ea"/>
                        <a:cs typeface="Microsoft YaHei Light" charset="-122"/>
                      </a:rPr>
                      <m:t> </m:t>
                    </m:r>
                  </m:oMath>
                </a14:m>
                <a:r>
                  <a:rPr lang="zh-CN" altLang="en-US" sz="2000" dirty="0">
                    <a:solidFill>
                      <a:schemeClr val="tx1"/>
                    </a:solidFill>
                    <a:latin typeface="+mj-ea"/>
                    <a:ea typeface="+mj-ea"/>
                    <a:cs typeface="Microsoft YaHei Light" charset="-122"/>
                  </a:rPr>
                  <a:t>和簇 </a:t>
                </a:r>
                <a14:m>
                  <m:oMath xmlns:m="http://schemas.openxmlformats.org/officeDocument/2006/math">
                    <m:r>
                      <m:rPr>
                        <m:sty m:val="p"/>
                      </m:rPr>
                      <a:rPr lang="en-US" altLang="zh-CN" sz="2000" b="0" i="0">
                        <a:solidFill>
                          <a:schemeClr val="tx1"/>
                        </a:solidFill>
                        <a:latin typeface="Cambria Math" panose="02040503050406030204" pitchFamily="18" charset="0"/>
                        <a:ea typeface="+mj-ea"/>
                        <a:cs typeface="Microsoft YaHei Light" charset="-122"/>
                      </a:rPr>
                      <m:t>H</m:t>
                    </m:r>
                  </m:oMath>
                </a14:m>
                <a:r>
                  <a:rPr lang="zh-CN" altLang="en-US" sz="2000" dirty="0">
                    <a:solidFill>
                      <a:schemeClr val="tx1"/>
                    </a:solidFill>
                    <a:latin typeface="+mj-ea"/>
                    <a:ea typeface="+mj-ea"/>
                    <a:cs typeface="Microsoft YaHei Light" charset="-122"/>
                  </a:rPr>
                  <a:t> 的样本个数</a:t>
                </a:r>
              </a:p>
            </p:txBody>
          </p:sp>
        </mc:Choice>
        <mc:Fallback xmlns="">
          <p:sp>
            <p:nvSpPr>
              <p:cNvPr id="5" name="Rectangle 3"/>
              <p:cNvSpPr txBox="1">
                <a:spLocks noRot="1" noChangeAspect="1" noMove="1" noResize="1" noEditPoints="1" noAdjustHandles="1" noChangeArrowheads="1" noChangeShapeType="1" noTextEdit="1"/>
              </p:cNvSpPr>
              <p:nvPr/>
            </p:nvSpPr>
            <p:spPr>
              <a:xfrm>
                <a:off x="1763688" y="987574"/>
                <a:ext cx="4824536" cy="3150350"/>
              </a:xfrm>
              <a:prstGeom prst="rect">
                <a:avLst/>
              </a:prstGeom>
              <a:blipFill rotWithShape="1">
                <a:blip r:embed="rId3"/>
                <a:stretch>
                  <a:fillRect/>
                </a:stretch>
              </a:blipFill>
            </p:spPr>
            <p:txBody>
              <a:bodyPr/>
              <a:lstStyle/>
              <a:p>
                <a:r>
                  <a:rPr lang="zh-CN" altLang="en-US">
                    <a:noFill/>
                  </a:rPr>
                  <a:t> </a:t>
                </a:r>
              </a:p>
            </p:txBody>
          </p:sp>
        </mc:Fallback>
      </mc:AlternateContent>
      <p:pic>
        <p:nvPicPr>
          <p:cNvPr id="7" name="图片 6"/>
          <p:cNvPicPr>
            <a:picLocks noChangeAspect="1"/>
          </p:cNvPicPr>
          <p:nvPr/>
        </p:nvPicPr>
        <p:blipFill rotWithShape="1">
          <a:blip r:embed="rId4" cstate="print">
            <a:extLst>
              <a:ext uri="{28A0092B-C50C-407E-A947-70E740481C1C}">
                <a14:useLocalDpi xmlns:a14="http://schemas.microsoft.com/office/drawing/2010/main" val="0"/>
              </a:ext>
            </a:extLst>
          </a:blip>
          <a:srcRect l="63726" t="11756" r="8527" b="26601"/>
          <a:stretch/>
        </p:blipFill>
        <p:spPr>
          <a:xfrm>
            <a:off x="6533768" y="1131590"/>
            <a:ext cx="2346202" cy="2973939"/>
          </a:xfrm>
          <a:prstGeom prst="rect">
            <a:avLst/>
          </a:prstGeom>
        </p:spPr>
      </p:pic>
      <p:pic>
        <p:nvPicPr>
          <p:cNvPr id="10" name="图片 9"/>
          <p:cNvPicPr>
            <a:picLocks noChangeAspect="1"/>
          </p:cNvPicPr>
          <p:nvPr/>
        </p:nvPicPr>
        <p:blipFill rotWithShape="1">
          <a:blip r:embed="rId5" cstate="print">
            <a:extLst>
              <a:ext uri="{28A0092B-C50C-407E-A947-70E740481C1C}">
                <a14:useLocalDpi xmlns:a14="http://schemas.microsoft.com/office/drawing/2010/main" val="0"/>
              </a:ext>
            </a:extLst>
          </a:blip>
          <a:srcRect l="5703" t="18998" r="9914" b="30560"/>
          <a:stretch/>
        </p:blipFill>
        <p:spPr>
          <a:xfrm>
            <a:off x="2411760" y="2826755"/>
            <a:ext cx="3118408" cy="688009"/>
          </a:xfrm>
          <a:prstGeom prst="rect">
            <a:avLst/>
          </a:prstGeom>
        </p:spPr>
      </p:pic>
      <p:sp>
        <p:nvSpPr>
          <p:cNvPr id="13" name="文本占位符 1"/>
          <p:cNvSpPr txBox="1">
            <a:spLocks/>
          </p:cNvSpPr>
          <p:nvPr/>
        </p:nvSpPr>
        <p:spPr>
          <a:xfrm>
            <a:off x="1703388" y="0"/>
            <a:ext cx="7440611" cy="771549"/>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簇间距离的计算</a:t>
            </a:r>
          </a:p>
        </p:txBody>
      </p:sp>
    </p:spTree>
    <p:extLst>
      <p:ext uri="{BB962C8B-B14F-4D97-AF65-F5344CB8AC3E}">
        <p14:creationId xmlns:p14="http://schemas.microsoft.com/office/powerpoint/2010/main" val="392347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8670" cy="771550"/>
          </a:xfrm>
          <a:prstGeom prst="rect">
            <a:avLst/>
          </a:prstGeom>
        </p:spPr>
        <p:txBody>
          <a:bodyPr/>
          <a:lstStyle/>
          <a:p>
            <a:pPr algn="ctr">
              <a:lnSpc>
                <a:spcPct val="150000"/>
              </a:lnSpc>
            </a:pPr>
            <a:r>
              <a:rPr lang="en-US" altLang="zh-CN" sz="2400" b="1" dirty="0"/>
              <a:t>AGENS</a:t>
            </a:r>
            <a:br>
              <a:rPr lang="en-US" altLang="zh-CN" sz="2400" b="1" dirty="0"/>
            </a:br>
            <a:endParaRPr kumimoji="1" lang="zh-CN" altLang="en-US" sz="2400" dirty="0"/>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380312" cy="1728192"/>
          </a:xfrm>
          <a:prstGeom prst="rect">
            <a:avLst/>
          </a:prstGeom>
        </p:spPr>
        <p:txBody>
          <a:bodyPr/>
          <a:lstStyle/>
          <a:p>
            <a:pPr lvl="1" algn="just">
              <a:lnSpc>
                <a:spcPct val="150000"/>
              </a:lnSpc>
            </a:pPr>
            <a:r>
              <a:rPr lang="en-US" altLang="zh-CN" sz="1800" b="1" dirty="0">
                <a:latin typeface="微软雅黑" pitchFamily="34" charset="-122"/>
                <a:ea typeface="微软雅黑" pitchFamily="34" charset="-122"/>
              </a:rPr>
              <a:t>AGNES</a:t>
            </a:r>
            <a:r>
              <a:rPr lang="zh-CN" altLang="zh-CN" sz="1800" dirty="0">
                <a:latin typeface="微软雅黑" pitchFamily="34" charset="-122"/>
                <a:ea typeface="微软雅黑" pitchFamily="34" charset="-122"/>
              </a:rPr>
              <a:t>是一种</a:t>
            </a:r>
            <a:r>
              <a:rPr lang="zh-CN" altLang="zh-CN" sz="1800" b="1" dirty="0">
                <a:latin typeface="微软雅黑" pitchFamily="34" charset="-122"/>
                <a:ea typeface="微软雅黑" pitchFamily="34" charset="-122"/>
              </a:rPr>
              <a:t>单连接凝聚层次聚类</a:t>
            </a:r>
            <a:r>
              <a:rPr lang="zh-CN" altLang="zh-CN" sz="1800" dirty="0">
                <a:latin typeface="微软雅黑" pitchFamily="34" charset="-122"/>
                <a:ea typeface="微软雅黑" pitchFamily="34" charset="-122"/>
              </a:rPr>
              <a:t>方法，采用</a:t>
            </a:r>
            <a:r>
              <a:rPr lang="zh-CN" altLang="zh-CN" sz="1800" b="1" dirty="0">
                <a:latin typeface="微软雅黑" pitchFamily="34" charset="-122"/>
                <a:ea typeface="微软雅黑" pitchFamily="34" charset="-122"/>
              </a:rPr>
              <a:t>自底向上</a:t>
            </a:r>
            <a:r>
              <a:rPr lang="zh-CN" altLang="zh-CN" sz="1800" dirty="0">
                <a:latin typeface="微软雅黑" pitchFamily="34" charset="-122"/>
                <a:ea typeface="微软雅黑" pitchFamily="34" charset="-122"/>
              </a:rPr>
              <a:t>的方法，先将每个样本看成一个簇，然后每次对距离最短的两个簇进行合并，不断重复，直到达到预设的聚类簇个数。其类似</a:t>
            </a:r>
            <a:r>
              <a:rPr lang="zh-CN" altLang="zh-CN" sz="1800" b="1" dirty="0">
                <a:latin typeface="微软雅黑" pitchFamily="34" charset="-122"/>
                <a:ea typeface="微软雅黑" pitchFamily="34" charset="-122"/>
              </a:rPr>
              <a:t>哈夫曼树结构</a:t>
            </a:r>
            <a:r>
              <a:rPr lang="zh-CN" altLang="zh-CN" sz="1800" dirty="0">
                <a:latin typeface="微软雅黑" pitchFamily="34" charset="-122"/>
                <a:ea typeface="微软雅黑" pitchFamily="34" charset="-122"/>
              </a:rPr>
              <a:t>，只是将节点值改为距离最小值</a:t>
            </a:r>
            <a:r>
              <a:rPr lang="zh-CN" altLang="en-US" sz="1800" dirty="0">
                <a:latin typeface="微软雅黑" pitchFamily="34" charset="-122"/>
                <a:ea typeface="微软雅黑" pitchFamily="34" charset="-122"/>
              </a:rPr>
              <a:t>。</a:t>
            </a:r>
            <a:endParaRPr lang="en-US" altLang="zh-CN" sz="18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69446938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128792" cy="1728192"/>
          </a:xfrm>
          <a:prstGeom prst="rect">
            <a:avLst/>
          </a:prstGeom>
        </p:spPr>
        <p:txBody>
          <a:bodyPr/>
          <a:lstStyle/>
          <a:p>
            <a:pPr marL="0" lvl="1" indent="0" algn="just">
              <a:lnSpc>
                <a:spcPct val="150000"/>
              </a:lnSpc>
              <a:buNone/>
            </a:pPr>
            <a:r>
              <a:rPr lang="zh-CN" altLang="en-US" sz="2000" b="1" dirty="0">
                <a:latin typeface="微软雅黑" pitchFamily="34" charset="-122"/>
                <a:ea typeface="微软雅黑" pitchFamily="34" charset="-122"/>
              </a:rPr>
              <a:t>算法原理：</a:t>
            </a:r>
            <a:r>
              <a:rPr lang="zh-CN" altLang="zh-CN" sz="2000" dirty="0">
                <a:latin typeface="微软雅黑" pitchFamily="34" charset="-122"/>
                <a:ea typeface="微软雅黑" pitchFamily="34" charset="-122"/>
              </a:rPr>
              <a:t>使用</a:t>
            </a:r>
            <a:r>
              <a:rPr lang="en-US" altLang="zh-CN" sz="2000" dirty="0">
                <a:latin typeface="微软雅黑" pitchFamily="34" charset="-122"/>
                <a:ea typeface="微软雅黑" pitchFamily="34" charset="-122"/>
              </a:rPr>
              <a:t>AGNES</a:t>
            </a:r>
            <a:r>
              <a:rPr lang="zh-CN" altLang="zh-CN" sz="2000" dirty="0">
                <a:latin typeface="微软雅黑" pitchFamily="34" charset="-122"/>
                <a:ea typeface="微软雅黑" pitchFamily="34" charset="-122"/>
              </a:rPr>
              <a:t>算法对下面的数据集进行聚类，以最小距离计算簇间的距离。刚开始共有</a:t>
            </a:r>
            <a:r>
              <a:rPr lang="en-US" altLang="zh-CN" sz="2000" dirty="0">
                <a:latin typeface="微软雅黑" pitchFamily="34" charset="-122"/>
                <a:ea typeface="微软雅黑" pitchFamily="34" charset="-122"/>
              </a:rPr>
              <a:t>5</a:t>
            </a:r>
            <a:r>
              <a:rPr lang="zh-CN" altLang="zh-CN" sz="2000" dirty="0">
                <a:latin typeface="微软雅黑" pitchFamily="34" charset="-122"/>
                <a:ea typeface="微软雅黑" pitchFamily="34" charset="-122"/>
              </a:rPr>
              <a:t>个簇：</a:t>
            </a:r>
            <a:r>
              <a:rPr lang="en-US" altLang="zh-CN" sz="2000" dirty="0">
                <a:latin typeface="微软雅黑" pitchFamily="34" charset="-122"/>
                <a:ea typeface="微软雅黑" pitchFamily="34" charset="-122"/>
              </a:rPr>
              <a:t>C1={A}</a:t>
            </a:r>
            <a:r>
              <a:rPr lang="zh-CN" altLang="zh-CN"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C2={B}</a:t>
            </a:r>
            <a:r>
              <a:rPr lang="zh-CN" altLang="zh-CN"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C3={C}</a:t>
            </a:r>
            <a:r>
              <a:rPr lang="zh-CN" altLang="zh-CN"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C4={D}</a:t>
            </a:r>
            <a:r>
              <a:rPr lang="zh-CN" altLang="zh-CN" sz="2000" dirty="0">
                <a:latin typeface="微软雅黑" pitchFamily="34" charset="-122"/>
                <a:ea typeface="微软雅黑" pitchFamily="34" charset="-122"/>
              </a:rPr>
              <a:t>和</a:t>
            </a:r>
            <a:r>
              <a:rPr lang="en-US" altLang="zh-CN" sz="2000" dirty="0">
                <a:latin typeface="微软雅黑" pitchFamily="34" charset="-122"/>
                <a:ea typeface="微软雅黑" pitchFamily="34" charset="-122"/>
              </a:rPr>
              <a:t>C5={E}</a:t>
            </a:r>
            <a:r>
              <a:rPr lang="zh-CN" altLang="zh-CN" sz="2000" dirty="0">
                <a:latin typeface="微软雅黑" pitchFamily="34" charset="-122"/>
                <a:ea typeface="微软雅黑" pitchFamily="34" charset="-122"/>
              </a:rPr>
              <a:t>。簇间的</a:t>
            </a:r>
            <a:r>
              <a:rPr lang="zh-CN" altLang="en-US" sz="2000" dirty="0">
                <a:latin typeface="微软雅黑" pitchFamily="34" charset="-122"/>
                <a:ea typeface="微软雅黑" pitchFamily="34" charset="-122"/>
              </a:rPr>
              <a:t>初始</a:t>
            </a:r>
            <a:r>
              <a:rPr lang="zh-CN" altLang="zh-CN" sz="2000" dirty="0">
                <a:latin typeface="微软雅黑" pitchFamily="34" charset="-122"/>
                <a:ea typeface="微软雅黑" pitchFamily="34" charset="-122"/>
              </a:rPr>
              <a:t>距离如表所示：</a:t>
            </a: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556161031"/>
              </p:ext>
            </p:extLst>
          </p:nvPr>
        </p:nvGraphicFramePr>
        <p:xfrm>
          <a:off x="2267744" y="2571749"/>
          <a:ext cx="6192690" cy="2302694"/>
        </p:xfrm>
        <a:graphic>
          <a:graphicData uri="http://schemas.openxmlformats.org/drawingml/2006/table">
            <a:tbl>
              <a:tblPr firstRow="1" firstCol="1" bandRow="1">
                <a:tableStyleId>{5C22544A-7EE6-4342-B048-85BDC9FD1C3A}</a:tableStyleId>
              </a:tblPr>
              <a:tblGrid>
                <a:gridCol w="965474">
                  <a:extLst>
                    <a:ext uri="{9D8B030D-6E8A-4147-A177-3AD203B41FA5}">
                      <a16:colId xmlns:a16="http://schemas.microsoft.com/office/drawing/2014/main" xmlns="" val="20000"/>
                    </a:ext>
                  </a:extLst>
                </a:gridCol>
                <a:gridCol w="1089003">
                  <a:extLst>
                    <a:ext uri="{9D8B030D-6E8A-4147-A177-3AD203B41FA5}">
                      <a16:colId xmlns:a16="http://schemas.microsoft.com/office/drawing/2014/main" xmlns="" val="20001"/>
                    </a:ext>
                  </a:extLst>
                </a:gridCol>
                <a:gridCol w="980103">
                  <a:extLst>
                    <a:ext uri="{9D8B030D-6E8A-4147-A177-3AD203B41FA5}">
                      <a16:colId xmlns:a16="http://schemas.microsoft.com/office/drawing/2014/main" xmlns="" val="20002"/>
                    </a:ext>
                  </a:extLst>
                </a:gridCol>
                <a:gridCol w="1197904">
                  <a:extLst>
                    <a:ext uri="{9D8B030D-6E8A-4147-A177-3AD203B41FA5}">
                      <a16:colId xmlns:a16="http://schemas.microsoft.com/office/drawing/2014/main" xmlns="" val="20003"/>
                    </a:ext>
                  </a:extLst>
                </a:gridCol>
                <a:gridCol w="1089003">
                  <a:extLst>
                    <a:ext uri="{9D8B030D-6E8A-4147-A177-3AD203B41FA5}">
                      <a16:colId xmlns:a16="http://schemas.microsoft.com/office/drawing/2014/main" xmlns="" val="20004"/>
                    </a:ext>
                  </a:extLst>
                </a:gridCol>
                <a:gridCol w="871203">
                  <a:extLst>
                    <a:ext uri="{9D8B030D-6E8A-4147-A177-3AD203B41FA5}">
                      <a16:colId xmlns:a16="http://schemas.microsoft.com/office/drawing/2014/main" xmlns="" val="20005"/>
                    </a:ext>
                  </a:extLst>
                </a:gridCol>
              </a:tblGrid>
              <a:tr h="384824">
                <a:tc>
                  <a:txBody>
                    <a:bodyPr/>
                    <a:lstStyle/>
                    <a:p>
                      <a:pPr algn="ctr">
                        <a:lnSpc>
                          <a:spcPct val="120000"/>
                        </a:lnSpc>
                        <a:spcAft>
                          <a:spcPts val="0"/>
                        </a:spcAft>
                      </a:pPr>
                      <a:r>
                        <a:rPr lang="zh-CN" sz="1400" kern="100" dirty="0">
                          <a:solidFill>
                            <a:srgbClr val="002060"/>
                          </a:solidFill>
                          <a:effectLst/>
                        </a:rPr>
                        <a:t>样本点</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A</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B</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C</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D</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a:solidFill>
                            <a:srgbClr val="002060"/>
                          </a:solidFill>
                          <a:effectLst/>
                        </a:rPr>
                        <a:t>E</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383574">
                <a:tc>
                  <a:txBody>
                    <a:bodyPr/>
                    <a:lstStyle/>
                    <a:p>
                      <a:pPr algn="ctr">
                        <a:lnSpc>
                          <a:spcPct val="120000"/>
                        </a:lnSpc>
                        <a:spcAft>
                          <a:spcPts val="0"/>
                        </a:spcAft>
                      </a:pPr>
                      <a:r>
                        <a:rPr lang="en-US" sz="1400" kern="100" dirty="0">
                          <a:solidFill>
                            <a:srgbClr val="002060"/>
                          </a:solidFill>
                          <a:effectLst/>
                        </a:rPr>
                        <a:t>A</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0</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0.4</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lnSpc>
                          <a:spcPct val="120000"/>
                        </a:lnSpc>
                        <a:spcAft>
                          <a:spcPts val="0"/>
                        </a:spcAft>
                      </a:pPr>
                      <a:r>
                        <a:rPr lang="en-US" sz="1400" kern="100">
                          <a:solidFill>
                            <a:srgbClr val="002060"/>
                          </a:solidFill>
                          <a:effectLst/>
                        </a:rPr>
                        <a:t>2</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a:solidFill>
                            <a:srgbClr val="002060"/>
                          </a:solidFill>
                          <a:effectLst/>
                        </a:rPr>
                        <a:t>2.5</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a:solidFill>
                            <a:srgbClr val="002060"/>
                          </a:solidFill>
                          <a:effectLst/>
                        </a:rPr>
                        <a:t>3</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383574">
                <a:tc>
                  <a:txBody>
                    <a:bodyPr/>
                    <a:lstStyle/>
                    <a:p>
                      <a:pPr algn="ctr">
                        <a:lnSpc>
                          <a:spcPct val="120000"/>
                        </a:lnSpc>
                        <a:spcAft>
                          <a:spcPts val="0"/>
                        </a:spcAft>
                      </a:pPr>
                      <a:r>
                        <a:rPr lang="en-US" sz="1400" kern="100" dirty="0">
                          <a:solidFill>
                            <a:srgbClr val="002060"/>
                          </a:solidFill>
                          <a:effectLst/>
                        </a:rPr>
                        <a:t>B</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0.4</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20000"/>
                        <a:lumOff val="80000"/>
                      </a:schemeClr>
                    </a:solidFill>
                  </a:tcPr>
                </a:tc>
                <a:tc>
                  <a:txBody>
                    <a:bodyPr/>
                    <a:lstStyle/>
                    <a:p>
                      <a:pPr algn="ctr">
                        <a:lnSpc>
                          <a:spcPct val="120000"/>
                        </a:lnSpc>
                        <a:spcAft>
                          <a:spcPts val="0"/>
                        </a:spcAft>
                      </a:pPr>
                      <a:r>
                        <a:rPr lang="en-US" sz="1400" kern="100" dirty="0">
                          <a:solidFill>
                            <a:srgbClr val="002060"/>
                          </a:solidFill>
                          <a:effectLst/>
                        </a:rPr>
                        <a:t>0</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a:solidFill>
                            <a:srgbClr val="002060"/>
                          </a:solidFill>
                          <a:effectLst/>
                        </a:rPr>
                        <a:t>1.6</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a:solidFill>
                            <a:srgbClr val="002060"/>
                          </a:solidFill>
                          <a:effectLst/>
                        </a:rPr>
                        <a:t>2.1</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a:solidFill>
                            <a:srgbClr val="002060"/>
                          </a:solidFill>
                          <a:effectLst/>
                        </a:rPr>
                        <a:t>1.9</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383574">
                <a:tc>
                  <a:txBody>
                    <a:bodyPr/>
                    <a:lstStyle/>
                    <a:p>
                      <a:pPr algn="ctr">
                        <a:lnSpc>
                          <a:spcPct val="120000"/>
                        </a:lnSpc>
                        <a:spcAft>
                          <a:spcPts val="0"/>
                        </a:spcAft>
                      </a:pPr>
                      <a:r>
                        <a:rPr lang="en-US" sz="1400" kern="100">
                          <a:solidFill>
                            <a:srgbClr val="002060"/>
                          </a:solidFill>
                          <a:effectLst/>
                        </a:rPr>
                        <a:t>C</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2</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1.6</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0</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a:solidFill>
                            <a:srgbClr val="002060"/>
                          </a:solidFill>
                          <a:effectLst/>
                        </a:rPr>
                        <a:t>0.6</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a:solidFill>
                            <a:srgbClr val="002060"/>
                          </a:solidFill>
                          <a:effectLst/>
                        </a:rPr>
                        <a:t>0.8</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383574">
                <a:tc>
                  <a:txBody>
                    <a:bodyPr/>
                    <a:lstStyle/>
                    <a:p>
                      <a:pPr algn="ctr">
                        <a:lnSpc>
                          <a:spcPct val="120000"/>
                        </a:lnSpc>
                        <a:spcAft>
                          <a:spcPts val="0"/>
                        </a:spcAft>
                      </a:pPr>
                      <a:r>
                        <a:rPr lang="en-US" sz="1400" kern="100">
                          <a:solidFill>
                            <a:srgbClr val="002060"/>
                          </a:solidFill>
                          <a:effectLst/>
                        </a:rPr>
                        <a:t>D</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2.5</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2.1</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0.6</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0</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a:solidFill>
                            <a:srgbClr val="002060"/>
                          </a:solidFill>
                          <a:effectLst/>
                        </a:rPr>
                        <a:t>1</a:t>
                      </a:r>
                      <a:endParaRPr lang="zh-CN" sz="1400" kern="10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r h="383574">
                <a:tc>
                  <a:txBody>
                    <a:bodyPr/>
                    <a:lstStyle/>
                    <a:p>
                      <a:pPr algn="ctr">
                        <a:lnSpc>
                          <a:spcPct val="120000"/>
                        </a:lnSpc>
                        <a:spcAft>
                          <a:spcPts val="0"/>
                        </a:spcAft>
                      </a:pPr>
                      <a:r>
                        <a:rPr lang="en-US" sz="1400" kern="100" dirty="0">
                          <a:solidFill>
                            <a:srgbClr val="002060"/>
                          </a:solidFill>
                          <a:effectLst/>
                        </a:rPr>
                        <a:t>E</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3</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1.9</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0.8</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1</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20000"/>
                        </a:lnSpc>
                        <a:spcAft>
                          <a:spcPts val="0"/>
                        </a:spcAft>
                      </a:pPr>
                      <a:r>
                        <a:rPr lang="en-US" sz="1400" kern="100" dirty="0">
                          <a:solidFill>
                            <a:srgbClr val="002060"/>
                          </a:solidFill>
                          <a:effectLst/>
                        </a:rPr>
                        <a:t>0</a:t>
                      </a:r>
                      <a:endParaRPr lang="zh-CN" sz="14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5"/>
                  </a:ext>
                </a:extLst>
              </a:tr>
            </a:tbl>
          </a:graphicData>
        </a:graphic>
      </p:graphicFrame>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en-US" altLang="zh-CN" sz="2400" b="1" dirty="0"/>
              <a:t>AGENS</a:t>
            </a:r>
            <a:br>
              <a:rPr lang="en-US" altLang="zh-CN" sz="2400" b="1" dirty="0"/>
            </a:br>
            <a:endParaRPr kumimoji="1" lang="zh-CN" altLang="en-US" sz="2400" dirty="0"/>
          </a:p>
        </p:txBody>
      </p:sp>
    </p:spTree>
    <p:extLst>
      <p:ext uri="{BB962C8B-B14F-4D97-AF65-F5344CB8AC3E}">
        <p14:creationId xmlns:p14="http://schemas.microsoft.com/office/powerpoint/2010/main" val="89714550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1680" y="771550"/>
            <a:ext cx="3960440" cy="4320148"/>
          </a:xfrm>
          <a:prstGeom prst="rect">
            <a:avLst/>
          </a:prstGeom>
        </p:spPr>
        <p:txBody>
          <a:bodyPr/>
          <a:lstStyle/>
          <a:p>
            <a:pPr marL="0" lvl="1" indent="0">
              <a:lnSpc>
                <a:spcPct val="150000"/>
              </a:lnSpc>
              <a:buNone/>
            </a:pPr>
            <a:r>
              <a:rPr lang="en-US" altLang="zh-CN" b="1" dirty="0">
                <a:latin typeface="微软雅黑" pitchFamily="34" charset="-122"/>
                <a:ea typeface="微软雅黑" pitchFamily="34" charset="-122"/>
              </a:rPr>
              <a:t>Step1:</a:t>
            </a:r>
          </a:p>
          <a:p>
            <a:pPr lvl="2" algn="just">
              <a:lnSpc>
                <a:spcPct val="150000"/>
              </a:lnSpc>
            </a:pPr>
            <a:r>
              <a:rPr lang="zh-CN" altLang="zh-CN" dirty="0">
                <a:latin typeface="微软雅黑" pitchFamily="34" charset="-122"/>
                <a:ea typeface="微软雅黑" pitchFamily="34" charset="-122"/>
              </a:rPr>
              <a:t>簇</a:t>
            </a:r>
            <a:r>
              <a:rPr lang="en-US" altLang="zh-CN" dirty="0">
                <a:latin typeface="微软雅黑" pitchFamily="34" charset="-122"/>
                <a:ea typeface="微软雅黑" pitchFamily="34" charset="-122"/>
              </a:rPr>
              <a:t>C1</a:t>
            </a:r>
            <a:r>
              <a:rPr lang="zh-CN" altLang="zh-CN" dirty="0">
                <a:latin typeface="微软雅黑" pitchFamily="34" charset="-122"/>
                <a:ea typeface="微软雅黑" pitchFamily="34" charset="-122"/>
              </a:rPr>
              <a:t>和簇</a:t>
            </a:r>
            <a:r>
              <a:rPr lang="en-US" altLang="zh-CN" dirty="0">
                <a:latin typeface="微软雅黑" pitchFamily="34" charset="-122"/>
                <a:ea typeface="微软雅黑" pitchFamily="34" charset="-122"/>
              </a:rPr>
              <a:t>C2</a:t>
            </a:r>
            <a:r>
              <a:rPr lang="zh-CN" altLang="zh-CN" dirty="0">
                <a:latin typeface="微软雅黑" pitchFamily="34" charset="-122"/>
                <a:ea typeface="微软雅黑" pitchFamily="34" charset="-122"/>
              </a:rPr>
              <a:t>合并，得到新的簇结构：</a:t>
            </a:r>
            <a:r>
              <a:rPr lang="en-US" altLang="zh-CN" dirty="0">
                <a:latin typeface="微软雅黑" pitchFamily="34" charset="-122"/>
                <a:ea typeface="微软雅黑" pitchFamily="34" charset="-122"/>
              </a:rPr>
              <a:t>C1={A,B}</a:t>
            </a:r>
            <a:r>
              <a:rPr lang="zh-CN" altLang="zh-CN" dirty="0">
                <a:latin typeface="微软雅黑" pitchFamily="34" charset="-122"/>
                <a:ea typeface="微软雅黑" pitchFamily="34" charset="-122"/>
              </a:rPr>
              <a:t>、</a:t>
            </a:r>
            <a:r>
              <a:rPr lang="en-US" altLang="zh-CN" dirty="0">
                <a:latin typeface="微软雅黑" pitchFamily="34" charset="-122"/>
                <a:ea typeface="微软雅黑" pitchFamily="34" charset="-122"/>
              </a:rPr>
              <a:t>C2={C}</a:t>
            </a:r>
            <a:r>
              <a:rPr lang="zh-CN" altLang="zh-CN" dirty="0">
                <a:latin typeface="微软雅黑" pitchFamily="34" charset="-122"/>
                <a:ea typeface="微软雅黑" pitchFamily="34" charset="-122"/>
              </a:rPr>
              <a:t>、</a:t>
            </a:r>
            <a:r>
              <a:rPr lang="en-US" altLang="zh-CN" dirty="0">
                <a:latin typeface="微软雅黑" pitchFamily="34" charset="-122"/>
                <a:ea typeface="微软雅黑" pitchFamily="34" charset="-122"/>
              </a:rPr>
              <a:t>C3={D}</a:t>
            </a:r>
            <a:r>
              <a:rPr lang="zh-CN" altLang="zh-CN" dirty="0">
                <a:latin typeface="微软雅黑" pitchFamily="34" charset="-122"/>
                <a:ea typeface="微软雅黑" pitchFamily="34" charset="-122"/>
              </a:rPr>
              <a:t>和</a:t>
            </a:r>
            <a:r>
              <a:rPr lang="en-US" altLang="zh-CN" dirty="0">
                <a:latin typeface="微软雅黑" pitchFamily="34" charset="-122"/>
                <a:ea typeface="微软雅黑" pitchFamily="34" charset="-122"/>
              </a:rPr>
              <a:t>C4={E}</a:t>
            </a:r>
            <a:r>
              <a:rPr lang="zh-CN" altLang="zh-CN"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0" lvl="1" indent="0">
              <a:lnSpc>
                <a:spcPct val="150000"/>
              </a:lnSpc>
              <a:buNone/>
            </a:pPr>
            <a:r>
              <a:rPr lang="en-US" altLang="zh-CN" b="1" dirty="0">
                <a:latin typeface="微软雅黑" pitchFamily="34" charset="-122"/>
                <a:ea typeface="微软雅黑" pitchFamily="34" charset="-122"/>
              </a:rPr>
              <a:t>Step2:</a:t>
            </a:r>
          </a:p>
          <a:p>
            <a:pPr lvl="2" algn="just">
              <a:lnSpc>
                <a:spcPct val="150000"/>
              </a:lnSpc>
            </a:pPr>
            <a:r>
              <a:rPr lang="zh-CN" altLang="zh-CN" dirty="0">
                <a:latin typeface="微软雅黑" pitchFamily="34" charset="-122"/>
                <a:ea typeface="微软雅黑" pitchFamily="34" charset="-122"/>
              </a:rPr>
              <a:t>簇</a:t>
            </a:r>
            <a:r>
              <a:rPr lang="en-US" altLang="zh-CN" dirty="0">
                <a:latin typeface="微软雅黑" pitchFamily="34" charset="-122"/>
                <a:ea typeface="微软雅黑" pitchFamily="34" charset="-122"/>
              </a:rPr>
              <a:t>C2</a:t>
            </a:r>
            <a:r>
              <a:rPr lang="zh-CN" altLang="zh-CN" dirty="0">
                <a:latin typeface="微软雅黑" pitchFamily="34" charset="-122"/>
                <a:ea typeface="微软雅黑" pitchFamily="34" charset="-122"/>
              </a:rPr>
              <a:t>和簇</a:t>
            </a:r>
            <a:r>
              <a:rPr lang="en-US" altLang="zh-CN" dirty="0">
                <a:latin typeface="微软雅黑" pitchFamily="34" charset="-122"/>
                <a:ea typeface="微软雅黑" pitchFamily="34" charset="-122"/>
              </a:rPr>
              <a:t>C3</a:t>
            </a:r>
            <a:r>
              <a:rPr lang="zh-CN" altLang="zh-CN" dirty="0">
                <a:latin typeface="微软雅黑" pitchFamily="34" charset="-122"/>
                <a:ea typeface="微软雅黑" pitchFamily="34" charset="-122"/>
              </a:rPr>
              <a:t>合并，得到新的簇结构：</a:t>
            </a:r>
            <a:r>
              <a:rPr lang="en-US" altLang="zh-CN" dirty="0">
                <a:latin typeface="微软雅黑" pitchFamily="34" charset="-122"/>
                <a:ea typeface="微软雅黑" pitchFamily="34" charset="-122"/>
              </a:rPr>
              <a:t>C1={A,B}</a:t>
            </a:r>
            <a:r>
              <a:rPr lang="zh-CN" altLang="zh-CN" dirty="0">
                <a:latin typeface="微软雅黑" pitchFamily="34" charset="-122"/>
                <a:ea typeface="微软雅黑" pitchFamily="34" charset="-122"/>
              </a:rPr>
              <a:t>、</a:t>
            </a:r>
            <a:r>
              <a:rPr lang="en-US" altLang="zh-CN" dirty="0">
                <a:latin typeface="微软雅黑" pitchFamily="34" charset="-122"/>
                <a:ea typeface="微软雅黑" pitchFamily="34" charset="-122"/>
              </a:rPr>
              <a:t>C2={C,D}</a:t>
            </a:r>
            <a:r>
              <a:rPr lang="zh-CN" altLang="zh-CN" dirty="0">
                <a:latin typeface="微软雅黑" pitchFamily="34" charset="-122"/>
                <a:ea typeface="微软雅黑" pitchFamily="34" charset="-122"/>
              </a:rPr>
              <a:t>和</a:t>
            </a:r>
            <a:r>
              <a:rPr lang="en-US" altLang="zh-CN" dirty="0">
                <a:latin typeface="微软雅黑" pitchFamily="34" charset="-122"/>
                <a:ea typeface="微软雅黑" pitchFamily="34" charset="-122"/>
              </a:rPr>
              <a:t>C3={E}</a:t>
            </a:r>
            <a:endParaRPr lang="en-US" altLang="zh-CN" b="1" dirty="0">
              <a:latin typeface="微软雅黑" pitchFamily="34" charset="-122"/>
              <a:ea typeface="微软雅黑" pitchFamily="34" charset="-122"/>
            </a:endParaRPr>
          </a:p>
          <a:p>
            <a:pPr marL="0" lvl="1" indent="0">
              <a:lnSpc>
                <a:spcPct val="150000"/>
              </a:lnSpc>
              <a:buNone/>
            </a:pPr>
            <a:r>
              <a:rPr lang="en-US" altLang="zh-CN" b="1" dirty="0">
                <a:latin typeface="微软雅黑" pitchFamily="34" charset="-122"/>
                <a:ea typeface="微软雅黑" pitchFamily="34" charset="-122"/>
              </a:rPr>
              <a:t>Step3:</a:t>
            </a:r>
          </a:p>
          <a:p>
            <a:pPr lvl="2" algn="just">
              <a:lnSpc>
                <a:spcPct val="150000"/>
              </a:lnSpc>
            </a:pPr>
            <a:r>
              <a:rPr lang="zh-CN" altLang="zh-CN" dirty="0">
                <a:latin typeface="微软雅黑" pitchFamily="34" charset="-122"/>
                <a:ea typeface="微软雅黑" pitchFamily="34" charset="-122"/>
              </a:rPr>
              <a:t>簇</a:t>
            </a:r>
            <a:r>
              <a:rPr lang="en-US" altLang="zh-CN" dirty="0">
                <a:latin typeface="微软雅黑" pitchFamily="34" charset="-122"/>
                <a:ea typeface="微软雅黑" pitchFamily="34" charset="-122"/>
              </a:rPr>
              <a:t>C2</a:t>
            </a:r>
            <a:r>
              <a:rPr lang="zh-CN" altLang="zh-CN" dirty="0">
                <a:latin typeface="微软雅黑" pitchFamily="34" charset="-122"/>
                <a:ea typeface="微软雅黑" pitchFamily="34" charset="-122"/>
              </a:rPr>
              <a:t>和簇</a:t>
            </a:r>
            <a:r>
              <a:rPr lang="en-US" altLang="zh-CN" dirty="0">
                <a:latin typeface="微软雅黑" pitchFamily="34" charset="-122"/>
                <a:ea typeface="微软雅黑" pitchFamily="34" charset="-122"/>
              </a:rPr>
              <a:t>C3</a:t>
            </a:r>
            <a:r>
              <a:rPr lang="zh-CN" altLang="zh-CN" dirty="0">
                <a:latin typeface="微软雅黑" pitchFamily="34" charset="-122"/>
                <a:ea typeface="微软雅黑" pitchFamily="34" charset="-122"/>
              </a:rPr>
              <a:t>合并，得到新的簇结构：</a:t>
            </a:r>
            <a:r>
              <a:rPr lang="en-US" altLang="zh-CN" dirty="0">
                <a:latin typeface="微软雅黑" pitchFamily="34" charset="-122"/>
                <a:ea typeface="微软雅黑" pitchFamily="34" charset="-122"/>
              </a:rPr>
              <a:t>C1={A,B}</a:t>
            </a:r>
            <a:r>
              <a:rPr lang="zh-CN" altLang="zh-CN" dirty="0">
                <a:latin typeface="微软雅黑" pitchFamily="34" charset="-122"/>
                <a:ea typeface="微软雅黑" pitchFamily="34" charset="-122"/>
              </a:rPr>
              <a:t>和</a:t>
            </a:r>
            <a:r>
              <a:rPr lang="en-US" altLang="zh-CN" dirty="0">
                <a:latin typeface="微软雅黑" pitchFamily="34" charset="-122"/>
                <a:ea typeface="微软雅黑" pitchFamily="34" charset="-122"/>
              </a:rPr>
              <a:t>C2={C,D,E}</a:t>
            </a:r>
            <a:endParaRPr lang="en-US" altLang="zh-CN" b="1" dirty="0">
              <a:latin typeface="微软雅黑" pitchFamily="34" charset="-122"/>
              <a:ea typeface="微软雅黑" pitchFamily="34" charset="-122"/>
            </a:endParaRPr>
          </a:p>
          <a:p>
            <a:pPr marL="0" lvl="1" indent="0">
              <a:lnSpc>
                <a:spcPct val="150000"/>
              </a:lnSpc>
              <a:buNone/>
            </a:pPr>
            <a:r>
              <a:rPr lang="en-US" altLang="zh-CN" b="1" dirty="0">
                <a:latin typeface="微软雅黑" pitchFamily="34" charset="-122"/>
                <a:ea typeface="微软雅黑" pitchFamily="34" charset="-122"/>
              </a:rPr>
              <a:t>Step4:</a:t>
            </a:r>
            <a:r>
              <a:rPr lang="zh-CN" altLang="zh-CN" dirty="0">
                <a:latin typeface="微软雅黑" pitchFamily="34" charset="-122"/>
                <a:ea typeface="微软雅黑" pitchFamily="34" charset="-122"/>
              </a:rPr>
              <a:t>簇</a:t>
            </a:r>
            <a:r>
              <a:rPr lang="en-US" altLang="zh-CN" dirty="0">
                <a:latin typeface="微软雅黑" pitchFamily="34" charset="-122"/>
                <a:ea typeface="微软雅黑" pitchFamily="34" charset="-122"/>
              </a:rPr>
              <a:t>C1</a:t>
            </a:r>
            <a:r>
              <a:rPr lang="zh-CN" altLang="zh-CN" dirty="0">
                <a:latin typeface="微软雅黑" pitchFamily="34" charset="-122"/>
                <a:ea typeface="微软雅黑" pitchFamily="34" charset="-122"/>
              </a:rPr>
              <a:t>和簇</a:t>
            </a:r>
            <a:r>
              <a:rPr lang="en-US" altLang="zh-CN" dirty="0">
                <a:latin typeface="微软雅黑" pitchFamily="34" charset="-122"/>
                <a:ea typeface="微软雅黑" pitchFamily="34" charset="-122"/>
              </a:rPr>
              <a:t>C2</a:t>
            </a:r>
            <a:r>
              <a:rPr lang="zh-CN" altLang="zh-CN" dirty="0">
                <a:latin typeface="微软雅黑" pitchFamily="34" charset="-122"/>
                <a:ea typeface="微软雅黑" pitchFamily="34" charset="-122"/>
              </a:rPr>
              <a:t>合并</a:t>
            </a:r>
            <a:endParaRPr lang="en-US" altLang="zh-CN" b="1" dirty="0">
              <a:latin typeface="微软雅黑" pitchFamily="34" charset="-122"/>
              <a:ea typeface="微软雅黑" pitchFamily="34" charset="-122"/>
            </a:endParaRPr>
          </a:p>
          <a:p>
            <a:pPr lvl="2">
              <a:lnSpc>
                <a:spcPct val="150000"/>
              </a:lnSpc>
            </a:pPr>
            <a:endParaRPr lang="en-US" altLang="zh-CN" b="1" dirty="0">
              <a:latin typeface="微软雅黑" pitchFamily="34" charset="-122"/>
              <a:ea typeface="微软雅黑" pitchFamily="34" charset="-122"/>
            </a:endParaRPr>
          </a:p>
          <a:p>
            <a:pPr lvl="2">
              <a:lnSpc>
                <a:spcPct val="150000"/>
              </a:lnSpc>
            </a:pPr>
            <a:endParaRPr lang="en-US" altLang="zh-CN"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1"/>
          <p:cNvSpPr>
            <a:spLocks noChangeArrowheads="1"/>
          </p:cNvSpPr>
          <p:nvPr/>
        </p:nvSpPr>
        <p:spPr bwMode="auto">
          <a:xfrm>
            <a:off x="5868144" y="823353"/>
            <a:ext cx="25171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266700" algn="l">
              <a:lnSpc>
                <a:spcPct val="100000"/>
              </a:lnSpc>
            </a:pPr>
            <a:r>
              <a:rPr kumimoji="0" lang="zh-CN"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4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2</a:t>
            </a: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t>setp1</a:t>
            </a:r>
            <a:r>
              <a:rPr lang="zh-CN" altLang="zh-CN" sz="1400" b="0" dirty="0"/>
              <a:t>后簇间距离</a:t>
            </a:r>
            <a:endParaRPr kumimoji="0" lang="zh-CN" altLang="en-US" sz="1400" b="0" i="0" u="none" strike="noStrike" cap="none" normalizeH="0" baseline="0" dirty="0">
              <a:ln>
                <a:noFill/>
              </a:ln>
              <a:solidFill>
                <a:schemeClr val="tx1"/>
              </a:solidFill>
              <a:effectLst/>
            </a:endParaRPr>
          </a:p>
        </p:txBody>
      </p:sp>
      <p:graphicFrame>
        <p:nvGraphicFramePr>
          <p:cNvPr id="5" name="表格 4"/>
          <p:cNvGraphicFramePr>
            <a:graphicFrameLocks noGrp="1"/>
          </p:cNvGraphicFramePr>
          <p:nvPr>
            <p:extLst>
              <p:ext uri="{D42A27DB-BD31-4B8C-83A1-F6EECF244321}">
                <p14:modId xmlns:p14="http://schemas.microsoft.com/office/powerpoint/2010/main" val="2125430680"/>
              </p:ext>
            </p:extLst>
          </p:nvPr>
        </p:nvGraphicFramePr>
        <p:xfrm>
          <a:off x="5532346" y="1117286"/>
          <a:ext cx="3096344" cy="813760"/>
        </p:xfrm>
        <a:graphic>
          <a:graphicData uri="http://schemas.openxmlformats.org/drawingml/2006/table">
            <a:tbl>
              <a:tblPr firstRow="1" firstCol="1" bandRow="1">
                <a:tableStyleId>{5C22544A-7EE6-4342-B048-85BDC9FD1C3A}</a:tableStyleId>
              </a:tblPr>
              <a:tblGrid>
                <a:gridCol w="724535">
                  <a:extLst>
                    <a:ext uri="{9D8B030D-6E8A-4147-A177-3AD203B41FA5}">
                      <a16:colId xmlns:a16="http://schemas.microsoft.com/office/drawing/2014/main" xmlns="" val="20000"/>
                    </a:ext>
                  </a:extLst>
                </a:gridCol>
                <a:gridCol w="563527">
                  <a:extLst>
                    <a:ext uri="{9D8B030D-6E8A-4147-A177-3AD203B41FA5}">
                      <a16:colId xmlns:a16="http://schemas.microsoft.com/office/drawing/2014/main" xmlns="" val="20001"/>
                    </a:ext>
                  </a:extLst>
                </a:gridCol>
                <a:gridCol w="563527">
                  <a:extLst>
                    <a:ext uri="{9D8B030D-6E8A-4147-A177-3AD203B41FA5}">
                      <a16:colId xmlns:a16="http://schemas.microsoft.com/office/drawing/2014/main" xmlns="" val="20002"/>
                    </a:ext>
                  </a:extLst>
                </a:gridCol>
                <a:gridCol w="644031">
                  <a:extLst>
                    <a:ext uri="{9D8B030D-6E8A-4147-A177-3AD203B41FA5}">
                      <a16:colId xmlns:a16="http://schemas.microsoft.com/office/drawing/2014/main" xmlns="" val="20003"/>
                    </a:ext>
                  </a:extLst>
                </a:gridCol>
                <a:gridCol w="600724">
                  <a:extLst>
                    <a:ext uri="{9D8B030D-6E8A-4147-A177-3AD203B41FA5}">
                      <a16:colId xmlns:a16="http://schemas.microsoft.com/office/drawing/2014/main" xmlns="" val="20004"/>
                    </a:ext>
                  </a:extLst>
                </a:gridCol>
              </a:tblGrid>
              <a:tr h="163176">
                <a:tc>
                  <a:txBody>
                    <a:bodyPr/>
                    <a:lstStyle/>
                    <a:p>
                      <a:pPr algn="ctr">
                        <a:lnSpc>
                          <a:spcPct val="120000"/>
                        </a:lnSpc>
                        <a:spcAft>
                          <a:spcPts val="0"/>
                        </a:spcAft>
                      </a:pPr>
                      <a:r>
                        <a:rPr lang="zh-CN" sz="800" kern="100" dirty="0">
                          <a:solidFill>
                            <a:schemeClr val="accent4"/>
                          </a:solidFill>
                          <a:effectLst/>
                        </a:rPr>
                        <a:t>样本点</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20000"/>
                        </a:lnSpc>
                        <a:spcAft>
                          <a:spcPts val="0"/>
                        </a:spcAft>
                      </a:pPr>
                      <a:r>
                        <a:rPr lang="en-US" sz="800" kern="100">
                          <a:solidFill>
                            <a:schemeClr val="accent4"/>
                          </a:solidFill>
                          <a:effectLst/>
                        </a:rPr>
                        <a:t>AB</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20000"/>
                        </a:lnSpc>
                        <a:spcAft>
                          <a:spcPts val="0"/>
                        </a:spcAft>
                      </a:pPr>
                      <a:r>
                        <a:rPr lang="en-US" sz="800" kern="100">
                          <a:solidFill>
                            <a:schemeClr val="accent4"/>
                          </a:solidFill>
                          <a:effectLst/>
                        </a:rPr>
                        <a:t>C</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20000"/>
                        </a:lnSpc>
                        <a:spcAft>
                          <a:spcPts val="0"/>
                        </a:spcAft>
                      </a:pPr>
                      <a:r>
                        <a:rPr lang="en-US" sz="800" kern="100">
                          <a:solidFill>
                            <a:schemeClr val="accent4"/>
                          </a:solidFill>
                          <a:effectLst/>
                        </a:rPr>
                        <a:t>D</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20000"/>
                        </a:lnSpc>
                        <a:spcAft>
                          <a:spcPts val="0"/>
                        </a:spcAft>
                      </a:pPr>
                      <a:r>
                        <a:rPr lang="en-US" sz="800" kern="100">
                          <a:solidFill>
                            <a:schemeClr val="accent4"/>
                          </a:solidFill>
                          <a:effectLst/>
                        </a:rPr>
                        <a:t>E</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xmlns="" val="10000"/>
                  </a:ext>
                </a:extLst>
              </a:tr>
              <a:tr h="162646">
                <a:tc>
                  <a:txBody>
                    <a:bodyPr/>
                    <a:lstStyle/>
                    <a:p>
                      <a:pPr algn="ctr">
                        <a:lnSpc>
                          <a:spcPct val="120000"/>
                        </a:lnSpc>
                        <a:spcAft>
                          <a:spcPts val="0"/>
                        </a:spcAft>
                      </a:pPr>
                      <a:r>
                        <a:rPr lang="en-US" sz="800" kern="100" dirty="0">
                          <a:solidFill>
                            <a:schemeClr val="accent4"/>
                          </a:solidFill>
                          <a:effectLst/>
                        </a:rPr>
                        <a:t>AB</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0</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a:solidFill>
                            <a:schemeClr val="accent4"/>
                          </a:solidFill>
                          <a:effectLst/>
                        </a:rPr>
                        <a:t>1.6</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a:solidFill>
                            <a:schemeClr val="accent4"/>
                          </a:solidFill>
                          <a:effectLst/>
                        </a:rPr>
                        <a:t>2.1</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a:solidFill>
                            <a:schemeClr val="accent4"/>
                          </a:solidFill>
                          <a:effectLst/>
                        </a:rPr>
                        <a:t>1.9</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xmlns="" val="10001"/>
                  </a:ext>
                </a:extLst>
              </a:tr>
              <a:tr h="162646">
                <a:tc>
                  <a:txBody>
                    <a:bodyPr/>
                    <a:lstStyle/>
                    <a:p>
                      <a:pPr algn="ctr">
                        <a:lnSpc>
                          <a:spcPct val="120000"/>
                        </a:lnSpc>
                        <a:spcAft>
                          <a:spcPts val="0"/>
                        </a:spcAft>
                      </a:pPr>
                      <a:r>
                        <a:rPr lang="en-US" sz="800" kern="100">
                          <a:solidFill>
                            <a:schemeClr val="accent4"/>
                          </a:solidFill>
                          <a:effectLst/>
                        </a:rPr>
                        <a:t>C</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1.6</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0</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0.6</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tx1">
                        <a:lumMod val="20000"/>
                        <a:lumOff val="80000"/>
                      </a:schemeClr>
                    </a:solidFill>
                  </a:tcPr>
                </a:tc>
                <a:tc>
                  <a:txBody>
                    <a:bodyPr/>
                    <a:lstStyle/>
                    <a:p>
                      <a:pPr algn="ctr">
                        <a:lnSpc>
                          <a:spcPct val="120000"/>
                        </a:lnSpc>
                        <a:spcAft>
                          <a:spcPts val="0"/>
                        </a:spcAft>
                      </a:pPr>
                      <a:r>
                        <a:rPr lang="en-US" sz="800" kern="100">
                          <a:solidFill>
                            <a:schemeClr val="accent4"/>
                          </a:solidFill>
                          <a:effectLst/>
                        </a:rPr>
                        <a:t>0.8</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xmlns="" val="10002"/>
                  </a:ext>
                </a:extLst>
              </a:tr>
              <a:tr h="162646">
                <a:tc>
                  <a:txBody>
                    <a:bodyPr/>
                    <a:lstStyle/>
                    <a:p>
                      <a:pPr algn="ctr">
                        <a:lnSpc>
                          <a:spcPct val="120000"/>
                        </a:lnSpc>
                        <a:spcAft>
                          <a:spcPts val="0"/>
                        </a:spcAft>
                      </a:pPr>
                      <a:r>
                        <a:rPr lang="en-US" sz="800" kern="100">
                          <a:solidFill>
                            <a:schemeClr val="accent4"/>
                          </a:solidFill>
                          <a:effectLst/>
                        </a:rPr>
                        <a:t>D</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a:solidFill>
                            <a:schemeClr val="accent4"/>
                          </a:solidFill>
                          <a:effectLst/>
                        </a:rPr>
                        <a:t>2.1</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0.6</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tx1">
                        <a:lumMod val="20000"/>
                        <a:lumOff val="80000"/>
                      </a:schemeClr>
                    </a:solidFill>
                  </a:tcPr>
                </a:tc>
                <a:tc>
                  <a:txBody>
                    <a:bodyPr/>
                    <a:lstStyle/>
                    <a:p>
                      <a:pPr algn="ctr">
                        <a:lnSpc>
                          <a:spcPct val="120000"/>
                        </a:lnSpc>
                        <a:spcAft>
                          <a:spcPts val="0"/>
                        </a:spcAft>
                      </a:pPr>
                      <a:r>
                        <a:rPr lang="en-US" sz="800" kern="100" dirty="0">
                          <a:solidFill>
                            <a:schemeClr val="accent4"/>
                          </a:solidFill>
                          <a:effectLst/>
                        </a:rPr>
                        <a:t>0</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1</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xmlns="" val="10003"/>
                  </a:ext>
                </a:extLst>
              </a:tr>
              <a:tr h="162646">
                <a:tc>
                  <a:txBody>
                    <a:bodyPr/>
                    <a:lstStyle/>
                    <a:p>
                      <a:pPr algn="ctr">
                        <a:lnSpc>
                          <a:spcPct val="120000"/>
                        </a:lnSpc>
                        <a:spcAft>
                          <a:spcPts val="0"/>
                        </a:spcAft>
                      </a:pPr>
                      <a:r>
                        <a:rPr lang="en-US" sz="800" kern="100">
                          <a:solidFill>
                            <a:schemeClr val="accent4"/>
                          </a:solidFill>
                          <a:effectLst/>
                        </a:rPr>
                        <a:t>E</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Aft>
                          <a:spcPts val="0"/>
                        </a:spcAft>
                      </a:pPr>
                      <a:r>
                        <a:rPr lang="en-US" sz="800" kern="100">
                          <a:solidFill>
                            <a:schemeClr val="accent4"/>
                          </a:solidFill>
                          <a:effectLst/>
                        </a:rPr>
                        <a:t>1.9</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Aft>
                          <a:spcPts val="0"/>
                        </a:spcAft>
                      </a:pPr>
                      <a:r>
                        <a:rPr lang="en-US" sz="800" kern="100" dirty="0">
                          <a:solidFill>
                            <a:schemeClr val="accent4"/>
                          </a:solidFill>
                          <a:effectLst/>
                        </a:rPr>
                        <a:t>0.8</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Aft>
                          <a:spcPts val="0"/>
                        </a:spcAft>
                      </a:pPr>
                      <a:r>
                        <a:rPr lang="en-US" sz="800" kern="100">
                          <a:solidFill>
                            <a:schemeClr val="accent4"/>
                          </a:solidFill>
                          <a:effectLst/>
                        </a:rPr>
                        <a:t>1</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Aft>
                          <a:spcPts val="0"/>
                        </a:spcAft>
                      </a:pPr>
                      <a:r>
                        <a:rPr lang="en-US" sz="800" kern="100" dirty="0">
                          <a:solidFill>
                            <a:schemeClr val="accent4"/>
                          </a:solidFill>
                          <a:effectLst/>
                        </a:rPr>
                        <a:t>0</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
        <p:nvSpPr>
          <p:cNvPr id="9" name="Rectangle 1"/>
          <p:cNvSpPr>
            <a:spLocks noChangeArrowheads="1"/>
          </p:cNvSpPr>
          <p:nvPr/>
        </p:nvSpPr>
        <p:spPr bwMode="auto">
          <a:xfrm>
            <a:off x="5821949" y="1953905"/>
            <a:ext cx="25171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266700" algn="l">
              <a:lnSpc>
                <a:spcPct val="100000"/>
              </a:lnSpc>
            </a:pPr>
            <a:r>
              <a:rPr kumimoji="0" lang="zh-CN"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4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3</a:t>
            </a: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t>setp2</a:t>
            </a:r>
            <a:r>
              <a:rPr lang="zh-CN" altLang="zh-CN" sz="1400" b="0" dirty="0"/>
              <a:t>后簇间距离</a:t>
            </a:r>
            <a:endParaRPr kumimoji="0" lang="zh-CN" altLang="en-US" sz="1400" b="0" i="0" u="none" strike="noStrike" cap="none" normalizeH="0" baseline="0" dirty="0">
              <a:ln>
                <a:noFill/>
              </a:ln>
              <a:solidFill>
                <a:schemeClr val="tx1"/>
              </a:solidFill>
              <a:effectLst/>
            </a:endParaRPr>
          </a:p>
        </p:txBody>
      </p:sp>
      <p:sp>
        <p:nvSpPr>
          <p:cNvPr id="10" name="Rectangle 1"/>
          <p:cNvSpPr>
            <a:spLocks noChangeArrowheads="1"/>
          </p:cNvSpPr>
          <p:nvPr/>
        </p:nvSpPr>
        <p:spPr bwMode="auto">
          <a:xfrm>
            <a:off x="5891728" y="3032560"/>
            <a:ext cx="25171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266700" algn="l">
              <a:lnSpc>
                <a:spcPct val="100000"/>
              </a:lnSpc>
            </a:pPr>
            <a:r>
              <a:rPr kumimoji="0" lang="zh-CN"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400" b="0" i="0" u="none" strike="noStrike" cap="none" normalizeH="0" baseline="0" dirty="0">
                <a:ln>
                  <a:noFill/>
                </a:ln>
                <a:solidFill>
                  <a:schemeClr val="tx1"/>
                </a:solidFill>
                <a:effectLst/>
                <a:ea typeface="宋体" panose="02010600030101010101" pitchFamily="2" charset="-122"/>
                <a:cs typeface="Times New Roman" panose="02020603050405020304" pitchFamily="18" charset="0"/>
              </a:rPr>
              <a:t>4</a:t>
            </a:r>
            <a:r>
              <a:rPr kumimoji="0"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0" dirty="0"/>
              <a:t>setp3</a:t>
            </a:r>
            <a:r>
              <a:rPr lang="zh-CN" altLang="zh-CN" sz="1400" b="0" dirty="0"/>
              <a:t>后簇间距离</a:t>
            </a:r>
            <a:endParaRPr kumimoji="0" lang="zh-CN" altLang="en-US" sz="1400" b="0" i="0" u="none" strike="noStrike" cap="none" normalizeH="0" baseline="0" dirty="0">
              <a:ln>
                <a:noFill/>
              </a:ln>
              <a:solidFill>
                <a:schemeClr val="tx1"/>
              </a:solidFill>
              <a:effectLst/>
            </a:endParaRPr>
          </a:p>
        </p:txBody>
      </p:sp>
      <p:graphicFrame>
        <p:nvGraphicFramePr>
          <p:cNvPr id="7" name="表格 6"/>
          <p:cNvGraphicFramePr>
            <a:graphicFrameLocks noGrp="1"/>
          </p:cNvGraphicFramePr>
          <p:nvPr>
            <p:extLst>
              <p:ext uri="{D42A27DB-BD31-4B8C-83A1-F6EECF244321}">
                <p14:modId xmlns:p14="http://schemas.microsoft.com/office/powerpoint/2010/main" val="317914195"/>
              </p:ext>
            </p:extLst>
          </p:nvPr>
        </p:nvGraphicFramePr>
        <p:xfrm>
          <a:off x="5891728" y="2312187"/>
          <a:ext cx="2592288" cy="669868"/>
        </p:xfrm>
        <a:graphic>
          <a:graphicData uri="http://schemas.openxmlformats.org/drawingml/2006/table">
            <a:tbl>
              <a:tblPr firstRow="1" firstCol="1" bandRow="1">
                <a:tableStyleId>{5C22544A-7EE6-4342-B048-85BDC9FD1C3A}</a:tableStyleId>
              </a:tblPr>
              <a:tblGrid>
                <a:gridCol w="669920">
                  <a:extLst>
                    <a:ext uri="{9D8B030D-6E8A-4147-A177-3AD203B41FA5}">
                      <a16:colId xmlns:a16="http://schemas.microsoft.com/office/drawing/2014/main" xmlns="" val="20000"/>
                    </a:ext>
                  </a:extLst>
                </a:gridCol>
                <a:gridCol w="753661">
                  <a:extLst>
                    <a:ext uri="{9D8B030D-6E8A-4147-A177-3AD203B41FA5}">
                      <a16:colId xmlns:a16="http://schemas.microsoft.com/office/drawing/2014/main" xmlns="" val="20001"/>
                    </a:ext>
                  </a:extLst>
                </a:gridCol>
                <a:gridCol w="502440">
                  <a:extLst>
                    <a:ext uri="{9D8B030D-6E8A-4147-A177-3AD203B41FA5}">
                      <a16:colId xmlns:a16="http://schemas.microsoft.com/office/drawing/2014/main" xmlns="" val="20002"/>
                    </a:ext>
                  </a:extLst>
                </a:gridCol>
                <a:gridCol w="666267">
                  <a:extLst>
                    <a:ext uri="{9D8B030D-6E8A-4147-A177-3AD203B41FA5}">
                      <a16:colId xmlns:a16="http://schemas.microsoft.com/office/drawing/2014/main" xmlns="" val="20003"/>
                    </a:ext>
                  </a:extLst>
                </a:gridCol>
              </a:tblGrid>
              <a:tr h="167467">
                <a:tc>
                  <a:txBody>
                    <a:bodyPr/>
                    <a:lstStyle/>
                    <a:p>
                      <a:pPr algn="ctr">
                        <a:lnSpc>
                          <a:spcPct val="120000"/>
                        </a:lnSpc>
                        <a:spcAft>
                          <a:spcPts val="0"/>
                        </a:spcAft>
                      </a:pPr>
                      <a:r>
                        <a:rPr lang="zh-CN" sz="800" kern="100" dirty="0">
                          <a:solidFill>
                            <a:schemeClr val="accent4"/>
                          </a:solidFill>
                          <a:effectLst/>
                        </a:rPr>
                        <a:t>样本点</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20000"/>
                        </a:lnSpc>
                        <a:spcAft>
                          <a:spcPts val="0"/>
                        </a:spcAft>
                      </a:pPr>
                      <a:r>
                        <a:rPr lang="en-US" sz="800" kern="100" dirty="0">
                          <a:solidFill>
                            <a:schemeClr val="accent4"/>
                          </a:solidFill>
                          <a:effectLst/>
                        </a:rPr>
                        <a:t>AB</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20000"/>
                        </a:lnSpc>
                        <a:spcAft>
                          <a:spcPts val="0"/>
                        </a:spcAft>
                      </a:pPr>
                      <a:r>
                        <a:rPr lang="en-US" sz="800" kern="100">
                          <a:solidFill>
                            <a:schemeClr val="accent4"/>
                          </a:solidFill>
                          <a:effectLst/>
                        </a:rPr>
                        <a:t>CD</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20000"/>
                        </a:lnSpc>
                        <a:spcAft>
                          <a:spcPts val="0"/>
                        </a:spcAft>
                      </a:pPr>
                      <a:r>
                        <a:rPr lang="en-US" sz="800" kern="100">
                          <a:solidFill>
                            <a:schemeClr val="accent4"/>
                          </a:solidFill>
                          <a:effectLst/>
                        </a:rPr>
                        <a:t>E</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xmlns="" val="10000"/>
                  </a:ext>
                </a:extLst>
              </a:tr>
              <a:tr h="167467">
                <a:tc>
                  <a:txBody>
                    <a:bodyPr/>
                    <a:lstStyle/>
                    <a:p>
                      <a:pPr algn="ctr">
                        <a:lnSpc>
                          <a:spcPct val="120000"/>
                        </a:lnSpc>
                        <a:spcAft>
                          <a:spcPts val="0"/>
                        </a:spcAft>
                      </a:pPr>
                      <a:r>
                        <a:rPr lang="en-US" sz="800" kern="100" dirty="0">
                          <a:solidFill>
                            <a:schemeClr val="accent4"/>
                          </a:solidFill>
                          <a:effectLst/>
                        </a:rPr>
                        <a:t>AB</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0</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a:solidFill>
                            <a:schemeClr val="accent4"/>
                          </a:solidFill>
                          <a:effectLst/>
                        </a:rPr>
                        <a:t>1.6</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1.9</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xmlns="" val="10001"/>
                  </a:ext>
                </a:extLst>
              </a:tr>
              <a:tr h="167467">
                <a:tc>
                  <a:txBody>
                    <a:bodyPr/>
                    <a:lstStyle/>
                    <a:p>
                      <a:pPr algn="ctr">
                        <a:lnSpc>
                          <a:spcPct val="120000"/>
                        </a:lnSpc>
                        <a:spcAft>
                          <a:spcPts val="0"/>
                        </a:spcAft>
                      </a:pPr>
                      <a:r>
                        <a:rPr lang="en-US" sz="800" kern="100">
                          <a:solidFill>
                            <a:schemeClr val="accent4"/>
                          </a:solidFill>
                          <a:effectLst/>
                        </a:rPr>
                        <a:t>CD</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1.6</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0</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0.8</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tx1">
                        <a:lumMod val="20000"/>
                        <a:lumOff val="80000"/>
                      </a:schemeClr>
                    </a:solidFill>
                  </a:tcPr>
                </a:tc>
                <a:extLst>
                  <a:ext uri="{0D108BD9-81ED-4DB2-BD59-A6C34878D82A}">
                    <a16:rowId xmlns:a16="http://schemas.microsoft.com/office/drawing/2014/main" xmlns="" val="10002"/>
                  </a:ext>
                </a:extLst>
              </a:tr>
              <a:tr h="167467">
                <a:tc>
                  <a:txBody>
                    <a:bodyPr/>
                    <a:lstStyle/>
                    <a:p>
                      <a:pPr algn="ctr">
                        <a:lnSpc>
                          <a:spcPct val="120000"/>
                        </a:lnSpc>
                        <a:spcAft>
                          <a:spcPts val="0"/>
                        </a:spcAft>
                      </a:pPr>
                      <a:r>
                        <a:rPr lang="en-US" sz="800" kern="100">
                          <a:solidFill>
                            <a:schemeClr val="accent4"/>
                          </a:solidFill>
                          <a:effectLst/>
                        </a:rPr>
                        <a:t>E</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Aft>
                          <a:spcPts val="0"/>
                        </a:spcAft>
                      </a:pPr>
                      <a:r>
                        <a:rPr lang="en-US" sz="800" kern="100">
                          <a:solidFill>
                            <a:schemeClr val="accent4"/>
                          </a:solidFill>
                          <a:effectLst/>
                        </a:rPr>
                        <a:t>1.9</a:t>
                      </a:r>
                      <a:endParaRPr lang="zh-CN" sz="800" kern="10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Aft>
                          <a:spcPts val="0"/>
                        </a:spcAft>
                      </a:pPr>
                      <a:r>
                        <a:rPr lang="en-US" sz="800" kern="100" dirty="0">
                          <a:solidFill>
                            <a:schemeClr val="accent4"/>
                          </a:solidFill>
                          <a:effectLst/>
                        </a:rPr>
                        <a:t>0.8</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lnSpc>
                          <a:spcPct val="120000"/>
                        </a:lnSpc>
                        <a:spcAft>
                          <a:spcPts val="0"/>
                        </a:spcAft>
                      </a:pPr>
                      <a:r>
                        <a:rPr lang="en-US" sz="800" kern="100" dirty="0">
                          <a:solidFill>
                            <a:schemeClr val="accent4"/>
                          </a:solidFill>
                          <a:effectLst/>
                        </a:rPr>
                        <a:t>0</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80661694"/>
              </p:ext>
            </p:extLst>
          </p:nvPr>
        </p:nvGraphicFramePr>
        <p:xfrm>
          <a:off x="6255451" y="3319070"/>
          <a:ext cx="1988957" cy="594762"/>
        </p:xfrm>
        <a:graphic>
          <a:graphicData uri="http://schemas.openxmlformats.org/drawingml/2006/table">
            <a:tbl>
              <a:tblPr firstRow="1" firstCol="1" bandRow="1">
                <a:tableStyleId>{5C22544A-7EE6-4342-B048-85BDC9FD1C3A}</a:tableStyleId>
              </a:tblPr>
              <a:tblGrid>
                <a:gridCol w="614404">
                  <a:extLst>
                    <a:ext uri="{9D8B030D-6E8A-4147-A177-3AD203B41FA5}">
                      <a16:colId xmlns:a16="http://schemas.microsoft.com/office/drawing/2014/main" xmlns="" val="20000"/>
                    </a:ext>
                  </a:extLst>
                </a:gridCol>
                <a:gridCol w="691205">
                  <a:extLst>
                    <a:ext uri="{9D8B030D-6E8A-4147-A177-3AD203B41FA5}">
                      <a16:colId xmlns:a16="http://schemas.microsoft.com/office/drawing/2014/main" xmlns="" val="20001"/>
                    </a:ext>
                  </a:extLst>
                </a:gridCol>
                <a:gridCol w="683348">
                  <a:extLst>
                    <a:ext uri="{9D8B030D-6E8A-4147-A177-3AD203B41FA5}">
                      <a16:colId xmlns:a16="http://schemas.microsoft.com/office/drawing/2014/main" xmlns="" val="20002"/>
                    </a:ext>
                  </a:extLst>
                </a:gridCol>
              </a:tblGrid>
              <a:tr h="198254">
                <a:tc>
                  <a:txBody>
                    <a:bodyPr/>
                    <a:lstStyle/>
                    <a:p>
                      <a:pPr algn="ctr">
                        <a:lnSpc>
                          <a:spcPct val="120000"/>
                        </a:lnSpc>
                        <a:spcAft>
                          <a:spcPts val="0"/>
                        </a:spcAft>
                      </a:pPr>
                      <a:r>
                        <a:rPr lang="zh-CN" sz="800" kern="100" dirty="0">
                          <a:solidFill>
                            <a:schemeClr val="accent4"/>
                          </a:solidFill>
                          <a:effectLst/>
                        </a:rPr>
                        <a:t>样本点</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20000"/>
                        </a:lnSpc>
                        <a:spcAft>
                          <a:spcPts val="0"/>
                        </a:spcAft>
                      </a:pPr>
                      <a:r>
                        <a:rPr lang="en-US" sz="800" kern="100" dirty="0">
                          <a:solidFill>
                            <a:schemeClr val="accent4"/>
                          </a:solidFill>
                          <a:effectLst/>
                        </a:rPr>
                        <a:t>AB</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20000"/>
                        </a:lnSpc>
                        <a:spcAft>
                          <a:spcPts val="0"/>
                        </a:spcAft>
                      </a:pPr>
                      <a:r>
                        <a:rPr lang="en-US" sz="800" kern="100" dirty="0">
                          <a:solidFill>
                            <a:schemeClr val="accent4"/>
                          </a:solidFill>
                          <a:effectLst/>
                        </a:rPr>
                        <a:t>CDE</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xmlns="" val="10000"/>
                  </a:ext>
                </a:extLst>
              </a:tr>
              <a:tr h="198254">
                <a:tc>
                  <a:txBody>
                    <a:bodyPr/>
                    <a:lstStyle/>
                    <a:p>
                      <a:pPr algn="ctr">
                        <a:lnSpc>
                          <a:spcPct val="120000"/>
                        </a:lnSpc>
                        <a:spcAft>
                          <a:spcPts val="0"/>
                        </a:spcAft>
                      </a:pPr>
                      <a:r>
                        <a:rPr lang="en-US" sz="800" kern="100" dirty="0">
                          <a:solidFill>
                            <a:schemeClr val="accent4"/>
                          </a:solidFill>
                          <a:effectLst/>
                        </a:rPr>
                        <a:t>AB</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0</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bg1"/>
                    </a:solidFill>
                  </a:tcPr>
                </a:tc>
                <a:tc>
                  <a:txBody>
                    <a:bodyPr/>
                    <a:lstStyle/>
                    <a:p>
                      <a:pPr algn="ctr">
                        <a:lnSpc>
                          <a:spcPct val="120000"/>
                        </a:lnSpc>
                        <a:spcAft>
                          <a:spcPts val="0"/>
                        </a:spcAft>
                      </a:pPr>
                      <a:r>
                        <a:rPr lang="en-US" sz="800" kern="100" dirty="0">
                          <a:solidFill>
                            <a:schemeClr val="accent4"/>
                          </a:solidFill>
                          <a:effectLst/>
                        </a:rPr>
                        <a:t>1.6</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tx1">
                        <a:lumMod val="20000"/>
                        <a:lumOff val="80000"/>
                      </a:schemeClr>
                    </a:solidFill>
                  </a:tcPr>
                </a:tc>
                <a:extLst>
                  <a:ext uri="{0D108BD9-81ED-4DB2-BD59-A6C34878D82A}">
                    <a16:rowId xmlns:a16="http://schemas.microsoft.com/office/drawing/2014/main" xmlns="" val="10001"/>
                  </a:ext>
                </a:extLst>
              </a:tr>
              <a:tr h="198254">
                <a:tc>
                  <a:txBody>
                    <a:bodyPr/>
                    <a:lstStyle/>
                    <a:p>
                      <a:pPr algn="ctr">
                        <a:lnSpc>
                          <a:spcPct val="120000"/>
                        </a:lnSpc>
                        <a:spcAft>
                          <a:spcPts val="0"/>
                        </a:spcAft>
                      </a:pPr>
                      <a:r>
                        <a:rPr lang="en-US" sz="800" kern="100" dirty="0">
                          <a:solidFill>
                            <a:schemeClr val="accent4"/>
                          </a:solidFill>
                          <a:effectLst/>
                        </a:rPr>
                        <a:t>CDE</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20000"/>
                        </a:lnSpc>
                        <a:spcAft>
                          <a:spcPts val="0"/>
                        </a:spcAft>
                      </a:pPr>
                      <a:r>
                        <a:rPr lang="en-US" sz="800" kern="100" dirty="0">
                          <a:solidFill>
                            <a:schemeClr val="accent4"/>
                          </a:solidFill>
                          <a:effectLst/>
                        </a:rPr>
                        <a:t>1.6</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tx1">
                        <a:lumMod val="20000"/>
                        <a:lumOff val="80000"/>
                      </a:schemeClr>
                    </a:solidFill>
                  </a:tcPr>
                </a:tc>
                <a:tc>
                  <a:txBody>
                    <a:bodyPr/>
                    <a:lstStyle/>
                    <a:p>
                      <a:pPr algn="ctr">
                        <a:lnSpc>
                          <a:spcPct val="120000"/>
                        </a:lnSpc>
                        <a:spcAft>
                          <a:spcPts val="0"/>
                        </a:spcAft>
                      </a:pPr>
                      <a:r>
                        <a:rPr lang="en-US" sz="800" kern="100" dirty="0">
                          <a:solidFill>
                            <a:schemeClr val="accent4"/>
                          </a:solidFill>
                          <a:effectLst/>
                        </a:rPr>
                        <a:t>0</a:t>
                      </a:r>
                      <a:endParaRPr lang="zh-CN" sz="800" kern="100" dirty="0">
                        <a:solidFill>
                          <a:schemeClr val="accent4"/>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sp>
        <p:nvSpPr>
          <p:cNvPr id="1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1327070026"/>
              </p:ext>
            </p:extLst>
          </p:nvPr>
        </p:nvGraphicFramePr>
        <p:xfrm>
          <a:off x="5526586" y="4062759"/>
          <a:ext cx="3509910" cy="1029271"/>
        </p:xfrm>
        <a:graphic>
          <a:graphicData uri="http://schemas.openxmlformats.org/presentationml/2006/ole">
            <mc:AlternateContent xmlns:mc="http://schemas.openxmlformats.org/markup-compatibility/2006">
              <mc:Choice xmlns:v="urn:schemas-microsoft-com:vml" Requires="v">
                <p:oleObj spid="_x0000_s2079" name="Visio" r:id="rId4" imgW="5305517" imgH="2095615" progId="Visio.Drawing.15">
                  <p:embed/>
                </p:oleObj>
              </mc:Choice>
              <mc:Fallback>
                <p:oleObj name="Visio" r:id="rId4" imgW="5305517" imgH="2095615"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6586" y="4062759"/>
                        <a:ext cx="3509910" cy="1029271"/>
                      </a:xfrm>
                      <a:prstGeom prst="rect">
                        <a:avLst/>
                      </a:prstGeom>
                      <a:noFill/>
                    </p:spPr>
                  </p:pic>
                </p:oleObj>
              </mc:Fallback>
            </mc:AlternateContent>
          </a:graphicData>
        </a:graphic>
      </p:graphicFrame>
      <p:sp>
        <p:nvSpPr>
          <p:cNvPr id="15"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en-US" altLang="zh-CN" sz="2400" b="1" dirty="0"/>
              <a:t>AGENS</a:t>
            </a:r>
            <a:br>
              <a:rPr lang="en-US" altLang="zh-CN" sz="2400" b="1" dirty="0"/>
            </a:br>
            <a:endParaRPr kumimoji="1" lang="zh-CN" altLang="en-US" sz="2400" dirty="0"/>
          </a:p>
        </p:txBody>
      </p:sp>
    </p:spTree>
    <p:extLst>
      <p:ext uri="{BB962C8B-B14F-4D97-AF65-F5344CB8AC3E}">
        <p14:creationId xmlns:p14="http://schemas.microsoft.com/office/powerpoint/2010/main" val="3110123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7"/>
            <a:ext cx="7200800" cy="4248473"/>
          </a:xfrm>
          <a:prstGeom prst="rect">
            <a:avLst/>
          </a:prstGeom>
        </p:spPr>
        <p:txBody>
          <a:bodyPr/>
          <a:lstStyle/>
          <a:p>
            <a:pPr>
              <a:lnSpc>
                <a:spcPct val="150000"/>
              </a:lnSpc>
            </a:pPr>
            <a:r>
              <a:rPr lang="en-US" altLang="zh-CN" sz="1800" b="0" dirty="0" err="1">
                <a:latin typeface="微软雅黑" pitchFamily="34" charset="-122"/>
                <a:ea typeface="微软雅黑" pitchFamily="34" charset="-122"/>
              </a:rPr>
              <a:t>Scikit</a:t>
            </a:r>
            <a:r>
              <a:rPr lang="en-US" altLang="zh-CN" sz="1800" b="0" dirty="0">
                <a:latin typeface="微软雅黑" pitchFamily="34" charset="-122"/>
                <a:ea typeface="微软雅黑" pitchFamily="34" charset="-122"/>
              </a:rPr>
              <a:t>-learn</a:t>
            </a:r>
            <a:r>
              <a:rPr lang="zh-CN" altLang="en-US" sz="1800" b="0" dirty="0">
                <a:latin typeface="微软雅黑" pitchFamily="34" charset="-122"/>
                <a:ea typeface="微软雅黑" pitchFamily="34" charset="-122"/>
              </a:rPr>
              <a:t>快速使用</a:t>
            </a:r>
            <a:endParaRPr lang="en-US" altLang="zh-CN" sz="1800" b="0" dirty="0">
              <a:latin typeface="微软雅黑" pitchFamily="34" charset="-122"/>
              <a:ea typeface="微软雅黑" pitchFamily="34" charset="-122"/>
            </a:endParaRPr>
          </a:p>
          <a:p>
            <a:pPr lvl="1">
              <a:lnSpc>
                <a:spcPct val="150000"/>
              </a:lnSpc>
            </a:pPr>
            <a:r>
              <a:rPr lang="zh-CN" altLang="en-US" sz="1800" dirty="0">
                <a:latin typeface="微软雅黑" pitchFamily="34" charset="-122"/>
                <a:ea typeface="微软雅黑" pitchFamily="34" charset="-122"/>
              </a:rPr>
              <a:t>传统的机器学习任务从开始到建模的一般流程就是：获取数据</a:t>
            </a:r>
            <a:r>
              <a:rPr lang="en-US" altLang="zh-CN" sz="1800" dirty="0">
                <a:latin typeface="微软雅黑" pitchFamily="34" charset="-122"/>
                <a:ea typeface="微软雅黑" pitchFamily="34" charset="-122"/>
                <a:sym typeface="Wingdings" panose="05000000000000000000" pitchFamily="2" charset="2"/>
              </a:rPr>
              <a:t></a:t>
            </a:r>
            <a:r>
              <a:rPr lang="zh-CN" altLang="en-US" sz="1800" dirty="0">
                <a:latin typeface="微软雅黑" pitchFamily="34" charset="-122"/>
                <a:ea typeface="微软雅黑" pitchFamily="34" charset="-122"/>
              </a:rPr>
              <a:t>数据预处理</a:t>
            </a:r>
            <a:r>
              <a:rPr lang="en-US" altLang="zh-CN" sz="1800" dirty="0">
                <a:latin typeface="微软雅黑" pitchFamily="34" charset="-122"/>
                <a:ea typeface="微软雅黑" pitchFamily="34" charset="-122"/>
                <a:sym typeface="Wingdings" panose="05000000000000000000" pitchFamily="2" charset="2"/>
              </a:rPr>
              <a:t></a:t>
            </a:r>
            <a:r>
              <a:rPr lang="zh-CN" altLang="en-US" sz="1800" dirty="0">
                <a:latin typeface="微软雅黑" pitchFamily="34" charset="-122"/>
                <a:ea typeface="微软雅黑" pitchFamily="34" charset="-122"/>
                <a:sym typeface="Wingdings" panose="05000000000000000000" pitchFamily="2" charset="2"/>
              </a:rPr>
              <a:t>训</a:t>
            </a:r>
            <a:r>
              <a:rPr lang="zh-CN" altLang="en-US" sz="1800" dirty="0">
                <a:latin typeface="微软雅黑" pitchFamily="34" charset="-122"/>
                <a:ea typeface="微软雅黑" pitchFamily="34" charset="-122"/>
              </a:rPr>
              <a:t>练模型</a:t>
            </a:r>
            <a:r>
              <a:rPr lang="en-US" altLang="zh-CN" sz="1800" dirty="0">
                <a:latin typeface="微软雅黑" pitchFamily="34" charset="-122"/>
                <a:ea typeface="微软雅黑" pitchFamily="34" charset="-122"/>
                <a:sym typeface="Wingdings" panose="05000000000000000000" pitchFamily="2" charset="2"/>
              </a:rPr>
              <a:t></a:t>
            </a:r>
            <a:r>
              <a:rPr lang="zh-CN" altLang="en-US" sz="1800" dirty="0">
                <a:latin typeface="微软雅黑" pitchFamily="34" charset="-122"/>
                <a:ea typeface="微软雅黑" pitchFamily="34" charset="-122"/>
              </a:rPr>
              <a:t>模型预测，评估</a:t>
            </a:r>
            <a:r>
              <a:rPr lang="en-US" altLang="zh-CN" sz="1800" dirty="0">
                <a:latin typeface="微软雅黑" pitchFamily="34" charset="-122"/>
                <a:ea typeface="微软雅黑" pitchFamily="34" charset="-122"/>
                <a:sym typeface="Wingdings" panose="05000000000000000000" pitchFamily="2" charset="2"/>
              </a:rPr>
              <a:t></a:t>
            </a:r>
            <a:r>
              <a:rPr lang="zh-CN" altLang="en-US" sz="1800" dirty="0">
                <a:latin typeface="微软雅黑" pitchFamily="34" charset="-122"/>
                <a:ea typeface="微软雅黑" pitchFamily="34" charset="-122"/>
                <a:sym typeface="Wingdings" panose="05000000000000000000" pitchFamily="2" charset="2"/>
              </a:rPr>
              <a:t>保存</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marL="0" lvl="1" indent="0">
              <a:lnSpc>
                <a:spcPct val="150000"/>
              </a:lnSpc>
              <a:buNone/>
            </a:pPr>
            <a:r>
              <a:rPr lang="en-US" altLang="zh-CN" sz="1800" b="1" dirty="0">
                <a:latin typeface="微软雅黑" pitchFamily="34" charset="-122"/>
                <a:ea typeface="微软雅黑" pitchFamily="34" charset="-122"/>
              </a:rPr>
              <a:t>1. </a:t>
            </a:r>
            <a:r>
              <a:rPr lang="zh-CN" altLang="en-US" sz="1800" b="1" dirty="0">
                <a:latin typeface="微软雅黑" pitchFamily="34" charset="-122"/>
                <a:ea typeface="微软雅黑" pitchFamily="34" charset="-122"/>
              </a:rPr>
              <a:t>获取数据：</a:t>
            </a:r>
            <a:endParaRPr lang="en-US" altLang="zh-CN" sz="1800" b="1" dirty="0">
              <a:latin typeface="微软雅黑" pitchFamily="34" charset="-122"/>
              <a:ea typeface="微软雅黑" pitchFamily="34" charset="-122"/>
            </a:endParaRPr>
          </a:p>
          <a:p>
            <a:pPr lvl="1">
              <a:lnSpc>
                <a:spcPct val="150000"/>
              </a:lnSpc>
            </a:pPr>
            <a:r>
              <a:rPr lang="en-US" altLang="zh-CN" sz="1800" dirty="0" err="1">
                <a:latin typeface="微软雅黑" pitchFamily="34" charset="-122"/>
                <a:ea typeface="微软雅黑" pitchFamily="34" charset="-122"/>
              </a:rPr>
              <a:t>Sklearn</a:t>
            </a:r>
            <a:r>
              <a:rPr lang="zh-CN" altLang="en-US" sz="1800" dirty="0">
                <a:latin typeface="微软雅黑" pitchFamily="34" charset="-122"/>
                <a:ea typeface="微软雅黑" pitchFamily="34" charset="-122"/>
              </a:rPr>
              <a:t>中包含了大量的优质的数据集，我们可以使用这些数据集实现出不同的模型，从而提高动手实践能力，同时这个过程也可以加深对理论知识的理解和把握。要使用</a:t>
            </a:r>
            <a:r>
              <a:rPr lang="en-US" altLang="zh-CN" sz="1800" dirty="0" err="1">
                <a:latin typeface="微软雅黑" pitchFamily="34" charset="-122"/>
                <a:ea typeface="微软雅黑" pitchFamily="34" charset="-122"/>
              </a:rPr>
              <a:t>sklearn</a:t>
            </a:r>
            <a:r>
              <a:rPr lang="zh-CN" altLang="en-US" sz="1800" dirty="0">
                <a:latin typeface="微软雅黑" pitchFamily="34" charset="-122"/>
                <a:ea typeface="微软雅黑" pitchFamily="34" charset="-122"/>
              </a:rPr>
              <a:t>中的数据集，必须导入</a:t>
            </a:r>
            <a:r>
              <a:rPr lang="en-US" altLang="zh-CN" sz="1800" dirty="0">
                <a:latin typeface="微软雅黑" pitchFamily="34" charset="-122"/>
                <a:ea typeface="微软雅黑" pitchFamily="34" charset="-122"/>
              </a:rPr>
              <a:t>datasets</a:t>
            </a:r>
            <a:r>
              <a:rPr lang="zh-CN" altLang="en-US" sz="1800" dirty="0">
                <a:latin typeface="微软雅黑" pitchFamily="34" charset="-122"/>
                <a:ea typeface="微软雅黑" pitchFamily="34" charset="-122"/>
              </a:rPr>
              <a:t>模块。</a:t>
            </a:r>
            <a:endParaRPr lang="en-US" altLang="zh-CN" sz="1800" dirty="0">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909481681"/>
              </p:ext>
            </p:extLst>
          </p:nvPr>
        </p:nvGraphicFramePr>
        <p:xfrm>
          <a:off x="2393096" y="4371950"/>
          <a:ext cx="6096001" cy="563880"/>
        </p:xfrm>
        <a:graphic>
          <a:graphicData uri="http://schemas.openxmlformats.org/drawingml/2006/table">
            <a:tbl>
              <a:tblPr firstRow="1" bandRow="1">
                <a:tableStyleId>{5C22544A-7EE6-4342-B048-85BDC9FD1C3A}</a:tableStyleId>
              </a:tblPr>
              <a:tblGrid>
                <a:gridCol w="1067779">
                  <a:extLst>
                    <a:ext uri="{9D8B030D-6E8A-4147-A177-3AD203B41FA5}">
                      <a16:colId xmlns:a16="http://schemas.microsoft.com/office/drawing/2014/main" xmlns="" val="3296080332"/>
                    </a:ext>
                  </a:extLst>
                </a:gridCol>
                <a:gridCol w="5028222">
                  <a:extLst>
                    <a:ext uri="{9D8B030D-6E8A-4147-A177-3AD203B41FA5}">
                      <a16:colId xmlns:a16="http://schemas.microsoft.com/office/drawing/2014/main" xmlns="" val="3781988497"/>
                    </a:ext>
                  </a:extLst>
                </a:gridCol>
              </a:tblGrid>
              <a:tr h="278130">
                <a:tc>
                  <a:txBody>
                    <a:bodyPr/>
                    <a:lstStyle/>
                    <a:p>
                      <a:r>
                        <a:rPr lang="en-US" altLang="zh-CN" sz="1400" b="0" dirty="0">
                          <a:solidFill>
                            <a:schemeClr val="tx1"/>
                          </a:solidFill>
                        </a:rPr>
                        <a:t>In[1]</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rPr>
                        <a:t>from </a:t>
                      </a:r>
                      <a:r>
                        <a:rPr lang="en-US" altLang="zh-CN" sz="1400" b="0" dirty="0" err="1">
                          <a:solidFill>
                            <a:schemeClr val="tx1"/>
                          </a:solidFill>
                        </a:rPr>
                        <a:t>sklearn</a:t>
                      </a:r>
                      <a:r>
                        <a:rPr lang="en-US" altLang="zh-CN" sz="1400" b="0" dirty="0">
                          <a:solidFill>
                            <a:schemeClr val="tx1"/>
                          </a:solidFill>
                        </a:rPr>
                        <a:t> import datasets</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278130">
                <a:tc>
                  <a:txBody>
                    <a:bodyPr/>
                    <a:lstStyle/>
                    <a:p>
                      <a:r>
                        <a:rPr lang="en-US" altLang="zh-CN" sz="1400" dirty="0"/>
                        <a:t>In[2]</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dirty="0" err="1"/>
                        <a:t>dir</a:t>
                      </a:r>
                      <a:r>
                        <a:rPr lang="en-US" altLang="zh-CN" sz="1400" dirty="0"/>
                        <a:t>(datasets)</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bl>
          </a:graphicData>
        </a:graphic>
      </p:graphicFrame>
      <p:sp>
        <p:nvSpPr>
          <p:cNvPr id="2" name="标题 1">
            <a:extLst>
              <a:ext uri="{FF2B5EF4-FFF2-40B4-BE49-F238E27FC236}">
                <a16:creationId xmlns:a16="http://schemas.microsoft.com/office/drawing/2014/main" xmlns="" id="{A516F056-EC2D-8D59-EE7E-8B2AD026E001}"/>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117230503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79712" y="915566"/>
            <a:ext cx="6984776" cy="3456384"/>
          </a:xfrm>
          <a:prstGeom prst="rect">
            <a:avLst/>
          </a:prstGeom>
        </p:spPr>
        <p:txBody>
          <a:bodyPr/>
          <a:lstStyle/>
          <a:p>
            <a:pPr algn="just">
              <a:lnSpc>
                <a:spcPct val="150000"/>
              </a:lnSpc>
            </a:pPr>
            <a:r>
              <a:rPr lang="en-US" altLang="zh-CN" sz="2000" b="1" dirty="0" err="1">
                <a:latin typeface="微软雅黑" pitchFamily="34" charset="-122"/>
                <a:ea typeface="微软雅黑" pitchFamily="34" charset="-122"/>
              </a:rPr>
              <a:t>Sklearn</a:t>
            </a:r>
            <a:r>
              <a:rPr lang="zh-CN" altLang="en-US" sz="2000" b="1" dirty="0">
                <a:latin typeface="微软雅黑" pitchFamily="34" charset="-122"/>
                <a:ea typeface="微软雅黑" pitchFamily="34" charset="-122"/>
              </a:rPr>
              <a:t>实现</a:t>
            </a:r>
            <a:r>
              <a:rPr lang="en-US" altLang="zh-CN" sz="2000" b="1" dirty="0">
                <a:latin typeface="微软雅黑" pitchFamily="34" charset="-122"/>
                <a:ea typeface="微软雅黑" pitchFamily="34" charset="-122"/>
              </a:rPr>
              <a:t>AGENS</a:t>
            </a:r>
          </a:p>
          <a:p>
            <a:pPr lvl="1" algn="just">
              <a:lnSpc>
                <a:spcPct val="150000"/>
              </a:lnSpc>
            </a:pPr>
            <a:r>
              <a:rPr lang="zh-CN" altLang="en-US" sz="2000" dirty="0">
                <a:latin typeface="微软雅黑" pitchFamily="34" charset="-122"/>
                <a:ea typeface="微软雅黑" pitchFamily="34" charset="-122"/>
              </a:rPr>
              <a:t>选用</a:t>
            </a:r>
            <a:r>
              <a:rPr lang="en-US" altLang="zh-CN" sz="2000" dirty="0">
                <a:latin typeface="微软雅黑" pitchFamily="34" charset="-122"/>
                <a:ea typeface="微软雅黑" pitchFamily="34" charset="-122"/>
              </a:rPr>
              <a:t>iris</a:t>
            </a:r>
            <a:r>
              <a:rPr lang="zh-CN" altLang="en-US" sz="2000" dirty="0">
                <a:latin typeface="微软雅黑" pitchFamily="34" charset="-122"/>
                <a:ea typeface="微软雅黑" pitchFamily="34" charset="-122"/>
              </a:rPr>
              <a:t>数据库进行</a:t>
            </a:r>
            <a:r>
              <a:rPr lang="en-US" altLang="zh-CN" sz="2000" dirty="0">
                <a:latin typeface="微软雅黑" pitchFamily="34" charset="-122"/>
                <a:ea typeface="微软雅黑" pitchFamily="34" charset="-122"/>
              </a:rPr>
              <a:t>AGENS</a:t>
            </a:r>
            <a:r>
              <a:rPr lang="zh-CN" altLang="en-US" sz="2000" dirty="0">
                <a:latin typeface="微软雅黑" pitchFamily="34" charset="-122"/>
                <a:ea typeface="微软雅黑" pitchFamily="34" charset="-122"/>
              </a:rPr>
              <a:t>聚类算法的研究，采用</a:t>
            </a:r>
            <a:r>
              <a:rPr lang="en-US" altLang="zh-CN" sz="2000" dirty="0">
                <a:latin typeface="微软雅黑" pitchFamily="34" charset="-122"/>
                <a:ea typeface="微软雅黑" pitchFamily="34" charset="-122"/>
              </a:rPr>
              <a:t>cluster</a:t>
            </a:r>
            <a:r>
              <a:rPr lang="zh-CN" altLang="en-US" sz="2000" dirty="0">
                <a:latin typeface="微软雅黑" pitchFamily="34" charset="-122"/>
                <a:ea typeface="微软雅黑" pitchFamily="34" charset="-122"/>
              </a:rPr>
              <a:t>类中的</a:t>
            </a:r>
            <a:r>
              <a:rPr lang="en-US" altLang="zh-CN" sz="2000" dirty="0" err="1">
                <a:latin typeface="微软雅黑" pitchFamily="34" charset="-122"/>
                <a:ea typeface="微软雅黑" pitchFamily="34" charset="-122"/>
              </a:rPr>
              <a:t>AgglomerativeClustering</a:t>
            </a:r>
            <a:r>
              <a:rPr lang="zh-CN" altLang="en-US" sz="2000" dirty="0">
                <a:latin typeface="微软雅黑" pitchFamily="34" charset="-122"/>
                <a:ea typeface="微软雅黑" pitchFamily="34" charset="-122"/>
              </a:rPr>
              <a:t>方法构造聚类器，参数</a:t>
            </a:r>
            <a:r>
              <a:rPr lang="en-US" altLang="zh-CN" sz="2000" dirty="0" err="1">
                <a:latin typeface="微软雅黑" pitchFamily="34" charset="-122"/>
                <a:ea typeface="微软雅黑" pitchFamily="34" charset="-122"/>
              </a:rPr>
              <a:t>n_clusters</a:t>
            </a:r>
            <a:r>
              <a:rPr lang="zh-CN" altLang="en-US" sz="2000" dirty="0">
                <a:latin typeface="微软雅黑" pitchFamily="34" charset="-122"/>
                <a:ea typeface="微软雅黑" pitchFamily="34" charset="-122"/>
              </a:rPr>
              <a:t>设置为</a:t>
            </a:r>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，代表聚类为</a:t>
            </a:r>
            <a:r>
              <a:rPr lang="en-US" altLang="zh-CN" sz="2000" dirty="0">
                <a:latin typeface="微软雅黑" pitchFamily="34" charset="-122"/>
                <a:ea typeface="微软雅黑" pitchFamily="34" charset="-122"/>
              </a:rPr>
              <a:t>3</a:t>
            </a:r>
            <a:r>
              <a:rPr lang="zh-CN" altLang="en-US" sz="2000" dirty="0">
                <a:latin typeface="微软雅黑" pitchFamily="34" charset="-122"/>
                <a:ea typeface="微软雅黑" pitchFamily="34" charset="-122"/>
              </a:rPr>
              <a:t>个簇。然后将最终的聚类结果绘制散点图，散点图的绘制方法与程序</a:t>
            </a:r>
            <a:r>
              <a:rPr lang="en-US" altLang="zh-CN" sz="2000" dirty="0">
                <a:latin typeface="微软雅黑" pitchFamily="34" charset="-122"/>
                <a:ea typeface="微软雅黑" pitchFamily="34" charset="-122"/>
              </a:rPr>
              <a:t>5-5-3</a:t>
            </a:r>
            <a:r>
              <a:rPr lang="zh-CN" altLang="en-US" sz="2000" dirty="0">
                <a:latin typeface="微软雅黑" pitchFamily="34" charset="-122"/>
                <a:ea typeface="微软雅黑" pitchFamily="34" charset="-122"/>
              </a:rPr>
              <a:t>一致。</a:t>
            </a:r>
          </a:p>
          <a:p>
            <a:pPr lvl="1" algn="just">
              <a:lnSpc>
                <a:spcPct val="150000"/>
              </a:lnSpc>
            </a:pPr>
            <a:r>
              <a:rPr lang="zh-CN" altLang="en-US" sz="2000" dirty="0">
                <a:latin typeface="微软雅黑" pitchFamily="34" charset="-122"/>
                <a:ea typeface="微软雅黑" pitchFamily="34" charset="-122"/>
              </a:rPr>
              <a:t>采用鸢尾花数据集进行</a:t>
            </a:r>
            <a:r>
              <a:rPr lang="en-US" altLang="zh-CN" sz="2000" dirty="0">
                <a:latin typeface="微软雅黑" pitchFamily="34" charset="-122"/>
                <a:ea typeface="微软雅黑" pitchFamily="34" charset="-122"/>
              </a:rPr>
              <a:t>AGENS</a:t>
            </a:r>
            <a:r>
              <a:rPr lang="zh-CN" altLang="en-US" sz="2000" dirty="0">
                <a:latin typeface="微软雅黑" pitchFamily="34" charset="-122"/>
                <a:ea typeface="微软雅黑" pitchFamily="34" charset="-122"/>
              </a:rPr>
              <a:t>聚类模型训练以及对最终聚类结果的展示代码如下所示：</a:t>
            </a:r>
          </a:p>
          <a:p>
            <a:pPr lvl="2" algn="just">
              <a:lnSpc>
                <a:spcPct val="150000"/>
              </a:lnSpc>
            </a:pPr>
            <a:endParaRPr lang="en-US" altLang="zh-CN" sz="20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kumimoji="1" lang="zh-CN" altLang="en-US" sz="2400"/>
              <a:t>密度聚类案例与实验</a:t>
            </a:r>
            <a:endParaRPr kumimoji="1" lang="zh-CN" altLang="en-US" sz="2400" dirty="0"/>
          </a:p>
        </p:txBody>
      </p:sp>
    </p:spTree>
    <p:extLst>
      <p:ext uri="{BB962C8B-B14F-4D97-AF65-F5344CB8AC3E}">
        <p14:creationId xmlns:p14="http://schemas.microsoft.com/office/powerpoint/2010/main" val="283341757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内容占位符 8"/>
          <p:cNvGraphicFramePr>
            <a:graphicFrameLocks noGrp="1"/>
          </p:cNvGraphicFramePr>
          <p:nvPr>
            <p:ph idx="4294967295"/>
            <p:extLst>
              <p:ext uri="{D42A27DB-BD31-4B8C-83A1-F6EECF244321}">
                <p14:modId xmlns:p14="http://schemas.microsoft.com/office/powerpoint/2010/main" val="968261699"/>
              </p:ext>
            </p:extLst>
          </p:nvPr>
        </p:nvGraphicFramePr>
        <p:xfrm>
          <a:off x="1763688" y="915566"/>
          <a:ext cx="7200800" cy="4032448"/>
        </p:xfrm>
        <a:graphic>
          <a:graphicData uri="http://schemas.openxmlformats.org/drawingml/2006/table">
            <a:tbl>
              <a:tblPr firstRow="1" firstCol="1" bandRow="1">
                <a:tableStyleId>{5C22544A-7EE6-4342-B048-85BDC9FD1C3A}</a:tableStyleId>
              </a:tblPr>
              <a:tblGrid>
                <a:gridCol w="7200800">
                  <a:extLst>
                    <a:ext uri="{9D8B030D-6E8A-4147-A177-3AD203B41FA5}">
                      <a16:colId xmlns:a16="http://schemas.microsoft.com/office/drawing/2014/main" xmlns="" val="20000"/>
                    </a:ext>
                  </a:extLst>
                </a:gridCol>
              </a:tblGrid>
              <a:tr h="271964">
                <a:tc>
                  <a:txBody>
                    <a:bodyPr/>
                    <a:lstStyle/>
                    <a:p>
                      <a:pPr algn="ctr">
                        <a:lnSpc>
                          <a:spcPct val="120000"/>
                        </a:lnSpc>
                        <a:spcAft>
                          <a:spcPts val="0"/>
                        </a:spcAft>
                      </a:pPr>
                      <a:r>
                        <a:rPr lang="en-US" altLang="zh-CN" sz="1400" b="1" kern="1200" dirty="0">
                          <a:solidFill>
                            <a:srgbClr val="002060"/>
                          </a:solidFill>
                          <a:effectLst/>
                          <a:latin typeface="+mn-lt"/>
                          <a:ea typeface="+mn-ea"/>
                          <a:cs typeface="+mn-cs"/>
                        </a:rPr>
                        <a:t>AGENS</a:t>
                      </a:r>
                      <a:r>
                        <a:rPr lang="zh-CN" altLang="zh-CN" sz="1400" b="1" kern="1200" dirty="0">
                          <a:solidFill>
                            <a:srgbClr val="002060"/>
                          </a:solidFill>
                          <a:effectLst/>
                          <a:latin typeface="+mn-lt"/>
                          <a:ea typeface="+mn-ea"/>
                          <a:cs typeface="+mn-cs"/>
                        </a:rPr>
                        <a:t>聚类模型</a:t>
                      </a:r>
                      <a:endParaRPr lang="zh-CN" sz="11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3760484">
                <a:tc>
                  <a:txBody>
                    <a:bodyPr/>
                    <a:lstStyle/>
                    <a:p>
                      <a:r>
                        <a:rPr lang="en-US" altLang="zh-CN" sz="1400" b="1" kern="1200" dirty="0">
                          <a:solidFill>
                            <a:srgbClr val="002060"/>
                          </a:solidFill>
                          <a:effectLst/>
                          <a:latin typeface="+mn-lt"/>
                          <a:ea typeface="+mn-ea"/>
                          <a:cs typeface="+mn-cs"/>
                        </a:rPr>
                        <a:t>import </a:t>
                      </a:r>
                      <a:r>
                        <a:rPr lang="en-US" altLang="zh-CN" sz="1400" b="1" kern="1200" dirty="0" err="1">
                          <a:solidFill>
                            <a:srgbClr val="002060"/>
                          </a:solidFill>
                          <a:effectLst/>
                          <a:latin typeface="+mn-lt"/>
                          <a:ea typeface="+mn-ea"/>
                          <a:cs typeface="+mn-cs"/>
                        </a:rPr>
                        <a:t>matplotlib.pyplot</a:t>
                      </a:r>
                      <a:r>
                        <a:rPr lang="en-US" altLang="zh-CN" sz="1400" b="1" kern="1200" dirty="0">
                          <a:solidFill>
                            <a:srgbClr val="002060"/>
                          </a:solidFill>
                          <a:effectLst/>
                          <a:latin typeface="+mn-lt"/>
                          <a:ea typeface="+mn-ea"/>
                          <a:cs typeface="+mn-cs"/>
                        </a:rPr>
                        <a:t> as </a:t>
                      </a:r>
                      <a:r>
                        <a:rPr lang="en-US" altLang="zh-CN" sz="1400" b="1" kern="1200" dirty="0" err="1">
                          <a:solidFill>
                            <a:srgbClr val="002060"/>
                          </a:solidFill>
                          <a:effectLst/>
                          <a:latin typeface="+mn-lt"/>
                          <a:ea typeface="+mn-ea"/>
                          <a:cs typeface="+mn-cs"/>
                        </a:rPr>
                        <a:t>plt</a:t>
                      </a:r>
                      <a:r>
                        <a:rPr lang="en-US" altLang="zh-CN" sz="1400" b="1" kern="1200" dirty="0">
                          <a:solidFill>
                            <a:srgbClr val="002060"/>
                          </a:solidFill>
                          <a:effectLst/>
                          <a:latin typeface="+mn-lt"/>
                          <a:ea typeface="+mn-ea"/>
                          <a:cs typeface="+mn-cs"/>
                        </a:rPr>
                        <a:t>  </a:t>
                      </a:r>
                    </a:p>
                    <a:p>
                      <a:r>
                        <a:rPr lang="en-US" altLang="zh-CN" sz="1400" b="1" kern="1200" dirty="0">
                          <a:solidFill>
                            <a:srgbClr val="002060"/>
                          </a:solidFill>
                          <a:effectLst/>
                          <a:latin typeface="+mn-lt"/>
                          <a:ea typeface="+mn-ea"/>
                          <a:cs typeface="+mn-cs"/>
                        </a:rPr>
                        <a:t>import </a:t>
                      </a:r>
                      <a:r>
                        <a:rPr lang="en-US" altLang="zh-CN" sz="1400" b="1" kern="1200" dirty="0" err="1">
                          <a:solidFill>
                            <a:srgbClr val="002060"/>
                          </a:solidFill>
                          <a:effectLst/>
                          <a:latin typeface="+mn-lt"/>
                          <a:ea typeface="+mn-ea"/>
                          <a:cs typeface="+mn-cs"/>
                        </a:rPr>
                        <a:t>numpy</a:t>
                      </a:r>
                      <a:r>
                        <a:rPr lang="en-US" altLang="zh-CN" sz="1400" b="1" kern="1200" dirty="0">
                          <a:solidFill>
                            <a:srgbClr val="002060"/>
                          </a:solidFill>
                          <a:effectLst/>
                          <a:latin typeface="+mn-lt"/>
                          <a:ea typeface="+mn-ea"/>
                          <a:cs typeface="+mn-cs"/>
                        </a:rPr>
                        <a:t> as np  </a:t>
                      </a:r>
                    </a:p>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sklearn.datasets</a:t>
                      </a:r>
                      <a:r>
                        <a:rPr lang="en-US" altLang="zh-CN" sz="1400" b="1" kern="1200" dirty="0">
                          <a:solidFill>
                            <a:srgbClr val="002060"/>
                          </a:solidFill>
                          <a:effectLst/>
                          <a:latin typeface="+mn-lt"/>
                          <a:ea typeface="+mn-ea"/>
                          <a:cs typeface="+mn-cs"/>
                        </a:rPr>
                        <a:t> import </a:t>
                      </a:r>
                      <a:r>
                        <a:rPr lang="en-US" altLang="zh-CN" sz="1400" b="1" kern="1200" dirty="0" err="1">
                          <a:solidFill>
                            <a:srgbClr val="002060"/>
                          </a:solidFill>
                          <a:effectLst/>
                          <a:latin typeface="+mn-lt"/>
                          <a:ea typeface="+mn-ea"/>
                          <a:cs typeface="+mn-cs"/>
                        </a:rPr>
                        <a:t>load_iris</a:t>
                      </a:r>
                      <a:endParaRPr lang="en-US"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sklearn.cluster</a:t>
                      </a:r>
                      <a:r>
                        <a:rPr lang="en-US" altLang="zh-CN" sz="1400" b="1" kern="1200" dirty="0">
                          <a:solidFill>
                            <a:srgbClr val="002060"/>
                          </a:solidFill>
                          <a:effectLst/>
                          <a:latin typeface="+mn-lt"/>
                          <a:ea typeface="+mn-ea"/>
                          <a:cs typeface="+mn-cs"/>
                        </a:rPr>
                        <a:t> import </a:t>
                      </a:r>
                      <a:r>
                        <a:rPr lang="en-US" altLang="zh-CN" sz="1400" b="1" kern="1200" dirty="0" err="1">
                          <a:solidFill>
                            <a:srgbClr val="002060"/>
                          </a:solidFill>
                          <a:effectLst/>
                          <a:latin typeface="+mn-lt"/>
                          <a:ea typeface="+mn-ea"/>
                          <a:cs typeface="+mn-cs"/>
                        </a:rPr>
                        <a:t>AgglomerativeClustering</a:t>
                      </a:r>
                      <a:r>
                        <a:rPr lang="en-US" altLang="zh-CN" sz="1400" b="1" kern="1200" dirty="0">
                          <a:solidFill>
                            <a:srgbClr val="002060"/>
                          </a:solidFill>
                          <a:effectLst/>
                          <a:latin typeface="+mn-lt"/>
                          <a:ea typeface="+mn-ea"/>
                          <a:cs typeface="+mn-cs"/>
                        </a:rPr>
                        <a:t> </a:t>
                      </a:r>
                    </a:p>
                    <a:p>
                      <a:r>
                        <a:rPr lang="en-US" altLang="zh-CN" sz="1400" b="1" kern="1200" dirty="0">
                          <a:solidFill>
                            <a:srgbClr val="002060"/>
                          </a:solidFill>
                          <a:effectLst/>
                          <a:latin typeface="+mn-lt"/>
                          <a:ea typeface="+mn-ea"/>
                          <a:cs typeface="+mn-cs"/>
                        </a:rPr>
                        <a:t>X = </a:t>
                      </a:r>
                      <a:r>
                        <a:rPr lang="en-US" altLang="zh-CN" sz="1400" b="1" kern="1200" dirty="0" err="1">
                          <a:solidFill>
                            <a:srgbClr val="002060"/>
                          </a:solidFill>
                          <a:effectLst/>
                          <a:latin typeface="+mn-lt"/>
                          <a:ea typeface="+mn-ea"/>
                          <a:cs typeface="+mn-cs"/>
                        </a:rPr>
                        <a:t>load_iris</a:t>
                      </a:r>
                      <a:r>
                        <a:rPr lang="en-US" altLang="zh-CN" sz="1400" b="1" kern="1200" dirty="0">
                          <a:solidFill>
                            <a:srgbClr val="002060"/>
                          </a:solidFill>
                          <a:effectLst/>
                          <a:latin typeface="+mn-lt"/>
                          <a:ea typeface="+mn-ea"/>
                          <a:cs typeface="+mn-cs"/>
                        </a:rPr>
                        <a:t>().data </a:t>
                      </a:r>
                    </a:p>
                    <a:p>
                      <a:r>
                        <a:rPr lang="en-US" altLang="zh-CN" sz="1400" b="1" kern="1200" dirty="0" err="1">
                          <a:solidFill>
                            <a:srgbClr val="002060"/>
                          </a:solidFill>
                          <a:effectLst/>
                          <a:latin typeface="+mn-lt"/>
                          <a:ea typeface="+mn-ea"/>
                          <a:cs typeface="+mn-cs"/>
                        </a:rPr>
                        <a:t>agnes</a:t>
                      </a:r>
                      <a:r>
                        <a:rPr lang="en-US" altLang="zh-CN" sz="1400" b="1" kern="1200" dirty="0">
                          <a:solidFill>
                            <a:srgbClr val="002060"/>
                          </a:solidFill>
                          <a:effectLst/>
                          <a:latin typeface="+mn-lt"/>
                          <a:ea typeface="+mn-ea"/>
                          <a:cs typeface="+mn-cs"/>
                        </a:rPr>
                        <a:t> = </a:t>
                      </a:r>
                      <a:r>
                        <a:rPr lang="en-US" altLang="zh-CN" sz="1400" b="1" kern="1200" dirty="0" err="1">
                          <a:solidFill>
                            <a:srgbClr val="002060"/>
                          </a:solidFill>
                          <a:effectLst/>
                          <a:latin typeface="+mn-lt"/>
                          <a:ea typeface="+mn-ea"/>
                          <a:cs typeface="+mn-cs"/>
                        </a:rPr>
                        <a:t>AgglomerativeClustering</a:t>
                      </a:r>
                      <a:r>
                        <a:rPr lang="en-US" altLang="zh-CN" sz="1400" b="1" kern="1200" dirty="0">
                          <a:solidFill>
                            <a:srgbClr val="002060"/>
                          </a:solidFill>
                          <a:effectLst/>
                          <a:latin typeface="+mn-lt"/>
                          <a:ea typeface="+mn-ea"/>
                          <a:cs typeface="+mn-cs"/>
                        </a:rPr>
                        <a:t>(linkage='ward', </a:t>
                      </a:r>
                      <a:r>
                        <a:rPr lang="en-US" altLang="zh-CN" sz="1400" b="1" kern="1200" dirty="0" err="1">
                          <a:solidFill>
                            <a:srgbClr val="002060"/>
                          </a:solidFill>
                          <a:effectLst/>
                          <a:latin typeface="+mn-lt"/>
                          <a:ea typeface="+mn-ea"/>
                          <a:cs typeface="+mn-cs"/>
                        </a:rPr>
                        <a:t>n_clusters</a:t>
                      </a:r>
                      <a:r>
                        <a:rPr lang="en-US" altLang="zh-CN" sz="1400" b="1" kern="1200" dirty="0">
                          <a:solidFill>
                            <a:srgbClr val="002060"/>
                          </a:solidFill>
                          <a:effectLst/>
                          <a:latin typeface="+mn-lt"/>
                          <a:ea typeface="+mn-ea"/>
                          <a:cs typeface="+mn-cs"/>
                        </a:rPr>
                        <a:t>=3)</a:t>
                      </a:r>
                    </a:p>
                    <a:p>
                      <a:r>
                        <a:rPr lang="en-US" altLang="zh-CN" sz="1400" b="1" kern="1200" dirty="0" err="1">
                          <a:solidFill>
                            <a:srgbClr val="002060"/>
                          </a:solidFill>
                          <a:effectLst/>
                          <a:latin typeface="+mn-lt"/>
                          <a:ea typeface="+mn-ea"/>
                          <a:cs typeface="+mn-cs"/>
                        </a:rPr>
                        <a:t>agnes.fit</a:t>
                      </a:r>
                      <a:r>
                        <a:rPr lang="en-US" altLang="zh-CN" sz="1400" b="1" kern="1200" dirty="0">
                          <a:solidFill>
                            <a:srgbClr val="002060"/>
                          </a:solidFill>
                          <a:effectLst/>
                          <a:latin typeface="+mn-lt"/>
                          <a:ea typeface="+mn-ea"/>
                          <a:cs typeface="+mn-cs"/>
                        </a:rPr>
                        <a:t>(X) </a:t>
                      </a:r>
                    </a:p>
                    <a:p>
                      <a:r>
                        <a:rPr lang="en-US" altLang="zh-CN" sz="1400" b="1" kern="1200" dirty="0" err="1">
                          <a:solidFill>
                            <a:srgbClr val="002060"/>
                          </a:solidFill>
                          <a:effectLst/>
                          <a:latin typeface="+mn-lt"/>
                          <a:ea typeface="+mn-ea"/>
                          <a:cs typeface="+mn-cs"/>
                        </a:rPr>
                        <a:t>label_pred</a:t>
                      </a:r>
                      <a:r>
                        <a:rPr lang="en-US" altLang="zh-CN" sz="1400" b="1" kern="1200" dirty="0">
                          <a:solidFill>
                            <a:srgbClr val="002060"/>
                          </a:solidFill>
                          <a:effectLst/>
                          <a:latin typeface="+mn-lt"/>
                          <a:ea typeface="+mn-ea"/>
                          <a:cs typeface="+mn-cs"/>
                        </a:rPr>
                        <a:t> = </a:t>
                      </a:r>
                      <a:r>
                        <a:rPr lang="en-US" altLang="zh-CN" sz="1400" b="1" kern="1200" dirty="0" err="1">
                          <a:solidFill>
                            <a:srgbClr val="002060"/>
                          </a:solidFill>
                          <a:effectLst/>
                          <a:latin typeface="+mn-lt"/>
                          <a:ea typeface="+mn-ea"/>
                          <a:cs typeface="+mn-cs"/>
                        </a:rPr>
                        <a:t>agnes.labels</a:t>
                      </a:r>
                      <a:r>
                        <a:rPr lang="en-US" altLang="zh-CN" sz="1400" b="1" kern="1200" dirty="0">
                          <a:solidFill>
                            <a:srgbClr val="002060"/>
                          </a:solidFill>
                          <a:effectLst/>
                          <a:latin typeface="+mn-lt"/>
                          <a:ea typeface="+mn-ea"/>
                          <a:cs typeface="+mn-cs"/>
                        </a:rPr>
                        <a:t>_</a:t>
                      </a:r>
                    </a:p>
                    <a:p>
                      <a:r>
                        <a:rPr lang="en-US" altLang="zh-CN" sz="1400" b="1" kern="1200" dirty="0">
                          <a:solidFill>
                            <a:srgbClr val="002060"/>
                          </a:solidFill>
                          <a:effectLst/>
                          <a:latin typeface="+mn-lt"/>
                          <a:ea typeface="+mn-ea"/>
                          <a:cs typeface="+mn-cs"/>
                        </a:rPr>
                        <a:t>x0 = X[</a:t>
                      </a:r>
                      <a:r>
                        <a:rPr lang="en-US" altLang="zh-CN" sz="1400" b="1" kern="1200" dirty="0" err="1">
                          <a:solidFill>
                            <a:srgbClr val="002060"/>
                          </a:solidFill>
                          <a:effectLst/>
                          <a:latin typeface="+mn-lt"/>
                          <a:ea typeface="+mn-ea"/>
                          <a:cs typeface="+mn-cs"/>
                        </a:rPr>
                        <a:t>label_pred</a:t>
                      </a:r>
                      <a:r>
                        <a:rPr lang="en-US" altLang="zh-CN" sz="1400" b="1" kern="1200" dirty="0">
                          <a:solidFill>
                            <a:srgbClr val="002060"/>
                          </a:solidFill>
                          <a:effectLst/>
                          <a:latin typeface="+mn-lt"/>
                          <a:ea typeface="+mn-ea"/>
                          <a:cs typeface="+mn-cs"/>
                        </a:rPr>
                        <a:t> == 0]</a:t>
                      </a:r>
                    </a:p>
                    <a:p>
                      <a:r>
                        <a:rPr lang="en-US" altLang="zh-CN" sz="1400" b="1" kern="1200" dirty="0">
                          <a:solidFill>
                            <a:srgbClr val="002060"/>
                          </a:solidFill>
                          <a:effectLst/>
                          <a:latin typeface="+mn-lt"/>
                          <a:ea typeface="+mn-ea"/>
                          <a:cs typeface="+mn-cs"/>
                        </a:rPr>
                        <a:t>x1 = X[</a:t>
                      </a:r>
                      <a:r>
                        <a:rPr lang="en-US" altLang="zh-CN" sz="1400" b="1" kern="1200" dirty="0" err="1">
                          <a:solidFill>
                            <a:srgbClr val="002060"/>
                          </a:solidFill>
                          <a:effectLst/>
                          <a:latin typeface="+mn-lt"/>
                          <a:ea typeface="+mn-ea"/>
                          <a:cs typeface="+mn-cs"/>
                        </a:rPr>
                        <a:t>label_pred</a:t>
                      </a:r>
                      <a:r>
                        <a:rPr lang="en-US" altLang="zh-CN" sz="1400" b="1" kern="1200" dirty="0">
                          <a:solidFill>
                            <a:srgbClr val="002060"/>
                          </a:solidFill>
                          <a:effectLst/>
                          <a:latin typeface="+mn-lt"/>
                          <a:ea typeface="+mn-ea"/>
                          <a:cs typeface="+mn-cs"/>
                        </a:rPr>
                        <a:t> == 1]</a:t>
                      </a:r>
                    </a:p>
                    <a:p>
                      <a:r>
                        <a:rPr lang="en-US" altLang="zh-CN" sz="1400" b="1" kern="1200" dirty="0">
                          <a:solidFill>
                            <a:srgbClr val="002060"/>
                          </a:solidFill>
                          <a:effectLst/>
                          <a:latin typeface="+mn-lt"/>
                          <a:ea typeface="+mn-ea"/>
                          <a:cs typeface="+mn-cs"/>
                        </a:rPr>
                        <a:t>x2 = X[</a:t>
                      </a:r>
                      <a:r>
                        <a:rPr lang="en-US" altLang="zh-CN" sz="1400" b="1" kern="1200" dirty="0" err="1">
                          <a:solidFill>
                            <a:srgbClr val="002060"/>
                          </a:solidFill>
                          <a:effectLst/>
                          <a:latin typeface="+mn-lt"/>
                          <a:ea typeface="+mn-ea"/>
                          <a:cs typeface="+mn-cs"/>
                        </a:rPr>
                        <a:t>label_pred</a:t>
                      </a:r>
                      <a:r>
                        <a:rPr lang="en-US" altLang="zh-CN" sz="1400" b="1" kern="1200" dirty="0">
                          <a:solidFill>
                            <a:srgbClr val="002060"/>
                          </a:solidFill>
                          <a:effectLst/>
                          <a:latin typeface="+mn-lt"/>
                          <a:ea typeface="+mn-ea"/>
                          <a:cs typeface="+mn-cs"/>
                        </a:rPr>
                        <a:t> == 2]</a:t>
                      </a:r>
                    </a:p>
                    <a:p>
                      <a:r>
                        <a:rPr lang="en-US" altLang="zh-CN" sz="1400" b="1" kern="1200" dirty="0" err="1">
                          <a:solidFill>
                            <a:srgbClr val="002060"/>
                          </a:solidFill>
                          <a:effectLst/>
                          <a:latin typeface="+mn-lt"/>
                          <a:ea typeface="+mn-ea"/>
                          <a:cs typeface="+mn-cs"/>
                        </a:rPr>
                        <a:t>plt.scatter</a:t>
                      </a:r>
                      <a:r>
                        <a:rPr lang="en-US" altLang="zh-CN" sz="1400" b="1" kern="1200" dirty="0">
                          <a:solidFill>
                            <a:srgbClr val="002060"/>
                          </a:solidFill>
                          <a:effectLst/>
                          <a:latin typeface="+mn-lt"/>
                          <a:ea typeface="+mn-ea"/>
                          <a:cs typeface="+mn-cs"/>
                        </a:rPr>
                        <a:t>(x0[:, 2], x0[:, 3], c="red", marker='o', label='label0')  </a:t>
                      </a:r>
                    </a:p>
                    <a:p>
                      <a:r>
                        <a:rPr lang="en-US" altLang="zh-CN" sz="1400" b="1" kern="1200" dirty="0" err="1">
                          <a:solidFill>
                            <a:srgbClr val="002060"/>
                          </a:solidFill>
                          <a:effectLst/>
                          <a:latin typeface="+mn-lt"/>
                          <a:ea typeface="+mn-ea"/>
                          <a:cs typeface="+mn-cs"/>
                        </a:rPr>
                        <a:t>plt.scatter</a:t>
                      </a:r>
                      <a:r>
                        <a:rPr lang="en-US" altLang="zh-CN" sz="1400" b="1" kern="1200" dirty="0">
                          <a:solidFill>
                            <a:srgbClr val="002060"/>
                          </a:solidFill>
                          <a:effectLst/>
                          <a:latin typeface="+mn-lt"/>
                          <a:ea typeface="+mn-ea"/>
                          <a:cs typeface="+mn-cs"/>
                        </a:rPr>
                        <a:t>(x1[:, 2], x1[:, 3], c="green", marker='*', label='label1')  </a:t>
                      </a:r>
                    </a:p>
                    <a:p>
                      <a:r>
                        <a:rPr lang="en-US" altLang="zh-CN" sz="1400" b="1" kern="1200" dirty="0" err="1">
                          <a:solidFill>
                            <a:srgbClr val="002060"/>
                          </a:solidFill>
                          <a:effectLst/>
                          <a:latin typeface="+mn-lt"/>
                          <a:ea typeface="+mn-ea"/>
                          <a:cs typeface="+mn-cs"/>
                        </a:rPr>
                        <a:t>plt.scatter</a:t>
                      </a:r>
                      <a:r>
                        <a:rPr lang="en-US" altLang="zh-CN" sz="1400" b="1" kern="1200" dirty="0">
                          <a:solidFill>
                            <a:srgbClr val="002060"/>
                          </a:solidFill>
                          <a:effectLst/>
                          <a:latin typeface="+mn-lt"/>
                          <a:ea typeface="+mn-ea"/>
                          <a:cs typeface="+mn-cs"/>
                        </a:rPr>
                        <a:t>(x2[:, 2], x2[:, 3], c="blue", marker='+', label='label2')  </a:t>
                      </a:r>
                    </a:p>
                    <a:p>
                      <a:r>
                        <a:rPr lang="en-US" altLang="zh-CN" sz="1400" b="1" kern="1200" dirty="0" err="1">
                          <a:solidFill>
                            <a:srgbClr val="002060"/>
                          </a:solidFill>
                          <a:effectLst/>
                          <a:latin typeface="+mn-lt"/>
                          <a:ea typeface="+mn-ea"/>
                          <a:cs typeface="+mn-cs"/>
                        </a:rPr>
                        <a:t>plt.legend</a:t>
                      </a:r>
                      <a:r>
                        <a:rPr lang="en-US" altLang="zh-CN" sz="1400" b="1" kern="1200" dirty="0">
                          <a:solidFill>
                            <a:srgbClr val="002060"/>
                          </a:solidFill>
                          <a:effectLst/>
                          <a:latin typeface="+mn-lt"/>
                          <a:ea typeface="+mn-ea"/>
                          <a:cs typeface="+mn-cs"/>
                        </a:rPr>
                        <a:t>(</a:t>
                      </a:r>
                      <a:r>
                        <a:rPr lang="en-US" altLang="zh-CN" sz="1400" b="1" kern="1200" dirty="0" err="1">
                          <a:solidFill>
                            <a:srgbClr val="002060"/>
                          </a:solidFill>
                          <a:effectLst/>
                          <a:latin typeface="+mn-lt"/>
                          <a:ea typeface="+mn-ea"/>
                          <a:cs typeface="+mn-cs"/>
                        </a:rPr>
                        <a:t>loc</a:t>
                      </a:r>
                      <a:r>
                        <a:rPr lang="en-US" altLang="zh-CN" sz="1400" b="1" kern="1200" dirty="0">
                          <a:solidFill>
                            <a:srgbClr val="002060"/>
                          </a:solidFill>
                          <a:effectLst/>
                          <a:latin typeface="+mn-lt"/>
                          <a:ea typeface="+mn-ea"/>
                          <a:cs typeface="+mn-cs"/>
                        </a:rPr>
                        <a:t>=2)  </a:t>
                      </a:r>
                    </a:p>
                    <a:p>
                      <a:r>
                        <a:rPr lang="en-US" altLang="zh-CN" sz="1400" b="1" kern="1200" dirty="0" err="1">
                          <a:solidFill>
                            <a:srgbClr val="002060"/>
                          </a:solidFill>
                          <a:effectLst/>
                          <a:latin typeface="+mn-lt"/>
                          <a:ea typeface="+mn-ea"/>
                          <a:cs typeface="+mn-cs"/>
                        </a:rPr>
                        <a:t>plt.show</a:t>
                      </a:r>
                      <a:r>
                        <a:rPr lang="en-US" altLang="zh-CN" sz="1400" b="1" kern="1200" dirty="0">
                          <a:solidFill>
                            <a:srgbClr val="002060"/>
                          </a:solidFill>
                          <a:effectLst/>
                          <a:latin typeface="+mn-lt"/>
                          <a:ea typeface="+mn-ea"/>
                          <a:cs typeface="+mn-cs"/>
                        </a:rPr>
                        <a:t>() </a:t>
                      </a:r>
                      <a:endParaRPr lang="zh-CN" altLang="zh-CN" sz="1400" b="1" kern="1200" dirty="0">
                        <a:solidFill>
                          <a:srgbClr val="002060"/>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pic>
        <p:nvPicPr>
          <p:cNvPr id="7" name="图片 6" descr="C:\Users\97373\Downloads\sigmoid(10).e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9476" y="1347614"/>
            <a:ext cx="3456384" cy="1620180"/>
          </a:xfrm>
          <a:prstGeom prst="rect">
            <a:avLst/>
          </a:prstGeom>
          <a:noFill/>
          <a:ln>
            <a:noFill/>
          </a:ln>
        </p:spPr>
      </p:pic>
      <p:sp>
        <p:nvSpPr>
          <p:cNvPr id="8" name="Rectangle 1"/>
          <p:cNvSpPr>
            <a:spLocks noChangeArrowheads="1"/>
          </p:cNvSpPr>
          <p:nvPr/>
        </p:nvSpPr>
        <p:spPr bwMode="auto">
          <a:xfrm>
            <a:off x="6588225" y="1600368"/>
            <a:ext cx="153319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zh-CN" altLang="en-US" sz="14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图</a:t>
            </a:r>
            <a:r>
              <a:rPr kumimoji="0" lang="en-US" altLang="zh-CN" sz="1400" b="0" i="0" u="none" strike="noStrike" cap="none" normalizeH="0" baseline="0" dirty="0">
                <a:ln>
                  <a:noFill/>
                </a:ln>
                <a:solidFill>
                  <a:srgbClr val="002060"/>
                </a:solidFill>
                <a:effectLst/>
                <a:ea typeface="宋体" panose="02010600030101010101" pitchFamily="2" charset="-122"/>
                <a:cs typeface="Times New Roman" panose="02020603050405020304" pitchFamily="18" charset="0"/>
              </a:rPr>
              <a:t>5-24 </a:t>
            </a:r>
            <a:r>
              <a:rPr lang="zh-CN" altLang="en-US" sz="1400" b="0" dirty="0">
                <a:solidFill>
                  <a:srgbClr val="002060"/>
                </a:solidFill>
                <a:ea typeface="宋体" panose="02010600030101010101" pitchFamily="2" charset="-122"/>
                <a:cs typeface="Times New Roman" panose="02020603050405020304" pitchFamily="18" charset="0"/>
              </a:rPr>
              <a:t>层次聚类</a:t>
            </a:r>
            <a:endParaRPr kumimoji="0" lang="zh-CN" altLang="en-US" b="0" i="0" u="none" strike="noStrike" cap="none" normalizeH="0" baseline="0" dirty="0">
              <a:ln>
                <a:noFill/>
              </a:ln>
              <a:solidFill>
                <a:srgbClr val="002060"/>
              </a:solidFill>
              <a:effectLst/>
              <a:latin typeface="Arial" panose="020B0604020202020204" pitchFamily="34" charset="0"/>
            </a:endParaRPr>
          </a:p>
        </p:txBody>
      </p:sp>
    </p:spTree>
    <p:extLst>
      <p:ext uri="{BB962C8B-B14F-4D97-AF65-F5344CB8AC3E}">
        <p14:creationId xmlns:p14="http://schemas.microsoft.com/office/powerpoint/2010/main" val="16156919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57338" y="0"/>
            <a:ext cx="7386662" cy="771550"/>
          </a:xfrm>
          <a:prstGeom prst="rect">
            <a:avLst/>
          </a:prstGeom>
        </p:spPr>
        <p:txBody>
          <a:bodyPr/>
          <a:lstStyle/>
          <a:p>
            <a:pPr algn="ctr">
              <a:lnSpc>
                <a:spcPct val="150000"/>
              </a:lnSpc>
            </a:pPr>
            <a:r>
              <a:rPr kumimoji="1" lang="zh-CN" altLang="en-US" sz="2400" dirty="0" smtClean="0"/>
              <a:t>第</a:t>
            </a:r>
            <a:r>
              <a:rPr kumimoji="1" lang="en-US" altLang="zh-CN" sz="2400" dirty="0" smtClean="0"/>
              <a:t>5</a:t>
            </a:r>
            <a:r>
              <a:rPr kumimoji="1" lang="zh-CN" altLang="en-US" sz="2400" dirty="0" smtClean="0"/>
              <a:t>次作业</a:t>
            </a:r>
            <a:endParaRPr kumimoji="1" lang="zh-CN" altLang="en-US" sz="2400" dirty="0"/>
          </a:p>
        </p:txBody>
      </p:sp>
      <p:sp>
        <p:nvSpPr>
          <p:cNvPr id="3" name="内容占位符 2"/>
          <p:cNvSpPr>
            <a:spLocks noGrp="1"/>
          </p:cNvSpPr>
          <p:nvPr>
            <p:ph idx="4294967295"/>
          </p:nvPr>
        </p:nvSpPr>
        <p:spPr>
          <a:xfrm>
            <a:off x="1835696" y="915566"/>
            <a:ext cx="7128792" cy="2880320"/>
          </a:xfrm>
          <a:prstGeom prst="rect">
            <a:avLst/>
          </a:prstGeom>
        </p:spPr>
        <p:txBody>
          <a:bodyPr/>
          <a:lstStyle/>
          <a:p>
            <a:pPr algn="just">
              <a:lnSpc>
                <a:spcPct val="150000"/>
              </a:lnSpc>
            </a:pPr>
            <a:r>
              <a:rPr kumimoji="1" lang="zh-CN" altLang="en-US" dirty="0" smtClean="0">
                <a:latin typeface="微软雅黑" pitchFamily="34" charset="-122"/>
                <a:ea typeface="微软雅黑" pitchFamily="34" charset="-122"/>
              </a:rPr>
              <a:t>实现</a:t>
            </a:r>
            <a:r>
              <a:rPr kumimoji="1" lang="zh-CN" altLang="en-US" dirty="0">
                <a:latin typeface="微软雅黑" pitchFamily="34" charset="-122"/>
                <a:ea typeface="微软雅黑" pitchFamily="34" charset="-122"/>
              </a:rPr>
              <a:t>聚类算法：</a:t>
            </a:r>
            <a:endParaRPr kumimoji="1" lang="en-US" altLang="zh-CN" dirty="0">
              <a:latin typeface="微软雅黑" pitchFamily="34" charset="-122"/>
              <a:ea typeface="微软雅黑" pitchFamily="34" charset="-122"/>
            </a:endParaRPr>
          </a:p>
          <a:p>
            <a:pPr lvl="1" algn="just">
              <a:lnSpc>
                <a:spcPct val="150000"/>
              </a:lnSpc>
            </a:pPr>
            <a:r>
              <a:rPr lang="zh-CN" altLang="zh-CN" dirty="0">
                <a:latin typeface="微软雅黑" pitchFamily="34" charset="-122"/>
                <a:ea typeface="微软雅黑" pitchFamily="34" charset="-122"/>
              </a:rPr>
              <a:t>采用乳腺癌数据集进行</a:t>
            </a:r>
            <a:r>
              <a:rPr lang="zh-CN" altLang="zh-CN" dirty="0" smtClean="0">
                <a:latin typeface="微软雅黑" pitchFamily="34" charset="-122"/>
                <a:ea typeface="微软雅黑" pitchFamily="34" charset="-122"/>
              </a:rPr>
              <a:t>聚类分析</a:t>
            </a:r>
            <a:r>
              <a:rPr lang="zh-CN" altLang="en-US" dirty="0" smtClean="0">
                <a:latin typeface="微软雅黑" pitchFamily="34" charset="-122"/>
                <a:ea typeface="微软雅黑" pitchFamily="34" charset="-122"/>
              </a:rPr>
              <a:t>（</a:t>
            </a:r>
            <a:r>
              <a:rPr lang="zh-CN" altLang="zh-CN" dirty="0" smtClean="0">
                <a:latin typeface="微软雅黑" pitchFamily="34" charset="-122"/>
                <a:ea typeface="微软雅黑" pitchFamily="34" charset="-122"/>
              </a:rPr>
              <a:t>不</a:t>
            </a:r>
            <a:r>
              <a:rPr lang="zh-CN" altLang="zh-CN" dirty="0">
                <a:latin typeface="微软雅黑" pitchFamily="34" charset="-122"/>
                <a:ea typeface="微软雅黑" pitchFamily="34" charset="-122"/>
              </a:rPr>
              <a:t>使用数据集中的标记数据只使用属性</a:t>
            </a:r>
            <a:r>
              <a:rPr lang="zh-CN" altLang="zh-CN" dirty="0" smtClean="0">
                <a:latin typeface="微软雅黑" pitchFamily="34" charset="-122"/>
                <a:ea typeface="微软雅黑" pitchFamily="34" charset="-122"/>
              </a:rPr>
              <a:t>值</a:t>
            </a:r>
            <a:r>
              <a:rPr lang="zh-CN" altLang="en-US" dirty="0">
                <a:latin typeface="微软雅黑" pitchFamily="34" charset="-122"/>
                <a:ea typeface="微软雅黑" pitchFamily="34" charset="-122"/>
              </a:rPr>
              <a:t>）</a:t>
            </a:r>
            <a:r>
              <a:rPr lang="en-US" altLang="zh-CN" dirty="0" smtClean="0">
                <a:latin typeface="微软雅黑" pitchFamily="34" charset="-122"/>
                <a:ea typeface="微软雅黑" pitchFamily="34" charset="-122"/>
              </a:rPr>
              <a:t>K-</a:t>
            </a:r>
            <a:r>
              <a:rPr lang="zh-CN" altLang="zh-CN" dirty="0">
                <a:latin typeface="微软雅黑" pitchFamily="34" charset="-122"/>
                <a:ea typeface="微软雅黑" pitchFamily="34" charset="-122"/>
              </a:rPr>
              <a:t>均值聚类与</a:t>
            </a:r>
            <a:r>
              <a:rPr lang="en-US" altLang="zh-CN" dirty="0">
                <a:latin typeface="微软雅黑" pitchFamily="34" charset="-122"/>
                <a:ea typeface="微软雅黑" pitchFamily="34" charset="-122"/>
              </a:rPr>
              <a:t>AGENS</a:t>
            </a:r>
            <a:r>
              <a:rPr lang="zh-CN" altLang="zh-CN" dirty="0">
                <a:latin typeface="微软雅黑" pitchFamily="34" charset="-122"/>
                <a:ea typeface="微软雅黑" pitchFamily="34" charset="-122"/>
              </a:rPr>
              <a:t>聚类设置簇的个数为</a:t>
            </a:r>
            <a:r>
              <a:rPr lang="en-US" altLang="zh-CN" dirty="0">
                <a:latin typeface="微软雅黑" pitchFamily="34" charset="-122"/>
                <a:ea typeface="微软雅黑" pitchFamily="34" charset="-122"/>
              </a:rPr>
              <a:t>2</a:t>
            </a:r>
            <a:r>
              <a:rPr lang="zh-CN" altLang="zh-CN" dirty="0">
                <a:latin typeface="微软雅黑" pitchFamily="34" charset="-122"/>
                <a:ea typeface="微软雅黑" pitchFamily="34" charset="-122"/>
              </a:rPr>
              <a:t>，对三种聚类结果都进行可视化，对比乳腺癌数据集中的真实标记值，比较几种聚类方法的性能</a:t>
            </a:r>
            <a:r>
              <a:rPr lang="zh-CN" altLang="zh-CN"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lvl="1" algn="just">
              <a:lnSpc>
                <a:spcPct val="150000"/>
              </a:lnSpc>
            </a:pPr>
            <a:r>
              <a:rPr kumimoji="1" lang="zh-CN" altLang="en-US" dirty="0">
                <a:latin typeface="微软雅黑" pitchFamily="34" charset="-122"/>
                <a:ea typeface="微软雅黑" pitchFamily="34" charset="-122"/>
              </a:rPr>
              <a:t>不得借助现成的工具包调库</a:t>
            </a:r>
            <a:r>
              <a:rPr kumimoji="1" lang="zh-CN" altLang="en-US" dirty="0" smtClean="0">
                <a:latin typeface="微软雅黑" pitchFamily="34" charset="-122"/>
                <a:ea typeface="微软雅黑" pitchFamily="34" charset="-122"/>
              </a:rPr>
              <a:t>，</a:t>
            </a:r>
            <a:r>
              <a:rPr lang="zh-CN" altLang="zh-CN" dirty="0" smtClean="0">
                <a:latin typeface="微软雅黑" pitchFamily="34" charset="-122"/>
                <a:ea typeface="微软雅黑" pitchFamily="34" charset="-122"/>
              </a:rPr>
              <a:t>手写</a:t>
            </a:r>
            <a:r>
              <a:rPr lang="zh-CN" altLang="zh-CN" dirty="0">
                <a:latin typeface="微软雅黑" pitchFamily="34" charset="-122"/>
                <a:ea typeface="微软雅黑" pitchFamily="34" charset="-122"/>
              </a:rPr>
              <a:t>实现对鸢尾花数据集的聚类</a:t>
            </a:r>
            <a:r>
              <a:rPr lang="zh-CN" altLang="en-US" dirty="0">
                <a:latin typeface="微软雅黑" pitchFamily="34" charset="-122"/>
                <a:ea typeface="微软雅黑" pitchFamily="34" charset="-122"/>
              </a:rPr>
              <a:t>，自己选择聚类</a:t>
            </a:r>
            <a:r>
              <a:rPr lang="zh-CN" altLang="en-US" dirty="0" smtClean="0">
                <a:latin typeface="微软雅黑" pitchFamily="34" charset="-122"/>
                <a:ea typeface="微软雅黑" pitchFamily="34" charset="-122"/>
              </a:rPr>
              <a:t>算法，至少实现一种聚类算法。（</a:t>
            </a:r>
            <a:r>
              <a:rPr kumimoji="1" lang="zh-CN" altLang="en-US" dirty="0" smtClean="0">
                <a:latin typeface="微软雅黑" pitchFamily="34" charset="-122"/>
                <a:ea typeface="微软雅黑" pitchFamily="34" charset="-122"/>
              </a:rPr>
              <a:t>能力强同学的</a:t>
            </a:r>
            <a:r>
              <a:rPr kumimoji="1" lang="zh-CN" altLang="en-US" dirty="0">
                <a:latin typeface="微软雅黑" pitchFamily="34" charset="-122"/>
                <a:ea typeface="微软雅黑" pitchFamily="34" charset="-122"/>
              </a:rPr>
              <a:t>可以实现多种聚类</a:t>
            </a:r>
            <a:r>
              <a:rPr kumimoji="1" lang="zh-CN" altLang="en-US" dirty="0" smtClean="0">
                <a:latin typeface="微软雅黑" pitchFamily="34" charset="-122"/>
                <a:ea typeface="微软雅黑" pitchFamily="34" charset="-122"/>
              </a:rPr>
              <a:t>算法）同时调用</a:t>
            </a:r>
            <a:r>
              <a:rPr kumimoji="1" lang="en-US" altLang="zh-CN" dirty="0" err="1">
                <a:latin typeface="微软雅黑" pitchFamily="34" charset="-122"/>
                <a:ea typeface="微软雅黑" pitchFamily="34" charset="-122"/>
              </a:rPr>
              <a:t>Sklearn</a:t>
            </a:r>
            <a:r>
              <a:rPr kumimoji="1" lang="zh-CN" altLang="en-US" dirty="0">
                <a:latin typeface="微软雅黑" pitchFamily="34" charset="-122"/>
                <a:ea typeface="微软雅黑" pitchFamily="34" charset="-122"/>
              </a:rPr>
              <a:t>中的库函数，和自己实现的函数进行</a:t>
            </a:r>
            <a:r>
              <a:rPr kumimoji="1" lang="zh-CN" altLang="en-US" dirty="0" smtClean="0">
                <a:latin typeface="微软雅黑" pitchFamily="34" charset="-122"/>
                <a:ea typeface="微软雅黑" pitchFamily="34" charset="-122"/>
              </a:rPr>
              <a:t>对比分析。</a:t>
            </a:r>
            <a:endParaRPr kumimoji="1"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178298396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303463" y="915988"/>
            <a:ext cx="6840537" cy="4032250"/>
          </a:xfrm>
          <a:prstGeom prst="rect">
            <a:avLst/>
          </a:prstGeom>
        </p:spPr>
        <p:txBody>
          <a:bodyPr/>
          <a:lstStyle/>
          <a:p>
            <a:pPr lvl="1" algn="just">
              <a:lnSpc>
                <a:spcPct val="150000"/>
              </a:lnSpc>
            </a:pPr>
            <a:r>
              <a:rPr lang="zh-CN" altLang="en-US" sz="2000" dirty="0">
                <a:latin typeface="微软雅黑" pitchFamily="34" charset="-122"/>
                <a:ea typeface="微软雅黑" pitchFamily="34" charset="-122"/>
              </a:rPr>
              <a:t>聚类性能度量也称聚类</a:t>
            </a:r>
            <a:r>
              <a:rPr lang="zh-CN" altLang="en-US" sz="2000" b="1" dirty="0">
                <a:latin typeface="微软雅黑" pitchFamily="34" charset="-122"/>
                <a:ea typeface="微软雅黑" pitchFamily="34" charset="-122"/>
              </a:rPr>
              <a:t>有效性指标</a:t>
            </a:r>
            <a:r>
              <a:rPr lang="zh-CN" altLang="en-US" sz="2000" dirty="0">
                <a:latin typeface="微软雅黑" pitchFamily="34" charset="-122"/>
                <a:ea typeface="微软雅黑" pitchFamily="34" charset="-122"/>
              </a:rPr>
              <a:t>，用来评估聚类结果的好坏。</a:t>
            </a:r>
            <a:endParaRPr lang="en-US" altLang="zh-CN" sz="2000" dirty="0">
              <a:latin typeface="微软雅黑" pitchFamily="34" charset="-122"/>
              <a:ea typeface="微软雅黑" pitchFamily="34" charset="-122"/>
            </a:endParaRPr>
          </a:p>
          <a:p>
            <a:pPr lvl="1" algn="just">
              <a:lnSpc>
                <a:spcPct val="150000"/>
              </a:lnSpc>
            </a:pPr>
            <a:r>
              <a:rPr lang="zh-CN" altLang="en-US" sz="2000" dirty="0">
                <a:latin typeface="微软雅黑" pitchFamily="34" charset="-122"/>
                <a:ea typeface="微软雅黑" pitchFamily="34" charset="-122"/>
              </a:rPr>
              <a:t>好的聚类结果</a:t>
            </a:r>
            <a:r>
              <a:rPr lang="en-US" altLang="zh-CN" sz="2000" dirty="0">
                <a:latin typeface="微软雅黑" pitchFamily="34" charset="-122"/>
                <a:ea typeface="微软雅黑" pitchFamily="34" charset="-122"/>
                <a:sym typeface="Wingdings" panose="05000000000000000000" pitchFamily="2" charset="2"/>
              </a:rPr>
              <a:t></a:t>
            </a:r>
            <a:r>
              <a:rPr lang="zh-CN" altLang="en-US" sz="2000" dirty="0">
                <a:latin typeface="微软雅黑" pitchFamily="34" charset="-122"/>
                <a:ea typeface="微软雅黑" pitchFamily="34" charset="-122"/>
              </a:rPr>
              <a:t>聚类结果的</a:t>
            </a:r>
            <a:r>
              <a:rPr lang="zh-CN" altLang="en-US" sz="2000" b="1" dirty="0">
                <a:latin typeface="微软雅黑" pitchFamily="34" charset="-122"/>
                <a:ea typeface="微软雅黑" pitchFamily="34" charset="-122"/>
              </a:rPr>
              <a:t>簇内相似度高</a:t>
            </a:r>
            <a:r>
              <a:rPr lang="zh-CN" altLang="en-US" sz="2000" dirty="0">
                <a:latin typeface="微软雅黑" pitchFamily="34" charset="-122"/>
                <a:ea typeface="微软雅黑" pitchFamily="34" charset="-122"/>
              </a:rPr>
              <a:t>且保证</a:t>
            </a:r>
            <a:r>
              <a:rPr lang="zh-CN" altLang="en-US" sz="2000" b="1" dirty="0">
                <a:latin typeface="微软雅黑" pitchFamily="34" charset="-122"/>
                <a:ea typeface="微软雅黑" pitchFamily="34" charset="-122"/>
              </a:rPr>
              <a:t>簇间相似度低</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1" algn="just">
              <a:lnSpc>
                <a:spcPct val="150000"/>
              </a:lnSpc>
            </a:pPr>
            <a:r>
              <a:rPr lang="zh-CN" altLang="en-US" sz="2000" dirty="0">
                <a:latin typeface="微软雅黑" pitchFamily="34" charset="-122"/>
                <a:ea typeface="微软雅黑" pitchFamily="34" charset="-122"/>
              </a:rPr>
              <a:t>聚类性能度量分类：</a:t>
            </a:r>
            <a:endParaRPr lang="en-US" altLang="zh-CN" sz="2000" dirty="0">
              <a:latin typeface="微软雅黑" pitchFamily="34" charset="-122"/>
              <a:ea typeface="微软雅黑" pitchFamily="34" charset="-122"/>
            </a:endParaRPr>
          </a:p>
          <a:p>
            <a:pPr lvl="2" algn="just">
              <a:lnSpc>
                <a:spcPct val="150000"/>
              </a:lnSpc>
            </a:pPr>
            <a:r>
              <a:rPr lang="zh-CN" altLang="en-US" sz="2000" b="1" dirty="0">
                <a:latin typeface="微软雅黑" pitchFamily="34" charset="-122"/>
                <a:ea typeface="微软雅黑" pitchFamily="34" charset="-122"/>
              </a:rPr>
              <a:t>外部指标</a:t>
            </a:r>
            <a:endParaRPr lang="en-US" altLang="zh-CN" sz="2000" b="1" dirty="0">
              <a:latin typeface="微软雅黑" pitchFamily="34" charset="-122"/>
              <a:ea typeface="微软雅黑" pitchFamily="34" charset="-122"/>
            </a:endParaRPr>
          </a:p>
          <a:p>
            <a:pPr lvl="2" algn="just">
              <a:lnSpc>
                <a:spcPct val="150000"/>
              </a:lnSpc>
            </a:pPr>
            <a:r>
              <a:rPr lang="zh-CN" altLang="en-US" sz="2000" b="1" dirty="0">
                <a:latin typeface="微软雅黑" pitchFamily="34" charset="-122"/>
                <a:ea typeface="微软雅黑" pitchFamily="34" charset="-122"/>
              </a:rPr>
              <a:t>内部指标</a:t>
            </a:r>
            <a:endParaRPr lang="en-US" altLang="zh-CN" sz="2000" b="1" dirty="0">
              <a:latin typeface="微软雅黑" pitchFamily="34" charset="-122"/>
              <a:ea typeface="微软雅黑" pitchFamily="34" charset="-122"/>
            </a:endParaRPr>
          </a:p>
        </p:txBody>
      </p:sp>
      <p:sp>
        <p:nvSpPr>
          <p:cNvPr id="2" name="标题 1">
            <a:extLst>
              <a:ext uri="{FF2B5EF4-FFF2-40B4-BE49-F238E27FC236}">
                <a16:creationId xmlns:a16="http://schemas.microsoft.com/office/drawing/2014/main" xmlns="" id="{47DA6C53-4B5C-3170-32F7-8543EB43E4DF}"/>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smtClean="0">
                <a:latin typeface="+mj-ea"/>
              </a:rPr>
              <a:t>4.4 </a:t>
            </a:r>
            <a:r>
              <a:rPr lang="zh-CN" altLang="en-US" sz="2400" b="1" dirty="0" smtClean="0">
                <a:latin typeface="+mj-ea"/>
              </a:rPr>
              <a:t>模型</a:t>
            </a:r>
            <a:r>
              <a:rPr lang="zh-CN" altLang="en-US" sz="2400" b="1" dirty="0">
                <a:latin typeface="+mj-ea"/>
              </a:rPr>
              <a:t>性能评估 </a:t>
            </a:r>
            <a:r>
              <a:rPr lang="en-US" altLang="zh-CN" sz="2400" b="1" dirty="0">
                <a:latin typeface="+mj-ea"/>
              </a:rPr>
              <a:t>—— </a:t>
            </a:r>
            <a:r>
              <a:rPr lang="zh-CN" altLang="en-US" sz="2400" dirty="0">
                <a:latin typeface="+mj-ea"/>
              </a:rPr>
              <a:t>聚类性能度量</a:t>
            </a:r>
          </a:p>
        </p:txBody>
      </p:sp>
    </p:spTree>
    <p:extLst>
      <p:ext uri="{BB962C8B-B14F-4D97-AF65-F5344CB8AC3E}">
        <p14:creationId xmlns:p14="http://schemas.microsoft.com/office/powerpoint/2010/main" val="293135281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087563" y="842963"/>
            <a:ext cx="7056437" cy="4105275"/>
          </a:xfrm>
          <a:prstGeom prst="rect">
            <a:avLst/>
          </a:prstGeom>
        </p:spPr>
        <p:txBody>
          <a:bodyPr/>
          <a:lstStyle/>
          <a:p>
            <a:pPr lvl="1" algn="just">
              <a:lnSpc>
                <a:spcPct val="150000"/>
              </a:lnSpc>
            </a:pPr>
            <a:r>
              <a:rPr lang="zh-CN" altLang="en-US" sz="2000" b="1" dirty="0">
                <a:latin typeface="微软雅黑" pitchFamily="34" charset="-122"/>
                <a:ea typeface="微软雅黑" pitchFamily="34" charset="-122"/>
              </a:rPr>
              <a:t>外部指标：</a:t>
            </a:r>
            <a:endParaRPr lang="en-US" altLang="zh-CN" sz="2000" b="1"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将聚类结果与某个“</a:t>
            </a:r>
            <a:r>
              <a:rPr lang="zh-CN" altLang="en-US" sz="2000" b="1" dirty="0">
                <a:latin typeface="微软雅黑" pitchFamily="34" charset="-122"/>
                <a:ea typeface="微软雅黑" pitchFamily="34" charset="-122"/>
              </a:rPr>
              <a:t>参考模型</a:t>
            </a:r>
            <a:r>
              <a:rPr lang="zh-CN" altLang="en-US" sz="2000" dirty="0">
                <a:latin typeface="微软雅黑" pitchFamily="34" charset="-122"/>
                <a:ea typeface="微软雅黑" pitchFamily="34" charset="-122"/>
              </a:rPr>
              <a:t>”进行比较，例如与领域专家的划分结果进行比较（类似对数据进行标记）。我们默认参考模型的性能指标是对样本的最优划分，度量的目的就是使聚类结果与参考模型尽可能相近。</a:t>
            </a:r>
            <a:endParaRPr lang="en-US" altLang="zh-CN" sz="2000"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核心思想是聚类结果中被划分在同一簇样本与参考模型样本也被同样划分到一个簇的概率越高越好。</a:t>
            </a:r>
            <a:endParaRPr lang="en-US" altLang="zh-CN" sz="2000"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常用的外部指标有：</a:t>
            </a:r>
            <a:r>
              <a:rPr lang="en-US" altLang="zh-CN" sz="2000" b="1" dirty="0" err="1">
                <a:latin typeface="微软雅黑" pitchFamily="34" charset="-122"/>
                <a:ea typeface="微软雅黑" pitchFamily="34" charset="-122"/>
              </a:rPr>
              <a:t>Jaccard</a:t>
            </a:r>
            <a:r>
              <a:rPr lang="zh-CN" altLang="en-US" sz="2000" b="1" dirty="0">
                <a:latin typeface="微软雅黑" pitchFamily="34" charset="-122"/>
                <a:ea typeface="微软雅黑" pitchFamily="34" charset="-122"/>
              </a:rPr>
              <a:t>系数</a:t>
            </a:r>
            <a:r>
              <a:rPr lang="zh-CN" altLang="en-US" sz="2000"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FM</a:t>
            </a:r>
            <a:r>
              <a:rPr lang="zh-CN" altLang="en-US" sz="2000" b="1" dirty="0">
                <a:latin typeface="微软雅黑" pitchFamily="34" charset="-122"/>
                <a:ea typeface="微软雅黑" pitchFamily="34" charset="-122"/>
              </a:rPr>
              <a:t>指数</a:t>
            </a:r>
            <a:r>
              <a:rPr lang="zh-CN" altLang="en-US" sz="2000"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Rand</a:t>
            </a:r>
            <a:r>
              <a:rPr lang="zh-CN" altLang="en-US" sz="2000" b="1" dirty="0">
                <a:latin typeface="微软雅黑" pitchFamily="34" charset="-122"/>
                <a:ea typeface="微软雅黑" pitchFamily="34" charset="-122"/>
              </a:rPr>
              <a:t>指数</a:t>
            </a:r>
            <a:endParaRPr lang="en-US" altLang="zh-CN" sz="2000" b="1" dirty="0">
              <a:latin typeface="微软雅黑" pitchFamily="34" charset="-122"/>
              <a:ea typeface="微软雅黑" pitchFamily="34" charset="-122"/>
            </a:endParaRPr>
          </a:p>
        </p:txBody>
      </p:sp>
      <p:sp>
        <p:nvSpPr>
          <p:cNvPr id="2" name="标题 1">
            <a:extLst>
              <a:ext uri="{FF2B5EF4-FFF2-40B4-BE49-F238E27FC236}">
                <a16:creationId xmlns:a16="http://schemas.microsoft.com/office/drawing/2014/main" xmlns="" id="{E675D879-EC1A-C2FE-FC92-53AACA029C96}"/>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4.4</a:t>
            </a:r>
            <a:r>
              <a:rPr lang="zh-CN" altLang="en-US" sz="2400" b="1" dirty="0">
                <a:latin typeface="+mj-ea"/>
              </a:rPr>
              <a:t>  模型性能评估 </a:t>
            </a:r>
            <a:r>
              <a:rPr lang="en-US" altLang="zh-CN" sz="2400" b="1" dirty="0">
                <a:latin typeface="+mj-ea"/>
              </a:rPr>
              <a:t>—— </a:t>
            </a:r>
            <a:r>
              <a:rPr lang="zh-CN" altLang="en-US" sz="2400" dirty="0">
                <a:latin typeface="+mj-ea"/>
              </a:rPr>
              <a:t>聚类性能度量</a:t>
            </a:r>
          </a:p>
        </p:txBody>
      </p:sp>
    </p:spTree>
    <p:extLst>
      <p:ext uri="{BB962C8B-B14F-4D97-AF65-F5344CB8AC3E}">
        <p14:creationId xmlns:p14="http://schemas.microsoft.com/office/powerpoint/2010/main" val="2591961501"/>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71663" y="842963"/>
                <a:ext cx="7272337" cy="4300537"/>
              </a:xfrm>
              <a:prstGeom prst="rect">
                <a:avLst/>
              </a:prstGeom>
            </p:spPr>
            <p:txBody>
              <a:bodyPr/>
              <a:lstStyle/>
              <a:p>
                <a:pPr lvl="2" algn="just"/>
                <a:r>
                  <a:rPr lang="zh-CN" altLang="en-US" sz="2000" dirty="0">
                    <a:latin typeface="微软雅黑" pitchFamily="34" charset="-122"/>
                    <a:ea typeface="微软雅黑" pitchFamily="34" charset="-122"/>
                  </a:rPr>
                  <a:t>对于给定数据集</a:t>
                </a:r>
                <a14:m>
                  <m:oMath xmlns:m="http://schemas.openxmlformats.org/officeDocument/2006/math">
                    <m:r>
                      <a:rPr lang="en-US" altLang="zh-CN" sz="2000" b="1" i="1">
                        <a:latin typeface="Cambria Math" panose="02040503050406030204" pitchFamily="18" charset="0"/>
                        <a:ea typeface="+mj-ea"/>
                      </a:rPr>
                      <m:t>𝑫</m:t>
                    </m:r>
                    <m:r>
                      <a:rPr lang="en-US" altLang="zh-CN" sz="2000" b="1" i="1">
                        <a:latin typeface="Cambria Math" panose="02040503050406030204" pitchFamily="18" charset="0"/>
                        <a:ea typeface="+mj-ea"/>
                      </a:rPr>
                      <m:t>= </m:t>
                    </m:r>
                    <m:d>
                      <m:dPr>
                        <m:begChr m:val="{"/>
                        <m:endChr m:val="}"/>
                        <m:ctrlPr>
                          <a:rPr lang="en-US" altLang="zh-CN" sz="2000" b="1" i="1">
                            <a:latin typeface="Cambria Math"/>
                            <a:ea typeface="+mj-ea"/>
                          </a:rPr>
                        </m:ctrlPr>
                      </m:dPr>
                      <m:e>
                        <m:sSub>
                          <m:sSubPr>
                            <m:ctrlPr>
                              <a:rPr lang="en-US" altLang="zh-CN" sz="2000" b="1" i="1">
                                <a:latin typeface="Cambria Math"/>
                                <a:ea typeface="+mj-ea"/>
                              </a:rPr>
                            </m:ctrlPr>
                          </m:sSubPr>
                          <m:e>
                            <m:r>
                              <a:rPr lang="en-US" altLang="zh-CN" sz="2000" b="1" i="1">
                                <a:latin typeface="Cambria Math" panose="02040503050406030204" pitchFamily="18" charset="0"/>
                                <a:ea typeface="+mj-ea"/>
                              </a:rPr>
                              <m:t>𝒙</m:t>
                            </m:r>
                          </m:e>
                          <m:sub>
                            <m:r>
                              <a:rPr lang="en-US" altLang="zh-CN" sz="2000" b="1" i="1">
                                <a:latin typeface="Cambria Math" panose="02040503050406030204" pitchFamily="18" charset="0"/>
                                <a:ea typeface="+mj-ea"/>
                              </a:rPr>
                              <m:t>𝟏</m:t>
                            </m:r>
                          </m:sub>
                        </m:sSub>
                        <m:r>
                          <a:rPr lang="en-US" altLang="zh-CN" sz="2000" b="1" i="1">
                            <a:latin typeface="Cambria Math" panose="02040503050406030204" pitchFamily="18" charset="0"/>
                            <a:ea typeface="+mj-ea"/>
                          </a:rPr>
                          <m:t>,</m:t>
                        </m:r>
                        <m:sSub>
                          <m:sSubPr>
                            <m:ctrlPr>
                              <a:rPr lang="en-US" altLang="zh-CN" sz="2000" b="1" i="1">
                                <a:latin typeface="Cambria Math"/>
                                <a:ea typeface="+mj-ea"/>
                              </a:rPr>
                            </m:ctrlPr>
                          </m:sSubPr>
                          <m:e>
                            <m:r>
                              <a:rPr lang="en-US" altLang="zh-CN" sz="2000" b="1" i="1">
                                <a:latin typeface="Cambria Math" panose="02040503050406030204" pitchFamily="18" charset="0"/>
                                <a:ea typeface="+mj-ea"/>
                              </a:rPr>
                              <m:t>𝒙</m:t>
                            </m:r>
                          </m:e>
                          <m:sub>
                            <m:r>
                              <a:rPr lang="en-US" altLang="zh-CN" sz="2000" b="1" i="1">
                                <a:latin typeface="Cambria Math" panose="02040503050406030204" pitchFamily="18" charset="0"/>
                                <a:ea typeface="+mj-ea"/>
                              </a:rPr>
                              <m:t>𝟐</m:t>
                            </m:r>
                          </m:sub>
                        </m:sSub>
                        <m:r>
                          <a:rPr lang="en-US" altLang="zh-CN" sz="2000" b="1" i="1">
                            <a:latin typeface="Cambria Math" panose="02040503050406030204" pitchFamily="18" charset="0"/>
                            <a:ea typeface="+mj-ea"/>
                          </a:rPr>
                          <m:t>,</m:t>
                        </m:r>
                        <m:sSub>
                          <m:sSubPr>
                            <m:ctrlPr>
                              <a:rPr lang="en-US" altLang="zh-CN" sz="2000" b="1" i="1">
                                <a:latin typeface="Cambria Math"/>
                                <a:ea typeface="+mj-ea"/>
                              </a:rPr>
                            </m:ctrlPr>
                          </m:sSubPr>
                          <m:e>
                            <m:r>
                              <a:rPr lang="en-US" altLang="zh-CN" sz="2000" b="1" i="1">
                                <a:latin typeface="Cambria Math" panose="02040503050406030204" pitchFamily="18" charset="0"/>
                                <a:ea typeface="+mj-ea"/>
                              </a:rPr>
                              <m:t>𝒙</m:t>
                            </m:r>
                          </m:e>
                          <m:sub>
                            <m:r>
                              <a:rPr lang="en-US" altLang="zh-CN" sz="2000" b="1" i="1">
                                <a:latin typeface="Cambria Math" panose="02040503050406030204" pitchFamily="18" charset="0"/>
                                <a:ea typeface="+mj-ea"/>
                              </a:rPr>
                              <m:t>𝟑</m:t>
                            </m:r>
                          </m:sub>
                        </m:sSub>
                        <m:r>
                          <a:rPr lang="en-US" altLang="zh-CN" sz="2000" b="1" i="1">
                            <a:latin typeface="Cambria Math" panose="02040503050406030204" pitchFamily="18" charset="0"/>
                            <a:ea typeface="+mj-ea"/>
                          </a:rPr>
                          <m:t>,⋯,</m:t>
                        </m:r>
                        <m:sSub>
                          <m:sSubPr>
                            <m:ctrlPr>
                              <a:rPr lang="en-US" altLang="zh-CN" sz="2000" b="1" i="1">
                                <a:latin typeface="Cambria Math"/>
                                <a:ea typeface="+mj-ea"/>
                              </a:rPr>
                            </m:ctrlPr>
                          </m:sSubPr>
                          <m:e>
                            <m:r>
                              <a:rPr lang="en-US" altLang="zh-CN" sz="2000" b="1" i="1">
                                <a:latin typeface="Cambria Math" panose="02040503050406030204" pitchFamily="18" charset="0"/>
                                <a:ea typeface="+mj-ea"/>
                              </a:rPr>
                              <m:t>𝒙</m:t>
                            </m:r>
                          </m:e>
                          <m:sub>
                            <m:r>
                              <a:rPr lang="en-US" altLang="zh-CN" sz="2000" b="1" i="1" smtClean="0">
                                <a:latin typeface="Cambria Math" panose="02040503050406030204" pitchFamily="18" charset="0"/>
                                <a:ea typeface="+mj-ea"/>
                              </a:rPr>
                              <m:t>𝒏</m:t>
                            </m:r>
                          </m:sub>
                        </m:sSub>
                      </m:e>
                    </m:d>
                  </m:oMath>
                </a14:m>
                <a:r>
                  <a:rPr lang="zh-CN" altLang="en-US" sz="2000" dirty="0">
                    <a:latin typeface="微软雅黑" pitchFamily="34" charset="-122"/>
                    <a:ea typeface="微软雅黑" pitchFamily="34" charset="-122"/>
                  </a:rPr>
                  <a:t>，经过聚类算法划分的簇为</a:t>
                </a:r>
                <a14:m>
                  <m:oMath xmlns:m="http://schemas.openxmlformats.org/officeDocument/2006/math">
                    <m:r>
                      <a:rPr lang="en-US" altLang="zh-CN" sz="2000" b="1" i="1">
                        <a:latin typeface="Cambria Math" panose="02040503050406030204" pitchFamily="18" charset="0"/>
                        <a:ea typeface="+mj-ea"/>
                      </a:rPr>
                      <m:t>𝑪</m:t>
                    </m:r>
                    <m:r>
                      <a:rPr lang="en-US" altLang="zh-CN" sz="2000" b="1" i="1" smtClean="0">
                        <a:latin typeface="Cambria Math" panose="02040503050406030204" pitchFamily="18" charset="0"/>
                        <a:ea typeface="+mj-ea"/>
                      </a:rPr>
                      <m:t>={</m:t>
                    </m:r>
                    <m:sSub>
                      <m:sSubPr>
                        <m:ctrlPr>
                          <a:rPr lang="en-US" altLang="zh-CN" sz="2000" b="1" i="1" smtClean="0">
                            <a:latin typeface="Cambria Math"/>
                            <a:ea typeface="+mj-ea"/>
                          </a:rPr>
                        </m:ctrlPr>
                      </m:sSubPr>
                      <m:e>
                        <m:r>
                          <a:rPr lang="en-US" altLang="zh-CN" sz="2000" b="1" i="0" smtClean="0">
                            <a:latin typeface="Cambria Math" panose="02040503050406030204" pitchFamily="18" charset="0"/>
                            <a:ea typeface="+mj-ea"/>
                          </a:rPr>
                          <m:t>𝐂</m:t>
                        </m:r>
                      </m:e>
                      <m:sub>
                        <m:r>
                          <a:rPr lang="en-US" altLang="zh-CN" sz="2000" b="1" i="0" smtClean="0">
                            <a:latin typeface="Cambria Math" panose="02040503050406030204" pitchFamily="18" charset="0"/>
                            <a:ea typeface="+mj-ea"/>
                          </a:rPr>
                          <m:t>𝟏</m:t>
                        </m:r>
                      </m:sub>
                    </m:sSub>
                    <m:r>
                      <a:rPr lang="en-US" altLang="zh-CN" sz="2000" b="1" i="0" smtClean="0">
                        <a:latin typeface="Cambria Math" panose="02040503050406030204" pitchFamily="18" charset="0"/>
                        <a:ea typeface="+mj-ea"/>
                      </a:rPr>
                      <m:t>,</m:t>
                    </m:r>
                    <m:sSub>
                      <m:sSubPr>
                        <m:ctrlPr>
                          <a:rPr lang="en-US" altLang="zh-CN" sz="2000" b="1" i="1">
                            <a:latin typeface="Cambria Math"/>
                            <a:ea typeface="+mj-ea"/>
                          </a:rPr>
                        </m:ctrlPr>
                      </m:sSubPr>
                      <m:e>
                        <m:r>
                          <a:rPr lang="en-US" altLang="zh-CN" sz="2000" b="1" i="0">
                            <a:latin typeface="Cambria Math" panose="02040503050406030204" pitchFamily="18" charset="0"/>
                            <a:ea typeface="+mj-ea"/>
                          </a:rPr>
                          <m:t>𝐂</m:t>
                        </m:r>
                      </m:e>
                      <m:sub>
                        <m:r>
                          <a:rPr lang="en-US" altLang="zh-CN" sz="2000" b="1" i="0" smtClean="0">
                            <a:latin typeface="Cambria Math" panose="02040503050406030204" pitchFamily="18" charset="0"/>
                            <a:ea typeface="+mj-ea"/>
                          </a:rPr>
                          <m:t>𝟐</m:t>
                        </m:r>
                      </m:sub>
                    </m:sSub>
                    <m:r>
                      <a:rPr lang="en-US" altLang="zh-CN" sz="2000" b="1" i="0" smtClean="0">
                        <a:latin typeface="Cambria Math" panose="02040503050406030204" pitchFamily="18" charset="0"/>
                        <a:ea typeface="+mj-ea"/>
                      </a:rPr>
                      <m:t>,</m:t>
                    </m:r>
                    <m:r>
                      <a:rPr lang="en-US" altLang="zh-CN" sz="2000" b="1" i="0">
                        <a:latin typeface="Cambria Math" panose="02040503050406030204" pitchFamily="18" charset="0"/>
                        <a:ea typeface="+mj-ea"/>
                      </a:rPr>
                      <m:t>⋯,</m:t>
                    </m:r>
                    <m:sSub>
                      <m:sSubPr>
                        <m:ctrlPr>
                          <a:rPr lang="en-US" altLang="zh-CN" sz="2000" b="1" i="1">
                            <a:latin typeface="Cambria Math"/>
                            <a:ea typeface="+mj-ea"/>
                          </a:rPr>
                        </m:ctrlPr>
                      </m:sSubPr>
                      <m:e>
                        <m:r>
                          <a:rPr lang="en-US" altLang="zh-CN" sz="2000" b="1" i="0">
                            <a:latin typeface="Cambria Math" panose="02040503050406030204" pitchFamily="18" charset="0"/>
                            <a:ea typeface="+mj-ea"/>
                          </a:rPr>
                          <m:t>𝐂</m:t>
                        </m:r>
                      </m:e>
                      <m:sub>
                        <m:r>
                          <a:rPr lang="en-US" altLang="zh-CN" sz="2000" b="1" i="0" smtClean="0">
                            <a:latin typeface="Cambria Math" panose="02040503050406030204" pitchFamily="18" charset="0"/>
                            <a:ea typeface="+mj-ea"/>
                          </a:rPr>
                          <m:t>𝐤</m:t>
                        </m:r>
                      </m:sub>
                    </m:sSub>
                    <m:r>
                      <a:rPr lang="en-US" altLang="zh-CN" sz="2000" b="1" i="1" smtClean="0">
                        <a:latin typeface="Cambria Math" panose="02040503050406030204" pitchFamily="18" charset="0"/>
                        <a:ea typeface="+mj-ea"/>
                      </a:rPr>
                      <m:t>}</m:t>
                    </m:r>
                  </m:oMath>
                </a14:m>
                <a:r>
                  <a:rPr lang="zh-CN" altLang="en-US" sz="2000" dirty="0">
                    <a:latin typeface="微软雅黑" pitchFamily="34" charset="-122"/>
                    <a:ea typeface="微软雅黑" pitchFamily="34" charset="-122"/>
                  </a:rPr>
                  <a:t>，参考模型给出的簇划分为</a:t>
                </a:r>
                <a14:m>
                  <m:oMath xmlns:m="http://schemas.openxmlformats.org/officeDocument/2006/math">
                    <m:sSup>
                      <m:sSupPr>
                        <m:ctrlPr>
                          <a:rPr lang="en-US" altLang="zh-CN" sz="2000" b="1" i="1" smtClean="0">
                            <a:latin typeface="Cambria Math"/>
                            <a:ea typeface="+mj-ea"/>
                          </a:rPr>
                        </m:ctrlPr>
                      </m:sSupPr>
                      <m:e>
                        <m:r>
                          <a:rPr lang="en-US" altLang="zh-CN" sz="2000" b="1" i="1" smtClean="0">
                            <a:latin typeface="Cambria Math" panose="02040503050406030204" pitchFamily="18" charset="0"/>
                            <a:ea typeface="+mj-ea"/>
                          </a:rPr>
                          <m:t>𝑪</m:t>
                        </m:r>
                      </m:e>
                      <m:sup>
                        <m:r>
                          <a:rPr lang="en-US" altLang="zh-CN" sz="2000" b="1" i="1" smtClean="0">
                            <a:latin typeface="Cambria Math" panose="02040503050406030204" pitchFamily="18" charset="0"/>
                            <a:ea typeface="+mj-ea"/>
                          </a:rPr>
                          <m:t>∗</m:t>
                        </m:r>
                      </m:sup>
                    </m:sSup>
                    <m:r>
                      <a:rPr lang="en-US" altLang="zh-CN" sz="2000" b="1" i="1" smtClean="0">
                        <a:latin typeface="Cambria Math" panose="02040503050406030204" pitchFamily="18" charset="0"/>
                        <a:ea typeface="+mj-ea"/>
                      </a:rPr>
                      <m:t>={</m:t>
                    </m:r>
                    <m:sSubSup>
                      <m:sSubSupPr>
                        <m:ctrlPr>
                          <a:rPr lang="en-US" altLang="zh-CN" sz="2000" b="1" i="1" smtClean="0">
                            <a:latin typeface="Cambria Math"/>
                            <a:ea typeface="+mj-ea"/>
                          </a:rPr>
                        </m:ctrlPr>
                      </m:sSubSupPr>
                      <m:e>
                        <m:r>
                          <a:rPr lang="en-US" altLang="zh-CN" sz="2000" b="1" i="0" smtClean="0">
                            <a:latin typeface="Cambria Math" panose="02040503050406030204" pitchFamily="18" charset="0"/>
                            <a:ea typeface="+mj-ea"/>
                          </a:rPr>
                          <m:t>𝐂</m:t>
                        </m:r>
                      </m:e>
                      <m:sub>
                        <m:r>
                          <a:rPr lang="en-US" altLang="zh-CN" sz="2000" b="1" i="0" smtClean="0">
                            <a:latin typeface="Cambria Math" panose="02040503050406030204" pitchFamily="18" charset="0"/>
                            <a:ea typeface="+mj-ea"/>
                          </a:rPr>
                          <m:t>𝟏</m:t>
                        </m:r>
                      </m:sub>
                      <m:sup>
                        <m:r>
                          <a:rPr lang="en-US" altLang="zh-CN" sz="2000" b="1" i="0" smtClean="0">
                            <a:latin typeface="Cambria Math" panose="02040503050406030204" pitchFamily="18" charset="0"/>
                            <a:ea typeface="+mj-ea"/>
                          </a:rPr>
                          <m:t>∗</m:t>
                        </m:r>
                      </m:sup>
                    </m:sSubSup>
                    <m:r>
                      <a:rPr lang="en-US" altLang="zh-CN" sz="2000" b="1" i="0" smtClean="0">
                        <a:latin typeface="Cambria Math" panose="02040503050406030204" pitchFamily="18" charset="0"/>
                        <a:ea typeface="+mj-ea"/>
                      </a:rPr>
                      <m:t>,</m:t>
                    </m:r>
                    <m:sSubSup>
                      <m:sSubSupPr>
                        <m:ctrlPr>
                          <a:rPr lang="en-US" altLang="zh-CN" sz="2000" b="1" i="1" smtClean="0">
                            <a:latin typeface="Cambria Math"/>
                            <a:ea typeface="+mj-ea"/>
                          </a:rPr>
                        </m:ctrlPr>
                      </m:sSubSupPr>
                      <m:e>
                        <m:r>
                          <a:rPr lang="en-US" altLang="zh-CN" sz="2000" b="1" i="0">
                            <a:latin typeface="Cambria Math" panose="02040503050406030204" pitchFamily="18" charset="0"/>
                            <a:ea typeface="+mj-ea"/>
                          </a:rPr>
                          <m:t>𝐂</m:t>
                        </m:r>
                      </m:e>
                      <m:sub>
                        <m:r>
                          <a:rPr lang="en-US" altLang="zh-CN" sz="2000" b="1" i="0" smtClean="0">
                            <a:latin typeface="Cambria Math" panose="02040503050406030204" pitchFamily="18" charset="0"/>
                            <a:ea typeface="+mj-ea"/>
                          </a:rPr>
                          <m:t>𝟐</m:t>
                        </m:r>
                      </m:sub>
                      <m:sup>
                        <m:r>
                          <a:rPr lang="en-US" altLang="zh-CN" sz="2000" b="1" i="0">
                            <a:latin typeface="Cambria Math" panose="02040503050406030204" pitchFamily="18" charset="0"/>
                            <a:ea typeface="+mj-ea"/>
                          </a:rPr>
                          <m:t>∗</m:t>
                        </m:r>
                      </m:sup>
                    </m:sSubSup>
                    <m:r>
                      <a:rPr lang="en-US" altLang="zh-CN" sz="2000" b="1" i="0" smtClean="0">
                        <a:latin typeface="Cambria Math" panose="02040503050406030204" pitchFamily="18" charset="0"/>
                        <a:ea typeface="+mj-ea"/>
                      </a:rPr>
                      <m:t>,</m:t>
                    </m:r>
                    <m:r>
                      <a:rPr lang="en-US" altLang="zh-CN" sz="2000" b="1" i="0">
                        <a:latin typeface="Cambria Math" panose="02040503050406030204" pitchFamily="18" charset="0"/>
                        <a:ea typeface="+mj-ea"/>
                      </a:rPr>
                      <m:t>⋯,</m:t>
                    </m:r>
                    <m:sSubSup>
                      <m:sSubSupPr>
                        <m:ctrlPr>
                          <a:rPr lang="en-US" altLang="zh-CN" sz="2000" b="1" i="1">
                            <a:latin typeface="Cambria Math"/>
                            <a:ea typeface="+mj-ea"/>
                          </a:rPr>
                        </m:ctrlPr>
                      </m:sSubSupPr>
                      <m:e>
                        <m:r>
                          <a:rPr lang="en-US" altLang="zh-CN" sz="2000" b="1" i="0">
                            <a:latin typeface="Cambria Math" panose="02040503050406030204" pitchFamily="18" charset="0"/>
                            <a:ea typeface="+mj-ea"/>
                          </a:rPr>
                          <m:t>𝐂</m:t>
                        </m:r>
                      </m:e>
                      <m:sub>
                        <m:r>
                          <a:rPr lang="en-US" altLang="zh-CN" sz="2000" b="1" i="0" smtClean="0">
                            <a:latin typeface="Cambria Math" panose="02040503050406030204" pitchFamily="18" charset="0"/>
                            <a:ea typeface="+mj-ea"/>
                          </a:rPr>
                          <m:t>𝐬</m:t>
                        </m:r>
                      </m:sub>
                      <m:sup>
                        <m:r>
                          <a:rPr lang="en-US" altLang="zh-CN" sz="2000" b="1" i="0">
                            <a:latin typeface="Cambria Math" panose="02040503050406030204" pitchFamily="18" charset="0"/>
                            <a:ea typeface="+mj-ea"/>
                          </a:rPr>
                          <m:t>∗</m:t>
                        </m:r>
                      </m:sup>
                    </m:sSubSup>
                    <m:r>
                      <a:rPr lang="en-US" altLang="zh-CN" sz="2000" b="1" i="1" smtClean="0">
                        <a:latin typeface="Cambria Math" panose="02040503050406030204" pitchFamily="18" charset="0"/>
                        <a:ea typeface="+mj-ea"/>
                      </a:rPr>
                      <m:t>}</m:t>
                    </m:r>
                  </m:oMath>
                </a14:m>
                <a:r>
                  <a:rPr lang="zh-CN" altLang="en-US" sz="2000" dirty="0">
                    <a:latin typeface="微软雅黑" pitchFamily="34" charset="-122"/>
                    <a:ea typeface="微软雅黑" pitchFamily="34" charset="-122"/>
                  </a:rPr>
                  <a:t>。同时我们令</a:t>
                </a:r>
                <a14:m>
                  <m:oMath xmlns:m="http://schemas.openxmlformats.org/officeDocument/2006/math">
                    <m:r>
                      <a:rPr lang="en-US" altLang="zh-CN" sz="2000" b="1" i="1" smtClean="0">
                        <a:latin typeface="Cambria Math" panose="02040503050406030204" pitchFamily="18" charset="0"/>
                        <a:ea typeface="+mj-ea"/>
                      </a:rPr>
                      <m:t>𝒍</m:t>
                    </m:r>
                    <m:r>
                      <a:rPr lang="zh-CN" altLang="en-US" sz="2000" b="1" i="1">
                        <a:latin typeface="Cambria Math" panose="02040503050406030204" pitchFamily="18" charset="0"/>
                        <a:ea typeface="+mj-ea"/>
                      </a:rPr>
                      <m:t>与</m:t>
                    </m:r>
                    <m:sSup>
                      <m:sSupPr>
                        <m:ctrlPr>
                          <a:rPr lang="en-US" altLang="zh-CN" sz="2000" b="1" i="1" smtClean="0">
                            <a:latin typeface="Cambria Math"/>
                            <a:ea typeface="+mj-ea"/>
                          </a:rPr>
                        </m:ctrlPr>
                      </m:sSupPr>
                      <m:e>
                        <m:r>
                          <a:rPr lang="en-US" altLang="zh-CN" sz="2000" b="1" i="1" smtClean="0">
                            <a:latin typeface="Cambria Math" panose="02040503050406030204" pitchFamily="18" charset="0"/>
                            <a:ea typeface="+mj-ea"/>
                          </a:rPr>
                          <m:t>𝒍</m:t>
                        </m:r>
                      </m:e>
                      <m:sup>
                        <m:r>
                          <a:rPr lang="en-US" altLang="zh-CN" sz="2000" b="1" i="1" smtClean="0">
                            <a:latin typeface="Cambria Math" panose="02040503050406030204" pitchFamily="18" charset="0"/>
                            <a:ea typeface="+mj-ea"/>
                          </a:rPr>
                          <m:t>∗</m:t>
                        </m:r>
                      </m:sup>
                    </m:sSup>
                  </m:oMath>
                </a14:m>
                <a:r>
                  <a:rPr lang="zh-CN" altLang="en-US" sz="2000" dirty="0">
                    <a:latin typeface="微软雅黑" pitchFamily="34" charset="-122"/>
                    <a:ea typeface="微软雅黑" pitchFamily="34" charset="-122"/>
                  </a:rPr>
                  <a:t>分别表示数据在</a:t>
                </a:r>
                <a14:m>
                  <m:oMath xmlns:m="http://schemas.openxmlformats.org/officeDocument/2006/math">
                    <m:r>
                      <a:rPr lang="en-US" altLang="zh-CN" sz="2000" b="1" i="1">
                        <a:latin typeface="Cambria Math" panose="02040503050406030204" pitchFamily="18" charset="0"/>
                        <a:ea typeface="+mj-ea"/>
                      </a:rPr>
                      <m:t>𝑪</m:t>
                    </m:r>
                  </m:oMath>
                </a14:m>
                <a:r>
                  <a:rPr lang="zh-CN" altLang="en-US" sz="2000" dirty="0">
                    <a:latin typeface="微软雅黑" pitchFamily="34" charset="-122"/>
                    <a:ea typeface="微软雅黑" pitchFamily="34" charset="-122"/>
                  </a:rPr>
                  <a:t>与</a:t>
                </a:r>
                <a14:m>
                  <m:oMath xmlns:m="http://schemas.openxmlformats.org/officeDocument/2006/math">
                    <m:sSup>
                      <m:sSupPr>
                        <m:ctrlPr>
                          <a:rPr lang="en-US" altLang="zh-CN" sz="2000" b="1" i="1">
                            <a:latin typeface="Cambria Math"/>
                            <a:ea typeface="+mj-ea"/>
                          </a:rPr>
                        </m:ctrlPr>
                      </m:sSupPr>
                      <m:e>
                        <m:r>
                          <a:rPr lang="en-US" altLang="zh-CN" sz="2000" b="1" i="1">
                            <a:latin typeface="Cambria Math" panose="02040503050406030204" pitchFamily="18" charset="0"/>
                            <a:ea typeface="+mj-ea"/>
                          </a:rPr>
                          <m:t>𝑪</m:t>
                        </m:r>
                      </m:e>
                      <m:sup>
                        <m:r>
                          <a:rPr lang="en-US" altLang="zh-CN" sz="2000" b="1" i="1">
                            <a:latin typeface="Cambria Math" panose="02040503050406030204" pitchFamily="18" charset="0"/>
                            <a:ea typeface="+mj-ea"/>
                          </a:rPr>
                          <m:t>∗</m:t>
                        </m:r>
                      </m:sup>
                    </m:sSup>
                  </m:oMath>
                </a14:m>
                <a:r>
                  <a:rPr lang="zh-CN" altLang="en-US" sz="2000" dirty="0">
                    <a:latin typeface="微软雅黑" pitchFamily="34" charset="-122"/>
                    <a:ea typeface="微软雅黑" pitchFamily="34" charset="-122"/>
                  </a:rPr>
                  <a:t>中的簇标记向量。将样本两两配对考虑，定义</a:t>
                </a:r>
                <a:endParaRPr lang="en-US" altLang="zh-CN" sz="2000" dirty="0">
                  <a:latin typeface="微软雅黑" pitchFamily="34" charset="-122"/>
                  <a:ea typeface="微软雅黑" pitchFamily="34" charset="-122"/>
                </a:endParaRPr>
              </a:p>
              <a:p>
                <a:pPr lvl="3" algn="just"/>
                <a14:m>
                  <m:oMath xmlns:m="http://schemas.openxmlformats.org/officeDocument/2006/math">
                    <m:r>
                      <a:rPr lang="en-US" altLang="zh-CN" sz="2000" b="0" i="1" smtClean="0">
                        <a:latin typeface="Cambria Math" panose="02040503050406030204" pitchFamily="18" charset="0"/>
                        <a:ea typeface="+mj-ea"/>
                      </a:rPr>
                      <m:t>𝑎</m:t>
                    </m:r>
                    <m:r>
                      <m:rPr>
                        <m:nor/>
                      </m:rPr>
                      <a:rPr lang="en-US" altLang="zh-CN" sz="2000" dirty="0">
                        <a:latin typeface="微软雅黑" pitchFamily="34" charset="-122"/>
                        <a:ea typeface="微软雅黑" pitchFamily="34" charset="-122"/>
                      </a:rPr>
                      <m:t>= |</m:t>
                    </m:r>
                    <m:r>
                      <m:rPr>
                        <m:nor/>
                      </m:rPr>
                      <a:rPr lang="en-US" altLang="zh-CN" sz="2000" dirty="0">
                        <a:latin typeface="微软雅黑" pitchFamily="34" charset="-122"/>
                        <a:ea typeface="微软雅黑" pitchFamily="34" charset="-122"/>
                      </a:rPr>
                      <m:t>SS</m:t>
                    </m:r>
                    <m:r>
                      <m:rPr>
                        <m:nor/>
                      </m:rPr>
                      <a:rPr lang="en-US" altLang="zh-CN" sz="2000" dirty="0">
                        <a:latin typeface="微软雅黑" pitchFamily="34" charset="-122"/>
                        <a:ea typeface="微软雅黑" pitchFamily="34" charset="-122"/>
                      </a:rPr>
                      <m:t>|</m:t>
                    </m:r>
                    <m:r>
                      <m:rPr>
                        <m:nor/>
                      </m:rPr>
                      <a:rPr lang="zh-CN" altLang="en-US" sz="2000" dirty="0">
                        <a:latin typeface="微软雅黑" pitchFamily="34" charset="-122"/>
                        <a:ea typeface="微软雅黑" pitchFamily="34" charset="-122"/>
                      </a:rPr>
                      <m:t>，</m:t>
                    </m:r>
                    <m:r>
                      <m:rPr>
                        <m:nor/>
                      </m:rPr>
                      <a:rPr lang="en-US" altLang="zh-CN" sz="2000" dirty="0">
                        <a:latin typeface="微软雅黑" pitchFamily="34" charset="-122"/>
                        <a:ea typeface="微软雅黑" pitchFamily="34" charset="-122"/>
                      </a:rPr>
                      <m:t>SS</m:t>
                    </m:r>
                    <m:r>
                      <m:rPr>
                        <m:nor/>
                      </m:rPr>
                      <a:rPr lang="en-US" altLang="zh-CN" sz="2000" dirty="0">
                        <a:latin typeface="微软雅黑" pitchFamily="34" charset="-122"/>
                        <a:ea typeface="微软雅黑" pitchFamily="34" charset="-122"/>
                      </a:rPr>
                      <m:t> ={ (</m:t>
                    </m:r>
                    <m:sSub>
                      <m:sSubPr>
                        <m:ctrlPr>
                          <a:rPr lang="en-US" altLang="zh-CN" sz="2000" b="0" i="1" dirty="0" smtClean="0">
                            <a:latin typeface="Cambria Math"/>
                            <a:ea typeface="+mj-ea"/>
                          </a:rPr>
                        </m:ctrlPr>
                      </m:sSubPr>
                      <m:e>
                        <m:r>
                          <a:rPr lang="en-US" altLang="zh-CN" sz="2000" b="0" i="1" dirty="0" smtClean="0">
                            <a:latin typeface="Cambria Math" panose="02040503050406030204" pitchFamily="18" charset="0"/>
                            <a:ea typeface="+mj-ea"/>
                          </a:rPr>
                          <m:t>𝑥</m:t>
                        </m:r>
                      </m:e>
                      <m:sub>
                        <m:r>
                          <a:rPr lang="en-US" altLang="zh-CN" sz="2000" b="0" i="1" dirty="0" smtClean="0">
                            <a:latin typeface="Cambria Math" panose="02040503050406030204" pitchFamily="18" charset="0"/>
                            <a:ea typeface="+mj-ea"/>
                          </a:rPr>
                          <m:t>𝑖</m:t>
                        </m:r>
                      </m:sub>
                    </m:sSub>
                    <m:r>
                      <a:rPr lang="en-US" altLang="zh-CN" sz="2000" b="0" i="1" dirty="0" smtClean="0">
                        <a:latin typeface="Cambria Math" panose="02040503050406030204" pitchFamily="18" charset="0"/>
                        <a:ea typeface="+mj-ea"/>
                      </a:rPr>
                      <m:t>,</m:t>
                    </m:r>
                    <m:sSub>
                      <m:sSubPr>
                        <m:ctrlPr>
                          <a:rPr lang="en-US" altLang="zh-CN" sz="2000" b="0" i="1" dirty="0" smtClean="0">
                            <a:latin typeface="Cambria Math"/>
                            <a:ea typeface="+mj-ea"/>
                          </a:rPr>
                        </m:ctrlPr>
                      </m:sSubPr>
                      <m:e>
                        <m:r>
                          <a:rPr lang="en-US" altLang="zh-CN" sz="2000" b="0" i="1" dirty="0" smtClean="0">
                            <a:latin typeface="Cambria Math" panose="02040503050406030204" pitchFamily="18" charset="0"/>
                            <a:ea typeface="+mj-ea"/>
                          </a:rPr>
                          <m:t>𝑥</m:t>
                        </m:r>
                      </m:e>
                      <m:sub>
                        <m:r>
                          <a:rPr lang="en-US" altLang="zh-CN" sz="2000" b="0" i="1" dirty="0" smtClean="0">
                            <a:latin typeface="Cambria Math" panose="02040503050406030204" pitchFamily="18" charset="0"/>
                            <a:ea typeface="+mj-ea"/>
                          </a:rPr>
                          <m:t>𝑗</m:t>
                        </m:r>
                      </m:sub>
                    </m:sSub>
                    <m:r>
                      <m:rPr>
                        <m:nor/>
                      </m:rPr>
                      <a:rPr lang="en-US" altLang="zh-CN" sz="2000" b="0" i="0" dirty="0" smtClean="0">
                        <a:latin typeface="微软雅黑" pitchFamily="34" charset="-122"/>
                        <a:ea typeface="微软雅黑" pitchFamily="34" charset="-122"/>
                      </a:rPr>
                      <m:t>) | </m:t>
                    </m:r>
                    <m:sSub>
                      <m:sSubPr>
                        <m:ctrlPr>
                          <a:rPr lang="en-US" altLang="zh-CN" sz="2000" b="0" i="1" dirty="0" smtClean="0">
                            <a:latin typeface="Cambria Math"/>
                            <a:ea typeface="+mj-ea"/>
                          </a:rPr>
                        </m:ctrlPr>
                      </m:sSubPr>
                      <m:e>
                        <m:r>
                          <a:rPr lang="en-US" altLang="zh-CN" sz="2000" b="0" i="1" dirty="0" smtClean="0">
                            <a:latin typeface="Cambria Math" panose="02040503050406030204" pitchFamily="18" charset="0"/>
                            <a:ea typeface="+mj-ea"/>
                          </a:rPr>
                          <m:t>𝑙</m:t>
                        </m:r>
                      </m:e>
                      <m:sub>
                        <m:r>
                          <a:rPr lang="en-US" altLang="zh-CN" sz="2000" b="0" i="1" dirty="0" smtClean="0">
                            <a:latin typeface="Cambria Math" panose="02040503050406030204" pitchFamily="18" charset="0"/>
                            <a:ea typeface="+mj-ea"/>
                          </a:rPr>
                          <m:t>𝑖</m:t>
                        </m:r>
                      </m:sub>
                    </m:sSub>
                    <m:r>
                      <a:rPr lang="en-US" altLang="zh-CN" sz="2000" b="0" i="1" dirty="0" smtClean="0">
                        <a:latin typeface="Cambria Math" panose="02040503050406030204" pitchFamily="18" charset="0"/>
                        <a:ea typeface="+mj-ea"/>
                      </a:rPr>
                      <m:t>=</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𝑙</m:t>
                        </m:r>
                      </m:e>
                      <m:sub>
                        <m:r>
                          <a:rPr lang="en-US" altLang="zh-CN" sz="2000" b="0" i="1" dirty="0" smtClean="0">
                            <a:latin typeface="Cambria Math" panose="02040503050406030204" pitchFamily="18" charset="0"/>
                            <a:ea typeface="+mj-ea"/>
                          </a:rPr>
                          <m:t>𝑗</m:t>
                        </m:r>
                      </m:sub>
                    </m:sSub>
                    <m:r>
                      <m:rPr>
                        <m:nor/>
                      </m:rPr>
                      <a:rPr lang="en-US" altLang="zh-CN" sz="2000" b="0" i="0" dirty="0" smtClean="0">
                        <a:latin typeface="微软雅黑" pitchFamily="34" charset="-122"/>
                        <a:ea typeface="微软雅黑" pitchFamily="34" charset="-122"/>
                      </a:rPr>
                      <m:t>,</m:t>
                    </m:r>
                    <m:sSubSup>
                      <m:sSubSupPr>
                        <m:ctrlPr>
                          <a:rPr lang="en-US" altLang="zh-CN" sz="2000" b="0" i="1" dirty="0" smtClean="0">
                            <a:latin typeface="Cambria Math"/>
                            <a:ea typeface="+mj-ea"/>
                          </a:rPr>
                        </m:ctrlPr>
                      </m:sSubSupPr>
                      <m:e>
                        <m:r>
                          <a:rPr lang="en-US" altLang="zh-CN" sz="2000" b="0" i="1" dirty="0" smtClean="0">
                            <a:latin typeface="Cambria Math" panose="02040503050406030204" pitchFamily="18" charset="0"/>
                            <a:ea typeface="+mj-ea"/>
                          </a:rPr>
                          <m:t>𝑙</m:t>
                        </m:r>
                      </m:e>
                      <m:sub>
                        <m:r>
                          <a:rPr lang="en-US" altLang="zh-CN" sz="2000" b="0" i="1" dirty="0" smtClean="0">
                            <a:latin typeface="Cambria Math" panose="02040503050406030204" pitchFamily="18" charset="0"/>
                            <a:ea typeface="+mj-ea"/>
                          </a:rPr>
                          <m:t>𝑖</m:t>
                        </m:r>
                      </m:sub>
                      <m:sup>
                        <m:r>
                          <a:rPr lang="en-US" altLang="zh-CN" sz="2000" b="0" i="1" dirty="0" smtClean="0">
                            <a:latin typeface="Cambria Math" panose="02040503050406030204" pitchFamily="18" charset="0"/>
                            <a:ea typeface="+mj-ea"/>
                          </a:rPr>
                          <m:t>∗</m:t>
                        </m:r>
                      </m:sup>
                    </m:sSubSup>
                    <m:r>
                      <a:rPr lang="en-US" altLang="zh-CN" sz="2000" b="0" i="1" dirty="0" smtClean="0">
                        <a:latin typeface="Cambria Math" panose="02040503050406030204" pitchFamily="18" charset="0"/>
                        <a:ea typeface="+mj-ea"/>
                      </a:rPr>
                      <m:t>=</m:t>
                    </m:r>
                    <m:sSubSup>
                      <m:sSubSupPr>
                        <m:ctrlPr>
                          <a:rPr lang="en-US" altLang="zh-CN" sz="2000" i="1" dirty="0">
                            <a:latin typeface="Cambria Math"/>
                            <a:ea typeface="+mj-ea"/>
                          </a:rPr>
                        </m:ctrlPr>
                      </m:sSubSupPr>
                      <m:e>
                        <m:r>
                          <a:rPr lang="en-US" altLang="zh-CN" sz="2000" i="1" dirty="0">
                            <a:latin typeface="Cambria Math" panose="02040503050406030204" pitchFamily="18" charset="0"/>
                            <a:ea typeface="+mj-ea"/>
                          </a:rPr>
                          <m:t>𝑙</m:t>
                        </m:r>
                      </m:e>
                      <m:sub>
                        <m:r>
                          <a:rPr lang="en-US" altLang="zh-CN" sz="2000" b="0" i="1" dirty="0" smtClean="0">
                            <a:latin typeface="Cambria Math" panose="02040503050406030204" pitchFamily="18" charset="0"/>
                            <a:ea typeface="+mj-ea"/>
                          </a:rPr>
                          <m:t>𝑗</m:t>
                        </m:r>
                      </m:sub>
                      <m:sup>
                        <m:r>
                          <a:rPr lang="en-US" altLang="zh-CN" sz="2000" i="1" dirty="0">
                            <a:latin typeface="Cambria Math" panose="02040503050406030204" pitchFamily="18" charset="0"/>
                            <a:ea typeface="+mj-ea"/>
                          </a:rPr>
                          <m:t>∗</m:t>
                        </m:r>
                      </m:sup>
                    </m:sSubSup>
                    <m:r>
                      <a:rPr lang="en-US" altLang="zh-CN" sz="2000" b="0" i="1" dirty="0" smtClean="0">
                        <a:latin typeface="Cambria Math" panose="02040503050406030204" pitchFamily="18" charset="0"/>
                        <a:ea typeface="+mj-ea"/>
                      </a:rPr>
                      <m:t>,</m:t>
                    </m:r>
                    <m:r>
                      <a:rPr lang="en-US" altLang="zh-CN" sz="2000" b="0" i="1" dirty="0" smtClean="0">
                        <a:latin typeface="Cambria Math" panose="02040503050406030204" pitchFamily="18" charset="0"/>
                        <a:ea typeface="+mj-ea"/>
                      </a:rPr>
                      <m:t>𝑖</m:t>
                    </m:r>
                    <m:r>
                      <a:rPr lang="en-US" altLang="zh-CN" sz="2000" b="0" i="1" dirty="0" smtClean="0">
                        <a:latin typeface="Cambria Math" panose="02040503050406030204" pitchFamily="18" charset="0"/>
                        <a:ea typeface="+mj-ea"/>
                      </a:rPr>
                      <m:t>&lt;</m:t>
                    </m:r>
                    <m:r>
                      <m:rPr>
                        <m:nor/>
                      </m:rPr>
                      <a:rPr lang="en-US" altLang="zh-CN" sz="2000" b="0" i="0" dirty="0" smtClean="0">
                        <a:latin typeface="微软雅黑" pitchFamily="34" charset="-122"/>
                        <a:ea typeface="微软雅黑" pitchFamily="34" charset="-122"/>
                      </a:rPr>
                      <m:t>j</m:t>
                    </m:r>
                    <m:r>
                      <m:rPr>
                        <m:nor/>
                      </m:rPr>
                      <a:rPr lang="en-US" altLang="zh-CN" sz="2000" b="0" i="0" dirty="0" smtClean="0">
                        <a:latin typeface="微软雅黑" pitchFamily="34" charset="-122"/>
                        <a:ea typeface="微软雅黑" pitchFamily="34" charset="-122"/>
                      </a:rPr>
                      <m:t> } </m:t>
                    </m:r>
                  </m:oMath>
                </a14:m>
                <a:endParaRPr lang="en-US" altLang="zh-CN" sz="2000" b="0" dirty="0">
                  <a:latin typeface="微软雅黑" pitchFamily="34" charset="-122"/>
                  <a:ea typeface="微软雅黑" pitchFamily="34" charset="-122"/>
                </a:endParaRPr>
              </a:p>
              <a:p>
                <a:pPr lvl="3" algn="just"/>
                <a14:m>
                  <m:oMath xmlns:m="http://schemas.openxmlformats.org/officeDocument/2006/math">
                    <m:r>
                      <m:rPr>
                        <m:nor/>
                      </m:rPr>
                      <a:rPr lang="en-US" altLang="zh-CN" sz="2000" b="0" i="0" dirty="0" smtClean="0">
                        <a:latin typeface="微软雅黑" pitchFamily="34" charset="-122"/>
                        <a:ea typeface="微软雅黑" pitchFamily="34" charset="-122"/>
                      </a:rPr>
                      <m:t>b</m:t>
                    </m:r>
                    <m:r>
                      <m:rPr>
                        <m:nor/>
                      </m:rPr>
                      <a:rPr lang="en-US" altLang="zh-CN" sz="2000" dirty="0">
                        <a:latin typeface="微软雅黑" pitchFamily="34" charset="-122"/>
                        <a:ea typeface="微软雅黑" pitchFamily="34" charset="-122"/>
                      </a:rPr>
                      <m:t>= |</m:t>
                    </m:r>
                    <m:r>
                      <m:rPr>
                        <m:nor/>
                      </m:rPr>
                      <a:rPr lang="en-US" altLang="zh-CN" sz="2000" dirty="0">
                        <a:latin typeface="微软雅黑" pitchFamily="34" charset="-122"/>
                        <a:ea typeface="微软雅黑" pitchFamily="34" charset="-122"/>
                      </a:rPr>
                      <m:t>SD</m:t>
                    </m:r>
                    <m:r>
                      <m:rPr>
                        <m:nor/>
                      </m:rPr>
                      <a:rPr lang="en-US" altLang="zh-CN" sz="2000" dirty="0">
                        <a:latin typeface="微软雅黑" pitchFamily="34" charset="-122"/>
                        <a:ea typeface="微软雅黑" pitchFamily="34" charset="-122"/>
                      </a:rPr>
                      <m:t>|</m:t>
                    </m:r>
                    <m:r>
                      <m:rPr>
                        <m:nor/>
                      </m:rPr>
                      <a:rPr lang="zh-CN" altLang="en-US" sz="2000" dirty="0">
                        <a:latin typeface="微软雅黑" pitchFamily="34" charset="-122"/>
                        <a:ea typeface="微软雅黑" pitchFamily="34" charset="-122"/>
                      </a:rPr>
                      <m:t>，</m:t>
                    </m:r>
                    <m:r>
                      <m:rPr>
                        <m:nor/>
                      </m:rPr>
                      <a:rPr lang="en-US" altLang="zh-CN" sz="2000" dirty="0">
                        <a:latin typeface="微软雅黑" pitchFamily="34" charset="-122"/>
                        <a:ea typeface="微软雅黑" pitchFamily="34" charset="-122"/>
                      </a:rPr>
                      <m:t>S</m:t>
                    </m:r>
                    <m:r>
                      <m:rPr>
                        <m:nor/>
                      </m:rPr>
                      <a:rPr lang="en-US" altLang="zh-CN" sz="2000" b="0" i="0" dirty="0" smtClean="0">
                        <a:latin typeface="微软雅黑" pitchFamily="34" charset="-122"/>
                        <a:ea typeface="微软雅黑" pitchFamily="34" charset="-122"/>
                      </a:rPr>
                      <m:t>D</m:t>
                    </m:r>
                    <m:r>
                      <m:rPr>
                        <m:nor/>
                      </m:rPr>
                      <a:rPr lang="en-US" altLang="zh-CN" sz="2000" dirty="0">
                        <a:latin typeface="微软雅黑" pitchFamily="34" charset="-122"/>
                        <a:ea typeface="微软雅黑" pitchFamily="34" charset="-122"/>
                      </a:rPr>
                      <m:t> ={ (</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𝑥</m:t>
                        </m:r>
                      </m:e>
                      <m:sub>
                        <m:r>
                          <a:rPr lang="en-US" altLang="zh-CN" sz="2000" i="1" dirty="0">
                            <a:latin typeface="Cambria Math" panose="02040503050406030204" pitchFamily="18" charset="0"/>
                            <a:ea typeface="+mj-ea"/>
                          </a:rPr>
                          <m:t>𝑖</m:t>
                        </m:r>
                      </m:sub>
                    </m:sSub>
                    <m:r>
                      <a:rPr lang="en-US" altLang="zh-CN" sz="2000" i="1" dirty="0">
                        <a:latin typeface="Cambria Math" panose="02040503050406030204" pitchFamily="18" charset="0"/>
                        <a:ea typeface="+mj-ea"/>
                      </a:rPr>
                      <m:t>,</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𝑥</m:t>
                        </m:r>
                      </m:e>
                      <m:sub>
                        <m:r>
                          <a:rPr lang="en-US" altLang="zh-CN" sz="2000" i="1" dirty="0">
                            <a:latin typeface="Cambria Math" panose="02040503050406030204" pitchFamily="18" charset="0"/>
                            <a:ea typeface="+mj-ea"/>
                          </a:rPr>
                          <m:t>𝑗</m:t>
                        </m:r>
                      </m:sub>
                    </m:sSub>
                    <m:r>
                      <m:rPr>
                        <m:nor/>
                      </m:rPr>
                      <a:rPr lang="en-US" altLang="zh-CN" sz="2000" dirty="0">
                        <a:latin typeface="微软雅黑" pitchFamily="34" charset="-122"/>
                        <a:ea typeface="微软雅黑" pitchFamily="34" charset="-122"/>
                      </a:rPr>
                      <m:t>) | </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𝑖</m:t>
                        </m:r>
                      </m:sub>
                    </m:sSub>
                    <m:r>
                      <a:rPr lang="en-US" altLang="zh-CN" sz="2000" i="1" dirty="0">
                        <a:latin typeface="Cambria Math" panose="02040503050406030204" pitchFamily="18" charset="0"/>
                        <a:ea typeface="+mj-ea"/>
                      </a:rPr>
                      <m:t>=</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𝑗</m:t>
                        </m:r>
                      </m:sub>
                    </m:sSub>
                    <m:r>
                      <m:rPr>
                        <m:nor/>
                      </m:rPr>
                      <a:rPr lang="en-US" altLang="zh-CN" sz="2000" dirty="0">
                        <a:latin typeface="微软雅黑" pitchFamily="34" charset="-122"/>
                        <a:ea typeface="微软雅黑" pitchFamily="34" charset="-122"/>
                      </a:rPr>
                      <m:t>,</m:t>
                    </m:r>
                    <m:sSubSup>
                      <m:sSubSupPr>
                        <m:ctrlPr>
                          <a:rPr lang="en-US" altLang="zh-CN" sz="2000" i="1" dirty="0">
                            <a:latin typeface="Cambria Math"/>
                            <a:ea typeface="+mj-ea"/>
                          </a:rPr>
                        </m:ctrlPr>
                      </m:sSubSup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𝑖</m:t>
                        </m:r>
                      </m:sub>
                      <m:sup>
                        <m:r>
                          <a:rPr lang="en-US" altLang="zh-CN" sz="2000" i="1" dirty="0">
                            <a:latin typeface="Cambria Math" panose="02040503050406030204" pitchFamily="18" charset="0"/>
                            <a:ea typeface="+mj-ea"/>
                          </a:rPr>
                          <m:t>∗</m:t>
                        </m:r>
                      </m:sup>
                    </m:sSubSup>
                    <m:r>
                      <a:rPr lang="en-US" altLang="zh-CN" sz="2000" i="1" dirty="0" smtClean="0">
                        <a:latin typeface="Cambria Math" panose="02040503050406030204" pitchFamily="18" charset="0"/>
                        <a:ea typeface="+mj-ea"/>
                      </a:rPr>
                      <m:t>≠</m:t>
                    </m:r>
                    <m:sSubSup>
                      <m:sSubSupPr>
                        <m:ctrlPr>
                          <a:rPr lang="en-US" altLang="zh-CN" sz="2000" i="1" dirty="0">
                            <a:latin typeface="Cambria Math"/>
                            <a:ea typeface="+mj-ea"/>
                          </a:rPr>
                        </m:ctrlPr>
                      </m:sSubSup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𝑗</m:t>
                        </m:r>
                      </m:sub>
                      <m:sup>
                        <m:r>
                          <a:rPr lang="en-US" altLang="zh-CN" sz="2000" i="1" dirty="0">
                            <a:latin typeface="Cambria Math" panose="02040503050406030204" pitchFamily="18" charset="0"/>
                            <a:ea typeface="+mj-ea"/>
                          </a:rPr>
                          <m:t>∗</m:t>
                        </m:r>
                      </m:sup>
                    </m:sSubSup>
                    <m:r>
                      <a:rPr lang="en-US" altLang="zh-CN" sz="2000" i="1" dirty="0">
                        <a:latin typeface="Cambria Math" panose="02040503050406030204" pitchFamily="18" charset="0"/>
                        <a:ea typeface="+mj-ea"/>
                      </a:rPr>
                      <m:t>,</m:t>
                    </m:r>
                    <m:r>
                      <a:rPr lang="en-US" altLang="zh-CN" sz="2000" i="1" dirty="0">
                        <a:latin typeface="Cambria Math" panose="02040503050406030204" pitchFamily="18" charset="0"/>
                        <a:ea typeface="+mj-ea"/>
                      </a:rPr>
                      <m:t>𝑖</m:t>
                    </m:r>
                    <m:r>
                      <a:rPr lang="en-US" altLang="zh-CN" sz="2000" i="1" dirty="0">
                        <a:latin typeface="Cambria Math" panose="02040503050406030204" pitchFamily="18" charset="0"/>
                        <a:ea typeface="+mj-ea"/>
                      </a:rPr>
                      <m:t>&lt;</m:t>
                    </m:r>
                    <m:r>
                      <m:rPr>
                        <m:nor/>
                      </m:rPr>
                      <a:rPr lang="en-US" altLang="zh-CN" sz="2000" dirty="0">
                        <a:latin typeface="微软雅黑" pitchFamily="34" charset="-122"/>
                        <a:ea typeface="微软雅黑" pitchFamily="34" charset="-122"/>
                      </a:rPr>
                      <m:t>j</m:t>
                    </m:r>
                    <m:r>
                      <m:rPr>
                        <m:nor/>
                      </m:rPr>
                      <a:rPr lang="en-US" altLang="zh-CN" sz="2000" dirty="0">
                        <a:latin typeface="微软雅黑" pitchFamily="34" charset="-122"/>
                        <a:ea typeface="微软雅黑" pitchFamily="34" charset="-122"/>
                      </a:rPr>
                      <m:t> } </m:t>
                    </m:r>
                  </m:oMath>
                </a14:m>
                <a:endParaRPr lang="en-US" altLang="zh-CN" sz="2000" dirty="0">
                  <a:latin typeface="微软雅黑" pitchFamily="34" charset="-122"/>
                  <a:ea typeface="微软雅黑" pitchFamily="34" charset="-122"/>
                </a:endParaRPr>
              </a:p>
              <a:p>
                <a:pPr lvl="3" algn="just"/>
                <a:r>
                  <a:rPr lang="en-US" altLang="zh-CN" sz="2000" dirty="0">
                    <a:latin typeface="微软雅黑" pitchFamily="34" charset="-122"/>
                    <a:ea typeface="微软雅黑" pitchFamily="34" charset="-122"/>
                  </a:rPr>
                  <a:t>c</a:t>
                </a:r>
                <a14:m>
                  <m:oMath xmlns:m="http://schemas.openxmlformats.org/officeDocument/2006/math">
                    <m:r>
                      <m:rPr>
                        <m:nor/>
                      </m:rPr>
                      <a:rPr lang="en-US" altLang="zh-CN" sz="2000" dirty="0">
                        <a:latin typeface="微软雅黑" pitchFamily="34" charset="-122"/>
                        <a:ea typeface="微软雅黑" pitchFamily="34" charset="-122"/>
                      </a:rPr>
                      <m:t>= |</m:t>
                    </m:r>
                    <m:r>
                      <m:rPr>
                        <m:nor/>
                      </m:rPr>
                      <a:rPr lang="en-US" altLang="zh-CN" sz="2000" b="0" i="0" dirty="0" smtClean="0">
                        <a:latin typeface="微软雅黑" pitchFamily="34" charset="-122"/>
                        <a:ea typeface="微软雅黑" pitchFamily="34" charset="-122"/>
                      </a:rPr>
                      <m:t>D</m:t>
                    </m:r>
                    <m:r>
                      <m:rPr>
                        <m:nor/>
                      </m:rPr>
                      <a:rPr lang="en-US" altLang="zh-CN" sz="2000" dirty="0">
                        <a:latin typeface="微软雅黑" pitchFamily="34" charset="-122"/>
                        <a:ea typeface="微软雅黑" pitchFamily="34" charset="-122"/>
                      </a:rPr>
                      <m:t>S</m:t>
                    </m:r>
                    <m:r>
                      <m:rPr>
                        <m:nor/>
                      </m:rPr>
                      <a:rPr lang="en-US" altLang="zh-CN" sz="2000" dirty="0">
                        <a:latin typeface="微软雅黑" pitchFamily="34" charset="-122"/>
                        <a:ea typeface="微软雅黑" pitchFamily="34" charset="-122"/>
                      </a:rPr>
                      <m:t>|</m:t>
                    </m:r>
                    <m:r>
                      <m:rPr>
                        <m:nor/>
                      </m:rPr>
                      <a:rPr lang="zh-CN" altLang="en-US" sz="2000" dirty="0">
                        <a:latin typeface="微软雅黑" pitchFamily="34" charset="-122"/>
                        <a:ea typeface="微软雅黑" pitchFamily="34" charset="-122"/>
                      </a:rPr>
                      <m:t>，</m:t>
                    </m:r>
                    <m:r>
                      <m:rPr>
                        <m:nor/>
                      </m:rPr>
                      <a:rPr lang="en-US" altLang="zh-CN" sz="2000" b="0" i="0" dirty="0" smtClean="0">
                        <a:latin typeface="微软雅黑" pitchFamily="34" charset="-122"/>
                        <a:ea typeface="微软雅黑" pitchFamily="34" charset="-122"/>
                      </a:rPr>
                      <m:t>DS</m:t>
                    </m:r>
                    <m:r>
                      <m:rPr>
                        <m:nor/>
                      </m:rPr>
                      <a:rPr lang="en-US" altLang="zh-CN" sz="2000" dirty="0">
                        <a:latin typeface="微软雅黑" pitchFamily="34" charset="-122"/>
                        <a:ea typeface="微软雅黑" pitchFamily="34" charset="-122"/>
                      </a:rPr>
                      <m:t> ={ (</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𝑥</m:t>
                        </m:r>
                      </m:e>
                      <m:sub>
                        <m:r>
                          <a:rPr lang="en-US" altLang="zh-CN" sz="2000" i="1" dirty="0">
                            <a:latin typeface="Cambria Math" panose="02040503050406030204" pitchFamily="18" charset="0"/>
                            <a:ea typeface="+mj-ea"/>
                          </a:rPr>
                          <m:t>𝑖</m:t>
                        </m:r>
                      </m:sub>
                    </m:sSub>
                    <m:r>
                      <a:rPr lang="en-US" altLang="zh-CN" sz="2000" i="1" dirty="0">
                        <a:latin typeface="Cambria Math" panose="02040503050406030204" pitchFamily="18" charset="0"/>
                        <a:ea typeface="+mj-ea"/>
                      </a:rPr>
                      <m:t>,</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𝑥</m:t>
                        </m:r>
                      </m:e>
                      <m:sub>
                        <m:r>
                          <a:rPr lang="en-US" altLang="zh-CN" sz="2000" i="1" dirty="0">
                            <a:latin typeface="Cambria Math" panose="02040503050406030204" pitchFamily="18" charset="0"/>
                            <a:ea typeface="+mj-ea"/>
                          </a:rPr>
                          <m:t>𝑗</m:t>
                        </m:r>
                      </m:sub>
                    </m:sSub>
                    <m:r>
                      <m:rPr>
                        <m:nor/>
                      </m:rPr>
                      <a:rPr lang="en-US" altLang="zh-CN" sz="2000" dirty="0">
                        <a:latin typeface="微软雅黑" pitchFamily="34" charset="-122"/>
                        <a:ea typeface="微软雅黑" pitchFamily="34" charset="-122"/>
                      </a:rPr>
                      <m:t>) | </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𝑖</m:t>
                        </m:r>
                      </m:sub>
                    </m:sSub>
                    <m:r>
                      <a:rPr lang="en-US" altLang="zh-CN" sz="2000" i="1" dirty="0" smtClean="0">
                        <a:latin typeface="Cambria Math" panose="02040503050406030204" pitchFamily="18" charset="0"/>
                        <a:ea typeface="+mj-ea"/>
                      </a:rPr>
                      <m:t>≠</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𝑗</m:t>
                        </m:r>
                      </m:sub>
                    </m:sSub>
                    <m:r>
                      <m:rPr>
                        <m:nor/>
                      </m:rPr>
                      <a:rPr lang="en-US" altLang="zh-CN" sz="2000" dirty="0">
                        <a:latin typeface="微软雅黑" pitchFamily="34" charset="-122"/>
                        <a:ea typeface="微软雅黑" pitchFamily="34" charset="-122"/>
                      </a:rPr>
                      <m:t>,</m:t>
                    </m:r>
                    <m:sSubSup>
                      <m:sSubSupPr>
                        <m:ctrlPr>
                          <a:rPr lang="en-US" altLang="zh-CN" sz="2000" i="1" dirty="0">
                            <a:latin typeface="Cambria Math"/>
                            <a:ea typeface="+mj-ea"/>
                          </a:rPr>
                        </m:ctrlPr>
                      </m:sSubSup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𝑖</m:t>
                        </m:r>
                      </m:sub>
                      <m:sup>
                        <m:r>
                          <a:rPr lang="en-US" altLang="zh-CN" sz="2000" i="1" dirty="0">
                            <a:latin typeface="Cambria Math" panose="02040503050406030204" pitchFamily="18" charset="0"/>
                            <a:ea typeface="+mj-ea"/>
                          </a:rPr>
                          <m:t>∗</m:t>
                        </m:r>
                      </m:sup>
                    </m:sSubSup>
                    <m:r>
                      <a:rPr lang="en-US" altLang="zh-CN" sz="2000" i="1" dirty="0">
                        <a:latin typeface="Cambria Math" panose="02040503050406030204" pitchFamily="18" charset="0"/>
                        <a:ea typeface="+mj-ea"/>
                      </a:rPr>
                      <m:t>=</m:t>
                    </m:r>
                    <m:sSubSup>
                      <m:sSubSupPr>
                        <m:ctrlPr>
                          <a:rPr lang="en-US" altLang="zh-CN" sz="2000" i="1" dirty="0">
                            <a:latin typeface="Cambria Math"/>
                            <a:ea typeface="+mj-ea"/>
                          </a:rPr>
                        </m:ctrlPr>
                      </m:sSubSup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𝑗</m:t>
                        </m:r>
                      </m:sub>
                      <m:sup>
                        <m:r>
                          <a:rPr lang="en-US" altLang="zh-CN" sz="2000" i="1" dirty="0">
                            <a:latin typeface="Cambria Math" panose="02040503050406030204" pitchFamily="18" charset="0"/>
                            <a:ea typeface="+mj-ea"/>
                          </a:rPr>
                          <m:t>∗</m:t>
                        </m:r>
                      </m:sup>
                    </m:sSubSup>
                    <m:r>
                      <a:rPr lang="en-US" altLang="zh-CN" sz="2000" i="1" dirty="0">
                        <a:latin typeface="Cambria Math" panose="02040503050406030204" pitchFamily="18" charset="0"/>
                        <a:ea typeface="+mj-ea"/>
                      </a:rPr>
                      <m:t>,</m:t>
                    </m:r>
                    <m:r>
                      <a:rPr lang="en-US" altLang="zh-CN" sz="2000" i="1" dirty="0">
                        <a:latin typeface="Cambria Math" panose="02040503050406030204" pitchFamily="18" charset="0"/>
                        <a:ea typeface="+mj-ea"/>
                      </a:rPr>
                      <m:t>𝑖</m:t>
                    </m:r>
                    <m:r>
                      <a:rPr lang="en-US" altLang="zh-CN" sz="2000" i="1" dirty="0">
                        <a:latin typeface="Cambria Math" panose="02040503050406030204" pitchFamily="18" charset="0"/>
                        <a:ea typeface="+mj-ea"/>
                      </a:rPr>
                      <m:t>&lt;</m:t>
                    </m:r>
                    <m:r>
                      <m:rPr>
                        <m:nor/>
                      </m:rPr>
                      <a:rPr lang="en-US" altLang="zh-CN" sz="2000" dirty="0">
                        <a:latin typeface="微软雅黑" pitchFamily="34" charset="-122"/>
                        <a:ea typeface="微软雅黑" pitchFamily="34" charset="-122"/>
                      </a:rPr>
                      <m:t>j</m:t>
                    </m:r>
                    <m:r>
                      <m:rPr>
                        <m:nor/>
                      </m:rPr>
                      <a:rPr lang="en-US" altLang="zh-CN" sz="2000" dirty="0">
                        <a:latin typeface="微软雅黑" pitchFamily="34" charset="-122"/>
                        <a:ea typeface="微软雅黑" pitchFamily="34" charset="-122"/>
                      </a:rPr>
                      <m:t> } </m:t>
                    </m:r>
                  </m:oMath>
                </a14:m>
                <a:endParaRPr lang="en-US" altLang="zh-CN" sz="2000" dirty="0">
                  <a:latin typeface="微软雅黑" pitchFamily="34" charset="-122"/>
                  <a:ea typeface="微软雅黑" pitchFamily="34" charset="-122"/>
                </a:endParaRPr>
              </a:p>
              <a:p>
                <a:pPr lvl="3" algn="just"/>
                <a:r>
                  <a:rPr lang="en-US" altLang="zh-CN" sz="2000" dirty="0">
                    <a:latin typeface="微软雅黑" pitchFamily="34" charset="-122"/>
                    <a:ea typeface="微软雅黑" pitchFamily="34" charset="-122"/>
                  </a:rPr>
                  <a:t>d</a:t>
                </a:r>
                <a14:m>
                  <m:oMath xmlns:m="http://schemas.openxmlformats.org/officeDocument/2006/math">
                    <m:r>
                      <m:rPr>
                        <m:nor/>
                      </m:rPr>
                      <a:rPr lang="en-US" altLang="zh-CN" sz="2000" dirty="0">
                        <a:latin typeface="微软雅黑" pitchFamily="34" charset="-122"/>
                        <a:ea typeface="微软雅黑" pitchFamily="34" charset="-122"/>
                      </a:rPr>
                      <m:t>= |</m:t>
                    </m:r>
                    <m:r>
                      <m:rPr>
                        <m:nor/>
                      </m:rPr>
                      <a:rPr lang="en-US" altLang="zh-CN" sz="2000" b="0" i="0" dirty="0" smtClean="0">
                        <a:latin typeface="微软雅黑" pitchFamily="34" charset="-122"/>
                        <a:ea typeface="微软雅黑" pitchFamily="34" charset="-122"/>
                      </a:rPr>
                      <m:t>DD</m:t>
                    </m:r>
                    <m:r>
                      <m:rPr>
                        <m:nor/>
                      </m:rPr>
                      <a:rPr lang="en-US" altLang="zh-CN" sz="2000" dirty="0">
                        <a:latin typeface="微软雅黑" pitchFamily="34" charset="-122"/>
                        <a:ea typeface="微软雅黑" pitchFamily="34" charset="-122"/>
                      </a:rPr>
                      <m:t>|</m:t>
                    </m:r>
                    <m:r>
                      <m:rPr>
                        <m:nor/>
                      </m:rPr>
                      <a:rPr lang="zh-CN" altLang="en-US" sz="2000" dirty="0">
                        <a:latin typeface="微软雅黑" pitchFamily="34" charset="-122"/>
                        <a:ea typeface="微软雅黑" pitchFamily="34" charset="-122"/>
                      </a:rPr>
                      <m:t>，</m:t>
                    </m:r>
                    <m:r>
                      <m:rPr>
                        <m:nor/>
                      </m:rPr>
                      <a:rPr lang="en-US" altLang="zh-CN" sz="2000" b="0" i="0" dirty="0" smtClean="0">
                        <a:latin typeface="微软雅黑" pitchFamily="34" charset="-122"/>
                        <a:ea typeface="微软雅黑" pitchFamily="34" charset="-122"/>
                      </a:rPr>
                      <m:t>DD</m:t>
                    </m:r>
                    <m:r>
                      <m:rPr>
                        <m:nor/>
                      </m:rPr>
                      <a:rPr lang="en-US" altLang="zh-CN" sz="2000" dirty="0">
                        <a:latin typeface="微软雅黑" pitchFamily="34" charset="-122"/>
                        <a:ea typeface="微软雅黑" pitchFamily="34" charset="-122"/>
                      </a:rPr>
                      <m:t> ={ (</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𝑥</m:t>
                        </m:r>
                      </m:e>
                      <m:sub>
                        <m:r>
                          <a:rPr lang="en-US" altLang="zh-CN" sz="2000" i="1" dirty="0">
                            <a:latin typeface="Cambria Math" panose="02040503050406030204" pitchFamily="18" charset="0"/>
                            <a:ea typeface="+mj-ea"/>
                          </a:rPr>
                          <m:t>𝑖</m:t>
                        </m:r>
                      </m:sub>
                    </m:sSub>
                    <m:r>
                      <a:rPr lang="en-US" altLang="zh-CN" sz="2000" i="1" dirty="0">
                        <a:latin typeface="Cambria Math" panose="02040503050406030204" pitchFamily="18" charset="0"/>
                        <a:ea typeface="+mj-ea"/>
                      </a:rPr>
                      <m:t>,</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𝑥</m:t>
                        </m:r>
                      </m:e>
                      <m:sub>
                        <m:r>
                          <a:rPr lang="en-US" altLang="zh-CN" sz="2000" i="1" dirty="0">
                            <a:latin typeface="Cambria Math" panose="02040503050406030204" pitchFamily="18" charset="0"/>
                            <a:ea typeface="+mj-ea"/>
                          </a:rPr>
                          <m:t>𝑗</m:t>
                        </m:r>
                      </m:sub>
                    </m:sSub>
                    <m:r>
                      <m:rPr>
                        <m:nor/>
                      </m:rPr>
                      <a:rPr lang="en-US" altLang="zh-CN" sz="2000" dirty="0">
                        <a:latin typeface="微软雅黑" pitchFamily="34" charset="-122"/>
                        <a:ea typeface="微软雅黑" pitchFamily="34" charset="-122"/>
                      </a:rPr>
                      <m:t>) | </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𝑖</m:t>
                        </m:r>
                      </m:sub>
                    </m:sSub>
                    <m:r>
                      <a:rPr lang="en-US" altLang="zh-CN" sz="2000" i="1" dirty="0" smtClean="0">
                        <a:latin typeface="Cambria Math" panose="02040503050406030204" pitchFamily="18" charset="0"/>
                        <a:ea typeface="+mj-ea"/>
                      </a:rPr>
                      <m:t>≠</m:t>
                    </m:r>
                    <m:sSub>
                      <m:sSubPr>
                        <m:ctrlPr>
                          <a:rPr lang="en-US" altLang="zh-CN" sz="2000" i="1" dirty="0">
                            <a:latin typeface="Cambria Math"/>
                            <a:ea typeface="+mj-ea"/>
                          </a:rPr>
                        </m:ctrlPr>
                      </m:sSub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𝑗</m:t>
                        </m:r>
                      </m:sub>
                    </m:sSub>
                    <m:r>
                      <m:rPr>
                        <m:nor/>
                      </m:rPr>
                      <a:rPr lang="en-US" altLang="zh-CN" sz="2000" dirty="0">
                        <a:latin typeface="微软雅黑" pitchFamily="34" charset="-122"/>
                        <a:ea typeface="微软雅黑" pitchFamily="34" charset="-122"/>
                      </a:rPr>
                      <m:t>,</m:t>
                    </m:r>
                    <m:sSubSup>
                      <m:sSubSupPr>
                        <m:ctrlPr>
                          <a:rPr lang="en-US" altLang="zh-CN" sz="2000" i="1" dirty="0">
                            <a:latin typeface="Cambria Math"/>
                            <a:ea typeface="+mj-ea"/>
                          </a:rPr>
                        </m:ctrlPr>
                      </m:sSubSup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𝑖</m:t>
                        </m:r>
                      </m:sub>
                      <m:sup>
                        <m:r>
                          <a:rPr lang="en-US" altLang="zh-CN" sz="2000" i="1" dirty="0">
                            <a:latin typeface="Cambria Math" panose="02040503050406030204" pitchFamily="18" charset="0"/>
                            <a:ea typeface="+mj-ea"/>
                          </a:rPr>
                          <m:t>∗</m:t>
                        </m:r>
                      </m:sup>
                    </m:sSubSup>
                    <m:r>
                      <a:rPr lang="en-US" altLang="zh-CN" sz="2000" i="1" dirty="0" smtClean="0">
                        <a:latin typeface="Cambria Math" panose="02040503050406030204" pitchFamily="18" charset="0"/>
                        <a:ea typeface="+mj-ea"/>
                      </a:rPr>
                      <m:t>≠</m:t>
                    </m:r>
                    <m:sSubSup>
                      <m:sSubSupPr>
                        <m:ctrlPr>
                          <a:rPr lang="en-US" altLang="zh-CN" sz="2000" i="1" dirty="0">
                            <a:latin typeface="Cambria Math"/>
                            <a:ea typeface="+mj-ea"/>
                          </a:rPr>
                        </m:ctrlPr>
                      </m:sSubSupPr>
                      <m:e>
                        <m:r>
                          <a:rPr lang="en-US" altLang="zh-CN" sz="2000" i="1" dirty="0">
                            <a:latin typeface="Cambria Math" panose="02040503050406030204" pitchFamily="18" charset="0"/>
                            <a:ea typeface="+mj-ea"/>
                          </a:rPr>
                          <m:t>𝑙</m:t>
                        </m:r>
                      </m:e>
                      <m:sub>
                        <m:r>
                          <a:rPr lang="en-US" altLang="zh-CN" sz="2000" i="1" dirty="0">
                            <a:latin typeface="Cambria Math" panose="02040503050406030204" pitchFamily="18" charset="0"/>
                            <a:ea typeface="+mj-ea"/>
                          </a:rPr>
                          <m:t>𝑗</m:t>
                        </m:r>
                      </m:sub>
                      <m:sup>
                        <m:r>
                          <a:rPr lang="en-US" altLang="zh-CN" sz="2000" i="1" dirty="0">
                            <a:latin typeface="Cambria Math" panose="02040503050406030204" pitchFamily="18" charset="0"/>
                            <a:ea typeface="+mj-ea"/>
                          </a:rPr>
                          <m:t>∗</m:t>
                        </m:r>
                      </m:sup>
                    </m:sSubSup>
                    <m:r>
                      <a:rPr lang="en-US" altLang="zh-CN" sz="2000" i="1" dirty="0">
                        <a:latin typeface="Cambria Math" panose="02040503050406030204" pitchFamily="18" charset="0"/>
                        <a:ea typeface="+mj-ea"/>
                      </a:rPr>
                      <m:t>,</m:t>
                    </m:r>
                    <m:r>
                      <a:rPr lang="en-US" altLang="zh-CN" sz="2000" i="1" dirty="0">
                        <a:latin typeface="Cambria Math" panose="02040503050406030204" pitchFamily="18" charset="0"/>
                        <a:ea typeface="+mj-ea"/>
                      </a:rPr>
                      <m:t>𝑖</m:t>
                    </m:r>
                    <m:r>
                      <a:rPr lang="en-US" altLang="zh-CN" sz="2000" i="1" dirty="0">
                        <a:latin typeface="Cambria Math" panose="02040503050406030204" pitchFamily="18" charset="0"/>
                        <a:ea typeface="+mj-ea"/>
                      </a:rPr>
                      <m:t>&lt;</m:t>
                    </m:r>
                    <m:r>
                      <m:rPr>
                        <m:nor/>
                      </m:rPr>
                      <a:rPr lang="en-US" altLang="zh-CN" sz="2000" dirty="0">
                        <a:latin typeface="微软雅黑" pitchFamily="34" charset="-122"/>
                        <a:ea typeface="微软雅黑" pitchFamily="34" charset="-122"/>
                      </a:rPr>
                      <m:t>j</m:t>
                    </m:r>
                    <m:r>
                      <m:rPr>
                        <m:nor/>
                      </m:rPr>
                      <a:rPr lang="en-US" altLang="zh-CN" sz="2000" dirty="0">
                        <a:latin typeface="微软雅黑" pitchFamily="34" charset="-122"/>
                        <a:ea typeface="微软雅黑" pitchFamily="34" charset="-122"/>
                      </a:rPr>
                      <m:t> } </m:t>
                    </m:r>
                  </m:oMath>
                </a14:m>
                <a:endParaRPr lang="en-US" altLang="zh-CN" sz="2000" dirty="0">
                  <a:latin typeface="微软雅黑" pitchFamily="34" charset="-122"/>
                  <a:ea typeface="微软雅黑" pitchFamily="34" charset="-122"/>
                </a:endParaRPr>
              </a:p>
              <a:p>
                <a:pPr lvl="3" algn="just"/>
                <a:r>
                  <a:rPr lang="zh-CN" altLang="en-US" sz="2000" dirty="0">
                    <a:latin typeface="微软雅黑" pitchFamily="34" charset="-122"/>
                    <a:ea typeface="微软雅黑" pitchFamily="34" charset="-122"/>
                  </a:rPr>
                  <a:t>其中集合</a:t>
                </a:r>
                <a:r>
                  <a:rPr lang="en-US" altLang="zh-CN" sz="2000" dirty="0">
                    <a:latin typeface="微软雅黑" pitchFamily="34" charset="-122"/>
                    <a:ea typeface="微软雅黑" pitchFamily="34" charset="-122"/>
                  </a:rPr>
                  <a:t>SS</a:t>
                </a:r>
                <a:r>
                  <a:rPr lang="zh-CN" altLang="en-US" sz="2000" dirty="0">
                    <a:latin typeface="微软雅黑" pitchFamily="34" charset="-122"/>
                    <a:ea typeface="微软雅黑" pitchFamily="34" charset="-122"/>
                  </a:rPr>
                  <a:t>包含在</a:t>
                </a:r>
                <a14:m>
                  <m:oMath xmlns:m="http://schemas.openxmlformats.org/officeDocument/2006/math">
                    <m:r>
                      <a:rPr lang="en-US" altLang="zh-CN" sz="2000" b="1" i="1">
                        <a:latin typeface="Cambria Math" panose="02040503050406030204" pitchFamily="18" charset="0"/>
                        <a:ea typeface="+mj-ea"/>
                      </a:rPr>
                      <m:t>𝑪</m:t>
                    </m:r>
                  </m:oMath>
                </a14:m>
                <a:r>
                  <a:rPr lang="zh-CN" altLang="en-US" sz="2000" dirty="0">
                    <a:latin typeface="微软雅黑" pitchFamily="34" charset="-122"/>
                    <a:ea typeface="微软雅黑" pitchFamily="34" charset="-122"/>
                  </a:rPr>
                  <a:t>中隶属相同簇并且在</a:t>
                </a:r>
                <a14:m>
                  <m:oMath xmlns:m="http://schemas.openxmlformats.org/officeDocument/2006/math">
                    <m:sSup>
                      <m:sSupPr>
                        <m:ctrlPr>
                          <a:rPr lang="en-US" altLang="zh-CN" sz="2000" b="1" i="1">
                            <a:latin typeface="Cambria Math"/>
                            <a:ea typeface="+mj-ea"/>
                          </a:rPr>
                        </m:ctrlPr>
                      </m:sSupPr>
                      <m:e>
                        <m:r>
                          <a:rPr lang="en-US" altLang="zh-CN" sz="2000" b="1" i="1">
                            <a:latin typeface="Cambria Math" panose="02040503050406030204" pitchFamily="18" charset="0"/>
                            <a:ea typeface="+mj-ea"/>
                          </a:rPr>
                          <m:t>𝑪</m:t>
                        </m:r>
                      </m:e>
                      <m:sup>
                        <m:r>
                          <a:rPr lang="en-US" altLang="zh-CN" sz="2000" b="1" i="1">
                            <a:latin typeface="Cambria Math" panose="02040503050406030204" pitchFamily="18" charset="0"/>
                            <a:ea typeface="+mj-ea"/>
                          </a:rPr>
                          <m:t>∗</m:t>
                        </m:r>
                      </m:sup>
                    </m:sSup>
                  </m:oMath>
                </a14:m>
                <a:r>
                  <a:rPr lang="zh-CN" altLang="en-US" sz="2000" dirty="0">
                    <a:latin typeface="微软雅黑" pitchFamily="34" charset="-122"/>
                    <a:ea typeface="微软雅黑" pitchFamily="34" charset="-122"/>
                  </a:rPr>
                  <a:t>中也隶属相同簇的样本对，</a:t>
                </a:r>
                <a:r>
                  <a:rPr lang="en-US" altLang="zh-CN" sz="2000" dirty="0">
                    <a:latin typeface="微软雅黑" pitchFamily="34" charset="-122"/>
                    <a:ea typeface="微软雅黑" pitchFamily="34" charset="-122"/>
                  </a:rPr>
                  <a:t>a</a:t>
                </a:r>
                <a:r>
                  <a:rPr lang="zh-CN" altLang="en-US" sz="2000" dirty="0">
                    <a:latin typeface="微软雅黑" pitchFamily="34" charset="-122"/>
                    <a:ea typeface="微软雅黑" pitchFamily="34" charset="-122"/>
                  </a:rPr>
                  <a:t>为集合</a:t>
                </a:r>
                <a:r>
                  <a:rPr lang="en-US" altLang="zh-CN" sz="2000" dirty="0">
                    <a:latin typeface="微软雅黑" pitchFamily="34" charset="-122"/>
                    <a:ea typeface="微软雅黑" pitchFamily="34" charset="-122"/>
                  </a:rPr>
                  <a:t>SS</a:t>
                </a:r>
                <a:r>
                  <a:rPr lang="zh-CN" altLang="en-US" sz="2000" dirty="0">
                    <a:latin typeface="微软雅黑" pitchFamily="34" charset="-122"/>
                    <a:ea typeface="微软雅黑" pitchFamily="34" charset="-122"/>
                  </a:rPr>
                  <a:t>中样本对的个数，由于每对样本只可能出现在其中一个集合，所以</a:t>
                </a:r>
                <a14:m>
                  <m:oMath xmlns:m="http://schemas.openxmlformats.org/officeDocument/2006/math">
                    <m:r>
                      <a:rPr lang="en-US" altLang="zh-CN" sz="2000" b="0" i="1" smtClean="0">
                        <a:latin typeface="Cambria Math" panose="02040503050406030204" pitchFamily="18" charset="0"/>
                        <a:ea typeface="+mj-ea"/>
                      </a:rPr>
                      <m:t>𝑎</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𝑐</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𝑑</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𝑛</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𝑛</m:t>
                    </m:r>
                    <m:r>
                      <a:rPr lang="en-US" altLang="zh-CN" sz="2000" b="0" i="1" smtClean="0">
                        <a:latin typeface="Cambria Math" panose="02040503050406030204" pitchFamily="18" charset="0"/>
                        <a:ea typeface="+mj-ea"/>
                      </a:rPr>
                      <m:t>−1)/2 </m:t>
                    </m:r>
                  </m:oMath>
                </a14:m>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3" algn="just"/>
                <a:endParaRPr lang="en-US" altLang="zh-CN" sz="2000"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871663" y="842963"/>
                <a:ext cx="7272337" cy="4300537"/>
              </a:xfrm>
              <a:prstGeom prst="rect">
                <a:avLst/>
              </a:prstGeom>
              <a:blipFill>
                <a:blip r:embed="rId3"/>
                <a:stretch>
                  <a:fillRect t="-708" r="-922"/>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DD43B830-1029-2C35-E1F9-9D328B923816}"/>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4.4</a:t>
            </a:r>
            <a:r>
              <a:rPr lang="zh-CN" altLang="en-US" sz="2400" b="1" dirty="0">
                <a:latin typeface="+mj-ea"/>
              </a:rPr>
              <a:t>  模型性能评估 </a:t>
            </a:r>
            <a:r>
              <a:rPr lang="en-US" altLang="zh-CN" sz="2400" b="1" dirty="0">
                <a:latin typeface="+mj-ea"/>
              </a:rPr>
              <a:t>—— </a:t>
            </a:r>
            <a:r>
              <a:rPr lang="zh-CN" altLang="en-US" sz="2400" dirty="0">
                <a:latin typeface="+mj-ea"/>
              </a:rPr>
              <a:t>聚类性能度量</a:t>
            </a:r>
          </a:p>
        </p:txBody>
      </p:sp>
    </p:spTree>
    <p:extLst>
      <p:ext uri="{BB962C8B-B14F-4D97-AF65-F5344CB8AC3E}">
        <p14:creationId xmlns:p14="http://schemas.microsoft.com/office/powerpoint/2010/main" val="36270209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2275" y="771525"/>
                <a:ext cx="7451725" cy="4371975"/>
              </a:xfrm>
              <a:prstGeom prst="rect">
                <a:avLst/>
              </a:prstGeom>
            </p:spPr>
            <p:txBody>
              <a:bodyPr/>
              <a:lstStyle/>
              <a:p>
                <a:pPr lvl="2" algn="just">
                  <a:lnSpc>
                    <a:spcPct val="150000"/>
                  </a:lnSpc>
                </a:pPr>
                <a:r>
                  <a:rPr lang="en-US" altLang="zh-CN" sz="2000" dirty="0" err="1">
                    <a:latin typeface="微软雅黑" pitchFamily="34" charset="-122"/>
                    <a:ea typeface="微软雅黑" pitchFamily="34" charset="-122"/>
                  </a:rPr>
                  <a:t>Jaccard</a:t>
                </a:r>
                <a:r>
                  <a:rPr lang="zh-CN" altLang="en-US" sz="2000" dirty="0">
                    <a:latin typeface="微软雅黑" pitchFamily="34" charset="-122"/>
                    <a:ea typeface="微软雅黑" pitchFamily="34" charset="-122"/>
                  </a:rPr>
                  <a:t>系数（</a:t>
                </a:r>
                <a:r>
                  <a:rPr lang="en-US" altLang="zh-CN" sz="2000" dirty="0" err="1">
                    <a:latin typeface="微软雅黑" pitchFamily="34" charset="-122"/>
                    <a:ea typeface="微软雅黑" pitchFamily="34" charset="-122"/>
                  </a:rPr>
                  <a:t>Jaccard</a:t>
                </a:r>
                <a:r>
                  <a:rPr lang="en-US" altLang="zh-CN" sz="2000" dirty="0">
                    <a:latin typeface="微软雅黑" pitchFamily="34" charset="-122"/>
                    <a:ea typeface="微软雅黑" pitchFamily="34" charset="-122"/>
                  </a:rPr>
                  <a:t> </a:t>
                </a:r>
                <a:r>
                  <a:rPr lang="en-US" altLang="zh-CN" sz="2000" dirty="0" err="1">
                    <a:latin typeface="微软雅黑" pitchFamily="34" charset="-122"/>
                    <a:ea typeface="微软雅黑" pitchFamily="34" charset="-122"/>
                  </a:rPr>
                  <a:t>Coefficient,JC</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3" algn="just">
                  <a:lnSpc>
                    <a:spcPct val="150000"/>
                  </a:lnSpc>
                </a:pPr>
                <a14:m>
                  <m:oMath xmlns:m="http://schemas.openxmlformats.org/officeDocument/2006/math">
                    <m:r>
                      <m:rPr>
                        <m:sty m:val="p"/>
                      </m:rPr>
                      <a:rPr lang="en-US" altLang="zh-CN" sz="2000" b="0" i="0" smtClean="0">
                        <a:latin typeface="Cambria Math" panose="02040503050406030204" pitchFamily="18" charset="0"/>
                      </a:rPr>
                      <m:t>JC</m:t>
                    </m:r>
                    <m:r>
                      <a:rPr lang="en-US" altLang="zh-CN" sz="2000" b="0" i="0" smtClean="0">
                        <a:latin typeface="Cambria Math" panose="02040503050406030204" pitchFamily="18" charset="0"/>
                      </a:rPr>
                      <m:t>=</m:t>
                    </m:r>
                    <m:f>
                      <m:fPr>
                        <m:ctrlPr>
                          <a:rPr lang="en-US" altLang="zh-CN" sz="2000" i="1" smtClean="0">
                            <a:latin typeface="Cambria Math"/>
                          </a:rPr>
                        </m:ctrlPr>
                      </m:fPr>
                      <m:num>
                        <m:r>
                          <a:rPr lang="en-US" altLang="zh-CN" sz="2000" b="0" i="1" smtClean="0">
                            <a:latin typeface="Cambria Math" panose="02040503050406030204" pitchFamily="18" charset="0"/>
                          </a:rPr>
                          <m:t>𝑎</m:t>
                        </m:r>
                      </m:num>
                      <m:den>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den>
                    </m:f>
                  </m:oMath>
                </a14:m>
                <a:endParaRPr lang="en-US" altLang="zh-CN" sz="2000" dirty="0">
                  <a:latin typeface="微软雅黑" pitchFamily="34" charset="-122"/>
                  <a:ea typeface="微软雅黑" pitchFamily="34" charset="-122"/>
                </a:endParaRPr>
              </a:p>
              <a:p>
                <a:pPr lvl="2" algn="just">
                  <a:lnSpc>
                    <a:spcPct val="150000"/>
                  </a:lnSpc>
                </a:pPr>
                <a:r>
                  <a:rPr lang="en-US" altLang="zh-CN" sz="2000" dirty="0">
                    <a:latin typeface="微软雅黑" pitchFamily="34" charset="-122"/>
                    <a:ea typeface="微软雅黑" pitchFamily="34" charset="-122"/>
                  </a:rPr>
                  <a:t>FM</a:t>
                </a:r>
                <a:r>
                  <a:rPr lang="zh-CN" altLang="en-US" sz="2000" dirty="0">
                    <a:latin typeface="微软雅黑" pitchFamily="34" charset="-122"/>
                    <a:ea typeface="微软雅黑" pitchFamily="34" charset="-122"/>
                  </a:rPr>
                  <a:t>指数（</a:t>
                </a:r>
                <a:r>
                  <a:rPr lang="en-US" altLang="zh-CN" sz="2000" dirty="0">
                    <a:latin typeface="微软雅黑" pitchFamily="34" charset="-122"/>
                    <a:ea typeface="微软雅黑" pitchFamily="34" charset="-122"/>
                  </a:rPr>
                  <a:t>Fowlkes and Mallows </a:t>
                </a:r>
                <a:r>
                  <a:rPr lang="en-US" altLang="zh-CN" sz="2000" dirty="0" err="1">
                    <a:latin typeface="微软雅黑" pitchFamily="34" charset="-122"/>
                    <a:ea typeface="微软雅黑" pitchFamily="34" charset="-122"/>
                  </a:rPr>
                  <a:t>Index,FMI</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3" algn="just">
                  <a:lnSpc>
                    <a:spcPct val="150000"/>
                  </a:lnSpc>
                </a:pPr>
                <a14:m>
                  <m:oMath xmlns:m="http://schemas.openxmlformats.org/officeDocument/2006/math">
                    <m:r>
                      <m:rPr>
                        <m:sty m:val="p"/>
                      </m:rPr>
                      <a:rPr lang="en-US" altLang="zh-CN" sz="2000" b="0" i="0" smtClean="0">
                        <a:latin typeface="Cambria Math" panose="02040503050406030204" pitchFamily="18" charset="0"/>
                      </a:rPr>
                      <m:t>FMI</m:t>
                    </m:r>
                    <m:r>
                      <a:rPr lang="en-US" altLang="zh-CN" sz="2000" b="0" i="1" smtClean="0">
                        <a:latin typeface="Cambria Math" panose="02040503050406030204" pitchFamily="18" charset="0"/>
                      </a:rPr>
                      <m:t>=</m:t>
                    </m:r>
                    <m:rad>
                      <m:radPr>
                        <m:degHide m:val="on"/>
                        <m:ctrlPr>
                          <a:rPr lang="en-US" altLang="zh-CN" sz="2000" i="1" smtClean="0">
                            <a:latin typeface="Cambria Math"/>
                          </a:rPr>
                        </m:ctrlPr>
                      </m:radPr>
                      <m:deg/>
                      <m:e>
                        <m:f>
                          <m:fPr>
                            <m:ctrlPr>
                              <a:rPr lang="en-US" altLang="zh-CN" sz="2000" i="1" smtClean="0">
                                <a:latin typeface="Cambria Math"/>
                              </a:rPr>
                            </m:ctrlPr>
                          </m:fPr>
                          <m:num>
                            <m:r>
                              <a:rPr lang="en-US" altLang="zh-CN" sz="2000" b="0" i="1" smtClean="0">
                                <a:latin typeface="Cambria Math" panose="02040503050406030204" pitchFamily="18" charset="0"/>
                              </a:rPr>
                              <m:t>𝑎</m:t>
                            </m:r>
                          </m:num>
                          <m:den>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𝑏</m:t>
                            </m:r>
                          </m:den>
                        </m:f>
                        <m:r>
                          <a:rPr lang="en-US" altLang="zh-CN" sz="2000" b="0" i="1" smtClean="0">
                            <a:latin typeface="Cambria Math" panose="02040503050406030204" pitchFamily="18" charset="0"/>
                          </a:rPr>
                          <m:t>.</m:t>
                        </m:r>
                        <m:f>
                          <m:fPr>
                            <m:ctrlPr>
                              <a:rPr lang="en-US" altLang="zh-CN" sz="2000" i="1" smtClean="0">
                                <a:latin typeface="Cambria Math"/>
                              </a:rPr>
                            </m:ctrlPr>
                          </m:fPr>
                          <m:num>
                            <m:r>
                              <a:rPr lang="en-US" altLang="zh-CN" sz="2000" b="0" i="1" smtClean="0">
                                <a:latin typeface="Cambria Math" panose="02040503050406030204" pitchFamily="18" charset="0"/>
                              </a:rPr>
                              <m:t>𝑎</m:t>
                            </m:r>
                          </m:num>
                          <m:den>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den>
                        </m:f>
                      </m:e>
                    </m:rad>
                  </m:oMath>
                </a14:m>
                <a:endParaRPr lang="en-US" altLang="zh-CN" sz="2000" dirty="0">
                  <a:latin typeface="微软雅黑" pitchFamily="34" charset="-122"/>
                  <a:ea typeface="微软雅黑" pitchFamily="34" charset="-122"/>
                </a:endParaRPr>
              </a:p>
              <a:p>
                <a:pPr lvl="2" algn="just">
                  <a:lnSpc>
                    <a:spcPct val="150000"/>
                  </a:lnSpc>
                </a:pPr>
                <a:r>
                  <a:rPr lang="en-US" altLang="zh-CN" sz="2000" dirty="0">
                    <a:latin typeface="微软雅黑" pitchFamily="34" charset="-122"/>
                    <a:ea typeface="微软雅黑" pitchFamily="34" charset="-122"/>
                  </a:rPr>
                  <a:t>Rand</a:t>
                </a:r>
                <a:r>
                  <a:rPr lang="zh-CN" altLang="en-US" sz="2000" dirty="0">
                    <a:latin typeface="微软雅黑" pitchFamily="34" charset="-122"/>
                    <a:ea typeface="微软雅黑" pitchFamily="34" charset="-122"/>
                  </a:rPr>
                  <a:t>指数（</a:t>
                </a:r>
                <a:r>
                  <a:rPr lang="en-US" altLang="zh-CN" sz="2000" dirty="0">
                    <a:latin typeface="微软雅黑" pitchFamily="34" charset="-122"/>
                    <a:ea typeface="微软雅黑" pitchFamily="34" charset="-122"/>
                  </a:rPr>
                  <a:t>Rand </a:t>
                </a:r>
                <a:r>
                  <a:rPr lang="en-US" altLang="zh-CN" sz="2000" dirty="0" err="1">
                    <a:latin typeface="微软雅黑" pitchFamily="34" charset="-122"/>
                    <a:ea typeface="微软雅黑" pitchFamily="34" charset="-122"/>
                  </a:rPr>
                  <a:t>Index,RI</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marL="855662" lvl="2" indent="0" algn="just">
                  <a:lnSpc>
                    <a:spcPct val="150000"/>
                  </a:lnSpc>
                  <a:buNone/>
                </a:pPr>
                <a:r>
                  <a:rPr lang="en-US" altLang="zh-CN" sz="2000" dirty="0">
                    <a:latin typeface="微软雅黑" pitchFamily="34" charset="-122"/>
                    <a:ea typeface="微软雅黑" pitchFamily="34" charset="-122"/>
                  </a:rPr>
                  <a:t>			</a:t>
                </a:r>
                <a14:m>
                  <m:oMath xmlns:m="http://schemas.openxmlformats.org/officeDocument/2006/math">
                    <m:r>
                      <m:rPr>
                        <m:sty m:val="p"/>
                      </m:rPr>
                      <a:rPr lang="en-US" altLang="zh-CN" sz="2000" b="0" i="0" smtClean="0">
                        <a:latin typeface="Cambria Math" panose="02040503050406030204" pitchFamily="18" charset="0"/>
                      </a:rPr>
                      <m:t>RI</m:t>
                    </m:r>
                    <m:r>
                      <a:rPr lang="en-US" altLang="zh-CN" sz="2000" b="0" i="0" smtClean="0">
                        <a:latin typeface="Cambria Math" panose="02040503050406030204" pitchFamily="18" charset="0"/>
                      </a:rPr>
                      <m:t>=</m:t>
                    </m:r>
                    <m:f>
                      <m:fPr>
                        <m:ctrlPr>
                          <a:rPr lang="en-US" altLang="zh-CN" sz="2000" i="1" smtClean="0">
                            <a:latin typeface="Cambria Math"/>
                          </a:rPr>
                        </m:ctrlPr>
                      </m:fPr>
                      <m:num>
                        <m:r>
                          <a:rPr lang="en-US" altLang="zh-CN" sz="2000" b="0" i="0" smtClean="0">
                            <a:latin typeface="Cambria Math" panose="02040503050406030204" pitchFamily="18" charset="0"/>
                          </a:rPr>
                          <m:t>2(</m:t>
                        </m:r>
                        <m:r>
                          <m:rPr>
                            <m:sty m:val="p"/>
                          </m:rPr>
                          <a:rPr lang="en-US" altLang="zh-CN" sz="2000" b="0" i="0" smtClean="0">
                            <a:latin typeface="Cambria Math" panose="02040503050406030204" pitchFamily="18" charset="0"/>
                          </a:rPr>
                          <m:t>a</m:t>
                        </m:r>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d</m:t>
                        </m:r>
                        <m:r>
                          <a:rPr lang="en-US" altLang="zh-CN" sz="2000" b="0" i="0" smtClean="0">
                            <a:latin typeface="Cambria Math" panose="02040503050406030204" pitchFamily="18" charset="0"/>
                          </a:rPr>
                          <m:t>)</m:t>
                        </m:r>
                      </m:num>
                      <m:den>
                        <m:r>
                          <m:rPr>
                            <m:sty m:val="p"/>
                          </m:rPr>
                          <a:rPr lang="en-US" altLang="zh-CN" sz="2000" b="0" i="0" smtClean="0">
                            <a:latin typeface="Cambria Math" panose="02040503050406030204" pitchFamily="18" charset="0"/>
                          </a:rPr>
                          <m:t>n</m:t>
                        </m:r>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n</m:t>
                        </m:r>
                        <m:r>
                          <a:rPr lang="en-US" altLang="zh-CN" sz="2000" b="0" i="0" smtClean="0">
                            <a:latin typeface="Cambria Math" panose="02040503050406030204" pitchFamily="18" charset="0"/>
                          </a:rPr>
                          <m:t>−1)</m:t>
                        </m:r>
                      </m:den>
                    </m:f>
                  </m:oMath>
                </a14:m>
                <a:endParaRPr lang="en-US" altLang="zh-CN" sz="2000"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以上性能度量指标的取值均在区间</a:t>
                </a:r>
                <a:r>
                  <a:rPr lang="en-US" altLang="zh-CN" dirty="0">
                    <a:latin typeface="微软雅黑" pitchFamily="34" charset="-122"/>
                    <a:ea typeface="微软雅黑" pitchFamily="34" charset="-122"/>
                  </a:rPr>
                  <a:t>[0,1]</a:t>
                </a:r>
                <a:r>
                  <a:rPr lang="zh-CN" altLang="en-US" dirty="0">
                    <a:latin typeface="微软雅黑" pitchFamily="34" charset="-122"/>
                    <a:ea typeface="微软雅黑" pitchFamily="34" charset="-122"/>
                  </a:rPr>
                  <a:t>内，取值越大代表聚类效果越好。</a:t>
                </a:r>
                <a:endParaRPr lang="en-US" altLang="zh-CN"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692275" y="771525"/>
                <a:ext cx="7451725" cy="4371975"/>
              </a:xfrm>
              <a:prstGeom prst="rect">
                <a:avLst/>
              </a:prstGeom>
              <a:blipFill>
                <a:blip r:embed="rId3"/>
                <a:stretch>
                  <a:fillRect/>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C2DE3963-39CF-7C7C-B32F-DD6B23FF7E59}"/>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4.4</a:t>
            </a:r>
            <a:r>
              <a:rPr lang="zh-CN" altLang="en-US" sz="2400" b="1" dirty="0">
                <a:latin typeface="+mj-ea"/>
              </a:rPr>
              <a:t>  模型性能评估 </a:t>
            </a:r>
            <a:r>
              <a:rPr lang="en-US" altLang="zh-CN" sz="2400" b="1" dirty="0">
                <a:latin typeface="+mj-ea"/>
              </a:rPr>
              <a:t>—— </a:t>
            </a:r>
            <a:r>
              <a:rPr lang="zh-CN" altLang="en-US" sz="2400" dirty="0">
                <a:latin typeface="+mj-ea"/>
              </a:rPr>
              <a:t>聚类性能度量</a:t>
            </a:r>
          </a:p>
        </p:txBody>
      </p:sp>
    </p:spTree>
    <p:extLst>
      <p:ext uri="{BB962C8B-B14F-4D97-AF65-F5344CB8AC3E}">
        <p14:creationId xmlns:p14="http://schemas.microsoft.com/office/powerpoint/2010/main" val="18614830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014538" y="987425"/>
            <a:ext cx="7129462" cy="3852863"/>
          </a:xfrm>
          <a:prstGeom prst="rect">
            <a:avLst/>
          </a:prstGeom>
        </p:spPr>
        <p:txBody>
          <a:bodyPr/>
          <a:lstStyle/>
          <a:p>
            <a:pPr lvl="1" algn="just">
              <a:lnSpc>
                <a:spcPct val="150000"/>
              </a:lnSpc>
            </a:pPr>
            <a:r>
              <a:rPr lang="zh-CN" altLang="en-US" sz="2000" b="1" dirty="0">
                <a:latin typeface="微软雅黑" pitchFamily="34" charset="-122"/>
                <a:ea typeface="微软雅黑" pitchFamily="34" charset="-122"/>
              </a:rPr>
              <a:t>内部指标：</a:t>
            </a:r>
            <a:endParaRPr lang="en-US" altLang="zh-CN" sz="2000" b="1"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直接考察聚类结果而不利用参考模型，通过计算簇内样本间的距离以及簇间样本的距离评估模型的性能。</a:t>
            </a:r>
            <a:endParaRPr lang="en-US" altLang="zh-CN" sz="2000"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核心思想是用簇内样本间距离模拟簇内相似度，簇间样本距离模拟簇间相似度，通过计算距离构建性能指标。</a:t>
            </a:r>
            <a:endParaRPr lang="en-US" altLang="zh-CN" sz="2000"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常用的内部指标有：</a:t>
            </a:r>
            <a:r>
              <a:rPr lang="en-US" altLang="zh-CN" sz="2000" b="1" dirty="0">
                <a:latin typeface="微软雅黑" pitchFamily="34" charset="-122"/>
                <a:ea typeface="微软雅黑" pitchFamily="34" charset="-122"/>
              </a:rPr>
              <a:t>DB</a:t>
            </a:r>
            <a:r>
              <a:rPr lang="zh-CN" altLang="en-US" sz="2000" b="1" dirty="0">
                <a:latin typeface="微软雅黑" pitchFamily="34" charset="-122"/>
                <a:ea typeface="微软雅黑" pitchFamily="34" charset="-122"/>
              </a:rPr>
              <a:t>指数</a:t>
            </a:r>
            <a:r>
              <a:rPr lang="zh-CN" altLang="en-US" sz="2000"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Dunn</a:t>
            </a:r>
            <a:r>
              <a:rPr lang="zh-CN" altLang="en-US" sz="2000" b="1" dirty="0">
                <a:latin typeface="微软雅黑" pitchFamily="34" charset="-122"/>
                <a:ea typeface="微软雅黑" pitchFamily="34" charset="-122"/>
              </a:rPr>
              <a:t>指数</a:t>
            </a:r>
            <a:endParaRPr lang="en-US" altLang="zh-CN" sz="2000" b="1" dirty="0">
              <a:latin typeface="微软雅黑" pitchFamily="34" charset="-122"/>
              <a:ea typeface="微软雅黑" pitchFamily="34" charset="-122"/>
            </a:endParaRPr>
          </a:p>
        </p:txBody>
      </p:sp>
      <p:sp>
        <p:nvSpPr>
          <p:cNvPr id="2" name="标题 1">
            <a:extLst>
              <a:ext uri="{FF2B5EF4-FFF2-40B4-BE49-F238E27FC236}">
                <a16:creationId xmlns:a16="http://schemas.microsoft.com/office/drawing/2014/main" xmlns="" id="{9752F55D-C6AB-63BB-DEA5-9868914BF2B8}"/>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4.4</a:t>
            </a:r>
            <a:r>
              <a:rPr lang="zh-CN" altLang="en-US" sz="2400" b="1" dirty="0">
                <a:latin typeface="+mj-ea"/>
              </a:rPr>
              <a:t>  模型性能评估 </a:t>
            </a:r>
            <a:r>
              <a:rPr lang="en-US" altLang="zh-CN" sz="2400" b="1" dirty="0">
                <a:latin typeface="+mj-ea"/>
              </a:rPr>
              <a:t>—— </a:t>
            </a:r>
            <a:r>
              <a:rPr lang="zh-CN" altLang="en-US" sz="2400" dirty="0">
                <a:latin typeface="+mj-ea"/>
              </a:rPr>
              <a:t>聚类性能度量</a:t>
            </a:r>
          </a:p>
        </p:txBody>
      </p:sp>
    </p:spTree>
    <p:extLst>
      <p:ext uri="{BB962C8B-B14F-4D97-AF65-F5344CB8AC3E}">
        <p14:creationId xmlns:p14="http://schemas.microsoft.com/office/powerpoint/2010/main" val="306163374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713" y="842963"/>
                <a:ext cx="7380287" cy="3960812"/>
              </a:xfrm>
              <a:prstGeom prst="rect">
                <a:avLst/>
              </a:prstGeom>
            </p:spPr>
            <p:txBody>
              <a:bodyPr/>
              <a:lstStyle/>
              <a:p>
                <a:pPr lvl="2" algn="just">
                  <a:lnSpc>
                    <a:spcPct val="150000"/>
                  </a:lnSpc>
                </a:pPr>
                <a:r>
                  <a:rPr lang="zh-CN" altLang="en-US" sz="2000" dirty="0">
                    <a:latin typeface="微软雅黑" pitchFamily="34" charset="-122"/>
                    <a:ea typeface="微软雅黑" pitchFamily="34" charset="-122"/>
                  </a:rPr>
                  <a:t>对于给定数据集</a:t>
                </a:r>
                <a14:m>
                  <m:oMath xmlns:m="http://schemas.openxmlformats.org/officeDocument/2006/math">
                    <m:r>
                      <a:rPr lang="en-US" altLang="zh-CN" sz="2000" b="1" i="1">
                        <a:latin typeface="Cambria Math" panose="02040503050406030204" pitchFamily="18" charset="0"/>
                      </a:rPr>
                      <m:t>𝑫</m:t>
                    </m:r>
                    <m:r>
                      <a:rPr lang="en-US" altLang="zh-CN" sz="2000" b="1" i="1">
                        <a:latin typeface="Cambria Math" panose="02040503050406030204" pitchFamily="18" charset="0"/>
                      </a:rPr>
                      <m:t>=</m:t>
                    </m:r>
                    <m:r>
                      <a:rPr lang="en-US" altLang="zh-CN" sz="2000" b="1" i="0">
                        <a:latin typeface="Cambria Math" panose="02040503050406030204" pitchFamily="18" charset="0"/>
                      </a:rPr>
                      <m:t> </m:t>
                    </m:r>
                    <m:d>
                      <m:dPr>
                        <m:begChr m:val="{"/>
                        <m:endChr m:val="}"/>
                        <m:ctrlPr>
                          <a:rPr lang="en-US" altLang="zh-CN" sz="2000" b="1" i="1">
                            <a:latin typeface="Cambria Math"/>
                          </a:rPr>
                        </m:ctrlPr>
                      </m:dPr>
                      <m:e>
                        <m:sSub>
                          <m:sSubPr>
                            <m:ctrlPr>
                              <a:rPr lang="en-US" altLang="zh-CN" sz="2000" b="1" i="1">
                                <a:latin typeface="Cambria Math"/>
                              </a:rPr>
                            </m:ctrlPr>
                          </m:sSubPr>
                          <m:e>
                            <m:r>
                              <a:rPr lang="en-US" altLang="zh-CN" sz="2000" b="1" i="0">
                                <a:latin typeface="Cambria Math" panose="02040503050406030204" pitchFamily="18" charset="0"/>
                              </a:rPr>
                              <m:t>𝐱</m:t>
                            </m:r>
                          </m:e>
                          <m:sub>
                            <m:r>
                              <a:rPr lang="en-US" altLang="zh-CN" sz="2000" b="1" i="0">
                                <a:latin typeface="Cambria Math" panose="02040503050406030204" pitchFamily="18" charset="0"/>
                              </a:rPr>
                              <m:t>𝟏</m:t>
                            </m:r>
                          </m:sub>
                        </m:sSub>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𝐱</m:t>
                            </m:r>
                          </m:e>
                          <m:sub>
                            <m:r>
                              <a:rPr lang="en-US" altLang="zh-CN" sz="2000" b="1" i="0">
                                <a:latin typeface="Cambria Math" panose="02040503050406030204" pitchFamily="18" charset="0"/>
                              </a:rPr>
                              <m:t>𝟐</m:t>
                            </m:r>
                          </m:sub>
                        </m:sSub>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𝐱</m:t>
                            </m:r>
                          </m:e>
                          <m:sub>
                            <m:r>
                              <a:rPr lang="en-US" altLang="zh-CN" sz="2000" b="1" i="0">
                                <a:latin typeface="Cambria Math" panose="02040503050406030204" pitchFamily="18" charset="0"/>
                              </a:rPr>
                              <m:t>𝟑</m:t>
                            </m:r>
                          </m:sub>
                        </m:sSub>
                        <m:r>
                          <a:rPr lang="en-US" altLang="zh-CN" sz="2000" b="1" i="0">
                            <a:latin typeface="Cambria Math" panose="02040503050406030204" pitchFamily="18" charset="0"/>
                          </a:rPr>
                          <m:t>,</m:t>
                        </m:r>
                        <m:r>
                          <a:rPr lang="en-US" altLang="zh-CN" sz="2000" b="1" i="0">
                            <a:latin typeface="Cambria Math" panose="02040503050406030204" pitchFamily="18" charset="0"/>
                            <a:ea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𝐱</m:t>
                            </m:r>
                          </m:e>
                          <m:sub>
                            <m:r>
                              <a:rPr lang="en-US" altLang="zh-CN" sz="2000" b="1" i="0" smtClean="0">
                                <a:latin typeface="Cambria Math" panose="02040503050406030204" pitchFamily="18" charset="0"/>
                              </a:rPr>
                              <m:t>𝐧</m:t>
                            </m:r>
                          </m:sub>
                        </m:sSub>
                      </m:e>
                    </m:d>
                  </m:oMath>
                </a14:m>
                <a:r>
                  <a:rPr lang="zh-CN" altLang="en-US" sz="2000" dirty="0">
                    <a:latin typeface="微软雅黑" pitchFamily="34" charset="-122"/>
                    <a:ea typeface="微软雅黑" pitchFamily="34" charset="-122"/>
                  </a:rPr>
                  <a:t>，经过聚类算法划分的簇为</a:t>
                </a:r>
                <a14:m>
                  <m:oMath xmlns:m="http://schemas.openxmlformats.org/officeDocument/2006/math">
                    <m:r>
                      <a:rPr lang="en-US" altLang="zh-CN" sz="2000" b="1" i="1" smtClean="0">
                        <a:latin typeface="Cambria Math" panose="02040503050406030204" pitchFamily="18" charset="0"/>
                      </a:rPr>
                      <m:t>𝑪</m:t>
                    </m:r>
                    <m:r>
                      <a:rPr lang="en-US" altLang="zh-CN" sz="2000" b="1" i="1" smtClean="0">
                        <a:latin typeface="Cambria Math" panose="02040503050406030204" pitchFamily="18" charset="0"/>
                      </a:rPr>
                      <m:t>={</m:t>
                    </m:r>
                    <m:sSub>
                      <m:sSubPr>
                        <m:ctrlPr>
                          <a:rPr lang="en-US" altLang="zh-CN" sz="2000" b="1" i="1" smtClean="0">
                            <a:latin typeface="Cambria Math"/>
                          </a:rPr>
                        </m:ctrlPr>
                      </m:sSubPr>
                      <m:e>
                        <m:r>
                          <a:rPr lang="en-US" altLang="zh-CN" sz="2000" b="1" i="0" smtClean="0">
                            <a:latin typeface="Cambria Math" panose="02040503050406030204" pitchFamily="18" charset="0"/>
                          </a:rPr>
                          <m:t>𝐂</m:t>
                        </m:r>
                      </m:e>
                      <m:sub>
                        <m:r>
                          <a:rPr lang="en-US" altLang="zh-CN" sz="2000" b="1" i="0" smtClean="0">
                            <a:latin typeface="Cambria Math" panose="02040503050406030204" pitchFamily="18" charset="0"/>
                          </a:rPr>
                          <m:t>𝟏</m:t>
                        </m:r>
                      </m:sub>
                    </m:sSub>
                    <m:r>
                      <a:rPr lang="en-US" altLang="zh-CN" sz="2000" b="1" i="0" smtClean="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𝐂</m:t>
                        </m:r>
                      </m:e>
                      <m:sub>
                        <m:r>
                          <a:rPr lang="en-US" altLang="zh-CN" sz="2000" b="1" i="0" smtClean="0">
                            <a:latin typeface="Cambria Math" panose="02040503050406030204" pitchFamily="18" charset="0"/>
                          </a:rPr>
                          <m:t>𝟐</m:t>
                        </m:r>
                      </m:sub>
                    </m:sSub>
                    <m:r>
                      <a:rPr lang="en-US" altLang="zh-CN" sz="2000" b="1" i="0" smtClean="0">
                        <a:latin typeface="Cambria Math" charset="0"/>
                      </a:rPr>
                      <m:t>,</m:t>
                    </m:r>
                    <m:r>
                      <a:rPr lang="en-US" altLang="zh-CN" sz="2000" b="1" i="0">
                        <a:latin typeface="Cambria Math" panose="02040503050406030204" pitchFamily="18" charset="0"/>
                        <a:ea typeface="Cambria Math" panose="02040503050406030204" pitchFamily="18" charset="0"/>
                      </a:rPr>
                      <m:t>⋯</m:t>
                    </m:r>
                    <m:r>
                      <a:rPr lang="en-US" altLang="zh-CN" sz="2000" b="1" i="0" smtClean="0">
                        <a:latin typeface="Cambria Math" charset="0"/>
                        <a:ea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𝐂</m:t>
                        </m:r>
                      </m:e>
                      <m:sub>
                        <m:r>
                          <a:rPr lang="en-US" altLang="zh-CN" sz="2000" b="1" i="0" smtClean="0">
                            <a:latin typeface="Cambria Math" panose="02040503050406030204" pitchFamily="18" charset="0"/>
                          </a:rPr>
                          <m:t>𝐤</m:t>
                        </m:r>
                      </m:sub>
                    </m:sSub>
                    <m:r>
                      <a:rPr lang="en-US" altLang="zh-CN" sz="2000" b="1" i="1" smtClean="0">
                        <a:latin typeface="Cambria Math" panose="02040503050406030204" pitchFamily="18" charset="0"/>
                      </a:rPr>
                      <m:t>}</m:t>
                    </m:r>
                    <m:r>
                      <a:rPr lang="zh-CN" altLang="en-US" sz="2000" b="1" i="1">
                        <a:latin typeface="Cambria Math" panose="02040503050406030204" pitchFamily="18" charset="0"/>
                      </a:rPr>
                      <m:t>，</m:t>
                    </m:r>
                  </m:oMath>
                </a14:m>
                <a:r>
                  <a:rPr lang="zh-CN" altLang="en-US" sz="2000" dirty="0">
                    <a:latin typeface="微软雅黑" pitchFamily="34" charset="-122"/>
                    <a:ea typeface="微软雅黑" pitchFamily="34" charset="-122"/>
                  </a:rPr>
                  <a:t>定义</a:t>
                </a:r>
                <a:endParaRPr lang="en-US" altLang="zh-CN" sz="2000" dirty="0">
                  <a:latin typeface="微软雅黑" pitchFamily="34" charset="-122"/>
                  <a:ea typeface="微软雅黑" pitchFamily="34" charset="-122"/>
                </a:endParaRPr>
              </a:p>
              <a:p>
                <a:pPr lvl="3" algn="just"/>
                <a14:m>
                  <m:oMath xmlns:m="http://schemas.openxmlformats.org/officeDocument/2006/math">
                    <m:r>
                      <a:rPr lang="en-US" altLang="zh-CN" sz="2000" b="1" i="0" smtClean="0">
                        <a:latin typeface="Cambria Math" panose="02040503050406030204" pitchFamily="18" charset="0"/>
                      </a:rPr>
                      <m:t>𝐚</m:t>
                    </m:r>
                    <m:r>
                      <a:rPr lang="en-US" altLang="zh-CN" sz="2000" b="1" i="0">
                        <a:latin typeface="Cambria Math" panose="02040503050406030204" pitchFamily="18" charset="0"/>
                      </a:rPr>
                      <m:t>𝐯</m:t>
                    </m:r>
                    <m:r>
                      <a:rPr lang="en-US" altLang="zh-CN" sz="2000" b="1" i="0" smtClean="0">
                        <a:latin typeface="Cambria Math" panose="02040503050406030204" pitchFamily="18" charset="0"/>
                      </a:rPr>
                      <m:t>𝐠</m:t>
                    </m:r>
                    <m:d>
                      <m:dPr>
                        <m:ctrlPr>
                          <a:rPr lang="en-US" altLang="zh-CN" sz="2000" b="1" i="1" smtClean="0">
                            <a:latin typeface="Cambria Math"/>
                          </a:rPr>
                        </m:ctrlPr>
                      </m:dPr>
                      <m:e>
                        <m:r>
                          <a:rPr lang="en-US" altLang="zh-CN" sz="2000" b="1" i="0" smtClean="0">
                            <a:latin typeface="Cambria Math" panose="02040503050406030204" pitchFamily="18" charset="0"/>
                          </a:rPr>
                          <m:t>𝐂</m:t>
                        </m:r>
                      </m:e>
                    </m:d>
                    <m:r>
                      <a:rPr lang="en-US" altLang="zh-CN" sz="2000" b="1" i="0" smtClean="0">
                        <a:latin typeface="Cambria Math" panose="02040503050406030204" pitchFamily="18" charset="0"/>
                      </a:rPr>
                      <m:t>=</m:t>
                    </m:r>
                    <m:f>
                      <m:fPr>
                        <m:ctrlPr>
                          <a:rPr lang="en-US" altLang="zh-CN" sz="2000" b="1" i="1" smtClean="0">
                            <a:latin typeface="Cambria Math"/>
                          </a:rPr>
                        </m:ctrlPr>
                      </m:fPr>
                      <m:num>
                        <m:r>
                          <a:rPr lang="en-US" altLang="zh-CN" sz="2000" b="1" i="0" smtClean="0">
                            <a:latin typeface="Cambria Math" panose="02040503050406030204" pitchFamily="18" charset="0"/>
                          </a:rPr>
                          <m:t>𝟐</m:t>
                        </m:r>
                      </m:num>
                      <m:den>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𝐂</m:t>
                        </m:r>
                        <m:r>
                          <a:rPr lang="en-US" altLang="zh-CN" sz="2000" b="1" i="0" smtClean="0">
                            <a:latin typeface="Cambria Math" panose="02040503050406030204" pitchFamily="18" charset="0"/>
                          </a:rPr>
                          <m:t>|(</m:t>
                        </m:r>
                        <m:d>
                          <m:dPr>
                            <m:begChr m:val="|"/>
                            <m:endChr m:val="|"/>
                            <m:ctrlPr>
                              <a:rPr lang="en-US" altLang="zh-CN" sz="2000" b="1" i="1" smtClean="0">
                                <a:latin typeface="Cambria Math"/>
                              </a:rPr>
                            </m:ctrlPr>
                          </m:dPr>
                          <m:e>
                            <m:r>
                              <a:rPr lang="en-US" altLang="zh-CN" sz="2000" b="1" i="0" smtClean="0">
                                <a:latin typeface="Cambria Math" panose="02040503050406030204" pitchFamily="18" charset="0"/>
                              </a:rPr>
                              <m:t>𝐂</m:t>
                            </m:r>
                          </m:e>
                        </m:d>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r>
                          <a:rPr lang="en-US" altLang="zh-CN" sz="2000" b="1" i="0" smtClean="0">
                            <a:latin typeface="Cambria Math" panose="02040503050406030204" pitchFamily="18" charset="0"/>
                          </a:rPr>
                          <m:t>)</m:t>
                        </m:r>
                      </m:den>
                    </m:f>
                    <m:nary>
                      <m:naryPr>
                        <m:chr m:val="∑"/>
                        <m:supHide m:val="on"/>
                        <m:ctrlPr>
                          <a:rPr lang="en-US" altLang="zh-CN" sz="2000" b="1" i="1" smtClean="0">
                            <a:latin typeface="Cambria Math"/>
                          </a:rPr>
                        </m:ctrlPr>
                      </m:naryPr>
                      <m:sub>
                        <m:r>
                          <m:rPr>
                            <m:brk m:alnAt="7"/>
                          </m:rPr>
                          <a:rPr lang="en-US" altLang="zh-CN" sz="2000" b="1" i="0" smtClean="0">
                            <a:latin typeface="Cambria Math" panose="02040503050406030204" pitchFamily="18" charset="0"/>
                          </a:rPr>
                          <m:t>𝟏</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𝐢</m:t>
                        </m:r>
                        <m:r>
                          <a:rPr lang="en-US" altLang="zh-CN" sz="2000" b="1" i="0" smtClean="0">
                            <a:latin typeface="Cambria Math" panose="02040503050406030204" pitchFamily="18" charset="0"/>
                          </a:rPr>
                          <m:t>&lt;</m:t>
                        </m:r>
                        <m:r>
                          <a:rPr lang="en-US" altLang="zh-CN" sz="2000" b="1" i="0" smtClean="0">
                            <a:latin typeface="Cambria Math" panose="02040503050406030204" pitchFamily="18" charset="0"/>
                          </a:rPr>
                          <m:t>𝐣</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𝐂</m:t>
                        </m:r>
                        <m:r>
                          <a:rPr lang="en-US" altLang="zh-CN" sz="2000" b="1" i="0" smtClean="0">
                            <a:latin typeface="Cambria Math" panose="02040503050406030204" pitchFamily="18" charset="0"/>
                          </a:rPr>
                          <m:t>|</m:t>
                        </m:r>
                      </m:sub>
                      <m:sup/>
                      <m:e>
                        <m:r>
                          <a:rPr lang="en-US" altLang="zh-CN" sz="2000" b="1" i="0" smtClean="0">
                            <a:latin typeface="Cambria Math" panose="02040503050406030204" pitchFamily="18" charset="0"/>
                          </a:rPr>
                          <m:t>𝐝𝐢𝐬𝐭</m:t>
                        </m:r>
                        <m:r>
                          <a:rPr lang="en-US" altLang="zh-CN" sz="2000" b="1" i="0" smtClean="0">
                            <a:latin typeface="Cambria Math" panose="02040503050406030204" pitchFamily="18" charset="0"/>
                          </a:rPr>
                          <m:t>(</m:t>
                        </m:r>
                        <m:sSub>
                          <m:sSubPr>
                            <m:ctrlPr>
                              <a:rPr lang="en-US" altLang="zh-CN" sz="2000" b="1" i="1" smtClean="0">
                                <a:latin typeface="Cambria Math"/>
                              </a:rPr>
                            </m:ctrlPr>
                          </m:sSubPr>
                          <m:e>
                            <m:r>
                              <a:rPr lang="en-US" altLang="zh-CN" sz="2000" b="1" i="0" smtClean="0">
                                <a:latin typeface="Cambria Math" panose="02040503050406030204" pitchFamily="18" charset="0"/>
                              </a:rPr>
                              <m:t>𝐱</m:t>
                            </m:r>
                          </m:e>
                          <m:sub>
                            <m:r>
                              <a:rPr lang="en-US" altLang="zh-CN" sz="2000" b="1" i="0" smtClean="0">
                                <a:latin typeface="Cambria Math" panose="02040503050406030204" pitchFamily="18" charset="0"/>
                              </a:rPr>
                              <m:t>𝐢</m:t>
                            </m:r>
                          </m:sub>
                        </m:sSub>
                        <m:r>
                          <a:rPr lang="en-US" altLang="zh-CN" sz="2000" b="1" i="0" smtClean="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𝐱</m:t>
                            </m:r>
                          </m:e>
                          <m:sub>
                            <m:r>
                              <a:rPr lang="en-US" altLang="zh-CN" sz="2000" b="1" i="0" smtClean="0">
                                <a:latin typeface="Cambria Math" panose="02040503050406030204" pitchFamily="18" charset="0"/>
                              </a:rPr>
                              <m:t>𝐣</m:t>
                            </m:r>
                          </m:sub>
                        </m:sSub>
                        <m:r>
                          <a:rPr lang="en-US" altLang="zh-CN" sz="2000" b="1" i="0" smtClean="0">
                            <a:latin typeface="Cambria Math" panose="02040503050406030204" pitchFamily="18" charset="0"/>
                          </a:rPr>
                          <m:t>)</m:t>
                        </m:r>
                      </m:e>
                    </m:nary>
                  </m:oMath>
                </a14:m>
                <a:endParaRPr lang="en-US" altLang="zh-CN" sz="2000" b="1" dirty="0">
                  <a:latin typeface="微软雅黑" pitchFamily="34" charset="-122"/>
                  <a:ea typeface="微软雅黑" pitchFamily="34" charset="-122"/>
                </a:endParaRPr>
              </a:p>
              <a:p>
                <a:pPr lvl="3" algn="just"/>
                <a14:m>
                  <m:oMath xmlns:m="http://schemas.openxmlformats.org/officeDocument/2006/math">
                    <m:r>
                      <a:rPr lang="en-US" altLang="zh-CN" sz="2000" b="1" i="0" dirty="0">
                        <a:latin typeface="Cambria Math" panose="02040503050406030204" pitchFamily="18" charset="0"/>
                      </a:rPr>
                      <m:t>𝐝𝐢𝐚𝐦</m:t>
                    </m:r>
                    <m:d>
                      <m:dPr>
                        <m:ctrlPr>
                          <a:rPr lang="en-US" altLang="zh-CN" sz="2000" b="1" i="1" dirty="0" smtClean="0">
                            <a:latin typeface="Cambria Math"/>
                          </a:rPr>
                        </m:ctrlPr>
                      </m:dPr>
                      <m:e>
                        <m:r>
                          <a:rPr lang="en-US" altLang="zh-CN" sz="2000" b="1" i="0" dirty="0" smtClean="0">
                            <a:latin typeface="Cambria Math" panose="02040503050406030204" pitchFamily="18" charset="0"/>
                          </a:rPr>
                          <m:t>𝐂</m:t>
                        </m:r>
                      </m:e>
                    </m:d>
                    <m:r>
                      <a:rPr lang="en-US" altLang="zh-CN" sz="2000" b="1" i="0" dirty="0" smtClean="0">
                        <a:latin typeface="Cambria Math" panose="02040503050406030204" pitchFamily="18" charset="0"/>
                      </a:rPr>
                      <m:t>=</m:t>
                    </m:r>
                    <m:sSub>
                      <m:sSubPr>
                        <m:ctrlPr>
                          <a:rPr lang="en-US" altLang="zh-CN" sz="2000" b="1" i="1" dirty="0" smtClean="0">
                            <a:latin typeface="Cambria Math"/>
                          </a:rPr>
                        </m:ctrlPr>
                      </m:sSubPr>
                      <m:e>
                        <m:r>
                          <a:rPr lang="en-US" altLang="zh-CN" sz="2000" b="1" i="0" dirty="0" smtClean="0">
                            <a:latin typeface="Cambria Math" panose="02040503050406030204" pitchFamily="18" charset="0"/>
                          </a:rPr>
                          <m:t>𝐦𝐚𝐱</m:t>
                        </m:r>
                      </m:e>
                      <m:sub>
                        <m:r>
                          <a:rPr lang="en-US" altLang="zh-CN" sz="2000" b="1" i="0" dirty="0" smtClean="0">
                            <a:latin typeface="Cambria Math" panose="02040503050406030204" pitchFamily="18" charset="0"/>
                          </a:rPr>
                          <m:t>𝟏</m:t>
                        </m:r>
                        <m:r>
                          <a:rPr lang="en-US" altLang="zh-CN" sz="2000" b="1" i="0" dirty="0" smtClean="0">
                            <a:latin typeface="Cambria Math" panose="02040503050406030204" pitchFamily="18" charset="0"/>
                          </a:rPr>
                          <m:t>≤</m:t>
                        </m:r>
                        <m:r>
                          <a:rPr lang="en-US" altLang="zh-CN" sz="2000" b="1" i="0" dirty="0" smtClean="0">
                            <a:latin typeface="Cambria Math" panose="02040503050406030204" pitchFamily="18" charset="0"/>
                          </a:rPr>
                          <m:t>𝐢</m:t>
                        </m:r>
                        <m:r>
                          <a:rPr lang="en-US" altLang="zh-CN" sz="2000" b="1" i="0" dirty="0" smtClean="0">
                            <a:latin typeface="Cambria Math" panose="02040503050406030204" pitchFamily="18" charset="0"/>
                          </a:rPr>
                          <m:t>&lt;</m:t>
                        </m:r>
                        <m:r>
                          <a:rPr lang="en-US" altLang="zh-CN" sz="2000" b="1" i="0" dirty="0" smtClean="0">
                            <a:latin typeface="Cambria Math" panose="02040503050406030204" pitchFamily="18" charset="0"/>
                          </a:rPr>
                          <m:t>𝐣</m:t>
                        </m:r>
                        <m:r>
                          <a:rPr lang="en-US" altLang="zh-CN" sz="2000" b="1" i="0" dirty="0" smtClean="0">
                            <a:latin typeface="Cambria Math" panose="02040503050406030204" pitchFamily="18" charset="0"/>
                          </a:rPr>
                          <m:t>≤|</m:t>
                        </m:r>
                        <m:r>
                          <a:rPr lang="en-US" altLang="zh-CN" sz="2000" b="1" i="0" dirty="0" smtClean="0">
                            <a:latin typeface="Cambria Math" panose="02040503050406030204" pitchFamily="18" charset="0"/>
                          </a:rPr>
                          <m:t>𝐂</m:t>
                        </m:r>
                        <m:r>
                          <a:rPr lang="en-US" altLang="zh-CN" sz="2000" b="1" i="0" dirty="0" smtClean="0">
                            <a:latin typeface="Cambria Math" panose="02040503050406030204" pitchFamily="18" charset="0"/>
                          </a:rPr>
                          <m:t>|</m:t>
                        </m:r>
                      </m:sub>
                    </m:sSub>
                  </m:oMath>
                </a14:m>
                <a:r>
                  <a:rPr lang="en-US" altLang="zh-CN" sz="2000" b="1" dirty="0">
                    <a:latin typeface="微软雅黑" pitchFamily="34" charset="-122"/>
                    <a:ea typeface="微软雅黑" pitchFamily="34" charset="-122"/>
                  </a:rPr>
                  <a:t> </a:t>
                </a:r>
                <a14:m>
                  <m:oMath xmlns:m="http://schemas.openxmlformats.org/officeDocument/2006/math">
                    <m:r>
                      <a:rPr lang="en-US" altLang="zh-CN" sz="2000" b="1" i="0">
                        <a:latin typeface="Cambria Math" panose="02040503050406030204" pitchFamily="18" charset="0"/>
                      </a:rPr>
                      <m:t>𝐝𝐢𝐬𝐭</m:t>
                    </m:r>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𝐱</m:t>
                        </m:r>
                      </m:e>
                      <m:sub>
                        <m:r>
                          <a:rPr lang="en-US" altLang="zh-CN" sz="2000" b="1" i="0">
                            <a:latin typeface="Cambria Math" panose="02040503050406030204" pitchFamily="18" charset="0"/>
                          </a:rPr>
                          <m:t>𝐢</m:t>
                        </m:r>
                      </m:sub>
                    </m:sSub>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𝐱</m:t>
                        </m:r>
                      </m:e>
                      <m:sub>
                        <m:r>
                          <a:rPr lang="en-US" altLang="zh-CN" sz="2000" b="1" i="0">
                            <a:latin typeface="Cambria Math" panose="02040503050406030204" pitchFamily="18" charset="0"/>
                          </a:rPr>
                          <m:t>𝐣</m:t>
                        </m:r>
                      </m:sub>
                    </m:sSub>
                    <m:r>
                      <a:rPr lang="en-US" altLang="zh-CN" sz="2000" b="1" i="0">
                        <a:latin typeface="Cambria Math" panose="02040503050406030204" pitchFamily="18" charset="0"/>
                      </a:rPr>
                      <m:t>)</m:t>
                    </m:r>
                  </m:oMath>
                </a14:m>
                <a:endParaRPr lang="en-US" altLang="zh-CN" sz="2000" b="1" dirty="0">
                  <a:latin typeface="微软雅黑" pitchFamily="34" charset="-122"/>
                  <a:ea typeface="微软雅黑" pitchFamily="34" charset="-122"/>
                </a:endParaRPr>
              </a:p>
              <a:p>
                <a:pPr lvl="3" algn="just"/>
                <a14:m>
                  <m:oMath xmlns:m="http://schemas.openxmlformats.org/officeDocument/2006/math">
                    <m:sSub>
                      <m:sSubPr>
                        <m:ctrlPr>
                          <a:rPr lang="en-US" altLang="zh-CN" sz="2000" b="1" i="1" dirty="0" smtClean="0">
                            <a:latin typeface="Cambria Math"/>
                          </a:rPr>
                        </m:ctrlPr>
                      </m:sSubPr>
                      <m:e>
                        <m:r>
                          <a:rPr lang="en-US" altLang="zh-CN" sz="2000" b="1" i="0" dirty="0" smtClean="0">
                            <a:latin typeface="Cambria Math" panose="02040503050406030204" pitchFamily="18" charset="0"/>
                          </a:rPr>
                          <m:t>𝐝</m:t>
                        </m:r>
                      </m:e>
                      <m:sub>
                        <m:r>
                          <a:rPr lang="en-US" altLang="zh-CN" sz="2000" b="1" i="0" dirty="0" smtClean="0">
                            <a:latin typeface="Cambria Math" panose="02040503050406030204" pitchFamily="18" charset="0"/>
                          </a:rPr>
                          <m:t>𝐦𝐢𝐧</m:t>
                        </m:r>
                      </m:sub>
                    </m:sSub>
                    <m:d>
                      <m:dPr>
                        <m:ctrlPr>
                          <a:rPr lang="en-US" altLang="zh-CN" sz="2000" b="1" i="1" dirty="0" smtClean="0">
                            <a:latin typeface="Cambria Math"/>
                          </a:rPr>
                        </m:ctrlPr>
                      </m:dPr>
                      <m:e>
                        <m:sSub>
                          <m:sSubPr>
                            <m:ctrlPr>
                              <a:rPr lang="en-US" altLang="zh-CN" sz="2000" b="1" i="1">
                                <a:latin typeface="Cambria Math"/>
                              </a:rPr>
                            </m:ctrlPr>
                          </m:sSubPr>
                          <m:e>
                            <m:r>
                              <a:rPr lang="en-US" altLang="zh-CN" sz="2000" b="1" i="0" smtClean="0">
                                <a:latin typeface="Cambria Math" panose="02040503050406030204" pitchFamily="18" charset="0"/>
                              </a:rPr>
                              <m:t>𝐂</m:t>
                            </m:r>
                          </m:e>
                          <m:sub>
                            <m:r>
                              <a:rPr lang="en-US" altLang="zh-CN" sz="2000" b="1" i="0">
                                <a:latin typeface="Cambria Math" panose="02040503050406030204" pitchFamily="18" charset="0"/>
                              </a:rPr>
                              <m:t>𝐢</m:t>
                            </m:r>
                          </m:sub>
                        </m:sSub>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smtClean="0">
                                <a:latin typeface="Cambria Math" panose="02040503050406030204" pitchFamily="18" charset="0"/>
                              </a:rPr>
                              <m:t>𝐂</m:t>
                            </m:r>
                          </m:e>
                          <m:sub>
                            <m:r>
                              <a:rPr lang="en-US" altLang="zh-CN" sz="2000" b="1" i="0">
                                <a:latin typeface="Cambria Math" panose="02040503050406030204" pitchFamily="18" charset="0"/>
                              </a:rPr>
                              <m:t>𝐣</m:t>
                            </m:r>
                          </m:sub>
                        </m:sSub>
                      </m:e>
                    </m:d>
                    <m:r>
                      <a:rPr lang="en-US" altLang="zh-CN" sz="2000" b="1" i="0" dirty="0" smtClean="0">
                        <a:latin typeface="Cambria Math" panose="02040503050406030204" pitchFamily="18" charset="0"/>
                      </a:rPr>
                      <m:t>=</m:t>
                    </m:r>
                    <m:sSub>
                      <m:sSubPr>
                        <m:ctrlPr>
                          <a:rPr lang="en-US" altLang="zh-CN" sz="2000" b="1" i="1" dirty="0" smtClean="0">
                            <a:latin typeface="Cambria Math"/>
                          </a:rPr>
                        </m:ctrlPr>
                      </m:sSubPr>
                      <m:e>
                        <m:r>
                          <a:rPr lang="en-US" altLang="zh-CN" sz="2000" b="1" i="0" dirty="0" smtClean="0">
                            <a:latin typeface="Cambria Math" panose="02040503050406030204" pitchFamily="18" charset="0"/>
                          </a:rPr>
                          <m:t>𝐦𝐢𝐧</m:t>
                        </m:r>
                      </m:e>
                      <m:sub>
                        <m:sSub>
                          <m:sSubPr>
                            <m:ctrlPr>
                              <a:rPr lang="en-US" altLang="zh-CN" sz="2000" b="1" i="1" dirty="0" smtClean="0">
                                <a:latin typeface="Cambria Math"/>
                              </a:rPr>
                            </m:ctrlPr>
                          </m:sSubPr>
                          <m:e>
                            <m:r>
                              <a:rPr lang="en-US" altLang="zh-CN" sz="2000" b="1" i="0" dirty="0" smtClean="0">
                                <a:latin typeface="Cambria Math" panose="02040503050406030204" pitchFamily="18" charset="0"/>
                              </a:rPr>
                              <m:t>𝐱</m:t>
                            </m:r>
                          </m:e>
                          <m:sub>
                            <m:r>
                              <a:rPr lang="en-US" altLang="zh-CN" sz="2000" b="1" i="0" dirty="0" smtClean="0">
                                <a:latin typeface="Cambria Math" panose="02040503050406030204" pitchFamily="18" charset="0"/>
                              </a:rPr>
                              <m:t>𝐢</m:t>
                            </m:r>
                          </m:sub>
                        </m:sSub>
                        <m:r>
                          <a:rPr lang="en-US" altLang="zh-CN" sz="2000" b="1" i="0" dirty="0" smtClean="0">
                            <a:latin typeface="Cambria Math" panose="02040503050406030204" pitchFamily="18" charset="0"/>
                            <a:ea typeface="Cambria Math" panose="02040503050406030204" pitchFamily="18" charset="0"/>
                          </a:rPr>
                          <m:t>∈</m:t>
                        </m:r>
                        <m:sSub>
                          <m:sSubPr>
                            <m:ctrlPr>
                              <a:rPr lang="en-US" altLang="zh-CN" sz="2000" b="1" i="1" dirty="0" smtClean="0">
                                <a:latin typeface="Cambria Math"/>
                                <a:ea typeface="Cambria Math" panose="02040503050406030204" pitchFamily="18" charset="0"/>
                              </a:rPr>
                            </m:ctrlPr>
                          </m:sSubPr>
                          <m:e>
                            <m:r>
                              <a:rPr lang="en-US" altLang="zh-CN" sz="2000" b="1" i="0" dirty="0">
                                <a:latin typeface="Cambria Math" panose="02040503050406030204" pitchFamily="18" charset="0"/>
                                <a:ea typeface="Cambria Math" panose="02040503050406030204" pitchFamily="18" charset="0"/>
                              </a:rPr>
                              <m:t>𝐂</m:t>
                            </m:r>
                          </m:e>
                          <m:sub>
                            <m:r>
                              <a:rPr lang="en-US" altLang="zh-CN" sz="2000" b="1" i="0" dirty="0" smtClean="0">
                                <a:latin typeface="Cambria Math" panose="02040503050406030204" pitchFamily="18" charset="0"/>
                                <a:ea typeface="Cambria Math" panose="02040503050406030204" pitchFamily="18" charset="0"/>
                              </a:rPr>
                              <m:t>𝐢</m:t>
                            </m:r>
                          </m:sub>
                        </m:sSub>
                        <m:r>
                          <a:rPr lang="en-US" altLang="zh-CN" sz="2000" b="1" i="0" dirty="0" smtClean="0">
                            <a:latin typeface="Cambria Math" panose="02040503050406030204" pitchFamily="18" charset="0"/>
                            <a:ea typeface="Cambria Math" panose="02040503050406030204" pitchFamily="18" charset="0"/>
                          </a:rPr>
                          <m:t>,</m:t>
                        </m:r>
                        <m:sSub>
                          <m:sSubPr>
                            <m:ctrlPr>
                              <a:rPr lang="en-US" altLang="zh-CN" sz="2000" b="1" i="1" dirty="0">
                                <a:latin typeface="Cambria Math"/>
                              </a:rPr>
                            </m:ctrlPr>
                          </m:sSubPr>
                          <m:e>
                            <m:r>
                              <a:rPr lang="en-US" altLang="zh-CN" sz="2000" b="1" i="0" dirty="0">
                                <a:latin typeface="Cambria Math" panose="02040503050406030204" pitchFamily="18" charset="0"/>
                              </a:rPr>
                              <m:t>𝐱</m:t>
                            </m:r>
                          </m:e>
                          <m:sub>
                            <m:r>
                              <a:rPr lang="en-US" altLang="zh-CN" sz="2000" b="1" i="0" dirty="0" smtClean="0">
                                <a:latin typeface="Cambria Math" panose="02040503050406030204" pitchFamily="18" charset="0"/>
                              </a:rPr>
                              <m:t>𝐣</m:t>
                            </m:r>
                          </m:sub>
                        </m:sSub>
                        <m:r>
                          <a:rPr lang="en-US" altLang="zh-CN" sz="2000" b="1" i="0" dirty="0">
                            <a:latin typeface="Cambria Math" panose="02040503050406030204" pitchFamily="18" charset="0"/>
                            <a:ea typeface="Cambria Math" panose="02040503050406030204" pitchFamily="18" charset="0"/>
                          </a:rPr>
                          <m:t>∈</m:t>
                        </m:r>
                        <m:sSub>
                          <m:sSubPr>
                            <m:ctrlPr>
                              <a:rPr lang="en-US" altLang="zh-CN" sz="2000" b="1" i="1" dirty="0">
                                <a:latin typeface="Cambria Math"/>
                                <a:ea typeface="Cambria Math" panose="02040503050406030204" pitchFamily="18" charset="0"/>
                              </a:rPr>
                            </m:ctrlPr>
                          </m:sSubPr>
                          <m:e>
                            <m:r>
                              <a:rPr lang="en-US" altLang="zh-CN" sz="2000" b="1" i="0" dirty="0">
                                <a:latin typeface="Cambria Math" panose="02040503050406030204" pitchFamily="18" charset="0"/>
                                <a:ea typeface="Cambria Math" panose="02040503050406030204" pitchFamily="18" charset="0"/>
                              </a:rPr>
                              <m:t>𝐂</m:t>
                            </m:r>
                          </m:e>
                          <m:sub>
                            <m:r>
                              <a:rPr lang="en-US" altLang="zh-CN" sz="2000" b="1" i="0" dirty="0" smtClean="0">
                                <a:latin typeface="Cambria Math" panose="02040503050406030204" pitchFamily="18" charset="0"/>
                                <a:ea typeface="Cambria Math" panose="02040503050406030204" pitchFamily="18" charset="0"/>
                              </a:rPr>
                              <m:t>𝐣</m:t>
                            </m:r>
                          </m:sub>
                        </m:sSub>
                      </m:sub>
                    </m:sSub>
                  </m:oMath>
                </a14:m>
                <a:r>
                  <a:rPr lang="en-US" altLang="zh-CN" sz="2000" b="1" dirty="0">
                    <a:latin typeface="微软雅黑" pitchFamily="34" charset="-122"/>
                    <a:ea typeface="微软雅黑" pitchFamily="34" charset="-122"/>
                  </a:rPr>
                  <a:t> </a:t>
                </a:r>
                <a14:m>
                  <m:oMath xmlns:m="http://schemas.openxmlformats.org/officeDocument/2006/math">
                    <m:r>
                      <a:rPr lang="en-US" altLang="zh-CN" sz="2000" b="1" i="0">
                        <a:latin typeface="Cambria Math" panose="02040503050406030204" pitchFamily="18" charset="0"/>
                      </a:rPr>
                      <m:t>𝐝𝐢𝐬𝐭</m:t>
                    </m:r>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𝐱</m:t>
                        </m:r>
                      </m:e>
                      <m:sub>
                        <m:r>
                          <a:rPr lang="en-US" altLang="zh-CN" sz="2000" b="1" i="0">
                            <a:latin typeface="Cambria Math" panose="02040503050406030204" pitchFamily="18" charset="0"/>
                          </a:rPr>
                          <m:t>𝐢</m:t>
                        </m:r>
                      </m:sub>
                    </m:sSub>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𝐱</m:t>
                        </m:r>
                      </m:e>
                      <m:sub>
                        <m:r>
                          <a:rPr lang="en-US" altLang="zh-CN" sz="2000" b="1" i="0">
                            <a:latin typeface="Cambria Math" panose="02040503050406030204" pitchFamily="18" charset="0"/>
                          </a:rPr>
                          <m:t>𝐣</m:t>
                        </m:r>
                      </m:sub>
                    </m:sSub>
                    <m:r>
                      <a:rPr lang="en-US" altLang="zh-CN" sz="2000" b="1" i="0">
                        <a:latin typeface="Cambria Math" panose="02040503050406030204" pitchFamily="18" charset="0"/>
                      </a:rPr>
                      <m:t>)</m:t>
                    </m:r>
                  </m:oMath>
                </a14:m>
                <a:endParaRPr lang="en-US" altLang="zh-CN" sz="2000" b="1" dirty="0">
                  <a:latin typeface="微软雅黑" pitchFamily="34" charset="-122"/>
                  <a:ea typeface="微软雅黑" pitchFamily="34" charset="-122"/>
                </a:endParaRPr>
              </a:p>
              <a:p>
                <a:pPr lvl="3" algn="just"/>
                <a14:m>
                  <m:oMath xmlns:m="http://schemas.openxmlformats.org/officeDocument/2006/math">
                    <m:sSub>
                      <m:sSubPr>
                        <m:ctrlPr>
                          <a:rPr lang="en-US" altLang="zh-CN" sz="2000" b="1" i="1" dirty="0">
                            <a:latin typeface="Cambria Math"/>
                          </a:rPr>
                        </m:ctrlPr>
                      </m:sSubPr>
                      <m:e>
                        <m:r>
                          <a:rPr lang="en-US" altLang="zh-CN" sz="2000" b="1" i="0" dirty="0">
                            <a:latin typeface="Cambria Math" panose="02040503050406030204" pitchFamily="18" charset="0"/>
                          </a:rPr>
                          <m:t>𝐝</m:t>
                        </m:r>
                      </m:e>
                      <m:sub>
                        <m:r>
                          <a:rPr lang="en-US" altLang="zh-CN" sz="2000" b="1" i="0" dirty="0" smtClean="0">
                            <a:latin typeface="Cambria Math" panose="02040503050406030204" pitchFamily="18" charset="0"/>
                          </a:rPr>
                          <m:t>𝐜𝐞𝐧</m:t>
                        </m:r>
                      </m:sub>
                    </m:sSub>
                    <m:d>
                      <m:dPr>
                        <m:ctrlPr>
                          <a:rPr lang="en-US" altLang="zh-CN" sz="2000" b="1" i="1" dirty="0">
                            <a:latin typeface="Cambria Math"/>
                          </a:rPr>
                        </m:ctrlPr>
                      </m:dPr>
                      <m:e>
                        <m:sSub>
                          <m:sSubPr>
                            <m:ctrlPr>
                              <a:rPr lang="en-US" altLang="zh-CN" sz="2000" b="1" i="1">
                                <a:latin typeface="Cambria Math"/>
                              </a:rPr>
                            </m:ctrlPr>
                          </m:sSubPr>
                          <m:e>
                            <m:r>
                              <a:rPr lang="en-US" altLang="zh-CN" sz="2000" b="1" i="0">
                                <a:latin typeface="Cambria Math" panose="02040503050406030204" pitchFamily="18" charset="0"/>
                              </a:rPr>
                              <m:t>𝐂</m:t>
                            </m:r>
                          </m:e>
                          <m:sub>
                            <m:r>
                              <a:rPr lang="en-US" altLang="zh-CN" sz="2000" b="1" i="0">
                                <a:latin typeface="Cambria Math" panose="02040503050406030204" pitchFamily="18" charset="0"/>
                              </a:rPr>
                              <m:t>𝐢</m:t>
                            </m:r>
                          </m:sub>
                        </m:sSub>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𝐂</m:t>
                            </m:r>
                          </m:e>
                          <m:sub>
                            <m:r>
                              <a:rPr lang="en-US" altLang="zh-CN" sz="2000" b="1" i="0">
                                <a:latin typeface="Cambria Math" panose="02040503050406030204" pitchFamily="18" charset="0"/>
                              </a:rPr>
                              <m:t>𝐣</m:t>
                            </m:r>
                          </m:sub>
                        </m:sSub>
                      </m:e>
                    </m:d>
                    <m:r>
                      <a:rPr lang="en-US" altLang="zh-CN" sz="2000" b="1" i="0" dirty="0">
                        <a:latin typeface="Cambria Math" panose="02040503050406030204" pitchFamily="18" charset="0"/>
                      </a:rPr>
                      <m:t>=</m:t>
                    </m:r>
                    <m:r>
                      <a:rPr lang="en-US" altLang="zh-CN" sz="2000" b="1" i="0">
                        <a:latin typeface="Cambria Math" panose="02040503050406030204" pitchFamily="18" charset="0"/>
                      </a:rPr>
                      <m:t>𝐝𝐢𝐬𝐭</m:t>
                    </m:r>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smtClean="0">
                            <a:latin typeface="Cambria Math" panose="02040503050406030204" pitchFamily="18" charset="0"/>
                          </a:rPr>
                          <m:t>𝐮</m:t>
                        </m:r>
                      </m:e>
                      <m:sub>
                        <m:r>
                          <a:rPr lang="en-US" altLang="zh-CN" sz="2000" b="1" i="0">
                            <a:latin typeface="Cambria Math" panose="02040503050406030204" pitchFamily="18" charset="0"/>
                          </a:rPr>
                          <m:t>𝐢</m:t>
                        </m:r>
                      </m:sub>
                    </m:sSub>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smtClean="0">
                            <a:latin typeface="Cambria Math" panose="02040503050406030204" pitchFamily="18" charset="0"/>
                          </a:rPr>
                          <m:t>𝐮</m:t>
                        </m:r>
                      </m:e>
                      <m:sub>
                        <m:r>
                          <a:rPr lang="en-US" altLang="zh-CN" sz="2000" b="1" i="0">
                            <a:latin typeface="Cambria Math" panose="02040503050406030204" pitchFamily="18" charset="0"/>
                          </a:rPr>
                          <m:t>𝐣</m:t>
                        </m:r>
                      </m:sub>
                    </m:sSub>
                    <m:r>
                      <a:rPr lang="en-US" altLang="zh-CN" sz="2000" b="1" i="0">
                        <a:latin typeface="Cambria Math" panose="02040503050406030204" pitchFamily="18" charset="0"/>
                      </a:rPr>
                      <m:t>)</m:t>
                    </m:r>
                  </m:oMath>
                </a14:m>
                <a:endParaRPr lang="en-US" altLang="zh-CN" sz="2000" b="1" dirty="0">
                  <a:latin typeface="微软雅黑" pitchFamily="34" charset="-122"/>
                  <a:ea typeface="微软雅黑" pitchFamily="34" charset="-122"/>
                </a:endParaRPr>
              </a:p>
              <a:p>
                <a:pPr lvl="3" algn="just">
                  <a:lnSpc>
                    <a:spcPct val="150000"/>
                  </a:lnSpc>
                </a:pPr>
                <a:r>
                  <a:rPr lang="zh-CN" altLang="en-US" sz="2000" dirty="0">
                    <a:latin typeface="微软雅黑" pitchFamily="34" charset="-122"/>
                    <a:ea typeface="微软雅黑" pitchFamily="34" charset="-122"/>
                  </a:rPr>
                  <a:t>其中</a:t>
                </a:r>
                <a:r>
                  <a:rPr lang="en-US" altLang="zh-CN" sz="2000" b="1" dirty="0" err="1">
                    <a:latin typeface="微软雅黑" pitchFamily="34" charset="-122"/>
                    <a:ea typeface="微软雅黑" pitchFamily="34" charset="-122"/>
                  </a:rPr>
                  <a:t>dist</a:t>
                </a:r>
                <a:r>
                  <a:rPr lang="en-US" altLang="zh-CN" sz="2000" b="1" dirty="0">
                    <a:latin typeface="微软雅黑" pitchFamily="34" charset="-122"/>
                    <a:ea typeface="微软雅黑" pitchFamily="34" charset="-122"/>
                  </a:rPr>
                  <a:t>(,)</a:t>
                </a:r>
                <a:r>
                  <a:rPr lang="zh-CN" altLang="en-US" sz="2000" dirty="0">
                    <a:latin typeface="微软雅黑" pitchFamily="34" charset="-122"/>
                    <a:ea typeface="微软雅黑" pitchFamily="34" charset="-122"/>
                  </a:rPr>
                  <a:t>用于计算两个样本之间的距离；</a:t>
                </a:r>
                <a:r>
                  <a:rPr lang="en-US" altLang="zh-CN" sz="2000" dirty="0">
                    <a:latin typeface="微软雅黑" pitchFamily="34" charset="-122"/>
                    <a:ea typeface="微软雅黑" pitchFamily="34" charset="-122"/>
                  </a:rPr>
                  <a:t> </a:t>
                </a:r>
                <a14:m>
                  <m:oMath xmlns:m="http://schemas.openxmlformats.org/officeDocument/2006/math">
                    <m:r>
                      <a:rPr lang="en-US" altLang="zh-CN" sz="2000" b="1" i="1">
                        <a:latin typeface="Cambria Math" panose="02040503050406030204" pitchFamily="18" charset="0"/>
                      </a:rPr>
                      <m:t>𝒖</m:t>
                    </m:r>
                  </m:oMath>
                </a14:m>
                <a:r>
                  <a:rPr lang="zh-CN" altLang="en-US" sz="2000" dirty="0">
                    <a:latin typeface="微软雅黑" pitchFamily="34" charset="-122"/>
                    <a:ea typeface="微软雅黑" pitchFamily="34" charset="-122"/>
                  </a:rPr>
                  <a:t>代表簇</a:t>
                </a:r>
                <a:r>
                  <a:rPr lang="en-US" altLang="zh-CN" sz="2000" dirty="0">
                    <a:latin typeface="微软雅黑" pitchFamily="34" charset="-122"/>
                    <a:ea typeface="微软雅黑" pitchFamily="34" charset="-122"/>
                  </a:rPr>
                  <a:t>C</a:t>
                </a:r>
                <a:r>
                  <a:rPr lang="zh-CN" altLang="en-US" sz="2000" dirty="0">
                    <a:latin typeface="微软雅黑" pitchFamily="34" charset="-122"/>
                    <a:ea typeface="微软雅黑" pitchFamily="34" charset="-122"/>
                  </a:rPr>
                  <a:t>的中心点</a:t>
                </a:r>
                <a14:m>
                  <m:oMath xmlns:m="http://schemas.openxmlformats.org/officeDocument/2006/math">
                    <m:r>
                      <a:rPr lang="en-US" altLang="zh-CN" sz="2000" b="1" i="1" dirty="0">
                        <a:latin typeface="Cambria Math" panose="02040503050406030204" pitchFamily="18" charset="0"/>
                      </a:rPr>
                      <m:t>𝒖</m:t>
                    </m:r>
                    <m:r>
                      <a:rPr lang="en-US" altLang="zh-CN" sz="2000" b="1" i="1" dirty="0" smtClean="0">
                        <a:latin typeface="Cambria Math" panose="02040503050406030204" pitchFamily="18" charset="0"/>
                      </a:rPr>
                      <m:t>=</m:t>
                    </m:r>
                    <m:f>
                      <m:fPr>
                        <m:ctrlPr>
                          <a:rPr lang="en-US" altLang="zh-CN" sz="2000" b="1" i="1" dirty="0" smtClean="0">
                            <a:latin typeface="Cambria Math"/>
                          </a:rPr>
                        </m:ctrlPr>
                      </m:fPr>
                      <m:num>
                        <m:r>
                          <a:rPr lang="en-US" altLang="zh-CN" sz="2000" b="1" i="1" dirty="0" smtClean="0">
                            <a:latin typeface="Cambria Math" panose="02040503050406030204" pitchFamily="18" charset="0"/>
                          </a:rPr>
                          <m:t>𝟏</m:t>
                        </m:r>
                      </m:num>
                      <m:den>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𝑪</m:t>
                        </m:r>
                        <m:r>
                          <a:rPr lang="en-US" altLang="zh-CN" sz="2000" b="1" i="1" dirty="0" smtClean="0">
                            <a:latin typeface="Cambria Math" panose="02040503050406030204" pitchFamily="18" charset="0"/>
                          </a:rPr>
                          <m:t>|</m:t>
                        </m:r>
                      </m:den>
                    </m:f>
                    <m:nary>
                      <m:naryPr>
                        <m:chr m:val="∑"/>
                        <m:supHide m:val="on"/>
                        <m:ctrlPr>
                          <a:rPr lang="en-US" altLang="zh-CN" sz="2000" b="1" i="1" dirty="0" smtClean="0">
                            <a:latin typeface="Cambria Math"/>
                          </a:rPr>
                        </m:ctrlPr>
                      </m:naryPr>
                      <m:sub>
                        <m:r>
                          <m:rPr>
                            <m:brk m:alnAt="7"/>
                          </m:rPr>
                          <a:rPr lang="en-US" altLang="zh-CN" sz="2000" b="1" i="1" dirty="0" smtClean="0">
                            <a:latin typeface="Cambria Math" panose="02040503050406030204" pitchFamily="18" charset="0"/>
                          </a:rPr>
                          <m:t>𝟏</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𝒊</m:t>
                        </m:r>
                        <m:r>
                          <a:rPr lang="en-US" altLang="zh-CN" sz="2000" b="1" i="1" dirty="0" smtClean="0">
                            <a:latin typeface="Cambria Math" panose="02040503050406030204" pitchFamily="18" charset="0"/>
                          </a:rPr>
                          <m:t>≤|</m:t>
                        </m:r>
                        <m:r>
                          <a:rPr lang="en-US" altLang="zh-CN" sz="2000" b="1" i="1" dirty="0" smtClean="0">
                            <a:latin typeface="Cambria Math" panose="02040503050406030204" pitchFamily="18" charset="0"/>
                          </a:rPr>
                          <m:t>𝑪</m:t>
                        </m:r>
                        <m:r>
                          <a:rPr lang="en-US" altLang="zh-CN" sz="2000" b="1" i="1" dirty="0" smtClean="0">
                            <a:latin typeface="Cambria Math" panose="02040503050406030204" pitchFamily="18" charset="0"/>
                          </a:rPr>
                          <m:t>|</m:t>
                        </m:r>
                      </m:sub>
                      <m:sup/>
                      <m:e>
                        <m:sSub>
                          <m:sSubPr>
                            <m:ctrlPr>
                              <a:rPr lang="en-US" altLang="zh-CN" sz="2000" b="1" i="1" dirty="0" smtClean="0">
                                <a:latin typeface="Cambria Math"/>
                              </a:rPr>
                            </m:ctrlPr>
                          </m:sSubPr>
                          <m:e>
                            <m:r>
                              <a:rPr lang="en-US" altLang="zh-CN" sz="2000" b="1" i="1" dirty="0" smtClean="0">
                                <a:latin typeface="Cambria Math" panose="02040503050406030204" pitchFamily="18" charset="0"/>
                              </a:rPr>
                              <m:t>𝒙</m:t>
                            </m:r>
                          </m:e>
                          <m:sub>
                            <m:r>
                              <a:rPr lang="en-US" altLang="zh-CN" sz="2000" b="1" i="1" dirty="0" smtClean="0">
                                <a:latin typeface="Cambria Math" panose="02040503050406030204" pitchFamily="18" charset="0"/>
                              </a:rPr>
                              <m:t>𝒊</m:t>
                            </m:r>
                          </m:sub>
                        </m:sSub>
                      </m:e>
                    </m:nary>
                  </m:oMath>
                </a14:m>
                <a:endParaRPr lang="en-US" altLang="zh-CN" sz="2000" b="1"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763713" y="842963"/>
                <a:ext cx="7380287" cy="3960812"/>
              </a:xfrm>
              <a:prstGeom prst="rect">
                <a:avLst/>
              </a:prstGeom>
              <a:blipFill>
                <a:blip r:embed="rId3"/>
                <a:stretch>
                  <a:fillRect r="-826"/>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AB57BE6B-ED5A-36B2-C332-2C370F0F0589}"/>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4.4</a:t>
            </a:r>
            <a:r>
              <a:rPr lang="zh-CN" altLang="en-US" sz="2400" b="1" dirty="0">
                <a:latin typeface="+mj-ea"/>
              </a:rPr>
              <a:t>  模型性能评估 </a:t>
            </a:r>
            <a:r>
              <a:rPr lang="en-US" altLang="zh-CN" sz="2400" b="1" dirty="0">
                <a:latin typeface="+mj-ea"/>
              </a:rPr>
              <a:t>—— </a:t>
            </a:r>
            <a:r>
              <a:rPr lang="zh-CN" altLang="en-US" sz="2400" dirty="0">
                <a:latin typeface="+mj-ea"/>
              </a:rPr>
              <a:t>聚类性能度量</a:t>
            </a:r>
          </a:p>
        </p:txBody>
      </p:sp>
    </p:spTree>
    <p:extLst>
      <p:ext uri="{BB962C8B-B14F-4D97-AF65-F5344CB8AC3E}">
        <p14:creationId xmlns:p14="http://schemas.microsoft.com/office/powerpoint/2010/main" val="297647542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36725" y="781050"/>
                <a:ext cx="7407275" cy="4362450"/>
              </a:xfrm>
              <a:prstGeom prst="rect">
                <a:avLst/>
              </a:prstGeom>
            </p:spPr>
            <p:txBody>
              <a:bodyPr/>
              <a:lstStyle/>
              <a:p>
                <a:pPr lvl="1" algn="just"/>
                <a:r>
                  <a:rPr lang="zh-CN" altLang="en-US" sz="2000" b="1" dirty="0">
                    <a:latin typeface="微软雅黑" pitchFamily="34" charset="-122"/>
                    <a:ea typeface="微软雅黑" pitchFamily="34" charset="-122"/>
                  </a:rPr>
                  <a:t>内部指标：</a:t>
                </a:r>
                <a:endParaRPr lang="en-US" altLang="zh-CN" sz="2000" b="1" dirty="0">
                  <a:latin typeface="微软雅黑" pitchFamily="34" charset="-122"/>
                  <a:ea typeface="微软雅黑" pitchFamily="34" charset="-122"/>
                </a:endParaRPr>
              </a:p>
              <a:p>
                <a:pPr lvl="2" algn="just">
                  <a:lnSpc>
                    <a:spcPct val="150000"/>
                  </a:lnSpc>
                </a:pPr>
                <a14:m>
                  <m:oMath xmlns:m="http://schemas.openxmlformats.org/officeDocument/2006/math">
                    <m:r>
                      <a:rPr lang="en-US" altLang="zh-CN" sz="1800" b="1" i="0">
                        <a:latin typeface="Cambria Math" panose="02040503050406030204" pitchFamily="18" charset="0"/>
                      </a:rPr>
                      <m:t>𝐚𝐯𝐠</m:t>
                    </m:r>
                    <m:d>
                      <m:dPr>
                        <m:ctrlPr>
                          <a:rPr lang="en-US" altLang="zh-CN" sz="1800" b="1" i="1">
                            <a:latin typeface="Cambria Math"/>
                          </a:rPr>
                        </m:ctrlPr>
                      </m:dPr>
                      <m:e>
                        <m:r>
                          <a:rPr lang="en-US" altLang="zh-CN" sz="1800" b="1" i="0">
                            <a:latin typeface="Cambria Math" panose="02040503050406030204" pitchFamily="18" charset="0"/>
                          </a:rPr>
                          <m:t>𝐂</m:t>
                        </m:r>
                      </m:e>
                    </m:d>
                  </m:oMath>
                </a14:m>
                <a:r>
                  <a:rPr lang="zh-CN" altLang="en-US" sz="1800" dirty="0">
                    <a:latin typeface="微软雅黑" pitchFamily="34" charset="-122"/>
                    <a:ea typeface="微软雅黑" pitchFamily="34" charset="-122"/>
                  </a:rPr>
                  <a:t>对应簇内样本间的平均距离</a:t>
                </a:r>
                <a:r>
                  <a:rPr lang="zh-CN" altLang="en-US" sz="1800" b="1" dirty="0">
                    <a:latin typeface="微软雅黑" pitchFamily="34" charset="-122"/>
                    <a:ea typeface="微软雅黑" pitchFamily="34" charset="-122"/>
                  </a:rPr>
                  <a:t>，</a:t>
                </a:r>
                <a14:m>
                  <m:oMath xmlns:m="http://schemas.openxmlformats.org/officeDocument/2006/math">
                    <m:r>
                      <a:rPr lang="en-US" altLang="zh-CN" sz="1800" b="1" i="0" dirty="0">
                        <a:latin typeface="Cambria Math" panose="02040503050406030204" pitchFamily="18" charset="0"/>
                      </a:rPr>
                      <m:t>𝐝𝐢𝐚𝐦</m:t>
                    </m:r>
                    <m:d>
                      <m:dPr>
                        <m:ctrlPr>
                          <a:rPr lang="en-US" altLang="zh-CN" sz="1800" b="1" i="1" dirty="0">
                            <a:latin typeface="Cambria Math"/>
                          </a:rPr>
                        </m:ctrlPr>
                      </m:dPr>
                      <m:e>
                        <m:r>
                          <a:rPr lang="en-US" altLang="zh-CN" sz="1800" b="1" i="0" dirty="0">
                            <a:latin typeface="Cambria Math" panose="02040503050406030204" pitchFamily="18" charset="0"/>
                          </a:rPr>
                          <m:t>𝐂</m:t>
                        </m:r>
                      </m:e>
                    </m:d>
                  </m:oMath>
                </a14:m>
                <a:r>
                  <a:rPr lang="zh-CN" altLang="en-US" sz="1800" dirty="0">
                    <a:latin typeface="微软雅黑" pitchFamily="34" charset="-122"/>
                    <a:ea typeface="微软雅黑" pitchFamily="34" charset="-122"/>
                  </a:rPr>
                  <a:t>对应于该簇内样本间的最远距离</a:t>
                </a:r>
                <a:r>
                  <a:rPr lang="zh-CN" altLang="en-US" sz="1800" b="1" dirty="0">
                    <a:latin typeface="微软雅黑" pitchFamily="34" charset="-122"/>
                    <a:ea typeface="微软雅黑" pitchFamily="34" charset="-122"/>
                  </a:rPr>
                  <a:t>，</a:t>
                </a:r>
                <a14:m>
                  <m:oMath xmlns:m="http://schemas.openxmlformats.org/officeDocument/2006/math">
                    <m:sSub>
                      <m:sSubPr>
                        <m:ctrlPr>
                          <a:rPr lang="en-US" altLang="zh-CN" sz="1800" b="1" i="1" dirty="0">
                            <a:latin typeface="Cambria Math"/>
                          </a:rPr>
                        </m:ctrlPr>
                      </m:sSubPr>
                      <m:e>
                        <m:r>
                          <a:rPr lang="en-US" altLang="zh-CN" sz="1800" b="1" i="0" dirty="0">
                            <a:latin typeface="Cambria Math" panose="02040503050406030204" pitchFamily="18" charset="0"/>
                          </a:rPr>
                          <m:t>𝐝</m:t>
                        </m:r>
                      </m:e>
                      <m:sub>
                        <m:r>
                          <a:rPr lang="en-US" altLang="zh-CN" sz="1800" b="1" i="0" dirty="0">
                            <a:latin typeface="Cambria Math" panose="02040503050406030204" pitchFamily="18" charset="0"/>
                          </a:rPr>
                          <m:t>𝐦𝐢𝐧</m:t>
                        </m:r>
                      </m:sub>
                    </m:sSub>
                    <m:d>
                      <m:dPr>
                        <m:ctrlPr>
                          <a:rPr lang="en-US" altLang="zh-CN" sz="1800" b="1" i="1" dirty="0">
                            <a:latin typeface="Cambria Math"/>
                          </a:rPr>
                        </m:ctrlPr>
                      </m:dPr>
                      <m:e>
                        <m:sSub>
                          <m:sSubPr>
                            <m:ctrlPr>
                              <a:rPr lang="en-US" altLang="zh-CN" sz="1800" b="1" i="1">
                                <a:latin typeface="Cambria Math"/>
                              </a:rPr>
                            </m:ctrlPr>
                          </m:sSubPr>
                          <m:e>
                            <m:r>
                              <a:rPr lang="en-US" altLang="zh-CN" sz="1800" b="1" i="0">
                                <a:latin typeface="Cambria Math" panose="02040503050406030204" pitchFamily="18" charset="0"/>
                              </a:rPr>
                              <m:t>𝐂</m:t>
                            </m:r>
                          </m:e>
                          <m:sub>
                            <m:r>
                              <a:rPr lang="en-US" altLang="zh-CN" sz="1800" b="1" i="0">
                                <a:latin typeface="Cambria Math" panose="02040503050406030204" pitchFamily="18" charset="0"/>
                              </a:rPr>
                              <m:t>𝐢</m:t>
                            </m:r>
                          </m:sub>
                        </m:sSub>
                        <m:r>
                          <a:rPr lang="en-US" altLang="zh-CN" sz="1800" b="1" i="0">
                            <a:latin typeface="Cambria Math" panose="02040503050406030204" pitchFamily="18" charset="0"/>
                          </a:rPr>
                          <m:t>,</m:t>
                        </m:r>
                        <m:sSub>
                          <m:sSubPr>
                            <m:ctrlPr>
                              <a:rPr lang="en-US" altLang="zh-CN" sz="1800" b="1" i="1">
                                <a:latin typeface="Cambria Math"/>
                              </a:rPr>
                            </m:ctrlPr>
                          </m:sSubPr>
                          <m:e>
                            <m:r>
                              <a:rPr lang="en-US" altLang="zh-CN" sz="1800" b="1" i="0">
                                <a:latin typeface="Cambria Math" panose="02040503050406030204" pitchFamily="18" charset="0"/>
                              </a:rPr>
                              <m:t>𝐂</m:t>
                            </m:r>
                          </m:e>
                          <m:sub>
                            <m:r>
                              <a:rPr lang="en-US" altLang="zh-CN" sz="1800" b="1" i="0">
                                <a:latin typeface="Cambria Math" panose="02040503050406030204" pitchFamily="18" charset="0"/>
                              </a:rPr>
                              <m:t>𝐣</m:t>
                            </m:r>
                          </m:sub>
                        </m:sSub>
                      </m:e>
                    </m:d>
                  </m:oMath>
                </a14:m>
                <a:r>
                  <a:rPr lang="zh-CN" altLang="en-US" sz="1800" dirty="0">
                    <a:latin typeface="微软雅黑" pitchFamily="34" charset="-122"/>
                    <a:ea typeface="微软雅黑" pitchFamily="34" charset="-122"/>
                  </a:rPr>
                  <a:t>对应两簇间样本的最近距离，</a:t>
                </a:r>
                <a14:m>
                  <m:oMath xmlns:m="http://schemas.openxmlformats.org/officeDocument/2006/math">
                    <m:sSub>
                      <m:sSubPr>
                        <m:ctrlPr>
                          <a:rPr lang="en-US" altLang="zh-CN" sz="1800" b="1" i="1" dirty="0">
                            <a:latin typeface="Cambria Math"/>
                          </a:rPr>
                        </m:ctrlPr>
                      </m:sSubPr>
                      <m:e>
                        <m:r>
                          <a:rPr lang="en-US" altLang="zh-CN" sz="1800" b="1" i="0" dirty="0">
                            <a:latin typeface="Cambria Math" panose="02040503050406030204" pitchFamily="18" charset="0"/>
                          </a:rPr>
                          <m:t>𝐝</m:t>
                        </m:r>
                      </m:e>
                      <m:sub>
                        <m:r>
                          <a:rPr lang="en-US" altLang="zh-CN" sz="1800" b="1" i="0" dirty="0">
                            <a:latin typeface="Cambria Math" panose="02040503050406030204" pitchFamily="18" charset="0"/>
                          </a:rPr>
                          <m:t>𝐜𝐞𝐧</m:t>
                        </m:r>
                      </m:sub>
                    </m:sSub>
                    <m:d>
                      <m:dPr>
                        <m:ctrlPr>
                          <a:rPr lang="en-US" altLang="zh-CN" sz="1800" b="1" i="1" dirty="0">
                            <a:latin typeface="Cambria Math"/>
                          </a:rPr>
                        </m:ctrlPr>
                      </m:dPr>
                      <m:e>
                        <m:sSub>
                          <m:sSubPr>
                            <m:ctrlPr>
                              <a:rPr lang="en-US" altLang="zh-CN" sz="1800" b="1" i="1">
                                <a:latin typeface="Cambria Math"/>
                              </a:rPr>
                            </m:ctrlPr>
                          </m:sSubPr>
                          <m:e>
                            <m:r>
                              <a:rPr lang="en-US" altLang="zh-CN" sz="1800" b="1" i="0">
                                <a:latin typeface="Cambria Math" panose="02040503050406030204" pitchFamily="18" charset="0"/>
                              </a:rPr>
                              <m:t>𝐂</m:t>
                            </m:r>
                          </m:e>
                          <m:sub>
                            <m:r>
                              <a:rPr lang="en-US" altLang="zh-CN" sz="1800" b="1" i="0">
                                <a:latin typeface="Cambria Math" panose="02040503050406030204" pitchFamily="18" charset="0"/>
                              </a:rPr>
                              <m:t>𝐢</m:t>
                            </m:r>
                          </m:sub>
                        </m:sSub>
                        <m:r>
                          <a:rPr lang="en-US" altLang="zh-CN" sz="1800" b="1" i="0">
                            <a:latin typeface="Cambria Math" panose="02040503050406030204" pitchFamily="18" charset="0"/>
                          </a:rPr>
                          <m:t>,</m:t>
                        </m:r>
                        <m:sSub>
                          <m:sSubPr>
                            <m:ctrlPr>
                              <a:rPr lang="en-US" altLang="zh-CN" sz="1800" b="1" i="1">
                                <a:latin typeface="Cambria Math"/>
                              </a:rPr>
                            </m:ctrlPr>
                          </m:sSubPr>
                          <m:e>
                            <m:r>
                              <a:rPr lang="en-US" altLang="zh-CN" sz="1800" b="1" i="0">
                                <a:latin typeface="Cambria Math" panose="02040503050406030204" pitchFamily="18" charset="0"/>
                              </a:rPr>
                              <m:t>𝐂</m:t>
                            </m:r>
                          </m:e>
                          <m:sub>
                            <m:r>
                              <a:rPr lang="en-US" altLang="zh-CN" sz="1800" b="1" i="0">
                                <a:latin typeface="Cambria Math" panose="02040503050406030204" pitchFamily="18" charset="0"/>
                              </a:rPr>
                              <m:t>𝐣</m:t>
                            </m:r>
                          </m:sub>
                        </m:sSub>
                      </m:e>
                    </m:d>
                  </m:oMath>
                </a14:m>
                <a:r>
                  <a:rPr lang="zh-CN" altLang="en-US" sz="1800" dirty="0">
                    <a:latin typeface="微软雅黑" pitchFamily="34" charset="-122"/>
                    <a:ea typeface="微软雅黑" pitchFamily="34" charset="-122"/>
                  </a:rPr>
                  <a:t>对应两簇中心点的距离，基于以上指标可得以下的聚类性能度量的内部指标</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其中</a:t>
                </a:r>
                <a:r>
                  <a:rPr lang="en-US" altLang="zh-CN" sz="1800" dirty="0">
                    <a:latin typeface="微软雅黑" pitchFamily="34" charset="-122"/>
                    <a:ea typeface="微软雅黑" pitchFamily="34" charset="-122"/>
                  </a:rPr>
                  <a:t>DBI</a:t>
                </a:r>
                <a:r>
                  <a:rPr lang="zh-CN" altLang="en-US" sz="1800" dirty="0">
                    <a:latin typeface="微软雅黑" pitchFamily="34" charset="-122"/>
                    <a:ea typeface="微软雅黑" pitchFamily="34" charset="-122"/>
                  </a:rPr>
                  <a:t>值越小越好，</a:t>
                </a:r>
                <a:r>
                  <a:rPr lang="en-US" altLang="zh-CN" sz="1800" dirty="0">
                    <a:latin typeface="微软雅黑" pitchFamily="34" charset="-122"/>
                    <a:ea typeface="微软雅黑" pitchFamily="34" charset="-122"/>
                  </a:rPr>
                  <a:t>DI</a:t>
                </a:r>
                <a:r>
                  <a:rPr lang="zh-CN" altLang="en-US" sz="1800" dirty="0">
                    <a:latin typeface="微软雅黑" pitchFamily="34" charset="-122"/>
                    <a:ea typeface="微软雅黑" pitchFamily="34" charset="-122"/>
                  </a:rPr>
                  <a:t>值越大越好</a:t>
                </a:r>
                <a:r>
                  <a:rPr lang="zh-CN" altLang="en-US" sz="2000"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lvl="2" algn="just"/>
                <a:r>
                  <a:rPr lang="en-US" altLang="zh-CN" sz="2000" b="1" dirty="0">
                    <a:latin typeface="微软雅黑" pitchFamily="34" charset="-122"/>
                    <a:ea typeface="微软雅黑" pitchFamily="34" charset="-122"/>
                  </a:rPr>
                  <a:t>DB</a:t>
                </a:r>
                <a:r>
                  <a:rPr lang="zh-CN" altLang="en-US" sz="2000" b="1" dirty="0">
                    <a:latin typeface="微软雅黑" pitchFamily="34" charset="-122"/>
                    <a:ea typeface="微软雅黑" pitchFamily="34" charset="-122"/>
                  </a:rPr>
                  <a:t>指数（</a:t>
                </a:r>
                <a:r>
                  <a:rPr lang="en-US" altLang="zh-CN" sz="2000" b="1" dirty="0">
                    <a:latin typeface="微软雅黑" pitchFamily="34" charset="-122"/>
                    <a:ea typeface="微软雅黑" pitchFamily="34" charset="-122"/>
                  </a:rPr>
                  <a:t>Davies-</a:t>
                </a:r>
                <a:r>
                  <a:rPr lang="en-US" altLang="zh-CN" sz="2000" b="1" dirty="0" err="1">
                    <a:latin typeface="微软雅黑" pitchFamily="34" charset="-122"/>
                    <a:ea typeface="微软雅黑" pitchFamily="34" charset="-122"/>
                  </a:rPr>
                  <a:t>Bouldin</a:t>
                </a: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Index,DBI</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lvl="3" algn="just"/>
                <a:r>
                  <a:rPr lang="en-US" altLang="zh-CN" sz="2000" b="1" dirty="0">
                    <a:latin typeface="微软雅黑" pitchFamily="34" charset="-122"/>
                    <a:ea typeface="微软雅黑" pitchFamily="34" charset="-122"/>
                  </a:rPr>
                  <a:t>DB</a:t>
                </a:r>
                <a14:m>
                  <m:oMath xmlns:m="http://schemas.openxmlformats.org/officeDocument/2006/math">
                    <m:r>
                      <a:rPr lang="en-US" altLang="zh-CN" sz="2000" b="1" i="0" smtClean="0">
                        <a:latin typeface="Cambria Math" panose="02040503050406030204" pitchFamily="18" charset="0"/>
                      </a:rPr>
                      <m:t>𝐈</m:t>
                    </m:r>
                    <m:r>
                      <a:rPr lang="en-US" altLang="zh-CN" sz="2000" b="1" i="1" smtClean="0">
                        <a:latin typeface="Cambria Math" panose="02040503050406030204" pitchFamily="18" charset="0"/>
                      </a:rPr>
                      <m:t>=</m:t>
                    </m:r>
                    <m:f>
                      <m:fPr>
                        <m:ctrlPr>
                          <a:rPr lang="en-US" altLang="zh-CN" sz="2000" b="1" i="1" smtClean="0">
                            <a:latin typeface="Cambria Math"/>
                          </a:rPr>
                        </m:ctrlPr>
                      </m:fPr>
                      <m:num>
                        <m:r>
                          <a:rPr lang="en-US" altLang="zh-CN" sz="2000" b="1" i="0" smtClean="0">
                            <a:latin typeface="Cambria Math" panose="02040503050406030204" pitchFamily="18" charset="0"/>
                          </a:rPr>
                          <m:t>𝟏</m:t>
                        </m:r>
                      </m:num>
                      <m:den>
                        <m:r>
                          <a:rPr lang="en-US" altLang="zh-CN" sz="2000" b="1" i="0" smtClean="0">
                            <a:latin typeface="Cambria Math" panose="02040503050406030204" pitchFamily="18" charset="0"/>
                          </a:rPr>
                          <m:t>𝐤</m:t>
                        </m:r>
                      </m:den>
                    </m:f>
                    <m:nary>
                      <m:naryPr>
                        <m:chr m:val="∑"/>
                        <m:ctrlPr>
                          <a:rPr lang="en-US" altLang="zh-CN" sz="2000" b="1" i="1" smtClean="0">
                            <a:latin typeface="Cambria Math"/>
                          </a:rPr>
                        </m:ctrlPr>
                      </m:naryPr>
                      <m:sub>
                        <m:r>
                          <m:rPr>
                            <m:brk m:alnAt="23"/>
                          </m:rPr>
                          <a:rPr lang="en-US" altLang="zh-CN" sz="2000" b="1" i="0" smtClean="0">
                            <a:latin typeface="Cambria Math" panose="02040503050406030204" pitchFamily="18" charset="0"/>
                          </a:rPr>
                          <m:t>𝐢</m:t>
                        </m:r>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𝟏</m:t>
                        </m:r>
                      </m:sub>
                      <m:sup>
                        <m:r>
                          <a:rPr lang="en-US" altLang="zh-CN" sz="2000" b="1" i="0" smtClean="0">
                            <a:latin typeface="Cambria Math" panose="02040503050406030204" pitchFamily="18" charset="0"/>
                          </a:rPr>
                          <m:t>𝐤</m:t>
                        </m:r>
                      </m:sup>
                      <m:e>
                        <m:sSub>
                          <m:sSubPr>
                            <m:ctrlPr>
                              <a:rPr lang="en-US" altLang="zh-CN" sz="2000" b="1" i="1" dirty="0">
                                <a:latin typeface="Cambria Math"/>
                              </a:rPr>
                            </m:ctrlPr>
                          </m:sSubPr>
                          <m:e>
                            <m:r>
                              <a:rPr lang="en-US" altLang="zh-CN" sz="2000" b="1" i="0" dirty="0" smtClean="0">
                                <a:latin typeface="Cambria Math" panose="02040503050406030204" pitchFamily="18" charset="0"/>
                              </a:rPr>
                              <m:t>𝐦𝐚𝐱</m:t>
                            </m:r>
                          </m:e>
                          <m:sub>
                            <m:r>
                              <a:rPr lang="en-US" altLang="zh-CN" sz="2000" b="1" i="0" dirty="0">
                                <a:latin typeface="Cambria Math" panose="02040503050406030204" pitchFamily="18" charset="0"/>
                              </a:rPr>
                              <m:t>𝐣</m:t>
                            </m:r>
                            <m:r>
                              <a:rPr lang="en-US" altLang="zh-CN" sz="2000" b="1" i="0" dirty="0">
                                <a:latin typeface="Cambria Math" panose="02040503050406030204" pitchFamily="18" charset="0"/>
                                <a:ea typeface="Cambria Math" panose="02040503050406030204" pitchFamily="18" charset="0"/>
                              </a:rPr>
                              <m:t>≠</m:t>
                            </m:r>
                            <m:r>
                              <a:rPr lang="en-US" altLang="zh-CN" sz="2000" b="1" i="0" dirty="0">
                                <a:latin typeface="Cambria Math" panose="02040503050406030204" pitchFamily="18" charset="0"/>
                                <a:ea typeface="Cambria Math" panose="02040503050406030204" pitchFamily="18" charset="0"/>
                              </a:rPr>
                              <m:t>𝐢</m:t>
                            </m:r>
                            <m:r>
                              <a:rPr lang="en-US" altLang="zh-CN" sz="2000" b="1" i="0" dirty="0">
                                <a:latin typeface="Cambria Math" panose="02040503050406030204" pitchFamily="18" charset="0"/>
                              </a:rPr>
                              <m:t> </m:t>
                            </m:r>
                          </m:sub>
                        </m:sSub>
                        <m:r>
                          <a:rPr lang="en-US" altLang="zh-CN" sz="2000" b="1" i="0" smtClean="0">
                            <a:latin typeface="Cambria Math" panose="02040503050406030204" pitchFamily="18" charset="0"/>
                          </a:rPr>
                          <m:t>(</m:t>
                        </m:r>
                        <m:f>
                          <m:fPr>
                            <m:ctrlPr>
                              <a:rPr lang="en-US" altLang="zh-CN" sz="2000" b="1" i="1" smtClean="0">
                                <a:latin typeface="Cambria Math"/>
                              </a:rPr>
                            </m:ctrlPr>
                          </m:fPr>
                          <m:num>
                            <m:r>
                              <a:rPr lang="en-US" altLang="zh-CN" sz="2000" b="1" i="0" smtClean="0">
                                <a:latin typeface="Cambria Math" panose="02040503050406030204" pitchFamily="18" charset="0"/>
                              </a:rPr>
                              <m:t>𝐚𝐯𝐠</m:t>
                            </m:r>
                            <m:d>
                              <m:dPr>
                                <m:ctrlPr>
                                  <a:rPr lang="en-US" altLang="zh-CN" sz="2000" b="1" i="1" smtClean="0">
                                    <a:latin typeface="Cambria Math"/>
                                  </a:rPr>
                                </m:ctrlPr>
                              </m:dPr>
                              <m:e>
                                <m:sSub>
                                  <m:sSubPr>
                                    <m:ctrlPr>
                                      <a:rPr lang="en-US" altLang="zh-CN" sz="2000" b="1" i="1">
                                        <a:latin typeface="Cambria Math"/>
                                      </a:rPr>
                                    </m:ctrlPr>
                                  </m:sSubPr>
                                  <m:e>
                                    <m:r>
                                      <a:rPr lang="en-US" altLang="zh-CN" sz="2000" b="1" i="0">
                                        <a:latin typeface="Cambria Math" panose="02040503050406030204" pitchFamily="18" charset="0"/>
                                      </a:rPr>
                                      <m:t>𝐂</m:t>
                                    </m:r>
                                  </m:e>
                                  <m:sub>
                                    <m:r>
                                      <a:rPr lang="en-US" altLang="zh-CN" sz="2000" b="1" i="0">
                                        <a:latin typeface="Cambria Math" panose="02040503050406030204" pitchFamily="18" charset="0"/>
                                      </a:rPr>
                                      <m:t>𝐢</m:t>
                                    </m:r>
                                  </m:sub>
                                </m:sSub>
                              </m:e>
                            </m:d>
                            <m:r>
                              <a:rPr lang="en-US" altLang="zh-CN" sz="2000" b="1" i="0" smtClean="0">
                                <a:latin typeface="Cambria Math" panose="02040503050406030204" pitchFamily="18" charset="0"/>
                              </a:rPr>
                              <m:t>+</m:t>
                            </m:r>
                            <m:r>
                              <a:rPr lang="en-US" altLang="zh-CN" sz="2000" b="1" i="0" smtClean="0">
                                <a:latin typeface="Cambria Math" panose="02040503050406030204" pitchFamily="18" charset="0"/>
                              </a:rPr>
                              <m:t>𝐚𝐯𝐠</m:t>
                            </m:r>
                            <m:r>
                              <a:rPr lang="en-US" altLang="zh-CN" sz="2000" b="1" i="0" smtClean="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𝐂</m:t>
                                </m:r>
                              </m:e>
                              <m:sub>
                                <m:r>
                                  <a:rPr lang="en-US" altLang="zh-CN" sz="2000" b="1" i="0" smtClean="0">
                                    <a:latin typeface="Cambria Math" panose="02040503050406030204" pitchFamily="18" charset="0"/>
                                  </a:rPr>
                                  <m:t>𝐣</m:t>
                                </m:r>
                              </m:sub>
                            </m:sSub>
                            <m:r>
                              <a:rPr lang="en-US" altLang="zh-CN" sz="2000" b="1" i="0" smtClean="0">
                                <a:latin typeface="Cambria Math" panose="02040503050406030204" pitchFamily="18" charset="0"/>
                              </a:rPr>
                              <m:t>)</m:t>
                            </m:r>
                          </m:num>
                          <m:den>
                            <m:sSub>
                              <m:sSubPr>
                                <m:ctrlPr>
                                  <a:rPr lang="en-US" altLang="zh-CN" sz="2000" b="1" i="1" dirty="0">
                                    <a:latin typeface="Cambria Math"/>
                                  </a:rPr>
                                </m:ctrlPr>
                              </m:sSubPr>
                              <m:e>
                                <m:r>
                                  <a:rPr lang="en-US" altLang="zh-CN" sz="2000" b="1" i="0" dirty="0">
                                    <a:latin typeface="Cambria Math" panose="02040503050406030204" pitchFamily="18" charset="0"/>
                                  </a:rPr>
                                  <m:t>𝐝</m:t>
                                </m:r>
                              </m:e>
                              <m:sub>
                                <m:r>
                                  <a:rPr lang="en-US" altLang="zh-CN" sz="2000" b="1" i="0" dirty="0">
                                    <a:latin typeface="Cambria Math" panose="02040503050406030204" pitchFamily="18" charset="0"/>
                                  </a:rPr>
                                  <m:t>𝐜𝐞𝐧</m:t>
                                </m:r>
                              </m:sub>
                            </m:sSub>
                            <m:d>
                              <m:dPr>
                                <m:ctrlPr>
                                  <a:rPr lang="en-US" altLang="zh-CN" sz="2000" b="1" i="1" dirty="0">
                                    <a:latin typeface="Cambria Math"/>
                                  </a:rPr>
                                </m:ctrlPr>
                              </m:dPr>
                              <m:e>
                                <m:sSub>
                                  <m:sSubPr>
                                    <m:ctrlPr>
                                      <a:rPr lang="en-US" altLang="zh-CN" sz="2000" b="1" i="1">
                                        <a:latin typeface="Cambria Math"/>
                                      </a:rPr>
                                    </m:ctrlPr>
                                  </m:sSubPr>
                                  <m:e>
                                    <m:r>
                                      <a:rPr lang="en-US" altLang="zh-CN" sz="2000" b="1" i="0">
                                        <a:latin typeface="Cambria Math" panose="02040503050406030204" pitchFamily="18" charset="0"/>
                                      </a:rPr>
                                      <m:t>𝐂</m:t>
                                    </m:r>
                                  </m:e>
                                  <m:sub>
                                    <m:r>
                                      <a:rPr lang="en-US" altLang="zh-CN" sz="2000" b="1" i="0">
                                        <a:latin typeface="Cambria Math" panose="02040503050406030204" pitchFamily="18" charset="0"/>
                                      </a:rPr>
                                      <m:t>𝐢</m:t>
                                    </m:r>
                                  </m:sub>
                                </m:sSub>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𝐂</m:t>
                                    </m:r>
                                  </m:e>
                                  <m:sub>
                                    <m:r>
                                      <a:rPr lang="en-US" altLang="zh-CN" sz="2000" b="1" i="0">
                                        <a:latin typeface="Cambria Math" panose="02040503050406030204" pitchFamily="18" charset="0"/>
                                      </a:rPr>
                                      <m:t>𝐣</m:t>
                                    </m:r>
                                  </m:sub>
                                </m:sSub>
                              </m:e>
                            </m:d>
                          </m:den>
                        </m:f>
                        <m:r>
                          <a:rPr lang="en-US" altLang="zh-CN" sz="2000" b="1" i="0" smtClean="0">
                            <a:latin typeface="Cambria Math" panose="02040503050406030204" pitchFamily="18" charset="0"/>
                          </a:rPr>
                          <m:t>)</m:t>
                        </m:r>
                      </m:e>
                    </m:nary>
                  </m:oMath>
                </a14:m>
                <a:endParaRPr lang="en-US" altLang="zh-CN" sz="2000" b="1" dirty="0">
                  <a:latin typeface="微软雅黑" pitchFamily="34" charset="-122"/>
                  <a:ea typeface="微软雅黑" pitchFamily="34" charset="-122"/>
                </a:endParaRPr>
              </a:p>
              <a:p>
                <a:pPr lvl="2" algn="just"/>
                <a:r>
                  <a:rPr lang="en-US" altLang="zh-CN" sz="2000" b="1" dirty="0">
                    <a:latin typeface="微软雅黑" pitchFamily="34" charset="-122"/>
                    <a:ea typeface="微软雅黑" pitchFamily="34" charset="-122"/>
                  </a:rPr>
                  <a:t>Dunn</a:t>
                </a:r>
                <a:r>
                  <a:rPr lang="zh-CN" altLang="en-US" sz="2000" b="1" dirty="0">
                    <a:latin typeface="微软雅黑" pitchFamily="34" charset="-122"/>
                    <a:ea typeface="微软雅黑" pitchFamily="34" charset="-122"/>
                  </a:rPr>
                  <a:t>指数（</a:t>
                </a:r>
                <a:r>
                  <a:rPr lang="en-US" altLang="zh-CN" sz="2000" b="1" dirty="0">
                    <a:latin typeface="微软雅黑" pitchFamily="34" charset="-122"/>
                    <a:ea typeface="微软雅黑" pitchFamily="34" charset="-122"/>
                  </a:rPr>
                  <a:t>Dunn </a:t>
                </a:r>
                <a:r>
                  <a:rPr lang="en-US" altLang="zh-CN" sz="2000" b="1" dirty="0" err="1">
                    <a:latin typeface="微软雅黑" pitchFamily="34" charset="-122"/>
                    <a:ea typeface="微软雅黑" pitchFamily="34" charset="-122"/>
                  </a:rPr>
                  <a:t>Index,DI</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855662" lvl="2" indent="0" algn="just">
                  <a:buNone/>
                </a:pPr>
                <a14:m>
                  <m:oMathPara xmlns:m="http://schemas.openxmlformats.org/officeDocument/2006/math">
                    <m:oMathParaPr>
                      <m:jc m:val="centerGroup"/>
                    </m:oMathParaPr>
                    <m:oMath xmlns:m="http://schemas.openxmlformats.org/officeDocument/2006/math">
                      <m:r>
                        <a:rPr lang="en-US" altLang="zh-CN" sz="2000" b="1" i="0" smtClean="0">
                          <a:latin typeface="Cambria Math" panose="02040503050406030204" pitchFamily="18" charset="0"/>
                        </a:rPr>
                        <m:t> </m:t>
                      </m:r>
                      <m:r>
                        <a:rPr lang="en-US" altLang="zh-CN" sz="2000" b="1" i="0" smtClean="0">
                          <a:latin typeface="Cambria Math" panose="02040503050406030204" pitchFamily="18" charset="0"/>
                        </a:rPr>
                        <m:t>𝐃𝐈</m:t>
                      </m:r>
                      <m:r>
                        <a:rPr lang="en-US" altLang="zh-CN" sz="2000" b="1" i="0" smtClean="0">
                          <a:latin typeface="Cambria Math" panose="02040503050406030204" pitchFamily="18" charset="0"/>
                        </a:rPr>
                        <m:t>=</m:t>
                      </m:r>
                      <m:sSub>
                        <m:sSubPr>
                          <m:ctrlPr>
                            <a:rPr lang="en-US" altLang="zh-CN" sz="2000" b="1" i="1" dirty="0">
                              <a:latin typeface="Cambria Math"/>
                            </a:rPr>
                          </m:ctrlPr>
                        </m:sSubPr>
                        <m:e>
                          <m:r>
                            <a:rPr lang="en-US" altLang="zh-CN" sz="2000" b="1" i="0" dirty="0">
                              <a:latin typeface="Cambria Math" panose="02040503050406030204" pitchFamily="18" charset="0"/>
                            </a:rPr>
                            <m:t>𝐦𝐢𝐧</m:t>
                          </m:r>
                        </m:e>
                        <m:sub>
                          <m:r>
                            <a:rPr lang="en-US" altLang="zh-CN" sz="2000" b="1" i="0" dirty="0" smtClean="0">
                              <a:latin typeface="Cambria Math" panose="02040503050406030204" pitchFamily="18" charset="0"/>
                            </a:rPr>
                            <m:t>𝟏</m:t>
                          </m:r>
                          <m:r>
                            <a:rPr lang="en-US" altLang="zh-CN" sz="2000" b="1" i="0" dirty="0" smtClean="0">
                              <a:latin typeface="Cambria Math" panose="02040503050406030204" pitchFamily="18" charset="0"/>
                            </a:rPr>
                            <m:t>≤</m:t>
                          </m:r>
                          <m:r>
                            <a:rPr lang="en-US" altLang="zh-CN" sz="2000" b="1" i="0" dirty="0" smtClean="0">
                              <a:latin typeface="Cambria Math" panose="02040503050406030204" pitchFamily="18" charset="0"/>
                            </a:rPr>
                            <m:t>𝐢</m:t>
                          </m:r>
                          <m:r>
                            <a:rPr lang="en-US" altLang="zh-CN" sz="2000" b="1" i="0" dirty="0" smtClean="0">
                              <a:latin typeface="Cambria Math" panose="02040503050406030204" pitchFamily="18" charset="0"/>
                            </a:rPr>
                            <m:t>≤</m:t>
                          </m:r>
                          <m:r>
                            <a:rPr lang="en-US" altLang="zh-CN" sz="2000" b="1" i="0" dirty="0" smtClean="0">
                              <a:latin typeface="Cambria Math" panose="02040503050406030204" pitchFamily="18" charset="0"/>
                            </a:rPr>
                            <m:t>𝐤</m:t>
                          </m:r>
                          <m:r>
                            <a:rPr lang="en-US" altLang="zh-CN" sz="2000" b="1" i="0" dirty="0" smtClean="0">
                              <a:latin typeface="Cambria Math" panose="02040503050406030204" pitchFamily="18" charset="0"/>
                            </a:rPr>
                            <m:t> </m:t>
                          </m:r>
                        </m:sub>
                      </m:sSub>
                      <m:r>
                        <a:rPr lang="en-US" altLang="zh-CN" sz="2000" b="1" i="0" smtClean="0">
                          <a:latin typeface="Cambria Math" panose="02040503050406030204" pitchFamily="18" charset="0"/>
                          <a:ea typeface="Cambria Math" panose="02040503050406030204" pitchFamily="18" charset="0"/>
                        </a:rPr>
                        <m:t>{</m:t>
                      </m:r>
                      <m:sSub>
                        <m:sSubPr>
                          <m:ctrlPr>
                            <a:rPr lang="en-US" altLang="zh-CN" sz="2000" b="1" i="1" dirty="0" smtClean="0">
                              <a:latin typeface="Cambria Math"/>
                            </a:rPr>
                          </m:ctrlPr>
                        </m:sSubPr>
                        <m:e>
                          <m:r>
                            <a:rPr lang="en-US" altLang="zh-CN" sz="2000" b="1" i="0" dirty="0">
                              <a:latin typeface="Cambria Math" panose="02040503050406030204" pitchFamily="18" charset="0"/>
                            </a:rPr>
                            <m:t>𝐦𝐢𝐧</m:t>
                          </m:r>
                        </m:e>
                        <m:sub>
                          <m:r>
                            <a:rPr lang="en-US" altLang="zh-CN" sz="2000" b="1" i="0" dirty="0" smtClean="0">
                              <a:latin typeface="Cambria Math" panose="02040503050406030204" pitchFamily="18" charset="0"/>
                            </a:rPr>
                            <m:t>𝐣</m:t>
                          </m:r>
                          <m:r>
                            <a:rPr lang="en-US" altLang="zh-CN" sz="2000" b="1" i="0" dirty="0" smtClean="0">
                              <a:latin typeface="Cambria Math" panose="02040503050406030204" pitchFamily="18" charset="0"/>
                              <a:ea typeface="Cambria Math" panose="02040503050406030204" pitchFamily="18" charset="0"/>
                            </a:rPr>
                            <m:t>≠</m:t>
                          </m:r>
                          <m:r>
                            <a:rPr lang="en-US" altLang="zh-CN" sz="2000" b="1" i="0" dirty="0" smtClean="0">
                              <a:latin typeface="Cambria Math" panose="02040503050406030204" pitchFamily="18" charset="0"/>
                              <a:ea typeface="Cambria Math" panose="02040503050406030204" pitchFamily="18" charset="0"/>
                            </a:rPr>
                            <m:t>𝐢</m:t>
                          </m:r>
                          <m:r>
                            <a:rPr lang="en-US" altLang="zh-CN" sz="2000" b="1" i="0" dirty="0" smtClean="0">
                              <a:latin typeface="Cambria Math" panose="02040503050406030204" pitchFamily="18" charset="0"/>
                            </a:rPr>
                            <m:t> </m:t>
                          </m:r>
                        </m:sub>
                      </m:sSub>
                      <m:r>
                        <a:rPr lang="en-US" altLang="zh-CN" sz="2000" b="1" i="0" smtClean="0">
                          <a:latin typeface="Cambria Math" panose="02040503050406030204" pitchFamily="18" charset="0"/>
                        </a:rPr>
                        <m:t>(</m:t>
                      </m:r>
                      <m:f>
                        <m:fPr>
                          <m:ctrlPr>
                            <a:rPr lang="en-US" altLang="zh-CN" sz="2000" b="1" i="1" smtClean="0">
                              <a:latin typeface="Cambria Math"/>
                            </a:rPr>
                          </m:ctrlPr>
                        </m:fPr>
                        <m:num>
                          <m:sSub>
                            <m:sSubPr>
                              <m:ctrlPr>
                                <a:rPr lang="en-US" altLang="zh-CN" sz="2000" b="1" i="1" dirty="0">
                                  <a:latin typeface="Cambria Math"/>
                                </a:rPr>
                              </m:ctrlPr>
                            </m:sSubPr>
                            <m:e>
                              <m:r>
                                <a:rPr lang="en-US" altLang="zh-CN" sz="2000" b="1" i="0" dirty="0">
                                  <a:latin typeface="Cambria Math" panose="02040503050406030204" pitchFamily="18" charset="0"/>
                                </a:rPr>
                                <m:t>𝐝</m:t>
                              </m:r>
                            </m:e>
                            <m:sub>
                              <m:r>
                                <a:rPr lang="en-US" altLang="zh-CN" sz="2000" b="1" i="0" dirty="0">
                                  <a:latin typeface="Cambria Math" panose="02040503050406030204" pitchFamily="18" charset="0"/>
                                </a:rPr>
                                <m:t>𝐦𝐢𝐧</m:t>
                              </m:r>
                            </m:sub>
                          </m:sSub>
                          <m:d>
                            <m:dPr>
                              <m:ctrlPr>
                                <a:rPr lang="en-US" altLang="zh-CN" sz="2000" b="1" i="1" dirty="0">
                                  <a:latin typeface="Cambria Math"/>
                                </a:rPr>
                              </m:ctrlPr>
                            </m:dPr>
                            <m:e>
                              <m:sSub>
                                <m:sSubPr>
                                  <m:ctrlPr>
                                    <a:rPr lang="en-US" altLang="zh-CN" sz="2000" b="1" i="1">
                                      <a:latin typeface="Cambria Math"/>
                                    </a:rPr>
                                  </m:ctrlPr>
                                </m:sSubPr>
                                <m:e>
                                  <m:r>
                                    <a:rPr lang="en-US" altLang="zh-CN" sz="2000" b="1" i="0">
                                      <a:latin typeface="Cambria Math" panose="02040503050406030204" pitchFamily="18" charset="0"/>
                                    </a:rPr>
                                    <m:t>𝐂</m:t>
                                  </m:r>
                                </m:e>
                                <m:sub>
                                  <m:r>
                                    <a:rPr lang="en-US" altLang="zh-CN" sz="2000" b="1" i="0">
                                      <a:latin typeface="Cambria Math" panose="02040503050406030204" pitchFamily="18" charset="0"/>
                                    </a:rPr>
                                    <m:t>𝐢</m:t>
                                  </m:r>
                                </m:sub>
                              </m:sSub>
                              <m:r>
                                <a:rPr lang="en-US" altLang="zh-CN" sz="2000" b="1" i="0">
                                  <a:latin typeface="Cambria Math" panose="02040503050406030204" pitchFamily="18" charset="0"/>
                                </a:rPr>
                                <m:t>,</m:t>
                              </m:r>
                              <m:sSub>
                                <m:sSubPr>
                                  <m:ctrlPr>
                                    <a:rPr lang="en-US" altLang="zh-CN" sz="2000" b="1" i="1">
                                      <a:latin typeface="Cambria Math"/>
                                    </a:rPr>
                                  </m:ctrlPr>
                                </m:sSubPr>
                                <m:e>
                                  <m:r>
                                    <a:rPr lang="en-US" altLang="zh-CN" sz="2000" b="1" i="0">
                                      <a:latin typeface="Cambria Math" panose="02040503050406030204" pitchFamily="18" charset="0"/>
                                    </a:rPr>
                                    <m:t>𝐂</m:t>
                                  </m:r>
                                </m:e>
                                <m:sub>
                                  <m:r>
                                    <a:rPr lang="en-US" altLang="zh-CN" sz="2000" b="1" i="0">
                                      <a:latin typeface="Cambria Math" panose="02040503050406030204" pitchFamily="18" charset="0"/>
                                    </a:rPr>
                                    <m:t>𝐣</m:t>
                                  </m:r>
                                </m:sub>
                              </m:sSub>
                            </m:e>
                          </m:d>
                        </m:num>
                        <m:den>
                          <m:sSub>
                            <m:sSubPr>
                              <m:ctrlPr>
                                <a:rPr lang="en-US" altLang="zh-CN" sz="2000" b="1" i="1" dirty="0">
                                  <a:latin typeface="Cambria Math"/>
                                </a:rPr>
                              </m:ctrlPr>
                            </m:sSubPr>
                            <m:e>
                              <m:r>
                                <a:rPr lang="en-US" altLang="zh-CN" sz="2000" b="1" i="0" dirty="0">
                                  <a:latin typeface="Cambria Math" panose="02040503050406030204" pitchFamily="18" charset="0"/>
                                </a:rPr>
                                <m:t>𝐦𝐚𝐱</m:t>
                              </m:r>
                            </m:e>
                            <m:sub>
                              <m:r>
                                <a:rPr lang="en-US" altLang="zh-CN" sz="2000" b="1" i="0" dirty="0" smtClean="0">
                                  <a:latin typeface="Cambria Math" panose="02040503050406030204" pitchFamily="18" charset="0"/>
                                </a:rPr>
                                <m:t>𝟏</m:t>
                              </m:r>
                              <m:r>
                                <a:rPr lang="en-US" altLang="zh-CN" sz="2000" b="1" i="0" dirty="0" smtClean="0">
                                  <a:latin typeface="Cambria Math" panose="02040503050406030204" pitchFamily="18" charset="0"/>
                                </a:rPr>
                                <m:t>≤</m:t>
                              </m:r>
                              <m:r>
                                <a:rPr lang="en-US" altLang="zh-CN" sz="2000" b="1" i="0" dirty="0" smtClean="0">
                                  <a:latin typeface="Cambria Math" panose="02040503050406030204" pitchFamily="18" charset="0"/>
                                </a:rPr>
                                <m:t>𝐱</m:t>
                              </m:r>
                              <m:r>
                                <a:rPr lang="en-US" altLang="zh-CN" sz="2000" b="1" i="0" dirty="0" smtClean="0">
                                  <a:latin typeface="Cambria Math" panose="02040503050406030204" pitchFamily="18" charset="0"/>
                                </a:rPr>
                                <m:t>≤</m:t>
                              </m:r>
                              <m:r>
                                <a:rPr lang="en-US" altLang="zh-CN" sz="2000" b="1" i="0" dirty="0" smtClean="0">
                                  <a:latin typeface="Cambria Math" panose="02040503050406030204" pitchFamily="18" charset="0"/>
                                </a:rPr>
                                <m:t>𝐤</m:t>
                              </m:r>
                            </m:sub>
                          </m:sSub>
                          <m:r>
                            <a:rPr lang="en-US" altLang="zh-CN" sz="2000" b="1" i="0" smtClean="0">
                              <a:latin typeface="Cambria Math" panose="02040503050406030204" pitchFamily="18" charset="0"/>
                            </a:rPr>
                            <m:t>𝐝𝐢𝐚𝐦</m:t>
                          </m:r>
                          <m:d>
                            <m:dPr>
                              <m:ctrlPr>
                                <a:rPr lang="en-US" altLang="zh-CN" sz="2000" b="1" i="1">
                                  <a:latin typeface="Cambria Math"/>
                                </a:rPr>
                              </m:ctrlPr>
                            </m:dPr>
                            <m:e>
                              <m:sSub>
                                <m:sSubPr>
                                  <m:ctrlPr>
                                    <a:rPr lang="en-US" altLang="zh-CN" sz="2000" b="1" i="1">
                                      <a:latin typeface="Cambria Math"/>
                                    </a:rPr>
                                  </m:ctrlPr>
                                </m:sSubPr>
                                <m:e>
                                  <m:r>
                                    <a:rPr lang="en-US" altLang="zh-CN" sz="2000" b="1" i="0">
                                      <a:latin typeface="Cambria Math" panose="02040503050406030204" pitchFamily="18" charset="0"/>
                                    </a:rPr>
                                    <m:t>𝐂</m:t>
                                  </m:r>
                                </m:e>
                                <m:sub>
                                  <m:r>
                                    <a:rPr lang="en-US" altLang="zh-CN" sz="2000" b="1" i="0" smtClean="0">
                                      <a:latin typeface="Cambria Math" panose="02040503050406030204" pitchFamily="18" charset="0"/>
                                    </a:rPr>
                                    <m:t>𝐱</m:t>
                                  </m:r>
                                </m:sub>
                              </m:sSub>
                            </m:e>
                          </m:d>
                        </m:den>
                      </m:f>
                      <m:r>
                        <a:rPr lang="en-US" altLang="zh-CN" sz="2000" b="1" i="0" smtClean="0">
                          <a:latin typeface="Cambria Math" panose="02040503050406030204" pitchFamily="18" charset="0"/>
                        </a:rPr>
                        <m:t>)</m:t>
                      </m:r>
                    </m:oMath>
                  </m:oMathPara>
                </a14:m>
                <a:endParaRPr lang="en-US" altLang="zh-CN" sz="2000" b="1" dirty="0">
                  <a:latin typeface="微软雅黑" pitchFamily="34" charset="-122"/>
                  <a:ea typeface="微软雅黑" pitchFamily="34" charset="-122"/>
                </a:endParaRPr>
              </a:p>
              <a:p>
                <a:pPr marL="855662" lvl="2" indent="0" algn="just">
                  <a:buNone/>
                </a:pPr>
                <a:endParaRPr lang="en-US" altLang="zh-CN" sz="2000"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736725" y="781050"/>
                <a:ext cx="7407275" cy="4362450"/>
              </a:xfrm>
              <a:prstGeom prst="rect">
                <a:avLst/>
              </a:prstGeom>
              <a:blipFill>
                <a:blip r:embed="rId3"/>
                <a:stretch>
                  <a:fillRect l="-741" t="-698" r="-658"/>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00B5EC2B-1982-BEA9-7EB8-315C06CE1ABA}"/>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4.4</a:t>
            </a:r>
            <a:r>
              <a:rPr lang="zh-CN" altLang="en-US" sz="2400" b="1" dirty="0">
                <a:latin typeface="+mj-ea"/>
              </a:rPr>
              <a:t>  模型性能评估 </a:t>
            </a:r>
            <a:r>
              <a:rPr lang="en-US" altLang="zh-CN" sz="2400" b="1" dirty="0">
                <a:latin typeface="+mj-ea"/>
              </a:rPr>
              <a:t>—— </a:t>
            </a:r>
            <a:r>
              <a:rPr lang="zh-CN" altLang="en-US" sz="2400" dirty="0">
                <a:latin typeface="+mj-ea"/>
              </a:rPr>
              <a:t>聚类性能度量</a:t>
            </a:r>
          </a:p>
        </p:txBody>
      </p:sp>
    </p:spTree>
    <p:extLst>
      <p:ext uri="{BB962C8B-B14F-4D97-AF65-F5344CB8AC3E}">
        <p14:creationId xmlns:p14="http://schemas.microsoft.com/office/powerpoint/2010/main" val="1241165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83770" y="869668"/>
            <a:ext cx="7180718" cy="477946"/>
          </a:xfrm>
          <a:prstGeom prst="rect">
            <a:avLst/>
          </a:prstGeom>
        </p:spPr>
        <p:txBody>
          <a:bodyPr/>
          <a:lstStyle/>
          <a:p>
            <a:pPr marL="0" lvl="1" indent="0">
              <a:buNone/>
            </a:pPr>
            <a:r>
              <a:rPr lang="en-US" altLang="zh-CN" sz="2000" b="1" dirty="0">
                <a:latin typeface="微软雅黑" pitchFamily="34" charset="-122"/>
                <a:ea typeface="微软雅黑" pitchFamily="34" charset="-122"/>
              </a:rPr>
              <a:t> 1. </a:t>
            </a:r>
            <a:r>
              <a:rPr lang="zh-CN" altLang="en-US" sz="2000" b="1" dirty="0">
                <a:latin typeface="微软雅黑" pitchFamily="34" charset="-122"/>
                <a:ea typeface="微软雅黑" pitchFamily="34" charset="-122"/>
              </a:rPr>
              <a:t>获取数据</a:t>
            </a:r>
            <a:endParaRPr lang="en-US" altLang="zh-CN" sz="2000" b="1" dirty="0">
              <a:latin typeface="微软雅黑" pitchFamily="34" charset="-122"/>
              <a:ea typeface="微软雅黑" pitchFamily="34" charset="-122"/>
            </a:endParaRPr>
          </a:p>
        </p:txBody>
      </p:sp>
      <p:pic>
        <p:nvPicPr>
          <p:cNvPr id="5" name="图片 4"/>
          <p:cNvPicPr>
            <a:picLocks noChangeAspect="1"/>
          </p:cNvPicPr>
          <p:nvPr/>
        </p:nvPicPr>
        <p:blipFill>
          <a:blip r:embed="rId3"/>
          <a:stretch>
            <a:fillRect/>
          </a:stretch>
        </p:blipFill>
        <p:spPr>
          <a:xfrm>
            <a:off x="2442240" y="1347614"/>
            <a:ext cx="6001438" cy="1558066"/>
          </a:xfrm>
          <a:prstGeom prst="rect">
            <a:avLst/>
          </a:prstGeom>
        </p:spPr>
      </p:pic>
      <p:pic>
        <p:nvPicPr>
          <p:cNvPr id="6" name="图片 5"/>
          <p:cNvPicPr>
            <a:picLocks noChangeAspect="1"/>
          </p:cNvPicPr>
          <p:nvPr/>
        </p:nvPicPr>
        <p:blipFill>
          <a:blip r:embed="rId4"/>
          <a:stretch>
            <a:fillRect/>
          </a:stretch>
        </p:blipFill>
        <p:spPr>
          <a:xfrm>
            <a:off x="2464717" y="3003798"/>
            <a:ext cx="6020489" cy="1656184"/>
          </a:xfrm>
          <a:prstGeom prst="rect">
            <a:avLst/>
          </a:prstGeom>
        </p:spPr>
      </p:pic>
      <p:sp>
        <p:nvSpPr>
          <p:cNvPr id="2" name="标题 1">
            <a:extLst>
              <a:ext uri="{FF2B5EF4-FFF2-40B4-BE49-F238E27FC236}">
                <a16:creationId xmlns:a16="http://schemas.microsoft.com/office/drawing/2014/main" xmlns="" id="{3A9AF9DC-232C-F9C8-D307-5DE4845FC662}"/>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385779842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5664" y="11866"/>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7" name="矩形 6"/>
          <p:cNvSpPr/>
          <p:nvPr/>
        </p:nvSpPr>
        <p:spPr>
          <a:xfrm>
            <a:off x="1901688" y="885949"/>
            <a:ext cx="6126696" cy="461665"/>
          </a:xfrm>
          <a:prstGeom prst="rect">
            <a:avLst/>
          </a:prstGeom>
        </p:spPr>
        <p:txBody>
          <a:bodyPr wrap="square">
            <a:spAutoFit/>
          </a:bodyPr>
          <a:lstStyle/>
          <a:p>
            <a:r>
              <a:rPr lang="zh-CN" altLang="zh-CN" sz="2400" dirty="0">
                <a:latin typeface="黑体" pitchFamily="49" charset="-122"/>
                <a:ea typeface="黑体" pitchFamily="49" charset="-122"/>
              </a:rPr>
              <a:t>尿布</a:t>
            </a:r>
            <a:r>
              <a:rPr lang="en-US" altLang="zh-CN" sz="2400" dirty="0">
                <a:latin typeface="黑体" pitchFamily="49" charset="-122"/>
                <a:ea typeface="黑体" pitchFamily="49" charset="-122"/>
              </a:rPr>
              <a:t>-</a:t>
            </a:r>
            <a:r>
              <a:rPr lang="zh-CN" altLang="zh-CN" sz="2400" dirty="0">
                <a:latin typeface="黑体" pitchFamily="49" charset="-122"/>
                <a:ea typeface="黑体" pitchFamily="49" charset="-122"/>
              </a:rPr>
              <a:t>啤酒</a:t>
            </a:r>
            <a:r>
              <a:rPr lang="en-US" altLang="zh-CN" sz="2400" dirty="0">
                <a:latin typeface="黑体" pitchFamily="49" charset="-122"/>
                <a:ea typeface="黑体" pitchFamily="49" charset="-122"/>
              </a:rPr>
              <a:t> —— </a:t>
            </a:r>
            <a:r>
              <a:rPr lang="zh-CN" altLang="zh-CN" sz="2400" dirty="0">
                <a:latin typeface="黑体" pitchFamily="49" charset="-122"/>
                <a:ea typeface="黑体" pitchFamily="49" charset="-122"/>
              </a:rPr>
              <a:t>一个经典的关联规则</a:t>
            </a:r>
            <a:r>
              <a:rPr lang="zh-CN" altLang="en-US" sz="2400" dirty="0">
                <a:latin typeface="黑体" pitchFamily="49" charset="-122"/>
                <a:ea typeface="黑体" pitchFamily="49" charset="-122"/>
              </a:rPr>
              <a:t>案例</a:t>
            </a:r>
          </a:p>
        </p:txBody>
      </p:sp>
      <p:sp>
        <p:nvSpPr>
          <p:cNvPr id="8" name="矩形 7"/>
          <p:cNvSpPr/>
          <p:nvPr/>
        </p:nvSpPr>
        <p:spPr>
          <a:xfrm>
            <a:off x="1979712" y="1491630"/>
            <a:ext cx="6912768" cy="2951898"/>
          </a:xfrm>
          <a:prstGeom prst="rect">
            <a:avLst/>
          </a:prstGeom>
        </p:spPr>
        <p:txBody>
          <a:bodyPr wrap="square">
            <a:spAutoFit/>
          </a:bodyPr>
          <a:lstStyle/>
          <a:p>
            <a:pPr marL="342900" indent="-342900">
              <a:lnSpc>
                <a:spcPct val="150000"/>
              </a:lnSpc>
              <a:buFont typeface="Arial" pitchFamily="34" charset="0"/>
              <a:buChar char="•"/>
            </a:pPr>
            <a:r>
              <a:rPr lang="zh-CN" altLang="zh-CN" dirty="0">
                <a:latin typeface="+mj-ea"/>
                <a:ea typeface="+mj-ea"/>
              </a:rPr>
              <a:t>在某个商场，销售经理希望通过重新布置商品的摆放情况来提高销售额，那么该如何摆放既有利于方便顾客购买，也刺激顾客的购买欲呢？商品的摆放并不是随意的，首先是将同类商品放在一起外；其次，可以考虑将客户会经常同时购买的物品放在相邻的区域，可以有效地促进消费方便客户。在这种策略的指引下，于是这位销售经理开始统计购物小票，希望能从中有所发现</a:t>
            </a:r>
            <a:endParaRPr lang="zh-CN" altLang="en-US" dirty="0">
              <a:latin typeface="+mj-ea"/>
              <a:ea typeface="+mj-ea"/>
            </a:endParaRPr>
          </a:p>
        </p:txBody>
      </p:sp>
    </p:spTree>
    <p:extLst>
      <p:ext uri="{BB962C8B-B14F-4D97-AF65-F5344CB8AC3E}">
        <p14:creationId xmlns:p14="http://schemas.microsoft.com/office/powerpoint/2010/main" val="129351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5664" y="11866"/>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7" name="矩形 6"/>
          <p:cNvSpPr/>
          <p:nvPr/>
        </p:nvSpPr>
        <p:spPr>
          <a:xfrm>
            <a:off x="1817947" y="843558"/>
            <a:ext cx="5850397" cy="400110"/>
          </a:xfrm>
          <a:prstGeom prst="rect">
            <a:avLst/>
          </a:prstGeom>
        </p:spPr>
        <p:txBody>
          <a:bodyPr wrap="square">
            <a:spAutoFit/>
          </a:bodyPr>
          <a:lstStyle/>
          <a:p>
            <a:r>
              <a:rPr lang="zh-CN" altLang="en-US" sz="2000" b="1" dirty="0" smtClean="0">
                <a:latin typeface="黑体" pitchFamily="49" charset="-122"/>
                <a:ea typeface="黑体" pitchFamily="49" charset="-122"/>
              </a:rPr>
              <a:t>“</a:t>
            </a:r>
            <a:r>
              <a:rPr lang="zh-CN" altLang="zh-CN" sz="2000" b="1" dirty="0">
                <a:latin typeface="黑体" pitchFamily="49" charset="-122"/>
                <a:ea typeface="黑体" pitchFamily="49" charset="-122"/>
              </a:rPr>
              <a:t>尿布</a:t>
            </a:r>
            <a:r>
              <a:rPr lang="en-US" altLang="zh-CN" sz="2000" b="1" dirty="0">
                <a:latin typeface="黑体" pitchFamily="49" charset="-122"/>
                <a:ea typeface="黑体" pitchFamily="49" charset="-122"/>
              </a:rPr>
              <a:t>-</a:t>
            </a:r>
            <a:r>
              <a:rPr lang="zh-CN" altLang="zh-CN" sz="2000" b="1" dirty="0">
                <a:latin typeface="黑体" pitchFamily="49" charset="-122"/>
                <a:ea typeface="黑体" pitchFamily="49" charset="-122"/>
              </a:rPr>
              <a:t>啤酒</a:t>
            </a:r>
            <a:r>
              <a:rPr lang="zh-CN" altLang="en-US" sz="2000" b="1" dirty="0" smtClean="0">
                <a:latin typeface="黑体" pitchFamily="49" charset="-122"/>
                <a:ea typeface="黑体" pitchFamily="49" charset="-122"/>
              </a:rPr>
              <a:t>”</a:t>
            </a:r>
            <a:r>
              <a:rPr lang="zh-CN" altLang="zh-CN" sz="2000" b="1" dirty="0" smtClean="0">
                <a:latin typeface="黑体" pitchFamily="49" charset="-122"/>
                <a:ea typeface="黑体" pitchFamily="49" charset="-122"/>
              </a:rPr>
              <a:t> </a:t>
            </a:r>
            <a:r>
              <a:rPr lang="en-US" altLang="zh-CN" sz="2000" b="1" dirty="0" smtClean="0">
                <a:latin typeface="黑体" pitchFamily="49" charset="-122"/>
                <a:ea typeface="黑体" pitchFamily="49" charset="-122"/>
              </a:rPr>
              <a:t> </a:t>
            </a:r>
            <a:r>
              <a:rPr lang="en-US" altLang="zh-CN" sz="2000" b="1" dirty="0">
                <a:latin typeface="黑体" pitchFamily="49" charset="-122"/>
                <a:ea typeface="黑体" pitchFamily="49" charset="-122"/>
              </a:rPr>
              <a:t>—— </a:t>
            </a:r>
            <a:r>
              <a:rPr lang="zh-CN" altLang="zh-CN" sz="2000" b="1" dirty="0">
                <a:latin typeface="黑体" pitchFamily="49" charset="-122"/>
                <a:ea typeface="黑体" pitchFamily="49" charset="-122"/>
              </a:rPr>
              <a:t>一个经典的关联规则</a:t>
            </a:r>
            <a:r>
              <a:rPr lang="zh-CN" altLang="en-US" sz="2000" b="1" dirty="0">
                <a:latin typeface="黑体" pitchFamily="49" charset="-122"/>
                <a:ea typeface="黑体" pitchFamily="49" charset="-122"/>
              </a:rPr>
              <a:t>案例</a:t>
            </a:r>
          </a:p>
        </p:txBody>
      </p:sp>
      <p:sp>
        <p:nvSpPr>
          <p:cNvPr id="9" name="矩形 8"/>
          <p:cNvSpPr/>
          <p:nvPr/>
        </p:nvSpPr>
        <p:spPr>
          <a:xfrm>
            <a:off x="2843808" y="1333496"/>
            <a:ext cx="4248472" cy="2400657"/>
          </a:xfrm>
          <a:prstGeom prst="rect">
            <a:avLst/>
          </a:prstGeom>
        </p:spPr>
        <p:txBody>
          <a:bodyPr wrap="square">
            <a:spAutoFit/>
          </a:bodyPr>
          <a:lstStyle/>
          <a:p>
            <a:pPr>
              <a:lnSpc>
                <a:spcPct val="150000"/>
              </a:lnSpc>
            </a:pPr>
            <a:r>
              <a:rPr lang="zh-CN" altLang="zh-CN" sz="2000" b="1" dirty="0">
                <a:latin typeface="+mj-ea"/>
                <a:ea typeface="+mj-ea"/>
              </a:rPr>
              <a:t>客户</a:t>
            </a:r>
            <a:r>
              <a:rPr lang="en-US" altLang="zh-CN" sz="2000" b="1" dirty="0">
                <a:latin typeface="+mj-ea"/>
                <a:ea typeface="+mj-ea"/>
              </a:rPr>
              <a:t>1</a:t>
            </a:r>
            <a:r>
              <a:rPr lang="zh-CN" altLang="zh-CN" sz="2000" b="1" dirty="0">
                <a:latin typeface="+mj-ea"/>
                <a:ea typeface="+mj-ea"/>
              </a:rPr>
              <a:t>：</a:t>
            </a:r>
            <a:r>
              <a:rPr lang="zh-CN" altLang="zh-CN" sz="2000" dirty="0">
                <a:latin typeface="+mj-ea"/>
                <a:ea typeface="+mj-ea"/>
              </a:rPr>
              <a:t>尿布，啤酒，薯片</a:t>
            </a:r>
            <a:r>
              <a:rPr lang="zh-CN" altLang="en-US" sz="2000" dirty="0">
                <a:latin typeface="+mj-ea"/>
                <a:ea typeface="+mj-ea"/>
              </a:rPr>
              <a:t>，</a:t>
            </a:r>
            <a:r>
              <a:rPr lang="en-US" altLang="zh-CN" sz="2000" dirty="0">
                <a:latin typeface="+mj-ea"/>
                <a:ea typeface="+mj-ea"/>
              </a:rPr>
              <a:t>…</a:t>
            </a:r>
            <a:r>
              <a:rPr lang="zh-CN" altLang="zh-CN" sz="2000" dirty="0">
                <a:latin typeface="+mj-ea"/>
                <a:ea typeface="+mj-ea"/>
              </a:rPr>
              <a:t>。</a:t>
            </a:r>
          </a:p>
          <a:p>
            <a:pPr>
              <a:lnSpc>
                <a:spcPct val="150000"/>
              </a:lnSpc>
            </a:pPr>
            <a:r>
              <a:rPr lang="zh-CN" altLang="zh-CN" sz="2000" b="1" dirty="0">
                <a:latin typeface="+mj-ea"/>
                <a:ea typeface="+mj-ea"/>
              </a:rPr>
              <a:t>客户</a:t>
            </a:r>
            <a:r>
              <a:rPr lang="en-US" altLang="zh-CN" sz="2000" b="1" dirty="0">
                <a:latin typeface="+mj-ea"/>
                <a:ea typeface="+mj-ea"/>
              </a:rPr>
              <a:t>2</a:t>
            </a:r>
            <a:r>
              <a:rPr lang="zh-CN" altLang="zh-CN" sz="2000" b="1" dirty="0">
                <a:latin typeface="+mj-ea"/>
                <a:ea typeface="+mj-ea"/>
              </a:rPr>
              <a:t>：</a:t>
            </a:r>
            <a:r>
              <a:rPr lang="zh-CN" altLang="zh-CN" sz="2000" dirty="0">
                <a:latin typeface="+mj-ea"/>
                <a:ea typeface="+mj-ea"/>
              </a:rPr>
              <a:t>尿布，可乐，薯片</a:t>
            </a:r>
            <a:r>
              <a:rPr lang="zh-CN" altLang="en-US" sz="2000" dirty="0">
                <a:latin typeface="+mj-ea"/>
                <a:ea typeface="+mj-ea"/>
              </a:rPr>
              <a:t>，</a:t>
            </a:r>
            <a:r>
              <a:rPr lang="en-US" altLang="zh-CN" sz="2000" dirty="0">
                <a:latin typeface="+mj-ea"/>
                <a:ea typeface="+mj-ea"/>
              </a:rPr>
              <a:t>… </a:t>
            </a:r>
            <a:r>
              <a:rPr lang="zh-CN" altLang="zh-CN" sz="2000" dirty="0">
                <a:latin typeface="+mj-ea"/>
                <a:ea typeface="+mj-ea"/>
              </a:rPr>
              <a:t>。</a:t>
            </a:r>
          </a:p>
          <a:p>
            <a:pPr>
              <a:lnSpc>
                <a:spcPct val="150000"/>
              </a:lnSpc>
            </a:pPr>
            <a:r>
              <a:rPr lang="zh-CN" altLang="zh-CN" sz="2000" b="1" dirty="0">
                <a:latin typeface="+mj-ea"/>
                <a:ea typeface="+mj-ea"/>
              </a:rPr>
              <a:t>客户</a:t>
            </a:r>
            <a:r>
              <a:rPr lang="en-US" altLang="zh-CN" sz="2000" b="1" dirty="0">
                <a:latin typeface="+mj-ea"/>
                <a:ea typeface="+mj-ea"/>
              </a:rPr>
              <a:t>3</a:t>
            </a:r>
            <a:r>
              <a:rPr lang="zh-CN" altLang="zh-CN" sz="2000" b="1" dirty="0">
                <a:latin typeface="+mj-ea"/>
                <a:ea typeface="+mj-ea"/>
              </a:rPr>
              <a:t>：</a:t>
            </a:r>
            <a:r>
              <a:rPr lang="zh-CN" altLang="zh-CN" sz="2000" dirty="0">
                <a:latin typeface="+mj-ea"/>
                <a:ea typeface="+mj-ea"/>
              </a:rPr>
              <a:t>尿布，啤酒</a:t>
            </a:r>
            <a:r>
              <a:rPr lang="zh-CN" altLang="en-US" sz="2000" dirty="0">
                <a:latin typeface="+mj-ea"/>
                <a:ea typeface="+mj-ea"/>
              </a:rPr>
              <a:t>，</a:t>
            </a:r>
            <a:r>
              <a:rPr lang="en-US" altLang="zh-CN" sz="2000" dirty="0">
                <a:latin typeface="+mj-ea"/>
                <a:ea typeface="+mj-ea"/>
              </a:rPr>
              <a:t>… </a:t>
            </a:r>
            <a:r>
              <a:rPr lang="zh-CN" altLang="zh-CN" sz="2000" dirty="0">
                <a:latin typeface="+mj-ea"/>
                <a:ea typeface="+mj-ea"/>
              </a:rPr>
              <a:t>。</a:t>
            </a:r>
          </a:p>
          <a:p>
            <a:pPr>
              <a:lnSpc>
                <a:spcPct val="150000"/>
              </a:lnSpc>
            </a:pPr>
            <a:r>
              <a:rPr lang="zh-CN" altLang="zh-CN" sz="2000" b="1" dirty="0">
                <a:latin typeface="+mj-ea"/>
                <a:ea typeface="+mj-ea"/>
              </a:rPr>
              <a:t>客户</a:t>
            </a:r>
            <a:r>
              <a:rPr lang="en-US" altLang="zh-CN" sz="2000" b="1" dirty="0">
                <a:latin typeface="+mj-ea"/>
                <a:ea typeface="+mj-ea"/>
              </a:rPr>
              <a:t>4</a:t>
            </a:r>
            <a:r>
              <a:rPr lang="zh-CN" altLang="zh-CN" sz="2000" b="1" dirty="0">
                <a:latin typeface="+mj-ea"/>
                <a:ea typeface="+mj-ea"/>
              </a:rPr>
              <a:t>：</a:t>
            </a:r>
            <a:r>
              <a:rPr lang="zh-CN" altLang="zh-CN" sz="2000" dirty="0">
                <a:latin typeface="+mj-ea"/>
                <a:ea typeface="+mj-ea"/>
              </a:rPr>
              <a:t>尿布，啤酒，薯片</a:t>
            </a:r>
            <a:r>
              <a:rPr lang="zh-CN" altLang="en-US" sz="2000" dirty="0">
                <a:latin typeface="+mj-ea"/>
                <a:ea typeface="+mj-ea"/>
              </a:rPr>
              <a:t>，</a:t>
            </a:r>
            <a:r>
              <a:rPr lang="en-US" altLang="zh-CN" sz="2000" dirty="0">
                <a:latin typeface="+mj-ea"/>
                <a:ea typeface="+mj-ea"/>
              </a:rPr>
              <a:t>… </a:t>
            </a:r>
            <a:r>
              <a:rPr lang="zh-CN" altLang="zh-CN" sz="2000" dirty="0">
                <a:latin typeface="+mj-ea"/>
                <a:ea typeface="+mj-ea"/>
              </a:rPr>
              <a:t>。</a:t>
            </a:r>
          </a:p>
          <a:p>
            <a:pPr>
              <a:lnSpc>
                <a:spcPct val="150000"/>
              </a:lnSpc>
            </a:pPr>
            <a:r>
              <a:rPr lang="zh-CN" altLang="zh-CN" sz="2000" b="1" dirty="0">
                <a:latin typeface="+mj-ea"/>
                <a:ea typeface="+mj-ea"/>
              </a:rPr>
              <a:t>客户</a:t>
            </a:r>
            <a:r>
              <a:rPr lang="en-US" altLang="zh-CN" sz="2000" b="1" dirty="0">
                <a:latin typeface="+mj-ea"/>
                <a:ea typeface="+mj-ea"/>
              </a:rPr>
              <a:t>5</a:t>
            </a:r>
            <a:r>
              <a:rPr lang="zh-CN" altLang="zh-CN" sz="2000" b="1" dirty="0">
                <a:latin typeface="+mj-ea"/>
                <a:ea typeface="+mj-ea"/>
              </a:rPr>
              <a:t>：</a:t>
            </a:r>
            <a:r>
              <a:rPr lang="zh-CN" altLang="zh-CN" sz="2000" dirty="0">
                <a:latin typeface="+mj-ea"/>
                <a:ea typeface="+mj-ea"/>
              </a:rPr>
              <a:t>啤酒，可乐，薯片</a:t>
            </a:r>
            <a:r>
              <a:rPr lang="zh-CN" altLang="en-US" sz="2000" dirty="0">
                <a:latin typeface="+mj-ea"/>
                <a:ea typeface="+mj-ea"/>
              </a:rPr>
              <a:t>，</a:t>
            </a:r>
            <a:r>
              <a:rPr lang="en-US" altLang="zh-CN" sz="2000" dirty="0">
                <a:latin typeface="+mj-ea"/>
                <a:ea typeface="+mj-ea"/>
              </a:rPr>
              <a:t>… </a:t>
            </a:r>
            <a:r>
              <a:rPr lang="zh-CN" altLang="zh-CN" sz="2000" dirty="0">
                <a:latin typeface="+mj-ea"/>
                <a:ea typeface="+mj-ea"/>
              </a:rPr>
              <a:t>。</a:t>
            </a:r>
          </a:p>
        </p:txBody>
      </p:sp>
      <p:sp>
        <p:nvSpPr>
          <p:cNvPr id="10" name="矩形 9"/>
          <p:cNvSpPr/>
          <p:nvPr/>
        </p:nvSpPr>
        <p:spPr>
          <a:xfrm>
            <a:off x="1835696" y="3819693"/>
            <a:ext cx="7272808" cy="1200329"/>
          </a:xfrm>
          <a:prstGeom prst="rect">
            <a:avLst/>
          </a:prstGeom>
        </p:spPr>
        <p:txBody>
          <a:bodyPr wrap="square">
            <a:spAutoFit/>
          </a:bodyPr>
          <a:lstStyle/>
          <a:p>
            <a:pPr marL="285750" indent="-285750" algn="just">
              <a:lnSpc>
                <a:spcPct val="150000"/>
              </a:lnSpc>
              <a:buFont typeface="Wingdings" pitchFamily="2" charset="2"/>
              <a:buChar char="l"/>
            </a:pPr>
            <a:r>
              <a:rPr lang="zh-CN" altLang="zh-CN" sz="1600" dirty="0" smtClean="0">
                <a:latin typeface="+mj-ea"/>
                <a:ea typeface="+mj-ea"/>
              </a:rPr>
              <a:t>通过</a:t>
            </a:r>
            <a:r>
              <a:rPr lang="zh-CN" altLang="zh-CN" sz="1600" dirty="0">
                <a:latin typeface="+mj-ea"/>
                <a:ea typeface="+mj-ea"/>
              </a:rPr>
              <a:t>直观分析，发现大多数购买了啤酒的客户都购买尿布，这表明啤酒和尿布之间存在一定的关联关系，不考虑为什么会有这种关联，可以将尿布与啤酒的货架放在相近的位置方便客户</a:t>
            </a:r>
            <a:r>
              <a:rPr lang="zh-CN" altLang="zh-CN" sz="1600" dirty="0" smtClean="0">
                <a:latin typeface="+mj-ea"/>
                <a:ea typeface="+mj-ea"/>
              </a:rPr>
              <a:t>购买</a:t>
            </a:r>
            <a:r>
              <a:rPr lang="zh-CN" altLang="en-US" sz="1600" dirty="0" smtClean="0">
                <a:latin typeface="+mj-ea"/>
                <a:ea typeface="+mj-ea"/>
              </a:rPr>
              <a:t>。</a:t>
            </a:r>
            <a:endParaRPr lang="zh-CN" altLang="zh-CN" sz="1600" dirty="0">
              <a:latin typeface="+mj-ea"/>
              <a:ea typeface="+mj-ea"/>
            </a:endParaRPr>
          </a:p>
        </p:txBody>
      </p:sp>
    </p:spTree>
    <p:extLst>
      <p:ext uri="{BB962C8B-B14F-4D97-AF65-F5344CB8AC3E}">
        <p14:creationId xmlns:p14="http://schemas.microsoft.com/office/powerpoint/2010/main" val="19414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63688" y="843558"/>
            <a:ext cx="7200800" cy="2646878"/>
          </a:xfrm>
          <a:prstGeom prst="rect">
            <a:avLst/>
          </a:prstGeom>
        </p:spPr>
        <p:txBody>
          <a:bodyPr wrap="square">
            <a:spAutoFit/>
          </a:bodyPr>
          <a:lstStyle/>
          <a:p>
            <a:pPr marL="285750" indent="-285750">
              <a:lnSpc>
                <a:spcPct val="150000"/>
              </a:lnSpc>
              <a:buFont typeface="Wingdings" pitchFamily="2" charset="2"/>
              <a:buChar char="l"/>
            </a:pPr>
            <a:r>
              <a:rPr lang="zh-CN" altLang="zh-CN" sz="2000" dirty="0">
                <a:latin typeface="+mj-ea"/>
                <a:ea typeface="+mj-ea"/>
              </a:rPr>
              <a:t>为了便于描述这种关联关系，销售经理使用了形如</a:t>
            </a:r>
            <a:r>
              <a:rPr lang="en-US" altLang="zh-CN" sz="2000" dirty="0">
                <a:latin typeface="+mj-ea"/>
                <a:ea typeface="+mj-ea"/>
              </a:rPr>
              <a:t>:</a:t>
            </a:r>
          </a:p>
          <a:p>
            <a:pPr>
              <a:lnSpc>
                <a:spcPct val="200000"/>
              </a:lnSpc>
            </a:pPr>
            <a:r>
              <a:rPr lang="en-US" altLang="zh-CN" sz="2000" dirty="0">
                <a:latin typeface="+mj-ea"/>
                <a:ea typeface="+mj-ea"/>
              </a:rPr>
              <a:t>                        </a:t>
            </a:r>
            <a:r>
              <a:rPr lang="zh-CN" altLang="zh-CN" sz="2800" dirty="0">
                <a:latin typeface="+mj-ea"/>
                <a:ea typeface="+mj-ea"/>
              </a:rPr>
              <a:t>“</a:t>
            </a:r>
            <a:r>
              <a:rPr lang="zh-CN" altLang="zh-CN" sz="2800" b="1" dirty="0">
                <a:latin typeface="+mj-ea"/>
                <a:ea typeface="+mj-ea"/>
              </a:rPr>
              <a:t>啤酒</a:t>
            </a:r>
            <a:r>
              <a:rPr lang="en-US" altLang="zh-CN" sz="2800" b="1" dirty="0">
                <a:latin typeface="+mj-ea"/>
                <a:ea typeface="+mj-ea"/>
              </a:rPr>
              <a:t>-&gt;</a:t>
            </a:r>
            <a:r>
              <a:rPr lang="zh-CN" altLang="zh-CN" sz="2800" b="1" dirty="0">
                <a:latin typeface="+mj-ea"/>
                <a:ea typeface="+mj-ea"/>
              </a:rPr>
              <a:t>尿布</a:t>
            </a:r>
            <a:r>
              <a:rPr lang="zh-CN" altLang="zh-CN" sz="2800" dirty="0">
                <a:latin typeface="+mj-ea"/>
                <a:ea typeface="+mj-ea"/>
              </a:rPr>
              <a:t>”</a:t>
            </a:r>
            <a:r>
              <a:rPr lang="en-US" altLang="zh-CN" dirty="0">
                <a:latin typeface="+mj-ea"/>
                <a:ea typeface="+mj-ea"/>
              </a:rPr>
              <a:t/>
            </a:r>
            <a:br>
              <a:rPr lang="en-US" altLang="zh-CN" dirty="0">
                <a:latin typeface="+mj-ea"/>
                <a:ea typeface="+mj-ea"/>
              </a:rPr>
            </a:br>
            <a:r>
              <a:rPr lang="zh-CN" altLang="zh-CN" sz="2000" dirty="0">
                <a:latin typeface="+mj-ea"/>
                <a:ea typeface="+mj-ea"/>
              </a:rPr>
              <a:t>的形式来表示这种商品之间相互关联的购买关系，这种形式就称为</a:t>
            </a:r>
            <a:r>
              <a:rPr lang="zh-CN" altLang="zh-CN" sz="2000" b="1" dirty="0">
                <a:latin typeface="+mj-ea"/>
                <a:ea typeface="+mj-ea"/>
              </a:rPr>
              <a:t>关联规则</a:t>
            </a:r>
            <a:r>
              <a:rPr lang="zh-CN" altLang="zh-CN" sz="2000" dirty="0">
                <a:latin typeface="+mj-ea"/>
                <a:ea typeface="+mj-ea"/>
              </a:rPr>
              <a:t>。</a:t>
            </a:r>
            <a:endParaRPr lang="zh-CN" altLang="en-US" sz="2000" dirty="0">
              <a:latin typeface="+mj-ea"/>
              <a:ea typeface="+mj-ea"/>
            </a:endParaRPr>
          </a:p>
        </p:txBody>
      </p:sp>
      <p:sp>
        <p:nvSpPr>
          <p:cNvPr id="7" name="矩形 6"/>
          <p:cNvSpPr/>
          <p:nvPr/>
        </p:nvSpPr>
        <p:spPr>
          <a:xfrm>
            <a:off x="1685664" y="11866"/>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Tree>
    <p:extLst>
      <p:ext uri="{BB962C8B-B14F-4D97-AF65-F5344CB8AC3E}">
        <p14:creationId xmlns:p14="http://schemas.microsoft.com/office/powerpoint/2010/main" val="283635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54232" y="1602754"/>
            <a:ext cx="6694775" cy="3093154"/>
          </a:xfrm>
          <a:prstGeom prst="rect">
            <a:avLst/>
          </a:prstGeom>
        </p:spPr>
        <p:txBody>
          <a:bodyPr wrap="square">
            <a:spAutoFit/>
          </a:bodyPr>
          <a:lstStyle/>
          <a:p>
            <a:pPr marL="342900" indent="-342900">
              <a:lnSpc>
                <a:spcPct val="150000"/>
              </a:lnSpc>
              <a:buFont typeface="Wingdings" pitchFamily="2" charset="2"/>
              <a:buChar char="l"/>
            </a:pPr>
            <a:r>
              <a:rPr lang="zh-CN" altLang="en-US" sz="2000" dirty="0" smtClean="0">
                <a:latin typeface="+mj-ea"/>
                <a:ea typeface="+mj-ea"/>
              </a:rPr>
              <a:t>这种规则可以写成很多组，</a:t>
            </a:r>
            <a:r>
              <a:rPr lang="zh-CN" altLang="zh-CN" sz="2000" dirty="0" smtClean="0">
                <a:latin typeface="+mj-ea"/>
                <a:ea typeface="+mj-ea"/>
              </a:rPr>
              <a:t>但</a:t>
            </a:r>
            <a:r>
              <a:rPr lang="zh-CN" altLang="zh-CN" sz="2000" dirty="0">
                <a:latin typeface="+mj-ea"/>
                <a:ea typeface="+mj-ea"/>
              </a:rPr>
              <a:t>仅写出这种规则还远不够，还需要找出支持该关联规则的</a:t>
            </a:r>
            <a:r>
              <a:rPr lang="zh-CN" altLang="zh-CN" sz="2000" dirty="0" smtClean="0">
                <a:latin typeface="+mj-ea"/>
                <a:ea typeface="+mj-ea"/>
              </a:rPr>
              <a:t>证据</a:t>
            </a:r>
            <a:endParaRPr lang="en-US" altLang="zh-CN" sz="2000" dirty="0" smtClean="0">
              <a:latin typeface="+mj-ea"/>
              <a:ea typeface="+mj-ea"/>
            </a:endParaRPr>
          </a:p>
          <a:p>
            <a:pPr marL="457200" indent="-457200">
              <a:lnSpc>
                <a:spcPct val="150000"/>
              </a:lnSpc>
              <a:buFont typeface="+mj-ea"/>
              <a:buAutoNum type="circleNumDbPlain"/>
            </a:pPr>
            <a:r>
              <a:rPr lang="zh-CN" altLang="zh-CN" dirty="0" smtClean="0">
                <a:latin typeface="华文楷体" pitchFamily="2" charset="-122"/>
                <a:ea typeface="华文楷体" pitchFamily="2" charset="-122"/>
              </a:rPr>
              <a:t>究竟</a:t>
            </a:r>
            <a:r>
              <a:rPr lang="zh-CN" altLang="zh-CN" dirty="0">
                <a:latin typeface="华文楷体" pitchFamily="2" charset="-122"/>
                <a:ea typeface="华文楷体" pitchFamily="2" charset="-122"/>
              </a:rPr>
              <a:t>有多少客户是在购买了啤酒的情况下，又去购买了尿布呢？如果这个比例很低，显然将这两种商品摆放到相邻是不可取</a:t>
            </a:r>
            <a:r>
              <a:rPr lang="zh-CN" altLang="zh-CN" dirty="0" smtClean="0">
                <a:latin typeface="华文楷体" pitchFamily="2" charset="-122"/>
                <a:ea typeface="华文楷体" pitchFamily="2" charset="-122"/>
              </a:rPr>
              <a:t>的</a:t>
            </a:r>
            <a:r>
              <a:rPr lang="zh-CN" altLang="en-US" dirty="0" smtClean="0">
                <a:latin typeface="华文楷体" pitchFamily="2" charset="-122"/>
                <a:ea typeface="华文楷体" pitchFamily="2" charset="-122"/>
              </a:rPr>
              <a:t>；</a:t>
            </a:r>
            <a:endParaRPr lang="en-US" altLang="zh-CN" dirty="0" smtClean="0">
              <a:latin typeface="华文楷体" pitchFamily="2" charset="-122"/>
              <a:ea typeface="华文楷体" pitchFamily="2" charset="-122"/>
            </a:endParaRPr>
          </a:p>
          <a:p>
            <a:pPr marL="457200" indent="-457200">
              <a:lnSpc>
                <a:spcPct val="150000"/>
              </a:lnSpc>
              <a:buFont typeface="+mj-ea"/>
              <a:buAutoNum type="circleNumDbPlain"/>
            </a:pPr>
            <a:r>
              <a:rPr lang="zh-CN" altLang="zh-CN" dirty="0" smtClean="0">
                <a:latin typeface="华文楷体" pitchFamily="2" charset="-122"/>
                <a:ea typeface="华文楷体" pitchFamily="2" charset="-122"/>
              </a:rPr>
              <a:t>该</a:t>
            </a:r>
            <a:r>
              <a:rPr lang="zh-CN" altLang="zh-CN" dirty="0">
                <a:latin typeface="华文楷体" pitchFamily="2" charset="-122"/>
                <a:ea typeface="华文楷体" pitchFamily="2" charset="-122"/>
              </a:rPr>
              <a:t>关联规则是否确实满足“大多数”</a:t>
            </a:r>
            <a:r>
              <a:rPr lang="zh-CN" altLang="zh-CN" dirty="0" smtClean="0">
                <a:latin typeface="华文楷体" pitchFamily="2" charset="-122"/>
                <a:ea typeface="华文楷体" pitchFamily="2" charset="-122"/>
              </a:rPr>
              <a:t>，只有</a:t>
            </a:r>
            <a:r>
              <a:rPr lang="zh-CN" altLang="zh-CN" dirty="0">
                <a:latin typeface="华文楷体" pitchFamily="2" charset="-122"/>
                <a:ea typeface="华文楷体" pitchFamily="2" charset="-122"/>
              </a:rPr>
              <a:t>在很高比例的情况下，这条关联规则才是有用的。</a:t>
            </a:r>
            <a:endParaRPr lang="zh-CN" altLang="en-US" dirty="0">
              <a:latin typeface="华文楷体" pitchFamily="2" charset="-122"/>
              <a:ea typeface="华文楷体" pitchFamily="2" charset="-122"/>
            </a:endParaRPr>
          </a:p>
        </p:txBody>
      </p:sp>
      <p:sp>
        <p:nvSpPr>
          <p:cNvPr id="7" name="矩形 6"/>
          <p:cNvSpPr/>
          <p:nvPr/>
        </p:nvSpPr>
        <p:spPr>
          <a:xfrm>
            <a:off x="1685664" y="11866"/>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8" name="矩形 7"/>
          <p:cNvSpPr/>
          <p:nvPr/>
        </p:nvSpPr>
        <p:spPr>
          <a:xfrm>
            <a:off x="1835696" y="915566"/>
            <a:ext cx="4608512" cy="565219"/>
          </a:xfrm>
          <a:prstGeom prst="rect">
            <a:avLst/>
          </a:prstGeom>
        </p:spPr>
        <p:txBody>
          <a:bodyPr wrap="square">
            <a:spAutoFit/>
          </a:bodyPr>
          <a:lstStyle/>
          <a:p>
            <a:pPr>
              <a:lnSpc>
                <a:spcPct val="150000"/>
              </a:lnSpc>
            </a:pPr>
            <a:r>
              <a:rPr lang="zh-CN" altLang="en-US" sz="2400" b="1" dirty="0">
                <a:latin typeface="黑体" pitchFamily="49" charset="-122"/>
                <a:ea typeface="黑体" pitchFamily="49" charset="-122"/>
              </a:rPr>
              <a:t>关联规则</a:t>
            </a:r>
            <a:r>
              <a:rPr lang="zh-CN" altLang="en-US" sz="2000" b="1" dirty="0">
                <a:latin typeface="黑体" pitchFamily="49" charset="-122"/>
                <a:ea typeface="黑体" pitchFamily="49" charset="-122"/>
              </a:rPr>
              <a:t>：</a:t>
            </a:r>
            <a:r>
              <a:rPr lang="zh-CN" altLang="zh-CN" sz="2000" dirty="0"/>
              <a:t>“</a:t>
            </a:r>
            <a:r>
              <a:rPr lang="zh-CN" altLang="zh-CN" sz="2000" b="1" dirty="0">
                <a:latin typeface="黑体" pitchFamily="49" charset="-122"/>
                <a:ea typeface="黑体" pitchFamily="49" charset="-122"/>
              </a:rPr>
              <a:t>啤酒</a:t>
            </a:r>
            <a:r>
              <a:rPr lang="en-US" altLang="zh-CN" sz="2000" b="1" dirty="0">
                <a:latin typeface="黑体" pitchFamily="49" charset="-122"/>
                <a:ea typeface="黑体" pitchFamily="49" charset="-122"/>
              </a:rPr>
              <a:t>-&gt;</a:t>
            </a:r>
            <a:r>
              <a:rPr lang="zh-CN" altLang="zh-CN" sz="2000" b="1" dirty="0">
                <a:latin typeface="黑体" pitchFamily="49" charset="-122"/>
                <a:ea typeface="黑体" pitchFamily="49" charset="-122"/>
              </a:rPr>
              <a:t>尿布</a:t>
            </a:r>
            <a:r>
              <a:rPr lang="zh-CN" altLang="zh-CN" sz="2000" dirty="0"/>
              <a:t>”</a:t>
            </a:r>
            <a:endParaRPr lang="zh-CN" altLang="en-US" sz="1600" dirty="0"/>
          </a:p>
        </p:txBody>
      </p:sp>
    </p:spTree>
    <p:extLst>
      <p:ext uri="{BB962C8B-B14F-4D97-AF65-F5344CB8AC3E}">
        <p14:creationId xmlns:p14="http://schemas.microsoft.com/office/powerpoint/2010/main" val="27547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5664" y="125219"/>
            <a:ext cx="7458336" cy="646331"/>
          </a:xfrm>
          <a:prstGeom prst="rect">
            <a:avLst/>
          </a:prstGeom>
        </p:spPr>
        <p:txBody>
          <a:bodyPr wrap="square">
            <a:spAutoFit/>
          </a:bodyPr>
          <a:lstStyle/>
          <a:p>
            <a:pPr marL="514350" indent="-514350" algn="ctr">
              <a:lnSpc>
                <a:spcPct val="150000"/>
              </a:lnSpc>
              <a:buFont typeface="+mj-ea"/>
              <a:buAutoNum type="circleNumDbPlain"/>
            </a:pPr>
            <a:r>
              <a:rPr lang="zh-CN" altLang="en-US" sz="2400" dirty="0" smtClean="0">
                <a:latin typeface="+mj-ea"/>
                <a:ea typeface="+mj-ea"/>
              </a:rPr>
              <a:t>置信度</a:t>
            </a:r>
            <a:endParaRPr lang="zh-CN" altLang="en-US" sz="2400" dirty="0">
              <a:latin typeface="+mj-ea"/>
              <a:ea typeface="+mj-ea"/>
            </a:endParaRPr>
          </a:p>
        </p:txBody>
      </p:sp>
      <p:sp>
        <p:nvSpPr>
          <p:cNvPr id="7" name="Rectangle 2"/>
          <p:cNvSpPr>
            <a:spLocks noChangeArrowheads="1"/>
          </p:cNvSpPr>
          <p:nvPr/>
        </p:nvSpPr>
        <p:spPr bwMode="auto">
          <a:xfrm rot="10800000" flipV="1">
            <a:off x="1830121" y="882189"/>
            <a:ext cx="7169422" cy="141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itchFamily="2" charset="2"/>
              <a:buChar char="l"/>
              <a:tabLst/>
            </a:pPr>
            <a:r>
              <a:rPr kumimoji="0" lang="zh-CN" altLang="en-US" sz="2000" b="0" i="0" u="none" strike="noStrike" cap="none" normalizeH="0" baseline="0" dirty="0">
                <a:ln>
                  <a:noFill/>
                </a:ln>
                <a:solidFill>
                  <a:schemeClr val="tx1"/>
                </a:solidFill>
                <a:effectLst/>
                <a:latin typeface="Arial" pitchFamily="34" charset="0"/>
                <a:ea typeface="宋体" pitchFamily="2" charset="-122"/>
                <a:cs typeface="宋体" pitchFamily="2" charset="-122"/>
              </a:rPr>
              <a:t>这个比例也可以描述为“客户在购买了啤酒的条件下，再去购买尿布的概率”，这正是条件概率的概念。因此，可以用计算条件概率的方法计算这个比例，即</a:t>
            </a:r>
            <a:r>
              <a:rPr kumimoji="0" lang="en-US" altLang="zh-CN" sz="2000" b="0" i="0" u="none" strike="noStrike" cap="none" normalizeH="0" baseline="0" dirty="0">
                <a:ln>
                  <a:noFill/>
                </a:ln>
                <a:solidFill>
                  <a:schemeClr val="tx1"/>
                </a:solidFill>
                <a:effectLst/>
                <a:latin typeface="Arial" pitchFamily="34" charset="0"/>
                <a:ea typeface="宋体" pitchFamily="2" charset="-122"/>
                <a:cs typeface="宋体" pitchFamily="2" charset="-122"/>
              </a:rPr>
              <a:t>:</a:t>
            </a:r>
            <a:endParaRPr kumimoji="0" lang="en-US" altLang="zh-CN" sz="32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9" name="Rectangle 3"/>
          <p:cNvSpPr>
            <a:spLocks noChangeArrowheads="1"/>
          </p:cNvSpPr>
          <p:nvPr/>
        </p:nvSpPr>
        <p:spPr bwMode="auto">
          <a:xfrm>
            <a:off x="1830119" y="3782570"/>
            <a:ext cx="716942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1" fontAlgn="base" latinLnBrk="0" hangingPunct="1">
              <a:lnSpc>
                <a:spcPct val="150000"/>
              </a:lnSpc>
              <a:spcBef>
                <a:spcPct val="0"/>
              </a:spcBef>
              <a:spcAft>
                <a:spcPct val="0"/>
              </a:spcAft>
              <a:buClrTx/>
              <a:buSzTx/>
              <a:buFont typeface="Arial" pitchFamily="34" charset="0"/>
              <a:buChar char="•"/>
              <a:tabLst/>
            </a:pPr>
            <a:r>
              <a:rPr kumimoji="0" lang="zh-CN" altLang="en-US" sz="1600" b="0" i="0" u="none" strike="noStrike" cap="none" normalizeH="0" baseline="0" dirty="0">
                <a:ln>
                  <a:noFill/>
                </a:ln>
                <a:solidFill>
                  <a:schemeClr val="tx1"/>
                </a:solidFill>
                <a:effectLst/>
                <a:latin typeface="Arial" pitchFamily="34" charset="0"/>
                <a:ea typeface="宋体" pitchFamily="2" charset="-122"/>
                <a:cs typeface="宋体" pitchFamily="2" charset="-122"/>
              </a:rPr>
              <a:t>在上述数据中有一共有</a:t>
            </a:r>
            <a:r>
              <a:rPr kumimoji="0" lang="en-US" altLang="zh-CN" sz="1600" b="0" i="0" u="none" strike="noStrike" cap="none" normalizeH="0" baseline="0" dirty="0">
                <a:ln>
                  <a:noFill/>
                </a:ln>
                <a:solidFill>
                  <a:schemeClr val="tx1"/>
                </a:solidFill>
                <a:effectLst/>
                <a:latin typeface="Arial" pitchFamily="34" charset="0"/>
                <a:ea typeface="宋体" pitchFamily="2" charset="-122"/>
                <a:cs typeface="宋体" pitchFamily="2" charset="-122"/>
              </a:rPr>
              <a:t>5</a:t>
            </a:r>
            <a:r>
              <a:rPr kumimoji="0" lang="zh-CN" altLang="en-US" sz="1600" b="0" i="0" u="none" strike="noStrike" cap="none" normalizeH="0" baseline="0" dirty="0">
                <a:ln>
                  <a:noFill/>
                </a:ln>
                <a:solidFill>
                  <a:schemeClr val="tx1"/>
                </a:solidFill>
                <a:effectLst/>
                <a:latin typeface="Arial" pitchFamily="34" charset="0"/>
                <a:ea typeface="宋体" pitchFamily="2" charset="-122"/>
                <a:cs typeface="宋体" pitchFamily="2" charset="-122"/>
              </a:rPr>
              <a:t>名客户，</a:t>
            </a:r>
            <a:r>
              <a:rPr kumimoji="0" lang="en-US" altLang="zh-CN" sz="1600" b="0" i="0" u="none" strike="noStrike" cap="none" normalizeH="0" baseline="0" dirty="0">
                <a:ln>
                  <a:noFill/>
                </a:ln>
                <a:solidFill>
                  <a:schemeClr val="tx1"/>
                </a:solidFill>
                <a:effectLst/>
                <a:latin typeface="Arial" pitchFamily="34" charset="0"/>
                <a:ea typeface="宋体" pitchFamily="2" charset="-122"/>
                <a:cs typeface="宋体" pitchFamily="2" charset="-122"/>
              </a:rPr>
              <a:t>4</a:t>
            </a:r>
            <a:r>
              <a:rPr kumimoji="0" lang="zh-CN" altLang="en-US" sz="1600" b="0" i="0" u="none" strike="noStrike" cap="none" normalizeH="0" baseline="0" dirty="0">
                <a:ln>
                  <a:noFill/>
                </a:ln>
                <a:solidFill>
                  <a:schemeClr val="tx1"/>
                </a:solidFill>
                <a:effectLst/>
                <a:latin typeface="Arial" pitchFamily="34" charset="0"/>
                <a:ea typeface="宋体" pitchFamily="2" charset="-122"/>
                <a:cs typeface="宋体" pitchFamily="2" charset="-122"/>
              </a:rPr>
              <a:t>名客户购买了啤酒，</a:t>
            </a:r>
            <a:r>
              <a:rPr kumimoji="0" lang="en-US" altLang="zh-CN" sz="1600" b="0" i="0" u="none" strike="noStrike" cap="none" normalizeH="0" baseline="0" dirty="0">
                <a:ln>
                  <a:noFill/>
                </a:ln>
                <a:solidFill>
                  <a:schemeClr val="tx1"/>
                </a:solidFill>
                <a:effectLst/>
                <a:latin typeface="Arial" pitchFamily="34" charset="0"/>
                <a:ea typeface="宋体" pitchFamily="2" charset="-122"/>
                <a:cs typeface="宋体" pitchFamily="2" charset="-122"/>
              </a:rPr>
              <a:t>3</a:t>
            </a:r>
            <a:r>
              <a:rPr kumimoji="0" lang="zh-CN" altLang="en-US" sz="1600" b="0" i="0" u="none" strike="noStrike" cap="none" normalizeH="0" baseline="0" dirty="0">
                <a:ln>
                  <a:noFill/>
                </a:ln>
                <a:solidFill>
                  <a:schemeClr val="tx1"/>
                </a:solidFill>
                <a:effectLst/>
                <a:latin typeface="Arial" pitchFamily="34" charset="0"/>
                <a:ea typeface="宋体" pitchFamily="2" charset="-122"/>
                <a:cs typeface="宋体" pitchFamily="2" charset="-122"/>
              </a:rPr>
              <a:t>名客户同时购买了啤酒和尿布，所以计算的比例为</a:t>
            </a:r>
            <a:r>
              <a:rPr kumimoji="0" lang="en-US" altLang="zh-CN" sz="1600" b="0" i="0" u="none" strike="noStrike" cap="none" normalizeH="0" baseline="0" dirty="0">
                <a:ln>
                  <a:noFill/>
                </a:ln>
                <a:solidFill>
                  <a:schemeClr val="tx1"/>
                </a:solidFill>
                <a:effectLst/>
                <a:latin typeface="Arial" pitchFamily="34" charset="0"/>
                <a:ea typeface="宋体" pitchFamily="2" charset="-122"/>
                <a:cs typeface="宋体" pitchFamily="2" charset="-122"/>
              </a:rPr>
              <a:t>3/4=75%</a:t>
            </a:r>
            <a:r>
              <a:rPr kumimoji="0" lang="zh-CN" altLang="en-US" sz="1600" b="0" i="0" u="none" strike="noStrike" cap="none" normalizeH="0" baseline="0" dirty="0">
                <a:ln>
                  <a:noFill/>
                </a:ln>
                <a:solidFill>
                  <a:schemeClr val="tx1"/>
                </a:solidFill>
                <a:effectLst/>
                <a:latin typeface="Arial" pitchFamily="34" charset="0"/>
                <a:ea typeface="宋体" pitchFamily="2" charset="-122"/>
                <a:cs typeface="宋体" pitchFamily="2" charset="-122"/>
              </a:rPr>
              <a:t>。这个比例（条件概率）是相信该关联规则有效的关键，因此把它称为关联规则的</a:t>
            </a:r>
            <a:r>
              <a:rPr kumimoji="0" lang="zh-CN" altLang="en-US" b="1" i="0" u="none" strike="noStrike" cap="none" normalizeH="0" baseline="0" dirty="0">
                <a:ln>
                  <a:noFill/>
                </a:ln>
                <a:solidFill>
                  <a:schemeClr val="tx1"/>
                </a:solidFill>
                <a:effectLst/>
                <a:latin typeface="Arial" pitchFamily="34" charset="0"/>
                <a:ea typeface="宋体" pitchFamily="2" charset="-122"/>
                <a:cs typeface="宋体" pitchFamily="2" charset="-122"/>
              </a:rPr>
              <a:t>置信度</a:t>
            </a:r>
            <a:r>
              <a:rPr kumimoji="0" lang="zh-CN" altLang="en-US" sz="1600" b="0" i="0" u="none" strike="noStrike" cap="none" normalizeH="0" baseline="0" dirty="0">
                <a:ln>
                  <a:noFill/>
                </a:ln>
                <a:solidFill>
                  <a:schemeClr val="tx1"/>
                </a:solidFill>
                <a:effectLst/>
                <a:latin typeface="Arial" pitchFamily="34" charset="0"/>
                <a:ea typeface="宋体" pitchFamily="2" charset="-122"/>
                <a:cs typeface="宋体" pitchFamily="2" charset="-122"/>
              </a:rPr>
              <a:t>。</a:t>
            </a:r>
            <a:r>
              <a:rPr kumimoji="0" lang="zh-CN" altLang="en-US" sz="1000" b="0" i="0" u="none" strike="noStrike" cap="none" normalizeH="0" baseline="0" dirty="0">
                <a:ln>
                  <a:noFill/>
                </a:ln>
                <a:solidFill>
                  <a:schemeClr val="tx1"/>
                </a:solidFill>
                <a:effectLst/>
                <a:latin typeface="Arial" pitchFamily="34" charset="0"/>
                <a:ea typeface="宋体" pitchFamily="2" charset="-122"/>
                <a:cs typeface="宋体" pitchFamily="2" charset="-122"/>
              </a:rPr>
              <a:t> </a:t>
            </a:r>
            <a:endParaRPr kumimoji="0" lang="zh-CN" altLang="en-US" sz="24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0" name="Rectangle 6"/>
          <p:cNvSpPr>
            <a:spLocks noChangeArrowheads="1"/>
          </p:cNvSpPr>
          <p:nvPr/>
        </p:nvSpPr>
        <p:spPr bwMode="auto">
          <a:xfrm>
            <a:off x="2338236" y="2751391"/>
            <a:ext cx="44644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Arial" pitchFamily="34" charset="0"/>
                <a:ea typeface="宋体" pitchFamily="2" charset="-122"/>
                <a:cs typeface="宋体" pitchFamily="2" charset="-122"/>
              </a:rPr>
              <a:t>P</a:t>
            </a:r>
            <a:r>
              <a:rPr kumimoji="0" lang="zh-CN" altLang="en-US" sz="2000" b="0" i="0" u="none" strike="noStrike" cap="none" normalizeH="0" baseline="0" dirty="0">
                <a:ln>
                  <a:noFill/>
                </a:ln>
                <a:solidFill>
                  <a:schemeClr val="tx1"/>
                </a:solidFill>
                <a:effectLst/>
                <a:latin typeface="Arial" pitchFamily="34" charset="0"/>
                <a:ea typeface="宋体" pitchFamily="2" charset="-122"/>
                <a:cs typeface="宋体" pitchFamily="2" charset="-122"/>
              </a:rPr>
              <a:t>（啤酒</a:t>
            </a:r>
            <a:r>
              <a:rPr kumimoji="0" lang="en-US" altLang="zh-CN" sz="2000" b="0" i="0" u="none" strike="noStrike" cap="none" normalizeH="0" baseline="0" dirty="0">
                <a:ln>
                  <a:noFill/>
                </a:ln>
                <a:solidFill>
                  <a:schemeClr val="tx1"/>
                </a:solidFill>
                <a:effectLst/>
                <a:latin typeface="Arial" pitchFamily="34" charset="0"/>
                <a:ea typeface="宋体" pitchFamily="2" charset="-122"/>
                <a:cs typeface="宋体" pitchFamily="2" charset="-122"/>
              </a:rPr>
              <a:t>=&gt;</a:t>
            </a:r>
            <a:r>
              <a:rPr kumimoji="0" lang="zh-CN" altLang="en-US" sz="2000" b="0" i="0" u="none" strike="noStrike" cap="none" normalizeH="0" baseline="0" dirty="0">
                <a:ln>
                  <a:noFill/>
                </a:ln>
                <a:solidFill>
                  <a:schemeClr val="tx1"/>
                </a:solidFill>
                <a:effectLst/>
                <a:latin typeface="Arial" pitchFamily="34" charset="0"/>
                <a:ea typeface="宋体" pitchFamily="2" charset="-122"/>
                <a:cs typeface="宋体" pitchFamily="2" charset="-122"/>
              </a:rPr>
              <a:t>尿布）</a:t>
            </a:r>
            <a:r>
              <a:rPr kumimoji="0" lang="en-US" altLang="zh-CN" sz="2000" b="0" i="0" u="none" strike="noStrike" cap="none" normalizeH="0" baseline="0" dirty="0">
                <a:ln>
                  <a:noFill/>
                </a:ln>
                <a:solidFill>
                  <a:schemeClr val="tx1"/>
                </a:solidFill>
                <a:effectLst/>
                <a:latin typeface="Arial" pitchFamily="34" charset="0"/>
                <a:ea typeface="宋体" pitchFamily="2" charset="-122"/>
                <a:cs typeface="宋体" pitchFamily="2" charset="-122"/>
              </a:rPr>
              <a:t>=P</a:t>
            </a:r>
            <a:r>
              <a:rPr kumimoji="0" lang="zh-CN" altLang="en-US" sz="2000" b="0" i="0" u="none" strike="noStrike" cap="none" normalizeH="0" baseline="0" dirty="0">
                <a:ln>
                  <a:noFill/>
                </a:ln>
                <a:solidFill>
                  <a:schemeClr val="tx1"/>
                </a:solidFill>
                <a:effectLst/>
                <a:latin typeface="Arial" pitchFamily="34" charset="0"/>
                <a:ea typeface="宋体" pitchFamily="2" charset="-122"/>
                <a:cs typeface="宋体" pitchFamily="2" charset="-122"/>
              </a:rPr>
              <a:t>（尿布</a:t>
            </a:r>
            <a:r>
              <a:rPr kumimoji="0" lang="en-US" altLang="zh-CN" sz="2000" b="0" i="0" u="none" strike="noStrike" cap="none" normalizeH="0" baseline="0" dirty="0">
                <a:ln>
                  <a:noFill/>
                </a:ln>
                <a:solidFill>
                  <a:schemeClr val="tx1"/>
                </a:solidFill>
                <a:effectLst/>
                <a:latin typeface="Arial" pitchFamily="34" charset="0"/>
                <a:ea typeface="宋体" pitchFamily="2" charset="-122"/>
                <a:cs typeface="宋体" pitchFamily="2" charset="-122"/>
              </a:rPr>
              <a:t>|</a:t>
            </a:r>
            <a:r>
              <a:rPr kumimoji="0" lang="zh-CN" altLang="en-US" sz="2000" b="0" i="0" u="none" strike="noStrike" cap="none" normalizeH="0" baseline="0" dirty="0">
                <a:ln>
                  <a:noFill/>
                </a:ln>
                <a:solidFill>
                  <a:schemeClr val="tx1"/>
                </a:solidFill>
                <a:effectLst/>
                <a:latin typeface="Arial" pitchFamily="34" charset="0"/>
                <a:ea typeface="宋体" pitchFamily="2" charset="-122"/>
                <a:cs typeface="宋体" pitchFamily="2" charset="-122"/>
              </a:rPr>
              <a:t>啤酒）</a:t>
            </a:r>
            <a:r>
              <a:rPr kumimoji="0" lang="en-US" altLang="zh-CN" sz="2000" b="0" i="0" u="none" strike="noStrike" cap="none" normalizeH="0" baseline="0" dirty="0">
                <a:ln>
                  <a:noFill/>
                </a:ln>
                <a:solidFill>
                  <a:schemeClr val="tx1"/>
                </a:solidFill>
                <a:effectLst/>
                <a:latin typeface="Arial" pitchFamily="34" charset="0"/>
                <a:ea typeface="宋体" pitchFamily="2" charset="-122"/>
                <a:cs typeface="宋体" pitchFamily="2" charset="-122"/>
              </a:rPr>
              <a:t>=</a:t>
            </a:r>
            <a:endParaRPr kumimoji="0" lang="en-US" altLang="zh-CN" sz="32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82810095"/>
              </p:ext>
            </p:extLst>
          </p:nvPr>
        </p:nvGraphicFramePr>
        <p:xfrm>
          <a:off x="6538595" y="2584698"/>
          <a:ext cx="1928542" cy="707132"/>
        </p:xfrm>
        <a:graphic>
          <a:graphicData uri="http://schemas.openxmlformats.org/presentationml/2006/ole">
            <mc:AlternateContent xmlns:mc="http://schemas.openxmlformats.org/markup-compatibility/2006">
              <mc:Choice xmlns:v="urn:schemas-microsoft-com:vml" Requires="v">
                <p:oleObj spid="_x0000_s3104" name="公式" r:id="rId3" imgW="1143000" imgH="419040" progId="Equation.3">
                  <p:embed/>
                </p:oleObj>
              </mc:Choice>
              <mc:Fallback>
                <p:oleObj name="公式" r:id="rId3" imgW="1143000" imgH="4190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8595" y="2584698"/>
                        <a:ext cx="1928542" cy="707132"/>
                      </a:xfrm>
                      <a:prstGeom prst="rect">
                        <a:avLst/>
                      </a:prstGeom>
                      <a:noFill/>
                    </p:spPr>
                  </p:pic>
                </p:oleObj>
              </mc:Fallback>
            </mc:AlternateContent>
          </a:graphicData>
        </a:graphic>
      </p:graphicFrame>
      <p:sp>
        <p:nvSpPr>
          <p:cNvPr id="12" name="Rectangle 7"/>
          <p:cNvSpPr>
            <a:spLocks noChangeArrowheads="1"/>
          </p:cNvSpPr>
          <p:nvPr/>
        </p:nvSpPr>
        <p:spPr bwMode="auto">
          <a:xfrm>
            <a:off x="0" y="41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latin typeface="Arial" pitchFamily="34" charset="0"/>
                <a:ea typeface="宋体" pitchFamily="2" charset="-122"/>
                <a:cs typeface="宋体" pitchFamily="2" charset="-122"/>
              </a:rPr>
              <a:t> </a:t>
            </a: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283635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5664" y="11866"/>
            <a:ext cx="7458336" cy="738664"/>
          </a:xfrm>
          <a:prstGeom prst="rect">
            <a:avLst/>
          </a:prstGeom>
        </p:spPr>
        <p:txBody>
          <a:bodyPr wrap="square">
            <a:spAutoFit/>
          </a:bodyPr>
          <a:lstStyle/>
          <a:p>
            <a:pPr algn="ctr">
              <a:lnSpc>
                <a:spcPct val="150000"/>
              </a:lnSpc>
            </a:pPr>
            <a:r>
              <a:rPr lang="zh-CN" altLang="en-US" sz="2800" dirty="0" smtClean="0">
                <a:latin typeface="黑体" pitchFamily="49" charset="-122"/>
                <a:ea typeface="黑体" pitchFamily="49" charset="-122"/>
              </a:rPr>
              <a:t>② 支持度</a:t>
            </a:r>
            <a:endParaRPr lang="zh-CN" altLang="en-US" sz="2800" dirty="0">
              <a:latin typeface="黑体" pitchFamily="49" charset="-122"/>
              <a:ea typeface="黑体" pitchFamily="49" charset="-122"/>
            </a:endParaRPr>
          </a:p>
        </p:txBody>
      </p:sp>
      <p:sp>
        <p:nvSpPr>
          <p:cNvPr id="7" name="矩形 6"/>
          <p:cNvSpPr/>
          <p:nvPr/>
        </p:nvSpPr>
        <p:spPr>
          <a:xfrm>
            <a:off x="1685664" y="771257"/>
            <a:ext cx="7458336" cy="1477328"/>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zh-CN" sz="2000" dirty="0"/>
              <a:t>考虑关于置信度的有效性问题，也就是虽然啤酒和尿布总是大概率的同时发生，但是如果这种客户在所有的客户中占比很小，那么这条规则依然不能被采用</a:t>
            </a:r>
            <a:endParaRPr lang="zh-CN" altLang="en-US" sz="2000" dirty="0"/>
          </a:p>
        </p:txBody>
      </p:sp>
      <p:sp>
        <p:nvSpPr>
          <p:cNvPr id="9" name="矩形 8"/>
          <p:cNvSpPr/>
          <p:nvPr/>
        </p:nvSpPr>
        <p:spPr>
          <a:xfrm>
            <a:off x="1795439" y="2499742"/>
            <a:ext cx="7273508" cy="2400657"/>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zh-CN" sz="2000" dirty="0"/>
              <a:t>如果统计的购物单有</a:t>
            </a:r>
            <a:r>
              <a:rPr lang="en-US" altLang="zh-CN" sz="2000" dirty="0"/>
              <a:t>100</a:t>
            </a:r>
            <a:r>
              <a:rPr lang="zh-CN" altLang="zh-CN" sz="2000" dirty="0"/>
              <a:t>个，购买啤酒的客户有</a:t>
            </a:r>
            <a:r>
              <a:rPr lang="en-US" altLang="zh-CN" sz="2000" dirty="0"/>
              <a:t>4</a:t>
            </a:r>
            <a:r>
              <a:rPr lang="zh-CN" altLang="zh-CN" sz="2000" dirty="0"/>
              <a:t>个</a:t>
            </a:r>
            <a:r>
              <a:rPr lang="zh-CN" altLang="en-US" sz="2000" dirty="0"/>
              <a:t>；</a:t>
            </a:r>
            <a:endParaRPr lang="en-US" altLang="zh-CN" sz="2000" dirty="0"/>
          </a:p>
          <a:p>
            <a:pPr marL="285750" indent="-285750" algn="just">
              <a:lnSpc>
                <a:spcPct val="150000"/>
              </a:lnSpc>
              <a:buFont typeface="Arial" panose="020B0604020202020204" pitchFamily="34" charset="0"/>
              <a:buChar char="•"/>
            </a:pPr>
            <a:r>
              <a:rPr lang="zh-CN" altLang="zh-CN" sz="2000" dirty="0"/>
              <a:t>购买啤酒又购买尿布的客户有</a:t>
            </a:r>
            <a:r>
              <a:rPr lang="en-US" altLang="zh-CN" sz="2000" dirty="0"/>
              <a:t>3</a:t>
            </a:r>
            <a:r>
              <a:rPr lang="zh-CN" altLang="zh-CN" sz="2000" dirty="0"/>
              <a:t>个，置信度依然为</a:t>
            </a:r>
            <a:r>
              <a:rPr lang="en-US" altLang="zh-CN" sz="2000" dirty="0"/>
              <a:t>75%</a:t>
            </a:r>
          </a:p>
          <a:p>
            <a:pPr marL="285750" indent="-285750" algn="just">
              <a:lnSpc>
                <a:spcPct val="150000"/>
              </a:lnSpc>
              <a:buFont typeface="Arial" panose="020B0604020202020204" pitchFamily="34" charset="0"/>
              <a:buChar char="•"/>
            </a:pPr>
            <a:r>
              <a:rPr lang="zh-CN" altLang="zh-CN" sz="2000" dirty="0"/>
              <a:t>显然不能支持销售经理去把啤酒和尿布摆放到相邻的位置</a:t>
            </a:r>
            <a:r>
              <a:rPr lang="zh-CN" altLang="en-US" sz="2000" dirty="0"/>
              <a:t>，</a:t>
            </a:r>
            <a:r>
              <a:rPr lang="zh-CN" altLang="zh-CN" sz="2000" dirty="0"/>
              <a:t>因此还需要去计算尿布与啤酒同时出现的次数占全部数据总数的比例，</a:t>
            </a:r>
            <a:endParaRPr lang="zh-CN" altLang="en-US" sz="2000" dirty="0"/>
          </a:p>
        </p:txBody>
      </p:sp>
    </p:spTree>
    <p:extLst>
      <p:ext uri="{BB962C8B-B14F-4D97-AF65-F5344CB8AC3E}">
        <p14:creationId xmlns:p14="http://schemas.microsoft.com/office/powerpoint/2010/main" val="332706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85664" y="771257"/>
            <a:ext cx="7458336" cy="1477328"/>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zh-CN" sz="2000" dirty="0"/>
              <a:t>考虑关于置信度的有效性问题，也就是虽然啤酒和尿布总是大概率的同时发生，但是如果这种客户在所有的客户中占比很小，那么这条规则依然不能被采用</a:t>
            </a:r>
            <a:endParaRPr lang="zh-CN" altLang="en-US" sz="2000" dirty="0"/>
          </a:p>
        </p:txBody>
      </p:sp>
      <p:sp>
        <p:nvSpPr>
          <p:cNvPr id="12" name="TextBox 11"/>
          <p:cNvSpPr txBox="1"/>
          <p:nvPr/>
        </p:nvSpPr>
        <p:spPr>
          <a:xfrm>
            <a:off x="1835696" y="2571750"/>
            <a:ext cx="4248472" cy="40011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啤酒喝尿布同时发生的概率</a:t>
            </a:r>
          </a:p>
        </p:txBody>
      </p:sp>
      <mc:AlternateContent xmlns:mc="http://schemas.openxmlformats.org/markup-compatibility/2006">
        <mc:Choice xmlns:a14="http://schemas.microsoft.com/office/drawing/2010/main" Requires="a14">
          <p:sp>
            <p:nvSpPr>
              <p:cNvPr id="13" name="TextBox 12"/>
              <p:cNvSpPr txBox="1"/>
              <p:nvPr/>
            </p:nvSpPr>
            <p:spPr>
              <a:xfrm>
                <a:off x="2649666" y="3513784"/>
                <a:ext cx="6019148" cy="678776"/>
              </a:xfrm>
              <a:prstGeom prst="rect">
                <a:avLst/>
              </a:prstGeom>
              <a:noFill/>
            </p:spPr>
            <p:txBody>
              <a:bodyPr wrap="none" rtlCol="0">
                <a:spAutoFit/>
              </a:bodyPr>
              <a:lstStyle/>
              <a:p>
                <a14:m>
                  <m:oMath xmlns:m="http://schemas.openxmlformats.org/officeDocument/2006/math">
                    <m:r>
                      <a:rPr lang="en-US" altLang="zh-CN" sz="2000" b="0" i="1" smtClean="0">
                        <a:latin typeface="Cambria Math"/>
                      </a:rPr>
                      <m:t>𝑃</m:t>
                    </m:r>
                    <m:d>
                      <m:dPr>
                        <m:ctrlPr>
                          <a:rPr lang="en-US" altLang="zh-CN" sz="2000" b="0" i="1" smtClean="0">
                            <a:latin typeface="Cambria Math"/>
                          </a:rPr>
                        </m:ctrlPr>
                      </m:dPr>
                      <m:e>
                        <m:r>
                          <a:rPr lang="zh-CN" altLang="en-US" sz="2000" i="1">
                            <a:latin typeface="Cambria Math"/>
                          </a:rPr>
                          <m:t>啤酒</m:t>
                        </m:r>
                        <m:r>
                          <a:rPr lang="zh-CN" altLang="en-US" sz="2000" i="1" smtClean="0">
                            <a:latin typeface="Cambria Math"/>
                          </a:rPr>
                          <m:t>∪</m:t>
                        </m:r>
                        <m:r>
                          <a:rPr lang="zh-CN" altLang="en-US" sz="2000" i="1">
                            <a:latin typeface="Cambria Math"/>
                          </a:rPr>
                          <m:t>尿布</m:t>
                        </m:r>
                      </m:e>
                    </m:d>
                    <m:r>
                      <a:rPr lang="en-US" altLang="zh-CN" sz="2000" b="0" i="1" smtClean="0">
                        <a:latin typeface="Cambria Math"/>
                      </a:rPr>
                      <m:t>=</m:t>
                    </m:r>
                    <m:f>
                      <m:fPr>
                        <m:ctrlPr>
                          <a:rPr lang="en-US" altLang="zh-CN" sz="2000" b="0" i="1" smtClean="0">
                            <a:latin typeface="Cambria Math"/>
                          </a:rPr>
                        </m:ctrlPr>
                      </m:fPr>
                      <m:num>
                        <m:r>
                          <a:rPr lang="zh-CN" altLang="en-US" sz="2000" i="1">
                            <a:latin typeface="Cambria Math"/>
                          </a:rPr>
                          <m:t>尿布</m:t>
                        </m:r>
                        <m:r>
                          <a:rPr lang="zh-CN" altLang="en-US" sz="2000" b="0" i="1" smtClean="0">
                            <a:latin typeface="Cambria Math"/>
                          </a:rPr>
                          <m:t>与</m:t>
                        </m:r>
                        <m:r>
                          <a:rPr lang="zh-CN" altLang="en-US" sz="2000" i="1">
                            <a:latin typeface="Cambria Math"/>
                          </a:rPr>
                          <m:t>啤酒</m:t>
                        </m:r>
                        <m:r>
                          <a:rPr lang="zh-CN" altLang="en-US" sz="2000" i="1" smtClean="0">
                            <a:latin typeface="Cambria Math"/>
                          </a:rPr>
                          <m:t>同时</m:t>
                        </m:r>
                        <m:r>
                          <a:rPr lang="zh-CN" altLang="en-US" sz="2000" i="1">
                            <a:latin typeface="Cambria Math"/>
                          </a:rPr>
                          <m:t>出现</m:t>
                        </m:r>
                        <m:r>
                          <a:rPr lang="zh-CN" altLang="en-US" sz="2000" b="0" i="1" smtClean="0">
                            <a:latin typeface="Cambria Math"/>
                          </a:rPr>
                          <m:t>的</m:t>
                        </m:r>
                        <m:r>
                          <a:rPr lang="zh-CN" altLang="en-US" sz="2000" i="1">
                            <a:latin typeface="Cambria Math"/>
                          </a:rPr>
                          <m:t>次数</m:t>
                        </m:r>
                        <m:r>
                          <a:rPr lang="en-US" altLang="zh-CN" sz="2000" b="0" i="1" smtClean="0">
                            <a:latin typeface="Cambria Math"/>
                          </a:rPr>
                          <m:t> </m:t>
                        </m:r>
                      </m:num>
                      <m:den>
                        <m:r>
                          <a:rPr lang="zh-CN" altLang="en-US" sz="2000" i="1">
                            <a:latin typeface="Cambria Math"/>
                          </a:rPr>
                          <m:t>全部</m:t>
                        </m:r>
                        <m:r>
                          <a:rPr lang="zh-CN" altLang="en-US" sz="2000" i="1" smtClean="0">
                            <a:latin typeface="Cambria Math"/>
                          </a:rPr>
                          <m:t>购物</m:t>
                        </m:r>
                        <m:r>
                          <a:rPr lang="zh-CN" altLang="en-US" sz="2000" i="1">
                            <a:latin typeface="Cambria Math"/>
                          </a:rPr>
                          <m:t>数据</m:t>
                        </m:r>
                        <m:r>
                          <a:rPr lang="zh-CN" altLang="en-US" sz="2000" b="0" i="1" smtClean="0">
                            <a:latin typeface="Cambria Math"/>
                          </a:rPr>
                          <m:t>的</m:t>
                        </m:r>
                        <m:r>
                          <a:rPr lang="zh-CN" altLang="en-US" sz="2000" i="1">
                            <a:latin typeface="Cambria Math"/>
                          </a:rPr>
                          <m:t>总数</m:t>
                        </m:r>
                      </m:den>
                    </m:f>
                  </m:oMath>
                </a14:m>
                <a:r>
                  <a:rPr lang="en-US" altLang="zh-CN" sz="2000" dirty="0"/>
                  <a:t> = </a:t>
                </a:r>
                <a14:m>
                  <m:oMath xmlns:m="http://schemas.openxmlformats.org/officeDocument/2006/math">
                    <m:f>
                      <m:fPr>
                        <m:ctrlPr>
                          <a:rPr lang="en-US" altLang="zh-CN" sz="2000" i="1" smtClean="0">
                            <a:latin typeface="Cambria Math"/>
                          </a:rPr>
                        </m:ctrlPr>
                      </m:fPr>
                      <m:num>
                        <m:r>
                          <a:rPr lang="en-US" altLang="zh-CN" sz="2000" b="0" i="1" smtClean="0">
                            <a:latin typeface="Cambria Math"/>
                          </a:rPr>
                          <m:t>3</m:t>
                        </m:r>
                      </m:num>
                      <m:den>
                        <m:r>
                          <a:rPr lang="en-US" altLang="zh-CN" sz="2000" b="0" i="1" smtClean="0">
                            <a:latin typeface="Cambria Math"/>
                          </a:rPr>
                          <m:t>100</m:t>
                        </m:r>
                      </m:den>
                    </m:f>
                  </m:oMath>
                </a14:m>
                <a:r>
                  <a:rPr lang="en-US" altLang="zh-CN" sz="2000" dirty="0"/>
                  <a:t> </a:t>
                </a:r>
                <a:endParaRPr lang="zh-CN" altLang="en-US" sz="2000" dirty="0"/>
              </a:p>
            </p:txBody>
          </p:sp>
        </mc:Choice>
        <mc:Fallback>
          <p:sp>
            <p:nvSpPr>
              <p:cNvPr id="13" name="TextBox 12"/>
              <p:cNvSpPr txBox="1">
                <a:spLocks noRot="1" noChangeAspect="1" noMove="1" noResize="1" noEditPoints="1" noAdjustHandles="1" noChangeArrowheads="1" noChangeShapeType="1" noTextEdit="1"/>
              </p:cNvSpPr>
              <p:nvPr/>
            </p:nvSpPr>
            <p:spPr>
              <a:xfrm>
                <a:off x="2649666" y="3513784"/>
                <a:ext cx="6019148" cy="678776"/>
              </a:xfrm>
              <a:prstGeom prst="rect">
                <a:avLst/>
              </a:prstGeom>
              <a:blipFill rotWithShape="1">
                <a:blip r:embed="rId2"/>
                <a:stretch>
                  <a:fillRect/>
                </a:stretch>
              </a:blipFill>
            </p:spPr>
            <p:txBody>
              <a:bodyPr/>
              <a:lstStyle/>
              <a:p>
                <a:r>
                  <a:rPr lang="zh-CN" altLang="en-US">
                    <a:noFill/>
                  </a:rPr>
                  <a:t> </a:t>
                </a:r>
              </a:p>
            </p:txBody>
          </p:sp>
        </mc:Fallback>
      </mc:AlternateContent>
      <p:sp>
        <p:nvSpPr>
          <p:cNvPr id="9" name="矩形 8"/>
          <p:cNvSpPr/>
          <p:nvPr/>
        </p:nvSpPr>
        <p:spPr>
          <a:xfrm>
            <a:off x="1685664" y="11866"/>
            <a:ext cx="7458336" cy="738664"/>
          </a:xfrm>
          <a:prstGeom prst="rect">
            <a:avLst/>
          </a:prstGeom>
        </p:spPr>
        <p:txBody>
          <a:bodyPr wrap="square">
            <a:spAutoFit/>
          </a:bodyPr>
          <a:lstStyle/>
          <a:p>
            <a:pPr algn="ctr">
              <a:lnSpc>
                <a:spcPct val="150000"/>
              </a:lnSpc>
            </a:pPr>
            <a:r>
              <a:rPr lang="zh-CN" altLang="en-US" sz="2800" dirty="0" smtClean="0">
                <a:latin typeface="黑体" pitchFamily="49" charset="-122"/>
                <a:ea typeface="黑体" pitchFamily="49" charset="-122"/>
              </a:rPr>
              <a:t>② 支持度</a:t>
            </a:r>
            <a:endParaRPr lang="zh-CN" altLang="en-US" sz="2800" dirty="0">
              <a:latin typeface="黑体" pitchFamily="49" charset="-122"/>
              <a:ea typeface="黑体" pitchFamily="49" charset="-122"/>
            </a:endParaRPr>
          </a:p>
        </p:txBody>
      </p:sp>
    </p:spTree>
    <p:extLst>
      <p:ext uri="{BB962C8B-B14F-4D97-AF65-F5344CB8AC3E}">
        <p14:creationId xmlns:p14="http://schemas.microsoft.com/office/powerpoint/2010/main" val="22408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5664" y="11866"/>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7" name="TextBox 6"/>
          <p:cNvSpPr txBox="1"/>
          <p:nvPr/>
        </p:nvSpPr>
        <p:spPr>
          <a:xfrm>
            <a:off x="1835696" y="987574"/>
            <a:ext cx="2165978" cy="461665"/>
          </a:xfrm>
          <a:prstGeom prst="rect">
            <a:avLst/>
          </a:prstGeom>
          <a:noFill/>
        </p:spPr>
        <p:txBody>
          <a:bodyPr wrap="none" rtlCol="0">
            <a:spAutoFit/>
          </a:bodyPr>
          <a:lstStyle/>
          <a:p>
            <a:pPr marL="285750" indent="-285750">
              <a:buFont typeface="Wingdings" panose="05000000000000000000" pitchFamily="2" charset="2"/>
              <a:buChar char="l"/>
            </a:pPr>
            <a:r>
              <a:rPr lang="zh-CN" altLang="en-US" sz="2400" dirty="0" smtClean="0">
                <a:latin typeface="黑体" panose="02010609060101010101" pitchFamily="49" charset="-122"/>
                <a:ea typeface="黑体" panose="02010609060101010101" pitchFamily="49" charset="-122"/>
              </a:rPr>
              <a:t> 强</a:t>
            </a:r>
            <a:r>
              <a:rPr lang="zh-CN" altLang="en-US" sz="2400" dirty="0">
                <a:latin typeface="黑体" panose="02010609060101010101" pitchFamily="49" charset="-122"/>
                <a:ea typeface="黑体" panose="02010609060101010101" pitchFamily="49" charset="-122"/>
              </a:rPr>
              <a:t>关联规则</a:t>
            </a:r>
          </a:p>
        </p:txBody>
      </p:sp>
      <p:sp>
        <p:nvSpPr>
          <p:cNvPr id="8" name="矩形 7"/>
          <p:cNvSpPr/>
          <p:nvPr/>
        </p:nvSpPr>
        <p:spPr>
          <a:xfrm>
            <a:off x="2051720" y="1563638"/>
            <a:ext cx="6984776" cy="1705403"/>
          </a:xfrm>
          <a:prstGeom prst="rect">
            <a:avLst/>
          </a:prstGeom>
        </p:spPr>
        <p:txBody>
          <a:bodyPr wrap="square">
            <a:spAutoFit/>
          </a:bodyPr>
          <a:lstStyle/>
          <a:p>
            <a:pPr>
              <a:lnSpc>
                <a:spcPct val="150000"/>
              </a:lnSpc>
            </a:pPr>
            <a:r>
              <a:rPr lang="zh-CN" altLang="zh-CN" dirty="0">
                <a:latin typeface="微软雅黑" pitchFamily="34" charset="-122"/>
                <a:ea typeface="微软雅黑" pitchFamily="34" charset="-122"/>
              </a:rPr>
              <a:t>需要自主判断该关联规则是否有趣，即计算的支持度和置信度是否达到预期</a:t>
            </a:r>
            <a:r>
              <a:rPr lang="zh-CN" altLang="en-US" dirty="0">
                <a:latin typeface="微软雅黑" pitchFamily="34" charset="-122"/>
                <a:ea typeface="微软雅黑" pitchFamily="34" charset="-122"/>
              </a:rPr>
              <a:t>，</a:t>
            </a:r>
            <a:r>
              <a:rPr lang="zh-CN" altLang="zh-CN" dirty="0">
                <a:latin typeface="微软雅黑" pitchFamily="34" charset="-122"/>
                <a:ea typeface="微软雅黑" pitchFamily="34" charset="-122"/>
              </a:rPr>
              <a:t>这个预期被称为</a:t>
            </a:r>
            <a:r>
              <a:rPr lang="zh-CN" altLang="zh-CN" b="1" dirty="0">
                <a:latin typeface="微软雅黑" pitchFamily="34" charset="-122"/>
                <a:ea typeface="微软雅黑" pitchFamily="34" charset="-122"/>
              </a:rPr>
              <a:t>最小支持度阈值</a:t>
            </a:r>
            <a:r>
              <a:rPr lang="zh-CN" altLang="zh-CN" dirty="0">
                <a:latin typeface="微软雅黑" pitchFamily="34" charset="-122"/>
                <a:ea typeface="微软雅黑" pitchFamily="34" charset="-122"/>
              </a:rPr>
              <a:t>和</a:t>
            </a:r>
            <a:r>
              <a:rPr lang="zh-CN" altLang="zh-CN" b="1" dirty="0">
                <a:latin typeface="微软雅黑" pitchFamily="34" charset="-122"/>
                <a:ea typeface="微软雅黑" pitchFamily="34" charset="-122"/>
              </a:rPr>
              <a:t>最小置信度阈值</a:t>
            </a:r>
            <a:r>
              <a:rPr lang="zh-CN" altLang="zh-CN" dirty="0">
                <a:latin typeface="微软雅黑" pitchFamily="34" charset="-122"/>
                <a:ea typeface="微软雅黑" pitchFamily="34" charset="-122"/>
              </a:rPr>
              <a:t>，当某个关联规则同时满足这两个预选设好的阈值，便把它称为</a:t>
            </a:r>
            <a:r>
              <a:rPr lang="zh-CN" altLang="zh-CN" b="1" dirty="0">
                <a:latin typeface="微软雅黑" pitchFamily="34" charset="-122"/>
                <a:ea typeface="微软雅黑" pitchFamily="34" charset="-122"/>
              </a:rPr>
              <a:t>强关联规则</a:t>
            </a:r>
            <a:r>
              <a:rPr lang="zh-CN" altLang="zh-CN" dirty="0">
                <a:latin typeface="微软雅黑" pitchFamily="34" charset="-122"/>
                <a:ea typeface="微软雅黑" pitchFamily="34" charset="-122"/>
              </a:rPr>
              <a:t>。</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49063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5664" y="11866"/>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7" name="TextBox 6"/>
          <p:cNvSpPr txBox="1"/>
          <p:nvPr/>
        </p:nvSpPr>
        <p:spPr>
          <a:xfrm>
            <a:off x="1835696" y="915566"/>
            <a:ext cx="2012089" cy="461665"/>
          </a:xfrm>
          <a:prstGeom prst="rect">
            <a:avLst/>
          </a:prstGeom>
          <a:noFill/>
        </p:spPr>
        <p:txBody>
          <a:bodyPr wrap="none" rtlCol="0">
            <a:spAutoFit/>
          </a:bodyPr>
          <a:lstStyle/>
          <a:p>
            <a:pPr marL="285750" indent="-285750">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强关联规则</a:t>
            </a:r>
          </a:p>
        </p:txBody>
      </p:sp>
      <p:sp>
        <p:nvSpPr>
          <p:cNvPr id="9" name="矩形 8"/>
          <p:cNvSpPr/>
          <p:nvPr/>
        </p:nvSpPr>
        <p:spPr>
          <a:xfrm>
            <a:off x="2123728" y="1491630"/>
            <a:ext cx="4536504" cy="2116028"/>
          </a:xfrm>
          <a:prstGeom prst="rect">
            <a:avLst/>
          </a:prstGeom>
        </p:spPr>
        <p:txBody>
          <a:bodyPr wrap="square">
            <a:spAutoFit/>
          </a:bodyPr>
          <a:lstStyle/>
          <a:p>
            <a:pPr>
              <a:lnSpc>
                <a:spcPct val="150000"/>
              </a:lnSpc>
            </a:pPr>
            <a:r>
              <a:rPr lang="zh-CN" altLang="zh-CN" dirty="0"/>
              <a:t>客户</a:t>
            </a:r>
            <a:r>
              <a:rPr lang="en-US" altLang="zh-CN" dirty="0"/>
              <a:t>1</a:t>
            </a:r>
            <a:r>
              <a:rPr lang="zh-CN" altLang="zh-CN" dirty="0"/>
              <a:t>：尿布，啤酒，薯片</a:t>
            </a:r>
            <a:r>
              <a:rPr lang="zh-CN" altLang="en-US" dirty="0"/>
              <a:t>，</a:t>
            </a:r>
            <a:r>
              <a:rPr lang="en-US" altLang="zh-CN" dirty="0"/>
              <a:t>…</a:t>
            </a:r>
            <a:r>
              <a:rPr lang="zh-CN" altLang="zh-CN" dirty="0"/>
              <a:t>。</a:t>
            </a:r>
          </a:p>
          <a:p>
            <a:pPr>
              <a:lnSpc>
                <a:spcPct val="150000"/>
              </a:lnSpc>
            </a:pPr>
            <a:r>
              <a:rPr lang="zh-CN" altLang="zh-CN" dirty="0"/>
              <a:t>客户</a:t>
            </a:r>
            <a:r>
              <a:rPr lang="en-US" altLang="zh-CN" dirty="0"/>
              <a:t>2</a:t>
            </a:r>
            <a:r>
              <a:rPr lang="zh-CN" altLang="zh-CN" dirty="0"/>
              <a:t>：尿布，可乐，薯片</a:t>
            </a:r>
            <a:r>
              <a:rPr lang="zh-CN" altLang="en-US" dirty="0"/>
              <a:t>，</a:t>
            </a:r>
            <a:r>
              <a:rPr lang="en-US" altLang="zh-CN" dirty="0"/>
              <a:t>… </a:t>
            </a:r>
            <a:r>
              <a:rPr lang="zh-CN" altLang="zh-CN" dirty="0"/>
              <a:t>。</a:t>
            </a:r>
          </a:p>
          <a:p>
            <a:pPr>
              <a:lnSpc>
                <a:spcPct val="150000"/>
              </a:lnSpc>
            </a:pPr>
            <a:r>
              <a:rPr lang="zh-CN" altLang="zh-CN" dirty="0"/>
              <a:t>客户</a:t>
            </a:r>
            <a:r>
              <a:rPr lang="en-US" altLang="zh-CN" dirty="0"/>
              <a:t>3</a:t>
            </a:r>
            <a:r>
              <a:rPr lang="zh-CN" altLang="zh-CN" dirty="0"/>
              <a:t>：尿布，啤酒</a:t>
            </a:r>
            <a:r>
              <a:rPr lang="zh-CN" altLang="en-US" dirty="0"/>
              <a:t>，</a:t>
            </a:r>
            <a:r>
              <a:rPr lang="en-US" altLang="zh-CN" dirty="0"/>
              <a:t>… </a:t>
            </a:r>
            <a:r>
              <a:rPr lang="zh-CN" altLang="zh-CN" dirty="0"/>
              <a:t>。</a:t>
            </a:r>
          </a:p>
          <a:p>
            <a:pPr>
              <a:lnSpc>
                <a:spcPct val="150000"/>
              </a:lnSpc>
            </a:pPr>
            <a:r>
              <a:rPr lang="zh-CN" altLang="zh-CN" dirty="0"/>
              <a:t>客户</a:t>
            </a:r>
            <a:r>
              <a:rPr lang="en-US" altLang="zh-CN" dirty="0"/>
              <a:t>4</a:t>
            </a:r>
            <a:r>
              <a:rPr lang="zh-CN" altLang="zh-CN" dirty="0"/>
              <a:t>：尿布，啤酒，薯片</a:t>
            </a:r>
            <a:r>
              <a:rPr lang="zh-CN" altLang="en-US" dirty="0"/>
              <a:t>，</a:t>
            </a:r>
            <a:r>
              <a:rPr lang="en-US" altLang="zh-CN" dirty="0"/>
              <a:t>… </a:t>
            </a:r>
            <a:r>
              <a:rPr lang="zh-CN" altLang="zh-CN" dirty="0"/>
              <a:t>。</a:t>
            </a:r>
          </a:p>
          <a:p>
            <a:pPr>
              <a:lnSpc>
                <a:spcPct val="150000"/>
              </a:lnSpc>
            </a:pPr>
            <a:r>
              <a:rPr lang="zh-CN" altLang="zh-CN" dirty="0"/>
              <a:t>客户</a:t>
            </a:r>
            <a:r>
              <a:rPr lang="en-US" altLang="zh-CN" dirty="0"/>
              <a:t>5</a:t>
            </a:r>
            <a:r>
              <a:rPr lang="zh-CN" altLang="zh-CN" dirty="0"/>
              <a:t>：啤酒，可乐，薯片</a:t>
            </a:r>
            <a:r>
              <a:rPr lang="zh-CN" altLang="en-US" dirty="0"/>
              <a:t>，</a:t>
            </a:r>
            <a:r>
              <a:rPr lang="en-US" altLang="zh-CN" dirty="0"/>
              <a:t>… </a:t>
            </a:r>
            <a:r>
              <a:rPr lang="zh-CN" altLang="zh-CN" dirty="0"/>
              <a:t>。</a:t>
            </a:r>
          </a:p>
        </p:txBody>
      </p:sp>
      <p:sp>
        <p:nvSpPr>
          <p:cNvPr id="10" name="TextBox 9"/>
          <p:cNvSpPr txBox="1"/>
          <p:nvPr/>
        </p:nvSpPr>
        <p:spPr>
          <a:xfrm>
            <a:off x="6674322" y="1930212"/>
            <a:ext cx="2056973" cy="1665905"/>
          </a:xfrm>
          <a:prstGeom prst="rect">
            <a:avLst/>
          </a:prstGeom>
          <a:solidFill>
            <a:srgbClr val="00B0F0"/>
          </a:solidFill>
        </p:spPr>
        <p:txBody>
          <a:bodyPr wrap="none" rtlCol="0">
            <a:spAutoFit/>
          </a:bodyPr>
          <a:lstStyle/>
          <a:p>
            <a:pPr marL="285750" indent="-285750">
              <a:lnSpc>
                <a:spcPct val="200000"/>
              </a:lnSpc>
              <a:buFont typeface="Wingdings" panose="05000000000000000000" pitchFamily="2" charset="2"/>
              <a:buChar char="u"/>
            </a:pPr>
            <a:r>
              <a:rPr lang="zh-CN" altLang="en-US" dirty="0"/>
              <a:t>设：</a:t>
            </a:r>
            <a:endParaRPr lang="en-US" altLang="zh-CN" dirty="0"/>
          </a:p>
          <a:p>
            <a:pPr>
              <a:lnSpc>
                <a:spcPct val="200000"/>
              </a:lnSpc>
            </a:pPr>
            <a:r>
              <a:rPr lang="zh-CN" altLang="en-US" dirty="0"/>
              <a:t>置信度阈值</a:t>
            </a:r>
            <a:r>
              <a:rPr lang="en-US" altLang="zh-CN" dirty="0"/>
              <a:t>:   60%</a:t>
            </a:r>
          </a:p>
          <a:p>
            <a:pPr>
              <a:lnSpc>
                <a:spcPct val="200000"/>
              </a:lnSpc>
            </a:pPr>
            <a:r>
              <a:rPr lang="zh-CN" altLang="en-US" dirty="0"/>
              <a:t>支持度阈值：</a:t>
            </a:r>
            <a:r>
              <a:rPr lang="en-US" altLang="zh-CN" dirty="0"/>
              <a:t>50%</a:t>
            </a:r>
          </a:p>
        </p:txBody>
      </p:sp>
      <p:sp>
        <p:nvSpPr>
          <p:cNvPr id="11" name="矩形 10"/>
          <p:cNvSpPr/>
          <p:nvPr/>
        </p:nvSpPr>
        <p:spPr>
          <a:xfrm>
            <a:off x="1979712" y="3939902"/>
            <a:ext cx="4680520" cy="955903"/>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en-US" sz="2000" dirty="0">
                <a:latin typeface="宋体" panose="02010600030101010101" pitchFamily="2" charset="-122"/>
              </a:rPr>
              <a:t>关联规则：</a:t>
            </a:r>
            <a:r>
              <a:rPr lang="zh-CN" altLang="zh-CN" sz="2000" b="1" dirty="0">
                <a:latin typeface="黑体" pitchFamily="49" charset="-122"/>
                <a:ea typeface="黑体" pitchFamily="49" charset="-122"/>
              </a:rPr>
              <a:t>啤酒</a:t>
            </a:r>
            <a:r>
              <a:rPr lang="en-US" altLang="zh-CN" sz="2000" b="1" dirty="0">
                <a:latin typeface="黑体" pitchFamily="49" charset="-122"/>
                <a:ea typeface="黑体" pitchFamily="49" charset="-122"/>
              </a:rPr>
              <a:t>-&gt;</a:t>
            </a:r>
            <a:r>
              <a:rPr lang="zh-CN" altLang="zh-CN" sz="2000" b="1" dirty="0">
                <a:latin typeface="黑体" pitchFamily="49" charset="-122"/>
                <a:ea typeface="黑体" pitchFamily="49" charset="-122"/>
              </a:rPr>
              <a:t>尿布</a:t>
            </a:r>
            <a:endParaRPr lang="en-US" altLang="zh-CN" sz="2000" b="1" dirty="0">
              <a:latin typeface="黑体" pitchFamily="49" charset="-122"/>
              <a:ea typeface="黑体" pitchFamily="49" charset="-122"/>
            </a:endParaRPr>
          </a:p>
          <a:p>
            <a:pPr>
              <a:lnSpc>
                <a:spcPct val="150000"/>
              </a:lnSpc>
            </a:pPr>
            <a:r>
              <a:rPr lang="en-US" altLang="zh-CN" sz="2000" b="1" dirty="0">
                <a:latin typeface="黑体" pitchFamily="49" charset="-122"/>
                <a:ea typeface="黑体" pitchFamily="49" charset="-122"/>
              </a:rPr>
              <a:t>   </a:t>
            </a:r>
            <a:r>
              <a:rPr lang="zh-CN" altLang="en-US" sz="2000" b="1" dirty="0">
                <a:latin typeface="黑体" pitchFamily="49" charset="-122"/>
                <a:ea typeface="黑体" pitchFamily="49" charset="-122"/>
              </a:rPr>
              <a:t>置信度  </a:t>
            </a:r>
            <a:r>
              <a:rPr lang="en-US" altLang="zh-CN" sz="2000" b="1" dirty="0">
                <a:latin typeface="黑体" pitchFamily="49" charset="-122"/>
                <a:ea typeface="黑体" pitchFamily="49" charset="-122"/>
              </a:rPr>
              <a:t>75%  </a:t>
            </a:r>
            <a:r>
              <a:rPr lang="zh-CN" altLang="en-US" sz="2000" dirty="0">
                <a:latin typeface="黑体" pitchFamily="49" charset="-122"/>
                <a:ea typeface="黑体" pitchFamily="49" charset="-122"/>
              </a:rPr>
              <a:t>支持度为：</a:t>
            </a:r>
            <a:r>
              <a:rPr lang="en-US" altLang="zh-CN" sz="2000" b="1" dirty="0">
                <a:latin typeface="黑体" pitchFamily="49" charset="-122"/>
                <a:ea typeface="黑体" pitchFamily="49" charset="-122"/>
              </a:rPr>
              <a:t>60%</a:t>
            </a:r>
            <a:r>
              <a:rPr lang="zh-CN" altLang="en-US" sz="2000" b="1" dirty="0">
                <a:latin typeface="黑体" pitchFamily="49" charset="-122"/>
                <a:ea typeface="黑体" pitchFamily="49" charset="-122"/>
              </a:rPr>
              <a:t>；</a:t>
            </a:r>
            <a:endParaRPr lang="zh-CN" altLang="en-US" sz="2000" dirty="0"/>
          </a:p>
        </p:txBody>
      </p:sp>
      <p:sp>
        <p:nvSpPr>
          <p:cNvPr id="12" name="椭圆形标注 11"/>
          <p:cNvSpPr/>
          <p:nvPr/>
        </p:nvSpPr>
        <p:spPr>
          <a:xfrm>
            <a:off x="6643130" y="3939902"/>
            <a:ext cx="1529269" cy="752886"/>
          </a:xfrm>
          <a:prstGeom prst="wedgeEllipseCallout">
            <a:avLst>
              <a:gd name="adj1" fmla="val -152974"/>
              <a:gd name="adj2" fmla="val -374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强关联规则</a:t>
            </a:r>
          </a:p>
        </p:txBody>
      </p:sp>
    </p:spTree>
    <p:extLst>
      <p:ext uri="{BB962C8B-B14F-4D97-AF65-F5344CB8AC3E}">
        <p14:creationId xmlns:p14="http://schemas.microsoft.com/office/powerpoint/2010/main" val="142240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5664" y="11866"/>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7" name="TextBox 6"/>
          <p:cNvSpPr txBox="1"/>
          <p:nvPr/>
        </p:nvSpPr>
        <p:spPr>
          <a:xfrm>
            <a:off x="1835696" y="987574"/>
            <a:ext cx="2012089" cy="461665"/>
          </a:xfrm>
          <a:prstGeom prst="rect">
            <a:avLst/>
          </a:prstGeom>
          <a:noFill/>
        </p:spPr>
        <p:txBody>
          <a:bodyPr wrap="none" rtlCol="0">
            <a:spAutoFit/>
          </a:bodyPr>
          <a:lstStyle/>
          <a:p>
            <a:pPr marL="285750" indent="-285750">
              <a:buFont typeface="Wingdings" panose="05000000000000000000" pitchFamily="2" charset="2"/>
              <a:buChar char="l"/>
            </a:pPr>
            <a:r>
              <a:rPr lang="zh-CN" altLang="en-US" sz="2400" dirty="0">
                <a:latin typeface="黑体" panose="02010609060101010101" pitchFamily="49" charset="-122"/>
                <a:ea typeface="黑体" panose="02010609060101010101" pitchFamily="49" charset="-122"/>
              </a:rPr>
              <a:t>强关联规则</a:t>
            </a:r>
          </a:p>
        </p:txBody>
      </p:sp>
      <p:sp>
        <p:nvSpPr>
          <p:cNvPr id="9" name="矩形 8"/>
          <p:cNvSpPr/>
          <p:nvPr/>
        </p:nvSpPr>
        <p:spPr>
          <a:xfrm>
            <a:off x="2123728" y="1491630"/>
            <a:ext cx="4248472" cy="2116028"/>
          </a:xfrm>
          <a:prstGeom prst="rect">
            <a:avLst/>
          </a:prstGeom>
        </p:spPr>
        <p:txBody>
          <a:bodyPr wrap="square">
            <a:spAutoFit/>
          </a:bodyPr>
          <a:lstStyle/>
          <a:p>
            <a:pPr>
              <a:lnSpc>
                <a:spcPct val="150000"/>
              </a:lnSpc>
            </a:pPr>
            <a:r>
              <a:rPr lang="zh-CN" altLang="zh-CN" dirty="0"/>
              <a:t>客户</a:t>
            </a:r>
            <a:r>
              <a:rPr lang="en-US" altLang="zh-CN" dirty="0"/>
              <a:t>1</a:t>
            </a:r>
            <a:r>
              <a:rPr lang="zh-CN" altLang="zh-CN" dirty="0"/>
              <a:t>：尿布，啤酒，薯片</a:t>
            </a:r>
            <a:r>
              <a:rPr lang="zh-CN" altLang="en-US" dirty="0"/>
              <a:t>，</a:t>
            </a:r>
            <a:r>
              <a:rPr lang="en-US" altLang="zh-CN" dirty="0"/>
              <a:t>…</a:t>
            </a:r>
            <a:r>
              <a:rPr lang="zh-CN" altLang="zh-CN" dirty="0"/>
              <a:t>。</a:t>
            </a:r>
          </a:p>
          <a:p>
            <a:pPr>
              <a:lnSpc>
                <a:spcPct val="150000"/>
              </a:lnSpc>
            </a:pPr>
            <a:r>
              <a:rPr lang="zh-CN" altLang="zh-CN" dirty="0"/>
              <a:t>客户</a:t>
            </a:r>
            <a:r>
              <a:rPr lang="en-US" altLang="zh-CN" dirty="0"/>
              <a:t>2</a:t>
            </a:r>
            <a:r>
              <a:rPr lang="zh-CN" altLang="zh-CN" dirty="0"/>
              <a:t>：尿布，可乐，薯片</a:t>
            </a:r>
            <a:r>
              <a:rPr lang="zh-CN" altLang="en-US" dirty="0"/>
              <a:t>，</a:t>
            </a:r>
            <a:r>
              <a:rPr lang="en-US" altLang="zh-CN" dirty="0"/>
              <a:t>… </a:t>
            </a:r>
            <a:r>
              <a:rPr lang="zh-CN" altLang="zh-CN" dirty="0"/>
              <a:t>。</a:t>
            </a:r>
          </a:p>
          <a:p>
            <a:pPr>
              <a:lnSpc>
                <a:spcPct val="150000"/>
              </a:lnSpc>
            </a:pPr>
            <a:r>
              <a:rPr lang="zh-CN" altLang="zh-CN" dirty="0"/>
              <a:t>客户</a:t>
            </a:r>
            <a:r>
              <a:rPr lang="en-US" altLang="zh-CN" dirty="0"/>
              <a:t>3</a:t>
            </a:r>
            <a:r>
              <a:rPr lang="zh-CN" altLang="zh-CN" dirty="0"/>
              <a:t>：尿布，啤酒</a:t>
            </a:r>
            <a:r>
              <a:rPr lang="zh-CN" altLang="en-US" dirty="0"/>
              <a:t>，</a:t>
            </a:r>
            <a:r>
              <a:rPr lang="en-US" altLang="zh-CN" dirty="0"/>
              <a:t>… </a:t>
            </a:r>
            <a:r>
              <a:rPr lang="zh-CN" altLang="zh-CN" dirty="0"/>
              <a:t>。</a:t>
            </a:r>
          </a:p>
          <a:p>
            <a:pPr>
              <a:lnSpc>
                <a:spcPct val="150000"/>
              </a:lnSpc>
            </a:pPr>
            <a:r>
              <a:rPr lang="zh-CN" altLang="zh-CN" dirty="0"/>
              <a:t>客户</a:t>
            </a:r>
            <a:r>
              <a:rPr lang="en-US" altLang="zh-CN" dirty="0"/>
              <a:t>4</a:t>
            </a:r>
            <a:r>
              <a:rPr lang="zh-CN" altLang="zh-CN" dirty="0"/>
              <a:t>：尿布，啤酒，薯片</a:t>
            </a:r>
            <a:r>
              <a:rPr lang="zh-CN" altLang="en-US" dirty="0"/>
              <a:t>，</a:t>
            </a:r>
            <a:r>
              <a:rPr lang="en-US" altLang="zh-CN" dirty="0"/>
              <a:t>… </a:t>
            </a:r>
            <a:r>
              <a:rPr lang="zh-CN" altLang="zh-CN" dirty="0"/>
              <a:t>。</a:t>
            </a:r>
          </a:p>
          <a:p>
            <a:pPr>
              <a:lnSpc>
                <a:spcPct val="150000"/>
              </a:lnSpc>
            </a:pPr>
            <a:r>
              <a:rPr lang="zh-CN" altLang="zh-CN" dirty="0"/>
              <a:t>客户</a:t>
            </a:r>
            <a:r>
              <a:rPr lang="en-US" altLang="zh-CN" dirty="0"/>
              <a:t>5</a:t>
            </a:r>
            <a:r>
              <a:rPr lang="zh-CN" altLang="zh-CN" dirty="0"/>
              <a:t>：啤酒，可乐，薯片</a:t>
            </a:r>
            <a:r>
              <a:rPr lang="zh-CN" altLang="en-US" dirty="0"/>
              <a:t>，</a:t>
            </a:r>
            <a:r>
              <a:rPr lang="en-US" altLang="zh-CN" dirty="0"/>
              <a:t>… </a:t>
            </a:r>
            <a:r>
              <a:rPr lang="zh-CN" altLang="zh-CN" dirty="0"/>
              <a:t>。</a:t>
            </a:r>
          </a:p>
        </p:txBody>
      </p:sp>
      <p:sp>
        <p:nvSpPr>
          <p:cNvPr id="8" name="TextBox 7"/>
          <p:cNvSpPr txBox="1"/>
          <p:nvPr/>
        </p:nvSpPr>
        <p:spPr>
          <a:xfrm>
            <a:off x="1691680" y="3939902"/>
            <a:ext cx="5544616" cy="869533"/>
          </a:xfrm>
          <a:prstGeom prst="rect">
            <a:avLst/>
          </a:prstGeom>
          <a:noFill/>
        </p:spPr>
        <p:txBody>
          <a:bodyPr wrap="square" rtlCol="0">
            <a:spAutoFit/>
          </a:bodyPr>
          <a:lstStyle/>
          <a:p>
            <a:pPr>
              <a:lnSpc>
                <a:spcPct val="150000"/>
              </a:lnSpc>
            </a:pPr>
            <a:r>
              <a:rPr lang="zh-CN" altLang="en-US" b="1" dirty="0"/>
              <a:t>思考：</a:t>
            </a:r>
            <a:r>
              <a:rPr lang="en-US" altLang="zh-CN" dirty="0"/>
              <a:t>1</a:t>
            </a:r>
            <a:r>
              <a:rPr lang="zh-CN" altLang="en-US" dirty="0"/>
              <a:t>）请给出该数据集中的其它强关联规则；</a:t>
            </a:r>
            <a:endParaRPr lang="en-US" altLang="zh-CN" dirty="0"/>
          </a:p>
          <a:p>
            <a:pPr>
              <a:lnSpc>
                <a:spcPct val="150000"/>
              </a:lnSpc>
            </a:pPr>
            <a:r>
              <a:rPr lang="en-US" altLang="zh-CN" dirty="0"/>
              <a:t>               2</a:t>
            </a:r>
            <a:r>
              <a:rPr lang="zh-CN" altLang="en-US" dirty="0"/>
              <a:t>）思考用寻找这些强关联规则的方法。</a:t>
            </a:r>
          </a:p>
        </p:txBody>
      </p:sp>
      <p:sp>
        <p:nvSpPr>
          <p:cNvPr id="13" name="TextBox 12"/>
          <p:cNvSpPr txBox="1"/>
          <p:nvPr/>
        </p:nvSpPr>
        <p:spPr>
          <a:xfrm>
            <a:off x="6674322" y="1930212"/>
            <a:ext cx="2031325" cy="1754326"/>
          </a:xfrm>
          <a:prstGeom prst="rect">
            <a:avLst/>
          </a:prstGeom>
          <a:solidFill>
            <a:srgbClr val="00B0F0"/>
          </a:solidFill>
        </p:spPr>
        <p:txBody>
          <a:bodyPr wrap="none" rtlCol="0">
            <a:spAutoFit/>
          </a:bodyPr>
          <a:lstStyle/>
          <a:p>
            <a:pPr marL="285750" indent="-285750">
              <a:lnSpc>
                <a:spcPct val="200000"/>
              </a:lnSpc>
              <a:buFont typeface="Wingdings" panose="05000000000000000000" pitchFamily="2" charset="2"/>
              <a:buChar char="u"/>
            </a:pPr>
            <a:r>
              <a:rPr lang="zh-CN" altLang="en-US" dirty="0"/>
              <a:t>设：</a:t>
            </a:r>
            <a:endParaRPr lang="en-US" altLang="zh-CN" dirty="0"/>
          </a:p>
          <a:p>
            <a:pPr>
              <a:lnSpc>
                <a:spcPct val="200000"/>
              </a:lnSpc>
            </a:pPr>
            <a:r>
              <a:rPr lang="zh-CN" altLang="en-US" dirty="0"/>
              <a:t>支持度阈值</a:t>
            </a:r>
            <a:r>
              <a:rPr lang="en-US" altLang="zh-CN" dirty="0"/>
              <a:t>:  50%</a:t>
            </a:r>
          </a:p>
          <a:p>
            <a:pPr>
              <a:lnSpc>
                <a:spcPct val="200000"/>
              </a:lnSpc>
            </a:pPr>
            <a:r>
              <a:rPr lang="zh-CN" altLang="en-US" dirty="0"/>
              <a:t>置信度阈值：</a:t>
            </a:r>
            <a:r>
              <a:rPr lang="en-US" altLang="zh-CN" dirty="0"/>
              <a:t>60%</a:t>
            </a:r>
          </a:p>
        </p:txBody>
      </p:sp>
    </p:spTree>
    <p:extLst>
      <p:ext uri="{BB962C8B-B14F-4D97-AF65-F5344CB8AC3E}">
        <p14:creationId xmlns:p14="http://schemas.microsoft.com/office/powerpoint/2010/main" val="284596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195736" y="1347615"/>
            <a:ext cx="6768752" cy="2016224"/>
          </a:xfrm>
          <a:prstGeom prst="rect">
            <a:avLst/>
          </a:prstGeom>
        </p:spPr>
        <p:txBody>
          <a:bodyPr/>
          <a:lstStyle/>
          <a:p>
            <a:pPr marL="238125" lvl="2" indent="0">
              <a:lnSpc>
                <a:spcPct val="150000"/>
              </a:lnSpc>
              <a:buNone/>
            </a:pPr>
            <a:r>
              <a:rPr lang="en-US" altLang="zh-CN" sz="2000" dirty="0">
                <a:latin typeface="微软雅黑" pitchFamily="34" charset="-122"/>
                <a:ea typeface="微软雅黑" pitchFamily="34" charset="-122"/>
              </a:rPr>
              <a:t>Iris</a:t>
            </a:r>
            <a:r>
              <a:rPr lang="zh-CN" altLang="en-US" sz="2000" dirty="0">
                <a:latin typeface="微软雅黑" pitchFamily="34" charset="-122"/>
                <a:ea typeface="微软雅黑" pitchFamily="34" charset="-122"/>
              </a:rPr>
              <a:t>数据集导入：</a:t>
            </a:r>
            <a:endParaRPr lang="en-US" altLang="zh-CN" sz="2000" dirty="0">
              <a:latin typeface="微软雅黑" pitchFamily="34" charset="-122"/>
              <a:ea typeface="微软雅黑" pitchFamily="34" charset="-122"/>
            </a:endParaRPr>
          </a:p>
          <a:p>
            <a:pPr lvl="3" algn="just">
              <a:lnSpc>
                <a:spcPct val="150000"/>
              </a:lnSpc>
            </a:pPr>
            <a:r>
              <a:rPr lang="en-US" altLang="zh-CN" sz="2000" dirty="0">
                <a:latin typeface="微软雅黑" pitchFamily="34" charset="-122"/>
                <a:ea typeface="微软雅黑" pitchFamily="34" charset="-122"/>
              </a:rPr>
              <a:t>Iris(</a:t>
            </a:r>
            <a:r>
              <a:rPr lang="zh-CN" altLang="en-US" sz="2000" dirty="0">
                <a:latin typeface="微软雅黑" pitchFamily="34" charset="-122"/>
                <a:ea typeface="微软雅黑" pitchFamily="34" charset="-122"/>
              </a:rPr>
              <a:t>鸢尾花</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数据集是用于分类的经典数据集，其中数据集中包含三类鸢尾花数据</a:t>
            </a:r>
            <a:r>
              <a:rPr lang="en-US" altLang="zh-CN" sz="2000" dirty="0">
                <a:latin typeface="微软雅黑" pitchFamily="34" charset="-122"/>
                <a:ea typeface="微软雅黑" pitchFamily="34" charset="-122"/>
              </a:rPr>
              <a:t>,</a:t>
            </a:r>
            <a:r>
              <a:rPr lang="zh-CN" altLang="zh-CN" sz="2000" dirty="0">
                <a:latin typeface="微软雅黑" pitchFamily="34" charset="-122"/>
                <a:ea typeface="微软雅黑" pitchFamily="34" charset="-122"/>
              </a:rPr>
              <a:t>鸢尾花数据集是常用的分类实验数据集</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3" algn="just">
              <a:lnSpc>
                <a:spcPct val="150000"/>
              </a:lnSpc>
            </a:pPr>
            <a:endParaRPr lang="en-US" altLang="zh-CN" sz="2000" dirty="0">
              <a:latin typeface="微软雅黑" pitchFamily="34" charset="-122"/>
              <a:ea typeface="微软雅黑" pitchFamily="34" charset="-122"/>
            </a:endParaRPr>
          </a:p>
          <a:p>
            <a:pPr lvl="3" algn="just">
              <a:lnSpc>
                <a:spcPct val="150000"/>
              </a:lnSpc>
            </a:pPr>
            <a:endParaRPr lang="en-US" altLang="zh-CN" sz="2000" dirty="0">
              <a:latin typeface="微软雅黑" pitchFamily="34" charset="-122"/>
              <a:ea typeface="微软雅黑" pitchFamily="3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1643575798"/>
              </p:ext>
            </p:extLst>
          </p:nvPr>
        </p:nvGraphicFramePr>
        <p:xfrm>
          <a:off x="2627784" y="3363838"/>
          <a:ext cx="6264696" cy="1371600"/>
        </p:xfrm>
        <a:graphic>
          <a:graphicData uri="http://schemas.openxmlformats.org/drawingml/2006/table">
            <a:tbl>
              <a:tblPr firstRow="1" bandRow="1">
                <a:tableStyleId>{5C22544A-7EE6-4342-B048-85BDC9FD1C3A}</a:tableStyleId>
              </a:tblPr>
              <a:tblGrid>
                <a:gridCol w="1097327">
                  <a:extLst>
                    <a:ext uri="{9D8B030D-6E8A-4147-A177-3AD203B41FA5}">
                      <a16:colId xmlns:a16="http://schemas.microsoft.com/office/drawing/2014/main" xmlns="" val="3296080332"/>
                    </a:ext>
                  </a:extLst>
                </a:gridCol>
                <a:gridCol w="5167369">
                  <a:extLst>
                    <a:ext uri="{9D8B030D-6E8A-4147-A177-3AD203B41FA5}">
                      <a16:colId xmlns:a16="http://schemas.microsoft.com/office/drawing/2014/main" xmlns="" val="3781988497"/>
                    </a:ext>
                  </a:extLst>
                </a:gridCol>
              </a:tblGrid>
              <a:tr h="278130">
                <a:tc>
                  <a:txBody>
                    <a:bodyPr/>
                    <a:lstStyle/>
                    <a:p>
                      <a:r>
                        <a:rPr lang="en-US" altLang="zh-CN" sz="1800" b="0" dirty="0">
                          <a:solidFill>
                            <a:schemeClr val="tx1"/>
                          </a:solidFill>
                          <a:latin typeface="+mn-lt"/>
                          <a:ea typeface="+mj-ea"/>
                        </a:rPr>
                        <a:t>In[3]</a:t>
                      </a:r>
                      <a:endParaRPr lang="zh-CN" altLang="en-US" sz="1800" b="0" dirty="0">
                        <a:solidFill>
                          <a:schemeClr val="tx1"/>
                        </a:solidFill>
                        <a:latin typeface="+mn-lt"/>
                        <a:ea typeface="+mj-ea"/>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latin typeface="+mn-lt"/>
                          <a:ea typeface="+mj-ea"/>
                        </a:rPr>
                        <a:t>Iris = </a:t>
                      </a:r>
                      <a:r>
                        <a:rPr lang="en-US" altLang="zh-CN" sz="1800" b="0" dirty="0" err="1">
                          <a:solidFill>
                            <a:schemeClr val="tx1"/>
                          </a:solidFill>
                          <a:latin typeface="+mn-lt"/>
                          <a:ea typeface="+mj-ea"/>
                        </a:rPr>
                        <a:t>datasets.load_iris</a:t>
                      </a:r>
                      <a:r>
                        <a:rPr lang="en-US" altLang="zh-CN" sz="1800" b="0" dirty="0">
                          <a:solidFill>
                            <a:schemeClr val="tx1"/>
                          </a:solidFill>
                          <a:latin typeface="+mn-lt"/>
                          <a:ea typeface="+mj-ea"/>
                        </a:rPr>
                        <a:t>( )  #</a:t>
                      </a:r>
                      <a:r>
                        <a:rPr lang="zh-CN" altLang="en-US" sz="1800" b="0" dirty="0">
                          <a:solidFill>
                            <a:schemeClr val="tx1"/>
                          </a:solidFill>
                          <a:latin typeface="+mn-lt"/>
                          <a:ea typeface="+mj-ea"/>
                        </a:rPr>
                        <a:t>导入数据集</a:t>
                      </a:r>
                      <a:endParaRPr lang="en-US" altLang="zh-CN" sz="1800" b="0" dirty="0">
                        <a:solidFill>
                          <a:schemeClr val="tx1"/>
                        </a:solidFill>
                        <a:latin typeface="+mn-lt"/>
                        <a:ea typeface="+mj-ea"/>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278130">
                <a:tc>
                  <a:txBody>
                    <a:bodyPr/>
                    <a:lstStyle/>
                    <a:p>
                      <a:r>
                        <a:rPr lang="en-US" altLang="zh-CN" sz="1800" dirty="0">
                          <a:latin typeface="+mn-lt"/>
                          <a:ea typeface="+mj-ea"/>
                        </a:rPr>
                        <a:t>In[4]</a:t>
                      </a:r>
                      <a:endParaRPr lang="zh-CN" altLang="en-US" sz="1800" dirty="0">
                        <a:latin typeface="+mn-lt"/>
                        <a:ea typeface="+mj-ea"/>
                      </a:endParaRP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latin typeface="+mn-lt"/>
                          <a:ea typeface="+mj-ea"/>
                        </a:rPr>
                        <a:t>data = </a:t>
                      </a:r>
                      <a:r>
                        <a:rPr lang="en-US" altLang="zh-CN" sz="1800" dirty="0" err="1">
                          <a:latin typeface="+mn-lt"/>
                          <a:ea typeface="+mj-ea"/>
                        </a:rPr>
                        <a:t>Iris.data</a:t>
                      </a:r>
                      <a:r>
                        <a:rPr lang="en-US" altLang="zh-CN" sz="1800" dirty="0">
                          <a:latin typeface="+mn-lt"/>
                          <a:ea typeface="+mj-ea"/>
                        </a:rPr>
                        <a:t>   #</a:t>
                      </a:r>
                      <a:r>
                        <a:rPr lang="zh-CN" altLang="en-US" sz="1800" dirty="0">
                          <a:latin typeface="+mn-lt"/>
                          <a:ea typeface="+mj-ea"/>
                        </a:rPr>
                        <a:t>获取样本特征向量</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r h="278130">
                <a:tc>
                  <a:txBody>
                    <a:bodyPr/>
                    <a:lstStyle/>
                    <a:p>
                      <a:r>
                        <a:rPr lang="en-US" altLang="zh-CN" sz="1800" dirty="0">
                          <a:latin typeface="+mn-lt"/>
                          <a:ea typeface="+mj-ea"/>
                        </a:rPr>
                        <a:t>In[5]</a:t>
                      </a:r>
                      <a:endParaRPr lang="zh-CN" altLang="en-US" sz="1800" dirty="0">
                        <a:latin typeface="+mn-lt"/>
                        <a:ea typeface="+mj-ea"/>
                      </a:endParaRP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latin typeface="+mn-lt"/>
                          <a:ea typeface="+mj-ea"/>
                        </a:rPr>
                        <a:t>target = </a:t>
                      </a:r>
                      <a:r>
                        <a:rPr lang="en-US" altLang="zh-CN" sz="1800" dirty="0" err="1">
                          <a:latin typeface="+mn-lt"/>
                          <a:ea typeface="+mj-ea"/>
                        </a:rPr>
                        <a:t>Iris.target</a:t>
                      </a:r>
                      <a:r>
                        <a:rPr lang="en-US" altLang="zh-CN" sz="1800" dirty="0">
                          <a:latin typeface="+mn-lt"/>
                          <a:ea typeface="+mj-ea"/>
                        </a:rPr>
                        <a:t>  #</a:t>
                      </a:r>
                      <a:r>
                        <a:rPr lang="zh-CN" altLang="en-US" sz="1800" dirty="0">
                          <a:latin typeface="+mn-lt"/>
                          <a:ea typeface="+mj-ea"/>
                        </a:rPr>
                        <a:t>获得样本</a:t>
                      </a:r>
                      <a:r>
                        <a:rPr lang="en-US" altLang="zh-CN" sz="1800" dirty="0">
                          <a:latin typeface="+mn-lt"/>
                          <a:ea typeface="+mj-ea"/>
                        </a:rPr>
                        <a:t>label</a:t>
                      </a:r>
                      <a:endParaRPr lang="zh-CN" altLang="en-US" sz="1800" dirty="0">
                        <a:latin typeface="+mn-lt"/>
                        <a:ea typeface="+mj-ea"/>
                      </a:endParaRP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1484050591"/>
                  </a:ext>
                </a:extLst>
              </a:tr>
              <a:tr h="278130">
                <a:tc>
                  <a:txBody>
                    <a:bodyPr/>
                    <a:lstStyle/>
                    <a:p>
                      <a:r>
                        <a:rPr lang="en-US" altLang="zh-CN" sz="1800" dirty="0">
                          <a:latin typeface="+mn-lt"/>
                          <a:ea typeface="+mj-ea"/>
                        </a:rPr>
                        <a:t>In[6]</a:t>
                      </a:r>
                      <a:endParaRPr lang="zh-CN" altLang="en-US" sz="1800" dirty="0">
                        <a:latin typeface="+mn-lt"/>
                        <a:ea typeface="+mj-ea"/>
                      </a:endParaRP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latin typeface="+mn-lt"/>
                          <a:ea typeface="+mj-ea"/>
                        </a:rPr>
                        <a:t>print (data, target)</a:t>
                      </a:r>
                      <a:endParaRPr lang="zh-CN" altLang="en-US" sz="1800" dirty="0">
                        <a:latin typeface="+mn-lt"/>
                        <a:ea typeface="+mj-ea"/>
                      </a:endParaRP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1146797011"/>
                  </a:ext>
                </a:extLst>
              </a:tr>
            </a:tbl>
          </a:graphicData>
        </a:graphic>
      </p:graphicFrame>
      <p:sp>
        <p:nvSpPr>
          <p:cNvPr id="2" name="标题 1">
            <a:extLst>
              <a:ext uri="{FF2B5EF4-FFF2-40B4-BE49-F238E27FC236}">
                <a16:creationId xmlns:a16="http://schemas.microsoft.com/office/drawing/2014/main" xmlns="" id="{7C1F6741-67AA-DC21-4C63-C88D9B898E9E}"/>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
        <p:nvSpPr>
          <p:cNvPr id="5" name="内容占位符 3">
            <a:extLst>
              <a:ext uri="{FF2B5EF4-FFF2-40B4-BE49-F238E27FC236}">
                <a16:creationId xmlns:a16="http://schemas.microsoft.com/office/drawing/2014/main" xmlns="" id="{57FAFBEC-D6D4-AEDD-A5F3-0443B4837CD8}"/>
              </a:ext>
            </a:extLst>
          </p:cNvPr>
          <p:cNvSpPr txBox="1">
            <a:spLocks/>
          </p:cNvSpPr>
          <p:nvPr/>
        </p:nvSpPr>
        <p:spPr>
          <a:xfrm>
            <a:off x="1783770" y="869668"/>
            <a:ext cx="7180718" cy="47794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buFont typeface="Wingdings" panose="05000000000000000000" pitchFamily="2" charset="2"/>
              <a:buNone/>
            </a:pPr>
            <a:r>
              <a:rPr lang="en-US" altLang="zh-CN" sz="2000" b="1" dirty="0">
                <a:latin typeface="微软雅黑" pitchFamily="34" charset="-122"/>
                <a:ea typeface="微软雅黑" pitchFamily="34" charset="-122"/>
              </a:rPr>
              <a:t> 1. </a:t>
            </a:r>
            <a:r>
              <a:rPr lang="zh-CN" altLang="en-US" sz="2000" b="1" dirty="0">
                <a:latin typeface="微软雅黑" pitchFamily="34" charset="-122"/>
                <a:ea typeface="微软雅黑" pitchFamily="34" charset="-122"/>
              </a:rPr>
              <a:t>获取数据</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22201217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5664" y="11866"/>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7" name="矩形 6"/>
          <p:cNvSpPr/>
          <p:nvPr/>
        </p:nvSpPr>
        <p:spPr>
          <a:xfrm>
            <a:off x="1691680" y="750530"/>
            <a:ext cx="7128792" cy="2308324"/>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rPr>
              <a:t>步骤</a:t>
            </a:r>
            <a:endParaRPr lang="en-US" altLang="zh-CN" sz="2400" dirty="0">
              <a:latin typeface="黑体" panose="02010609060101010101" pitchFamily="49" charset="-122"/>
              <a:ea typeface="黑体" panose="02010609060101010101" pitchFamily="49" charset="-122"/>
            </a:endParaRPr>
          </a:p>
          <a:p>
            <a:pPr marL="800100" lvl="1" indent="-342900">
              <a:lnSpc>
                <a:spcPct val="150000"/>
              </a:lnSpc>
              <a:buFont typeface="Arial" panose="020B0604020202020204" pitchFamily="34" charset="0"/>
              <a:buChar char="•"/>
            </a:pPr>
            <a:r>
              <a:rPr lang="zh-CN" altLang="zh-CN" sz="2400" dirty="0"/>
              <a:t>先找出所有满足最小支持度的商品集合</a:t>
            </a:r>
            <a:r>
              <a:rPr lang="zh-CN" altLang="en-US" sz="2400" dirty="0"/>
              <a:t>；</a:t>
            </a:r>
            <a:endParaRPr lang="en-US" altLang="zh-CN" sz="2400" dirty="0"/>
          </a:p>
          <a:p>
            <a:pPr marL="800100" lvl="1" indent="-342900">
              <a:lnSpc>
                <a:spcPct val="150000"/>
              </a:lnSpc>
              <a:buFont typeface="Arial" panose="020B0604020202020204" pitchFamily="34" charset="0"/>
              <a:buChar char="•"/>
            </a:pPr>
            <a:r>
              <a:rPr lang="zh-CN" altLang="zh-CN" sz="2400" dirty="0"/>
              <a:t>通过这些集合生成关联规则</a:t>
            </a:r>
            <a:r>
              <a:rPr lang="zh-CN" altLang="en-US" sz="2400" dirty="0"/>
              <a:t>；</a:t>
            </a:r>
            <a:endParaRPr lang="en-US" altLang="zh-CN" sz="2400" dirty="0"/>
          </a:p>
          <a:p>
            <a:pPr marL="800100" lvl="1" indent="-342900">
              <a:lnSpc>
                <a:spcPct val="150000"/>
              </a:lnSpc>
              <a:buFont typeface="Arial" panose="020B0604020202020204" pitchFamily="34" charset="0"/>
              <a:buChar char="•"/>
            </a:pPr>
            <a:r>
              <a:rPr lang="zh-CN" altLang="zh-CN" sz="2400" dirty="0"/>
              <a:t>最后利用置信度筛选出强关联规则。</a:t>
            </a:r>
            <a:r>
              <a:rPr lang="en-US" altLang="zh-CN" sz="2400" dirty="0"/>
              <a:t> </a:t>
            </a:r>
          </a:p>
        </p:txBody>
      </p:sp>
    </p:spTree>
    <p:extLst>
      <p:ext uri="{BB962C8B-B14F-4D97-AF65-F5344CB8AC3E}">
        <p14:creationId xmlns:p14="http://schemas.microsoft.com/office/powerpoint/2010/main" val="143796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5664" y="11866"/>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1778428" y="843558"/>
                <a:ext cx="7114052" cy="4247317"/>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200" b="1" dirty="0"/>
                  <a:t>事务</a:t>
                </a:r>
                <a:r>
                  <a:rPr lang="zh-CN" altLang="en-US" sz="2200" b="1" dirty="0"/>
                  <a:t>：</a:t>
                </a:r>
                <a:r>
                  <a:rPr lang="zh-CN" altLang="zh-CN" sz="2200" dirty="0"/>
                  <a:t>每一条购物信息可以被定义为</a:t>
                </a:r>
                <a:r>
                  <a:rPr lang="zh-CN" altLang="en-US" sz="2200" dirty="0"/>
                  <a:t>一个事务；</a:t>
                </a:r>
                <a:endParaRPr lang="en-US" altLang="zh-CN" sz="2200" dirty="0"/>
              </a:p>
              <a:p>
                <a:pPr marL="342900" indent="-342900">
                  <a:lnSpc>
                    <a:spcPct val="150000"/>
                  </a:lnSpc>
                  <a:buFont typeface="Wingdings" panose="05000000000000000000" pitchFamily="2" charset="2"/>
                  <a:buChar char="Ø"/>
                </a:pPr>
                <a:r>
                  <a:rPr lang="zh-CN" altLang="en-US" sz="2200" b="1" dirty="0"/>
                  <a:t>项：</a:t>
                </a:r>
                <a:r>
                  <a:rPr lang="zh-CN" altLang="zh-CN" sz="2200" dirty="0"/>
                  <a:t>购物信息中的一项物品被定义为</a:t>
                </a:r>
                <a:r>
                  <a:rPr lang="zh-CN" altLang="zh-CN" sz="2200" b="1" dirty="0"/>
                  <a:t>项</a:t>
                </a:r>
                <a:r>
                  <a:rPr lang="zh-CN" altLang="en-US" sz="2200" b="1" dirty="0"/>
                  <a:t>；</a:t>
                </a:r>
                <a:endParaRPr lang="en-US" altLang="zh-CN" sz="2200" b="1" dirty="0"/>
              </a:p>
              <a:p>
                <a:pPr marL="342900" indent="-342900">
                  <a:lnSpc>
                    <a:spcPct val="150000"/>
                  </a:lnSpc>
                  <a:buFont typeface="Wingdings" panose="05000000000000000000" pitchFamily="2" charset="2"/>
                  <a:buChar char="Ø"/>
                </a:pPr>
                <a:r>
                  <a:rPr lang="zh-CN" altLang="en-US" sz="2200" b="1" dirty="0"/>
                  <a:t>项集：</a:t>
                </a:r>
                <a:r>
                  <a:rPr lang="zh-CN" altLang="zh-CN" sz="2200" dirty="0"/>
                  <a:t>包含零个项或多个项的集合被称为</a:t>
                </a:r>
                <a:r>
                  <a:rPr lang="zh-CN" altLang="zh-CN" sz="2200" b="1" dirty="0"/>
                  <a:t>项集</a:t>
                </a:r>
                <a:r>
                  <a:rPr lang="zh-CN" altLang="en-US" sz="2200" b="1" dirty="0"/>
                  <a:t>，</a:t>
                </a:r>
                <a:r>
                  <a:rPr lang="zh-CN" altLang="zh-CN" sz="2200" dirty="0"/>
                  <a:t>含有</a:t>
                </a:r>
                <a:r>
                  <a:rPr lang="en-US" altLang="zh-CN" sz="2200" dirty="0"/>
                  <a:t>k</a:t>
                </a:r>
                <a:r>
                  <a:rPr lang="zh-CN" altLang="zh-CN" sz="2200" dirty="0"/>
                  <a:t>个项的项集称为</a:t>
                </a:r>
                <a:r>
                  <a:rPr lang="en-US" altLang="zh-CN" sz="2200" b="1" dirty="0"/>
                  <a:t>k</a:t>
                </a:r>
                <a:r>
                  <a:rPr lang="zh-CN" altLang="zh-CN" sz="2200" b="1" dirty="0"/>
                  <a:t>项集</a:t>
                </a:r>
                <a:r>
                  <a:rPr lang="zh-CN" altLang="en-US" sz="2200" b="1" dirty="0"/>
                  <a:t>；</a:t>
                </a:r>
                <a:endParaRPr lang="en-US" altLang="zh-CN" sz="2200" b="1" dirty="0"/>
              </a:p>
              <a:p>
                <a:pPr marL="342900" indent="-342900">
                  <a:lnSpc>
                    <a:spcPct val="150000"/>
                  </a:lnSpc>
                  <a:buFont typeface="Wingdings" panose="05000000000000000000" pitchFamily="2" charset="2"/>
                  <a:buChar char="Ø"/>
                </a:pPr>
                <a:r>
                  <a:rPr lang="zh-CN" altLang="zh-CN" sz="2200" b="1" dirty="0"/>
                  <a:t>关联规则</a:t>
                </a:r>
                <a:r>
                  <a:rPr lang="zh-CN" altLang="zh-CN" sz="2200" dirty="0"/>
                  <a:t>就可以表示为形如</a:t>
                </a:r>
                <a:r>
                  <a:rPr lang="zh-CN" altLang="en-US" sz="2200" dirty="0"/>
                  <a:t>“</a:t>
                </a:r>
                <a:r>
                  <a:rPr lang="en-US" altLang="zh-CN" sz="2200" dirty="0"/>
                  <a:t>A=&gt;B</a:t>
                </a:r>
                <a:r>
                  <a:rPr lang="zh-CN" altLang="en-US" sz="2200" dirty="0"/>
                  <a:t>”</a:t>
                </a:r>
                <a:r>
                  <a:rPr lang="en-US" altLang="zh-CN" sz="2200" dirty="0"/>
                  <a:t> </a:t>
                </a:r>
                <a:r>
                  <a:rPr lang="zh-CN" altLang="zh-CN" sz="2200" dirty="0"/>
                  <a:t>的蕴涵式，其中</a:t>
                </a:r>
                <a:r>
                  <a:rPr lang="en-US" altLang="zh-CN" sz="2200" dirty="0"/>
                  <a:t>A</a:t>
                </a:r>
                <a:r>
                  <a:rPr lang="zh-CN" altLang="zh-CN" sz="2200" dirty="0"/>
                  <a:t>，</a:t>
                </a:r>
                <a:r>
                  <a:rPr lang="en-US" altLang="zh-CN" sz="2200" dirty="0"/>
                  <a:t>B</a:t>
                </a:r>
                <a:r>
                  <a:rPr lang="zh-CN" altLang="zh-CN" sz="2200" dirty="0"/>
                  <a:t>均为非空项集，且</a:t>
                </a:r>
                <a:r>
                  <a:rPr lang="en-US" altLang="zh-CN" sz="2200" dirty="0"/>
                  <a:t>A</a:t>
                </a:r>
                <a:r>
                  <a:rPr lang="zh-CN" altLang="zh-CN" sz="2200" dirty="0"/>
                  <a:t>∩</a:t>
                </a:r>
                <a:r>
                  <a:rPr lang="en-US" altLang="zh-CN" sz="2200" dirty="0"/>
                  <a:t>B= </a:t>
                </a:r>
                <a14:m>
                  <m:oMath xmlns:m="http://schemas.openxmlformats.org/officeDocument/2006/math">
                    <m:r>
                      <a:rPr lang="en-US" altLang="zh-CN" sz="2200" i="1" smtClean="0">
                        <a:latin typeface="Cambria Math"/>
                        <a:ea typeface="Cambria Math"/>
                      </a:rPr>
                      <m:t>∅</m:t>
                    </m:r>
                  </m:oMath>
                </a14:m>
                <a:r>
                  <a:rPr lang="zh-CN" altLang="en-US" sz="2200" b="1" dirty="0"/>
                  <a:t>。</a:t>
                </a:r>
                <a:endParaRPr lang="en-US" altLang="zh-CN" sz="2200" b="1" dirty="0"/>
              </a:p>
              <a:p>
                <a:pPr marL="342900" indent="-342900">
                  <a:lnSpc>
                    <a:spcPct val="150000"/>
                  </a:lnSpc>
                  <a:buFont typeface="Wingdings" panose="05000000000000000000" pitchFamily="2" charset="2"/>
                  <a:buChar char="Ø"/>
                </a:pPr>
                <a:r>
                  <a:rPr lang="zh-CN" altLang="zh-CN" sz="2400" dirty="0"/>
                  <a:t>支持度大于预定义的最小支持度阈值</a:t>
                </a:r>
                <a:r>
                  <a:rPr lang="zh-CN" altLang="en-US" sz="2400" dirty="0"/>
                  <a:t>的</a:t>
                </a:r>
                <a:r>
                  <a:rPr lang="zh-CN" altLang="zh-CN" sz="2400" dirty="0"/>
                  <a:t>项集称为</a:t>
                </a:r>
                <a:r>
                  <a:rPr lang="zh-CN" altLang="zh-CN" sz="2400" b="1" dirty="0"/>
                  <a:t>频繁项集</a:t>
                </a:r>
                <a:r>
                  <a:rPr lang="zh-CN" altLang="en-US" sz="2400" dirty="0"/>
                  <a:t>。</a:t>
                </a:r>
                <a:endParaRPr lang="zh-CN" altLang="en-US" sz="2200" dirty="0"/>
              </a:p>
            </p:txBody>
          </p:sp>
        </mc:Choice>
        <mc:Fallback xmlns="">
          <p:sp>
            <p:nvSpPr>
              <p:cNvPr id="8" name="矩形 7"/>
              <p:cNvSpPr>
                <a:spLocks noRot="1" noChangeAspect="1" noMove="1" noResize="1" noEditPoints="1" noAdjustHandles="1" noChangeArrowheads="1" noChangeShapeType="1" noTextEdit="1"/>
              </p:cNvSpPr>
              <p:nvPr/>
            </p:nvSpPr>
            <p:spPr>
              <a:xfrm>
                <a:off x="1778428" y="843558"/>
                <a:ext cx="7114052" cy="4247317"/>
              </a:xfrm>
              <a:prstGeom prst="rect">
                <a:avLst/>
              </a:prstGeom>
              <a:blipFill rotWithShape="1">
                <a:blip r:embed="rId2"/>
                <a:stretch>
                  <a:fillRect l="-1200" r="-1114" b="-2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67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85664" y="11866"/>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7" name="矩形 6"/>
          <p:cNvSpPr/>
          <p:nvPr/>
        </p:nvSpPr>
        <p:spPr>
          <a:xfrm>
            <a:off x="1715776" y="771550"/>
            <a:ext cx="7428224" cy="2862322"/>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zh-CN" sz="2000" dirty="0"/>
              <a:t>有了频繁项集的定义，可以把从数据集中挖掘强关联规则的过程分为两步</a:t>
            </a:r>
            <a:r>
              <a:rPr lang="zh-CN" altLang="en-US" sz="2000" dirty="0"/>
              <a:t>：</a:t>
            </a:r>
            <a:endParaRPr lang="en-US" altLang="zh-CN" sz="2000" dirty="0"/>
          </a:p>
          <a:p>
            <a:pPr marL="742950" lvl="1" indent="-285750">
              <a:lnSpc>
                <a:spcPct val="150000"/>
              </a:lnSpc>
              <a:buFont typeface="Arial" panose="020B0604020202020204" pitchFamily="34" charset="0"/>
              <a:buChar char="•"/>
            </a:pPr>
            <a:r>
              <a:rPr lang="zh-CN" altLang="zh-CN" sz="2000" dirty="0"/>
              <a:t>第一步</a:t>
            </a:r>
            <a:r>
              <a:rPr lang="zh-CN" altLang="en-US" sz="2000" dirty="0"/>
              <a:t>：</a:t>
            </a:r>
            <a:r>
              <a:rPr lang="zh-CN" altLang="zh-CN" sz="2000" dirty="0"/>
              <a:t>需要找出满足最小支持度阈值的项集，即频繁项集</a:t>
            </a:r>
            <a:r>
              <a:rPr lang="zh-CN" altLang="en-US" sz="2000" dirty="0"/>
              <a:t>；</a:t>
            </a:r>
            <a:endParaRPr lang="en-US" altLang="zh-CN" sz="2000" dirty="0"/>
          </a:p>
          <a:p>
            <a:pPr marL="742950" lvl="1" indent="-285750">
              <a:lnSpc>
                <a:spcPct val="150000"/>
              </a:lnSpc>
              <a:buFont typeface="Arial" panose="020B0604020202020204" pitchFamily="34" charset="0"/>
              <a:buChar char="•"/>
            </a:pPr>
            <a:r>
              <a:rPr lang="zh-CN" altLang="zh-CN" sz="2000" dirty="0"/>
              <a:t>第二步</a:t>
            </a:r>
            <a:r>
              <a:rPr lang="zh-CN" altLang="en-US" sz="2000" dirty="0"/>
              <a:t>：</a:t>
            </a:r>
            <a:r>
              <a:rPr lang="zh-CN" altLang="zh-CN" sz="2000" dirty="0"/>
              <a:t>根据最小置信度阈值，从频繁项集中生成强关联规则。</a:t>
            </a:r>
          </a:p>
        </p:txBody>
      </p:sp>
      <p:sp>
        <p:nvSpPr>
          <p:cNvPr id="8" name="矩形 7"/>
          <p:cNvSpPr/>
          <p:nvPr/>
        </p:nvSpPr>
        <p:spPr>
          <a:xfrm>
            <a:off x="3131840" y="4024271"/>
            <a:ext cx="3185487" cy="369332"/>
          </a:xfrm>
          <a:prstGeom prst="rect">
            <a:avLst/>
          </a:prstGeom>
        </p:spPr>
        <p:txBody>
          <a:bodyPr wrap="none">
            <a:spAutoFit/>
          </a:bodyPr>
          <a:lstStyle/>
          <a:p>
            <a:r>
              <a:rPr lang="zh-CN" altLang="zh-CN" dirty="0"/>
              <a:t>｛尿布，啤酒，可乐，薯片｝</a:t>
            </a:r>
            <a:endParaRPr lang="zh-CN" altLang="en-US" dirty="0"/>
          </a:p>
        </p:txBody>
      </p:sp>
    </p:spTree>
    <p:extLst>
      <p:ext uri="{BB962C8B-B14F-4D97-AF65-F5344CB8AC3E}">
        <p14:creationId xmlns:p14="http://schemas.microsoft.com/office/powerpoint/2010/main" val="234804667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91680" y="3939902"/>
            <a:ext cx="3888432" cy="461665"/>
          </a:xfrm>
          <a:prstGeom prst="rect">
            <a:avLst/>
          </a:prstGeom>
          <a:solidFill>
            <a:schemeClr val="bg1"/>
          </a:solidFill>
        </p:spPr>
        <p:txBody>
          <a:bodyPr wrap="square">
            <a:spAutoFit/>
          </a:bodyPr>
          <a:lstStyle/>
          <a:p>
            <a:pPr algn="ctr"/>
            <a:r>
              <a:rPr lang="zh-CN" altLang="zh-CN" sz="2400" dirty="0"/>
              <a:t>｛尿布，啤酒，可乐，薯片｝</a:t>
            </a:r>
            <a:endParaRPr lang="zh-CN" altLang="en-US" sz="2400" dirty="0"/>
          </a:p>
        </p:txBody>
      </p:sp>
      <p:sp>
        <p:nvSpPr>
          <p:cNvPr id="7" name="矩形 6"/>
          <p:cNvSpPr/>
          <p:nvPr/>
        </p:nvSpPr>
        <p:spPr>
          <a:xfrm>
            <a:off x="1710937" y="123478"/>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8" name="矩形 7"/>
          <p:cNvSpPr/>
          <p:nvPr/>
        </p:nvSpPr>
        <p:spPr>
          <a:xfrm>
            <a:off x="1955204" y="891173"/>
            <a:ext cx="3336876" cy="2400657"/>
          </a:xfrm>
          <a:prstGeom prst="rect">
            <a:avLst/>
          </a:prstGeom>
          <a:solidFill>
            <a:schemeClr val="accent3">
              <a:lumMod val="60000"/>
              <a:lumOff val="40000"/>
            </a:schemeClr>
          </a:solidFill>
        </p:spPr>
        <p:txBody>
          <a:bodyPr wrap="square">
            <a:spAutoFit/>
          </a:bodyPr>
          <a:lstStyle/>
          <a:p>
            <a:pPr>
              <a:lnSpc>
                <a:spcPct val="150000"/>
              </a:lnSpc>
            </a:pPr>
            <a:r>
              <a:rPr lang="zh-CN" altLang="zh-CN" sz="2000" dirty="0"/>
              <a:t>客户</a:t>
            </a:r>
            <a:r>
              <a:rPr lang="en-US" altLang="zh-CN" sz="2000" dirty="0"/>
              <a:t>1</a:t>
            </a:r>
            <a:r>
              <a:rPr lang="zh-CN" altLang="zh-CN" sz="2000" dirty="0"/>
              <a:t>：尿布，啤酒，薯片</a:t>
            </a:r>
          </a:p>
          <a:p>
            <a:pPr>
              <a:lnSpc>
                <a:spcPct val="150000"/>
              </a:lnSpc>
            </a:pPr>
            <a:r>
              <a:rPr lang="zh-CN" altLang="zh-CN" sz="2000" dirty="0"/>
              <a:t>客户</a:t>
            </a:r>
            <a:r>
              <a:rPr lang="en-US" altLang="zh-CN" sz="2000" dirty="0"/>
              <a:t>2</a:t>
            </a:r>
            <a:r>
              <a:rPr lang="zh-CN" altLang="zh-CN" sz="2000" dirty="0"/>
              <a:t>：尿布，可乐，薯片</a:t>
            </a:r>
          </a:p>
          <a:p>
            <a:pPr>
              <a:lnSpc>
                <a:spcPct val="150000"/>
              </a:lnSpc>
            </a:pPr>
            <a:r>
              <a:rPr lang="zh-CN" altLang="zh-CN" sz="2000" dirty="0"/>
              <a:t>客户</a:t>
            </a:r>
            <a:r>
              <a:rPr lang="en-US" altLang="zh-CN" sz="2000" dirty="0"/>
              <a:t>3</a:t>
            </a:r>
            <a:r>
              <a:rPr lang="zh-CN" altLang="zh-CN" sz="2000" dirty="0"/>
              <a:t>：尿布，啤酒</a:t>
            </a:r>
          </a:p>
          <a:p>
            <a:pPr>
              <a:lnSpc>
                <a:spcPct val="150000"/>
              </a:lnSpc>
            </a:pPr>
            <a:r>
              <a:rPr lang="zh-CN" altLang="zh-CN" sz="2000" dirty="0"/>
              <a:t>客户</a:t>
            </a:r>
            <a:r>
              <a:rPr lang="en-US" altLang="zh-CN" sz="2000" dirty="0"/>
              <a:t>4</a:t>
            </a:r>
            <a:r>
              <a:rPr lang="zh-CN" altLang="zh-CN" sz="2000" dirty="0"/>
              <a:t>：尿布，啤酒，薯片</a:t>
            </a:r>
          </a:p>
          <a:p>
            <a:pPr>
              <a:lnSpc>
                <a:spcPct val="150000"/>
              </a:lnSpc>
            </a:pPr>
            <a:r>
              <a:rPr lang="zh-CN" altLang="zh-CN" sz="2000" dirty="0"/>
              <a:t>客户</a:t>
            </a:r>
            <a:r>
              <a:rPr lang="en-US" altLang="zh-CN" sz="2000" dirty="0"/>
              <a:t>5</a:t>
            </a:r>
            <a:r>
              <a:rPr lang="zh-CN" altLang="zh-CN" sz="2000" dirty="0"/>
              <a:t>：啤酒，可乐，薯片</a:t>
            </a:r>
          </a:p>
        </p:txBody>
      </p:sp>
      <p:sp>
        <p:nvSpPr>
          <p:cNvPr id="9" name="下箭头 8"/>
          <p:cNvSpPr/>
          <p:nvPr/>
        </p:nvSpPr>
        <p:spPr>
          <a:xfrm>
            <a:off x="3131840" y="3363838"/>
            <a:ext cx="802763" cy="608002"/>
          </a:xfrm>
          <a:prstGeom prst="down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508104" y="771550"/>
            <a:ext cx="3635896" cy="646331"/>
          </a:xfrm>
          <a:prstGeom prst="rect">
            <a:avLst/>
          </a:prstGeom>
          <a:noFill/>
        </p:spPr>
        <p:txBody>
          <a:bodyPr wrap="square" rtlCol="0">
            <a:spAutoFit/>
          </a:bodyPr>
          <a:lstStyle/>
          <a:p>
            <a:r>
              <a:rPr lang="en-US" altLang="zh-CN" dirty="0"/>
              <a:t>1</a:t>
            </a:r>
            <a:r>
              <a:rPr lang="zh-CN" altLang="en-US" dirty="0"/>
              <a:t>项集：</a:t>
            </a:r>
            <a:endParaRPr lang="en-US" altLang="zh-CN" dirty="0"/>
          </a:p>
          <a:p>
            <a:r>
              <a:rPr lang="en-US" altLang="zh-CN" dirty="0"/>
              <a:t>       {</a:t>
            </a:r>
            <a:r>
              <a:rPr lang="zh-CN" altLang="en-US" dirty="0"/>
              <a:t>尿布</a:t>
            </a:r>
            <a:r>
              <a:rPr lang="en-US" altLang="zh-CN" dirty="0"/>
              <a:t>}</a:t>
            </a:r>
            <a:r>
              <a:rPr lang="zh-CN" altLang="en-US" dirty="0"/>
              <a:t>，</a:t>
            </a:r>
            <a:r>
              <a:rPr lang="en-US" altLang="zh-CN" dirty="0"/>
              <a:t>{</a:t>
            </a:r>
            <a:r>
              <a:rPr lang="zh-CN" altLang="en-US" dirty="0"/>
              <a:t>啤酒，</a:t>
            </a:r>
            <a:r>
              <a:rPr lang="en-US" altLang="zh-CN" dirty="0"/>
              <a:t>{</a:t>
            </a:r>
            <a:r>
              <a:rPr lang="zh-CN" altLang="en-US" dirty="0"/>
              <a:t>可乐</a:t>
            </a:r>
            <a:r>
              <a:rPr lang="en-US" altLang="zh-CN" dirty="0"/>
              <a:t>}</a:t>
            </a:r>
            <a:r>
              <a:rPr lang="zh-CN" altLang="en-US" dirty="0"/>
              <a:t>，</a:t>
            </a:r>
            <a:r>
              <a:rPr lang="en-US" altLang="zh-CN" dirty="0"/>
              <a:t>{</a:t>
            </a:r>
            <a:r>
              <a:rPr lang="zh-CN" altLang="en-US" dirty="0"/>
              <a:t>薯片</a:t>
            </a:r>
            <a:r>
              <a:rPr lang="en-US" altLang="zh-CN" dirty="0"/>
              <a:t>}</a:t>
            </a:r>
            <a:endParaRPr lang="zh-CN" altLang="en-US" dirty="0"/>
          </a:p>
        </p:txBody>
      </p:sp>
      <p:sp>
        <p:nvSpPr>
          <p:cNvPr id="11" name="TextBox 10"/>
          <p:cNvSpPr txBox="1"/>
          <p:nvPr/>
        </p:nvSpPr>
        <p:spPr>
          <a:xfrm>
            <a:off x="5508104" y="1444015"/>
            <a:ext cx="3312368" cy="1754326"/>
          </a:xfrm>
          <a:prstGeom prst="rect">
            <a:avLst/>
          </a:prstGeom>
          <a:noFill/>
        </p:spPr>
        <p:txBody>
          <a:bodyPr wrap="square" rtlCol="0">
            <a:spAutoFit/>
          </a:bodyPr>
          <a:lstStyle/>
          <a:p>
            <a:r>
              <a:rPr lang="en-US" altLang="zh-CN" dirty="0"/>
              <a:t>2</a:t>
            </a:r>
            <a:r>
              <a:rPr lang="zh-CN" altLang="en-US" dirty="0"/>
              <a:t>项集： </a:t>
            </a:r>
            <a:r>
              <a:rPr lang="en-US" altLang="zh-CN" dirty="0"/>
              <a:t>{</a:t>
            </a:r>
            <a:r>
              <a:rPr lang="zh-CN" altLang="en-US" dirty="0"/>
              <a:t>尿布，啤酒</a:t>
            </a:r>
            <a:r>
              <a:rPr lang="en-US" altLang="zh-CN" dirty="0"/>
              <a:t>}</a:t>
            </a:r>
          </a:p>
          <a:p>
            <a:r>
              <a:rPr lang="en-US" altLang="zh-CN" dirty="0"/>
              <a:t>              {</a:t>
            </a:r>
            <a:r>
              <a:rPr lang="zh-CN" altLang="en-US" dirty="0"/>
              <a:t>尿布，可乐</a:t>
            </a:r>
            <a:r>
              <a:rPr lang="en-US" altLang="zh-CN" dirty="0"/>
              <a:t>}</a:t>
            </a:r>
          </a:p>
          <a:p>
            <a:r>
              <a:rPr lang="en-US" altLang="zh-CN" dirty="0"/>
              <a:t>              {</a:t>
            </a:r>
            <a:r>
              <a:rPr lang="zh-CN" altLang="en-US" dirty="0"/>
              <a:t>尿布，薯片</a:t>
            </a:r>
            <a:r>
              <a:rPr lang="en-US" altLang="zh-CN" dirty="0"/>
              <a:t>}</a:t>
            </a:r>
          </a:p>
          <a:p>
            <a:r>
              <a:rPr lang="en-US" altLang="zh-CN" dirty="0"/>
              <a:t>              {</a:t>
            </a:r>
            <a:r>
              <a:rPr lang="zh-CN" altLang="en-US" dirty="0"/>
              <a:t>啤酒，可乐</a:t>
            </a:r>
            <a:r>
              <a:rPr lang="en-US" altLang="zh-CN" dirty="0"/>
              <a:t>}</a:t>
            </a:r>
          </a:p>
          <a:p>
            <a:r>
              <a:rPr lang="en-US" altLang="zh-CN" dirty="0"/>
              <a:t>              {</a:t>
            </a:r>
            <a:r>
              <a:rPr lang="zh-CN" altLang="en-US" dirty="0"/>
              <a:t>啤酒，薯片</a:t>
            </a:r>
            <a:r>
              <a:rPr lang="en-US" altLang="zh-CN" dirty="0"/>
              <a:t>}</a:t>
            </a:r>
          </a:p>
          <a:p>
            <a:r>
              <a:rPr lang="en-US" altLang="zh-CN" dirty="0"/>
              <a:t>              {</a:t>
            </a:r>
            <a:r>
              <a:rPr lang="zh-CN" altLang="en-US" dirty="0"/>
              <a:t>可乐，薯片</a:t>
            </a:r>
            <a:r>
              <a:rPr lang="en-US" altLang="zh-CN" dirty="0"/>
              <a:t>}</a:t>
            </a:r>
            <a:endParaRPr lang="zh-CN" altLang="en-US" dirty="0"/>
          </a:p>
        </p:txBody>
      </p:sp>
      <p:sp>
        <p:nvSpPr>
          <p:cNvPr id="12" name="TextBox 11"/>
          <p:cNvSpPr txBox="1"/>
          <p:nvPr/>
        </p:nvSpPr>
        <p:spPr>
          <a:xfrm>
            <a:off x="2339752" y="4659982"/>
            <a:ext cx="2880320" cy="369332"/>
          </a:xfrm>
          <a:prstGeom prst="rect">
            <a:avLst/>
          </a:prstGeom>
          <a:noFill/>
        </p:spPr>
        <p:txBody>
          <a:bodyPr wrap="square" rtlCol="0">
            <a:spAutoFit/>
          </a:bodyPr>
          <a:lstStyle/>
          <a:p>
            <a:r>
              <a:rPr lang="zh-CN" altLang="en-US" dirty="0"/>
              <a:t>寻找所有的非空子集：</a:t>
            </a:r>
          </a:p>
        </p:txBody>
      </p:sp>
      <p:sp>
        <p:nvSpPr>
          <p:cNvPr id="13" name="TextBox 12"/>
          <p:cNvSpPr txBox="1"/>
          <p:nvPr/>
        </p:nvSpPr>
        <p:spPr>
          <a:xfrm>
            <a:off x="5508104" y="3219822"/>
            <a:ext cx="3312368" cy="1200329"/>
          </a:xfrm>
          <a:prstGeom prst="rect">
            <a:avLst/>
          </a:prstGeom>
          <a:noFill/>
        </p:spPr>
        <p:txBody>
          <a:bodyPr wrap="square" rtlCol="0">
            <a:spAutoFit/>
          </a:bodyPr>
          <a:lstStyle/>
          <a:p>
            <a:r>
              <a:rPr lang="en-US" altLang="zh-CN" dirty="0"/>
              <a:t>3</a:t>
            </a:r>
            <a:r>
              <a:rPr lang="zh-CN" altLang="en-US" dirty="0"/>
              <a:t>项集： </a:t>
            </a:r>
            <a:r>
              <a:rPr lang="en-US" altLang="zh-CN" dirty="0"/>
              <a:t>{</a:t>
            </a:r>
            <a:r>
              <a:rPr lang="zh-CN" altLang="en-US" dirty="0"/>
              <a:t>尿布，啤酒，可乐</a:t>
            </a:r>
            <a:r>
              <a:rPr lang="en-US" altLang="zh-CN" dirty="0"/>
              <a:t>}</a:t>
            </a:r>
          </a:p>
          <a:p>
            <a:r>
              <a:rPr lang="en-US" altLang="zh-CN" dirty="0"/>
              <a:t>              {</a:t>
            </a:r>
            <a:r>
              <a:rPr lang="zh-CN" altLang="en-US" dirty="0"/>
              <a:t>尿布，啤酒，薯片</a:t>
            </a:r>
            <a:r>
              <a:rPr lang="en-US" altLang="zh-CN" dirty="0"/>
              <a:t>}</a:t>
            </a:r>
          </a:p>
          <a:p>
            <a:r>
              <a:rPr lang="en-US" altLang="zh-CN" dirty="0"/>
              <a:t>              {</a:t>
            </a:r>
            <a:r>
              <a:rPr lang="zh-CN" altLang="en-US" dirty="0"/>
              <a:t>尿布，可乐，薯片</a:t>
            </a:r>
            <a:r>
              <a:rPr lang="en-US" altLang="zh-CN" dirty="0"/>
              <a:t>}</a:t>
            </a:r>
          </a:p>
          <a:p>
            <a:r>
              <a:rPr lang="en-US" altLang="zh-CN" dirty="0"/>
              <a:t>              {</a:t>
            </a:r>
            <a:r>
              <a:rPr lang="zh-CN" altLang="en-US" dirty="0"/>
              <a:t>啤酒，可乐，薯片</a:t>
            </a:r>
            <a:r>
              <a:rPr lang="en-US" altLang="zh-CN" dirty="0"/>
              <a:t>}</a:t>
            </a:r>
          </a:p>
        </p:txBody>
      </p:sp>
      <p:sp>
        <p:nvSpPr>
          <p:cNvPr id="14" name="TextBox 13"/>
          <p:cNvSpPr txBox="1"/>
          <p:nvPr/>
        </p:nvSpPr>
        <p:spPr>
          <a:xfrm>
            <a:off x="5521177" y="4429149"/>
            <a:ext cx="3622823" cy="646331"/>
          </a:xfrm>
          <a:prstGeom prst="rect">
            <a:avLst/>
          </a:prstGeom>
          <a:noFill/>
        </p:spPr>
        <p:txBody>
          <a:bodyPr wrap="square" rtlCol="0">
            <a:spAutoFit/>
          </a:bodyPr>
          <a:lstStyle/>
          <a:p>
            <a:r>
              <a:rPr lang="en-US" altLang="zh-CN" dirty="0"/>
              <a:t>4</a:t>
            </a:r>
            <a:r>
              <a:rPr lang="zh-CN" altLang="en-US" dirty="0"/>
              <a:t>项集：</a:t>
            </a:r>
            <a:endParaRPr lang="en-US" altLang="zh-CN" dirty="0"/>
          </a:p>
          <a:p>
            <a:r>
              <a:rPr lang="en-US" altLang="zh-CN" dirty="0"/>
              <a:t>          </a:t>
            </a:r>
            <a:r>
              <a:rPr lang="zh-CN" altLang="en-US" dirty="0"/>
              <a:t> </a:t>
            </a:r>
            <a:r>
              <a:rPr lang="en-US" altLang="zh-CN" dirty="0"/>
              <a:t>{</a:t>
            </a:r>
            <a:r>
              <a:rPr lang="zh-CN" altLang="en-US" dirty="0"/>
              <a:t>尿布，啤酒，可乐，薯片</a:t>
            </a:r>
            <a:r>
              <a:rPr lang="en-US" altLang="zh-CN" dirty="0"/>
              <a:t>}</a:t>
            </a:r>
          </a:p>
        </p:txBody>
      </p:sp>
    </p:spTree>
    <p:extLst>
      <p:ext uri="{BB962C8B-B14F-4D97-AF65-F5344CB8AC3E}">
        <p14:creationId xmlns:p14="http://schemas.microsoft.com/office/powerpoint/2010/main" val="9002635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10937" y="123478"/>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7" name="TextBox 6"/>
          <p:cNvSpPr txBox="1"/>
          <p:nvPr/>
        </p:nvSpPr>
        <p:spPr>
          <a:xfrm>
            <a:off x="1912662" y="3584892"/>
            <a:ext cx="3469457" cy="1200329"/>
          </a:xfrm>
          <a:prstGeom prst="rect">
            <a:avLst/>
          </a:prstGeom>
          <a:noFill/>
        </p:spPr>
        <p:txBody>
          <a:bodyPr wrap="square" rtlCol="0">
            <a:spAutoFit/>
          </a:bodyPr>
          <a:lstStyle/>
          <a:p>
            <a:pPr marL="285750" indent="-285750">
              <a:lnSpc>
                <a:spcPct val="200000"/>
              </a:lnSpc>
              <a:buFont typeface="Wingdings" panose="05000000000000000000" pitchFamily="2" charset="2"/>
              <a:buChar char="u"/>
            </a:pPr>
            <a:r>
              <a:rPr lang="zh-CN" altLang="en-US" dirty="0"/>
              <a:t>设：支持度阈值</a:t>
            </a:r>
            <a:r>
              <a:rPr lang="en-US" altLang="zh-CN" dirty="0"/>
              <a:t> 50%</a:t>
            </a:r>
            <a:r>
              <a:rPr lang="zh-CN" altLang="en-US" dirty="0"/>
              <a:t>，判断哪些项集是频繁项集？</a:t>
            </a:r>
            <a:endParaRPr lang="en-US" altLang="zh-CN" dirty="0"/>
          </a:p>
        </p:txBody>
      </p:sp>
      <p:sp>
        <p:nvSpPr>
          <p:cNvPr id="8" name="TextBox 7"/>
          <p:cNvSpPr txBox="1"/>
          <p:nvPr/>
        </p:nvSpPr>
        <p:spPr>
          <a:xfrm>
            <a:off x="5508104" y="771550"/>
            <a:ext cx="3635896" cy="646331"/>
          </a:xfrm>
          <a:prstGeom prst="rect">
            <a:avLst/>
          </a:prstGeom>
          <a:noFill/>
        </p:spPr>
        <p:txBody>
          <a:bodyPr wrap="square" rtlCol="0">
            <a:spAutoFit/>
          </a:bodyPr>
          <a:lstStyle/>
          <a:p>
            <a:r>
              <a:rPr lang="en-US" altLang="zh-CN" dirty="0"/>
              <a:t>1</a:t>
            </a:r>
            <a:r>
              <a:rPr lang="zh-CN" altLang="en-US" dirty="0"/>
              <a:t>项集：</a:t>
            </a:r>
            <a:endParaRPr lang="en-US" altLang="zh-CN" dirty="0"/>
          </a:p>
          <a:p>
            <a:r>
              <a:rPr lang="en-US" altLang="zh-CN" dirty="0"/>
              <a:t>       {</a:t>
            </a:r>
            <a:r>
              <a:rPr lang="zh-CN" altLang="en-US" dirty="0"/>
              <a:t>尿布</a:t>
            </a:r>
            <a:r>
              <a:rPr lang="en-US" altLang="zh-CN" dirty="0"/>
              <a:t>}</a:t>
            </a:r>
            <a:r>
              <a:rPr lang="zh-CN" altLang="en-US" dirty="0"/>
              <a:t>，</a:t>
            </a:r>
            <a:r>
              <a:rPr lang="en-US" altLang="zh-CN" dirty="0"/>
              <a:t>{</a:t>
            </a:r>
            <a:r>
              <a:rPr lang="zh-CN" altLang="en-US" dirty="0"/>
              <a:t>啤酒，</a:t>
            </a:r>
            <a:r>
              <a:rPr lang="en-US" altLang="zh-CN" dirty="0"/>
              <a:t>{</a:t>
            </a:r>
            <a:r>
              <a:rPr lang="zh-CN" altLang="en-US" dirty="0"/>
              <a:t>可乐</a:t>
            </a:r>
            <a:r>
              <a:rPr lang="en-US" altLang="zh-CN" dirty="0"/>
              <a:t>}</a:t>
            </a:r>
            <a:r>
              <a:rPr lang="zh-CN" altLang="en-US" dirty="0"/>
              <a:t>，</a:t>
            </a:r>
            <a:r>
              <a:rPr lang="en-US" altLang="zh-CN" dirty="0"/>
              <a:t>{</a:t>
            </a:r>
            <a:r>
              <a:rPr lang="zh-CN" altLang="en-US" dirty="0"/>
              <a:t>薯片</a:t>
            </a:r>
            <a:r>
              <a:rPr lang="en-US" altLang="zh-CN" dirty="0"/>
              <a:t>}</a:t>
            </a:r>
            <a:endParaRPr lang="zh-CN" altLang="en-US" dirty="0"/>
          </a:p>
        </p:txBody>
      </p:sp>
      <p:sp>
        <p:nvSpPr>
          <p:cNvPr id="9" name="TextBox 8"/>
          <p:cNvSpPr txBox="1"/>
          <p:nvPr/>
        </p:nvSpPr>
        <p:spPr>
          <a:xfrm>
            <a:off x="5508104" y="1444015"/>
            <a:ext cx="3312368" cy="1754326"/>
          </a:xfrm>
          <a:prstGeom prst="rect">
            <a:avLst/>
          </a:prstGeom>
          <a:noFill/>
        </p:spPr>
        <p:txBody>
          <a:bodyPr wrap="square" rtlCol="0">
            <a:spAutoFit/>
          </a:bodyPr>
          <a:lstStyle/>
          <a:p>
            <a:r>
              <a:rPr lang="en-US" altLang="zh-CN" dirty="0"/>
              <a:t>2</a:t>
            </a:r>
            <a:r>
              <a:rPr lang="zh-CN" altLang="en-US" dirty="0"/>
              <a:t>项集： </a:t>
            </a:r>
            <a:r>
              <a:rPr lang="en-US" altLang="zh-CN" dirty="0"/>
              <a:t>{</a:t>
            </a:r>
            <a:r>
              <a:rPr lang="zh-CN" altLang="en-US" dirty="0"/>
              <a:t>尿布，啤酒</a:t>
            </a:r>
            <a:r>
              <a:rPr lang="en-US" altLang="zh-CN" dirty="0"/>
              <a:t>}</a:t>
            </a:r>
          </a:p>
          <a:p>
            <a:r>
              <a:rPr lang="en-US" altLang="zh-CN" dirty="0"/>
              <a:t>              {</a:t>
            </a:r>
            <a:r>
              <a:rPr lang="zh-CN" altLang="en-US" dirty="0"/>
              <a:t>尿布，可乐</a:t>
            </a:r>
            <a:r>
              <a:rPr lang="en-US" altLang="zh-CN" dirty="0"/>
              <a:t>}</a:t>
            </a:r>
          </a:p>
          <a:p>
            <a:r>
              <a:rPr lang="en-US" altLang="zh-CN" dirty="0"/>
              <a:t>              {</a:t>
            </a:r>
            <a:r>
              <a:rPr lang="zh-CN" altLang="en-US" dirty="0"/>
              <a:t>尿布，薯片</a:t>
            </a:r>
            <a:r>
              <a:rPr lang="en-US" altLang="zh-CN" dirty="0"/>
              <a:t>}</a:t>
            </a:r>
          </a:p>
          <a:p>
            <a:r>
              <a:rPr lang="en-US" altLang="zh-CN" dirty="0"/>
              <a:t>              {</a:t>
            </a:r>
            <a:r>
              <a:rPr lang="zh-CN" altLang="en-US" dirty="0"/>
              <a:t>啤酒，可乐</a:t>
            </a:r>
            <a:r>
              <a:rPr lang="en-US" altLang="zh-CN" dirty="0"/>
              <a:t>}</a:t>
            </a:r>
          </a:p>
          <a:p>
            <a:r>
              <a:rPr lang="en-US" altLang="zh-CN" dirty="0"/>
              <a:t>              {</a:t>
            </a:r>
            <a:r>
              <a:rPr lang="zh-CN" altLang="en-US" dirty="0"/>
              <a:t>啤酒，薯片</a:t>
            </a:r>
            <a:r>
              <a:rPr lang="en-US" altLang="zh-CN" dirty="0"/>
              <a:t>}</a:t>
            </a:r>
          </a:p>
          <a:p>
            <a:r>
              <a:rPr lang="en-US" altLang="zh-CN" dirty="0"/>
              <a:t>              {</a:t>
            </a:r>
            <a:r>
              <a:rPr lang="zh-CN" altLang="en-US" dirty="0"/>
              <a:t>可乐，薯片</a:t>
            </a:r>
            <a:r>
              <a:rPr lang="en-US" altLang="zh-CN" dirty="0"/>
              <a:t>}</a:t>
            </a:r>
            <a:endParaRPr lang="zh-CN" altLang="en-US" dirty="0"/>
          </a:p>
        </p:txBody>
      </p:sp>
      <p:sp>
        <p:nvSpPr>
          <p:cNvPr id="10" name="TextBox 9"/>
          <p:cNvSpPr txBox="1"/>
          <p:nvPr/>
        </p:nvSpPr>
        <p:spPr>
          <a:xfrm>
            <a:off x="5508104" y="3219822"/>
            <a:ext cx="3312368" cy="1200329"/>
          </a:xfrm>
          <a:prstGeom prst="rect">
            <a:avLst/>
          </a:prstGeom>
          <a:noFill/>
        </p:spPr>
        <p:txBody>
          <a:bodyPr wrap="square" rtlCol="0">
            <a:spAutoFit/>
          </a:bodyPr>
          <a:lstStyle/>
          <a:p>
            <a:r>
              <a:rPr lang="en-US" altLang="zh-CN" dirty="0"/>
              <a:t>3</a:t>
            </a:r>
            <a:r>
              <a:rPr lang="zh-CN" altLang="en-US" dirty="0"/>
              <a:t>项集： </a:t>
            </a:r>
            <a:r>
              <a:rPr lang="en-US" altLang="zh-CN" dirty="0"/>
              <a:t>{</a:t>
            </a:r>
            <a:r>
              <a:rPr lang="zh-CN" altLang="en-US" dirty="0"/>
              <a:t>尿布，啤酒，可乐</a:t>
            </a:r>
            <a:r>
              <a:rPr lang="en-US" altLang="zh-CN" dirty="0"/>
              <a:t>}</a:t>
            </a:r>
          </a:p>
          <a:p>
            <a:r>
              <a:rPr lang="en-US" altLang="zh-CN" dirty="0"/>
              <a:t>              {</a:t>
            </a:r>
            <a:r>
              <a:rPr lang="zh-CN" altLang="en-US" dirty="0"/>
              <a:t>尿布，啤酒，薯片</a:t>
            </a:r>
            <a:r>
              <a:rPr lang="en-US" altLang="zh-CN" dirty="0"/>
              <a:t>}</a:t>
            </a:r>
          </a:p>
          <a:p>
            <a:r>
              <a:rPr lang="en-US" altLang="zh-CN" dirty="0"/>
              <a:t>              {</a:t>
            </a:r>
            <a:r>
              <a:rPr lang="zh-CN" altLang="en-US" dirty="0"/>
              <a:t>尿布，可乐，薯片</a:t>
            </a:r>
            <a:r>
              <a:rPr lang="en-US" altLang="zh-CN" dirty="0"/>
              <a:t>}</a:t>
            </a:r>
          </a:p>
          <a:p>
            <a:r>
              <a:rPr lang="en-US" altLang="zh-CN" dirty="0"/>
              <a:t>              {</a:t>
            </a:r>
            <a:r>
              <a:rPr lang="zh-CN" altLang="en-US" dirty="0"/>
              <a:t>啤酒，可乐，薯片</a:t>
            </a:r>
            <a:r>
              <a:rPr lang="en-US" altLang="zh-CN" dirty="0"/>
              <a:t>}</a:t>
            </a:r>
          </a:p>
        </p:txBody>
      </p:sp>
      <p:sp>
        <p:nvSpPr>
          <p:cNvPr id="11" name="TextBox 10"/>
          <p:cNvSpPr txBox="1"/>
          <p:nvPr/>
        </p:nvSpPr>
        <p:spPr>
          <a:xfrm>
            <a:off x="5521177" y="4429149"/>
            <a:ext cx="3622823" cy="646331"/>
          </a:xfrm>
          <a:prstGeom prst="rect">
            <a:avLst/>
          </a:prstGeom>
          <a:noFill/>
        </p:spPr>
        <p:txBody>
          <a:bodyPr wrap="square" rtlCol="0">
            <a:spAutoFit/>
          </a:bodyPr>
          <a:lstStyle/>
          <a:p>
            <a:r>
              <a:rPr lang="en-US" altLang="zh-CN" dirty="0"/>
              <a:t>4</a:t>
            </a:r>
            <a:r>
              <a:rPr lang="zh-CN" altLang="en-US" dirty="0"/>
              <a:t>项集：</a:t>
            </a:r>
            <a:endParaRPr lang="en-US" altLang="zh-CN" dirty="0"/>
          </a:p>
          <a:p>
            <a:r>
              <a:rPr lang="en-US" altLang="zh-CN" dirty="0"/>
              <a:t>          </a:t>
            </a:r>
            <a:r>
              <a:rPr lang="zh-CN" altLang="en-US" dirty="0"/>
              <a:t> </a:t>
            </a:r>
            <a:r>
              <a:rPr lang="en-US" altLang="zh-CN" dirty="0"/>
              <a:t>{</a:t>
            </a:r>
            <a:r>
              <a:rPr lang="zh-CN" altLang="en-US" dirty="0"/>
              <a:t>尿布，啤酒，可乐，薯片</a:t>
            </a:r>
            <a:r>
              <a:rPr lang="en-US" altLang="zh-CN" dirty="0"/>
              <a:t>}</a:t>
            </a:r>
          </a:p>
        </p:txBody>
      </p:sp>
      <p:sp>
        <p:nvSpPr>
          <p:cNvPr id="13" name="矩形 12"/>
          <p:cNvSpPr/>
          <p:nvPr/>
        </p:nvSpPr>
        <p:spPr>
          <a:xfrm>
            <a:off x="1955204" y="891173"/>
            <a:ext cx="3336876" cy="2400657"/>
          </a:xfrm>
          <a:prstGeom prst="rect">
            <a:avLst/>
          </a:prstGeom>
          <a:solidFill>
            <a:schemeClr val="accent3">
              <a:lumMod val="60000"/>
              <a:lumOff val="40000"/>
            </a:schemeClr>
          </a:solidFill>
        </p:spPr>
        <p:txBody>
          <a:bodyPr wrap="square">
            <a:spAutoFit/>
          </a:bodyPr>
          <a:lstStyle/>
          <a:p>
            <a:pPr>
              <a:lnSpc>
                <a:spcPct val="150000"/>
              </a:lnSpc>
            </a:pPr>
            <a:r>
              <a:rPr lang="zh-CN" altLang="zh-CN" sz="2000" dirty="0"/>
              <a:t>客户</a:t>
            </a:r>
            <a:r>
              <a:rPr lang="en-US" altLang="zh-CN" sz="2000" dirty="0"/>
              <a:t>1</a:t>
            </a:r>
            <a:r>
              <a:rPr lang="zh-CN" altLang="zh-CN" sz="2000" dirty="0"/>
              <a:t>：尿布，啤酒，薯片</a:t>
            </a:r>
          </a:p>
          <a:p>
            <a:pPr>
              <a:lnSpc>
                <a:spcPct val="150000"/>
              </a:lnSpc>
            </a:pPr>
            <a:r>
              <a:rPr lang="zh-CN" altLang="zh-CN" sz="2000" dirty="0"/>
              <a:t>客户</a:t>
            </a:r>
            <a:r>
              <a:rPr lang="en-US" altLang="zh-CN" sz="2000" dirty="0"/>
              <a:t>2</a:t>
            </a:r>
            <a:r>
              <a:rPr lang="zh-CN" altLang="zh-CN" sz="2000" dirty="0"/>
              <a:t>：尿布，可乐，薯片</a:t>
            </a:r>
          </a:p>
          <a:p>
            <a:pPr>
              <a:lnSpc>
                <a:spcPct val="150000"/>
              </a:lnSpc>
            </a:pPr>
            <a:r>
              <a:rPr lang="zh-CN" altLang="zh-CN" sz="2000" dirty="0"/>
              <a:t>客户</a:t>
            </a:r>
            <a:r>
              <a:rPr lang="en-US" altLang="zh-CN" sz="2000" dirty="0"/>
              <a:t>3</a:t>
            </a:r>
            <a:r>
              <a:rPr lang="zh-CN" altLang="zh-CN" sz="2000" dirty="0"/>
              <a:t>：尿布，啤酒</a:t>
            </a:r>
          </a:p>
          <a:p>
            <a:pPr>
              <a:lnSpc>
                <a:spcPct val="150000"/>
              </a:lnSpc>
            </a:pPr>
            <a:r>
              <a:rPr lang="zh-CN" altLang="zh-CN" sz="2000" dirty="0"/>
              <a:t>客户</a:t>
            </a:r>
            <a:r>
              <a:rPr lang="en-US" altLang="zh-CN" sz="2000" dirty="0"/>
              <a:t>4</a:t>
            </a:r>
            <a:r>
              <a:rPr lang="zh-CN" altLang="zh-CN" sz="2000" dirty="0"/>
              <a:t>：尿布，啤酒，薯片</a:t>
            </a:r>
          </a:p>
          <a:p>
            <a:pPr>
              <a:lnSpc>
                <a:spcPct val="150000"/>
              </a:lnSpc>
            </a:pPr>
            <a:r>
              <a:rPr lang="zh-CN" altLang="zh-CN" sz="2000" dirty="0"/>
              <a:t>客户</a:t>
            </a:r>
            <a:r>
              <a:rPr lang="en-US" altLang="zh-CN" sz="2000" dirty="0"/>
              <a:t>5</a:t>
            </a:r>
            <a:r>
              <a:rPr lang="zh-CN" altLang="zh-CN" sz="2000" dirty="0"/>
              <a:t>：啤酒，可乐，薯片</a:t>
            </a:r>
          </a:p>
        </p:txBody>
      </p:sp>
    </p:spTree>
    <p:extLst>
      <p:ext uri="{BB962C8B-B14F-4D97-AF65-F5344CB8AC3E}">
        <p14:creationId xmlns:p14="http://schemas.microsoft.com/office/powerpoint/2010/main" val="98012692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10937" y="123478"/>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7" name="TextBox 6"/>
          <p:cNvSpPr txBox="1"/>
          <p:nvPr/>
        </p:nvSpPr>
        <p:spPr>
          <a:xfrm>
            <a:off x="1736200" y="859307"/>
            <a:ext cx="7012264"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黑体" panose="02010609060101010101" pitchFamily="49" charset="-122"/>
                <a:ea typeface="黑体" panose="02010609060101010101" pitchFamily="49" charset="-122"/>
              </a:rPr>
              <a:t>思考：</a:t>
            </a:r>
            <a:endParaRPr lang="en-US" altLang="zh-CN" sz="2400" dirty="0">
              <a:latin typeface="黑体" panose="02010609060101010101" pitchFamily="49" charset="-122"/>
              <a:ea typeface="黑体" panose="02010609060101010101" pitchFamily="49" charset="-122"/>
            </a:endParaRPr>
          </a:p>
          <a:p>
            <a:pPr>
              <a:lnSpc>
                <a:spcPct val="150000"/>
              </a:lnSpc>
            </a:pPr>
            <a:r>
              <a:rPr lang="en-US" altLang="zh-CN" sz="2400" dirty="0"/>
              <a:t>             </a:t>
            </a:r>
            <a:r>
              <a:rPr lang="zh-CN" altLang="en-US" sz="2400" dirty="0"/>
              <a:t>寻找频繁项集的过程中，存在什么困难？</a:t>
            </a:r>
          </a:p>
        </p:txBody>
      </p:sp>
      <p:graphicFrame>
        <p:nvGraphicFramePr>
          <p:cNvPr id="9" name="对象 8"/>
          <p:cNvGraphicFramePr>
            <a:graphicFrameLocks noChangeAspect="1"/>
          </p:cNvGraphicFramePr>
          <p:nvPr>
            <p:extLst>
              <p:ext uri="{D42A27DB-BD31-4B8C-83A1-F6EECF244321}">
                <p14:modId xmlns:p14="http://schemas.microsoft.com/office/powerpoint/2010/main" val="4005232893"/>
              </p:ext>
            </p:extLst>
          </p:nvPr>
        </p:nvGraphicFramePr>
        <p:xfrm>
          <a:off x="3249779" y="4011910"/>
          <a:ext cx="3914509" cy="611642"/>
        </p:xfrm>
        <a:graphic>
          <a:graphicData uri="http://schemas.openxmlformats.org/presentationml/2006/ole">
            <mc:AlternateContent xmlns:mc="http://schemas.openxmlformats.org/markup-compatibility/2006">
              <mc:Choice xmlns:v="urn:schemas-microsoft-com:vml" Requires="v">
                <p:oleObj spid="_x0000_s4128" r:id="rId3" imgW="1523880" imgH="241200" progId="Equation.KSEE3">
                  <p:embed/>
                </p:oleObj>
              </mc:Choice>
              <mc:Fallback>
                <p:oleObj r:id="rId3" imgW="1523880" imgH="241200" progId="Equation.KSEE3">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9779" y="4011910"/>
                        <a:ext cx="3914509" cy="611642"/>
                      </a:xfrm>
                      <a:prstGeom prst="rect">
                        <a:avLst/>
                      </a:prstGeom>
                      <a:noFill/>
                    </p:spPr>
                  </p:pic>
                </p:oleObj>
              </mc:Fallback>
            </mc:AlternateContent>
          </a:graphicData>
        </a:graphic>
      </p:graphicFrame>
      <p:sp>
        <p:nvSpPr>
          <p:cNvPr id="11" name="矩形 10"/>
          <p:cNvSpPr/>
          <p:nvPr/>
        </p:nvSpPr>
        <p:spPr>
          <a:xfrm>
            <a:off x="2220062" y="2355726"/>
            <a:ext cx="6816434" cy="1417568"/>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zh-CN" sz="2000" dirty="0"/>
              <a:t>当数据集的项过多时，该算法产生的候选项集过多，计算量太大，几乎不可实现</a:t>
            </a:r>
            <a:r>
              <a:rPr lang="zh-CN" altLang="en-US" sz="2000" dirty="0"/>
              <a:t>，例如假设有</a:t>
            </a:r>
            <a:r>
              <a:rPr lang="en-US" altLang="zh-CN" sz="2000" dirty="0"/>
              <a:t>100</a:t>
            </a:r>
            <a:r>
              <a:rPr lang="zh-CN" altLang="en-US" sz="2000" dirty="0"/>
              <a:t>个</a:t>
            </a:r>
            <a:r>
              <a:rPr lang="en-US" altLang="zh-CN" sz="2000" dirty="0"/>
              <a:t>1</a:t>
            </a:r>
            <a:r>
              <a:rPr lang="zh-CN" altLang="en-US" sz="2000" dirty="0"/>
              <a:t>项集，则需要计算的候选频繁像集的为：</a:t>
            </a:r>
            <a:endParaRPr lang="en-US" altLang="zh-CN" sz="2000" dirty="0"/>
          </a:p>
        </p:txBody>
      </p:sp>
      <p:sp>
        <p:nvSpPr>
          <p:cNvPr id="12" name="TextBox 11"/>
          <p:cNvSpPr txBox="1"/>
          <p:nvPr/>
        </p:nvSpPr>
        <p:spPr>
          <a:xfrm>
            <a:off x="7152188" y="4089879"/>
            <a:ext cx="1236236" cy="461665"/>
          </a:xfrm>
          <a:prstGeom prst="rect">
            <a:avLst/>
          </a:prstGeom>
          <a:noFill/>
        </p:spPr>
        <p:txBody>
          <a:bodyPr wrap="none" rtlCol="0">
            <a:spAutoFit/>
          </a:bodyPr>
          <a:lstStyle/>
          <a:p>
            <a:r>
              <a:rPr lang="en-US" altLang="zh-CN" sz="2400" dirty="0"/>
              <a:t>= 2</a:t>
            </a:r>
            <a:r>
              <a:rPr lang="en-US" altLang="zh-CN" sz="2400" baseline="30000" dirty="0"/>
              <a:t>100</a:t>
            </a:r>
            <a:r>
              <a:rPr lang="en-US" altLang="zh-CN" sz="2400" dirty="0"/>
              <a:t>-1</a:t>
            </a:r>
            <a:endParaRPr lang="zh-CN" altLang="en-US" sz="2400" dirty="0"/>
          </a:p>
        </p:txBody>
      </p:sp>
    </p:spTree>
    <p:extLst>
      <p:ext uri="{BB962C8B-B14F-4D97-AF65-F5344CB8AC3E}">
        <p14:creationId xmlns:p14="http://schemas.microsoft.com/office/powerpoint/2010/main" val="46592329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710937" y="123478"/>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
        <p:nvSpPr>
          <p:cNvPr id="8" name="矩形 7"/>
          <p:cNvSpPr/>
          <p:nvPr/>
        </p:nvSpPr>
        <p:spPr>
          <a:xfrm>
            <a:off x="1691680" y="987574"/>
            <a:ext cx="7200800" cy="326422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zh-CN" sz="2000" dirty="0"/>
              <a:t>观察各项集之间的规律，不难发现遍历算法中出现了大量的重复计算。例如项集｛</a:t>
            </a:r>
            <a:r>
              <a:rPr lang="en-US" altLang="zh-CN" sz="2000" dirty="0"/>
              <a:t>A</a:t>
            </a:r>
            <a:r>
              <a:rPr lang="zh-CN" altLang="zh-CN" sz="2000" dirty="0"/>
              <a:t>，</a:t>
            </a:r>
            <a:r>
              <a:rPr lang="en-US" altLang="zh-CN" sz="2000" dirty="0"/>
              <a:t>B</a:t>
            </a:r>
            <a:r>
              <a:rPr lang="zh-CN" altLang="zh-CN" sz="2000" dirty="0"/>
              <a:t>｝的支持度计数一定不大于它的子集｛</a:t>
            </a:r>
            <a:r>
              <a:rPr lang="en-US" altLang="zh-CN" sz="2000" dirty="0"/>
              <a:t>A</a:t>
            </a:r>
            <a:r>
              <a:rPr lang="zh-CN" altLang="zh-CN" sz="2000" dirty="0"/>
              <a:t>｝的支持度计数。因此当｛</a:t>
            </a:r>
            <a:r>
              <a:rPr lang="en-US" altLang="zh-CN" sz="2000" dirty="0"/>
              <a:t>A</a:t>
            </a:r>
            <a:r>
              <a:rPr lang="zh-CN" altLang="zh-CN" sz="2000" dirty="0"/>
              <a:t>｝不满足条件</a:t>
            </a:r>
            <a:r>
              <a:rPr lang="en-US" altLang="zh-CN" sz="2000" dirty="0"/>
              <a:t> </a:t>
            </a:r>
            <a:r>
              <a:rPr lang="zh-CN" altLang="zh-CN" sz="2000" dirty="0"/>
              <a:t>时，就没必要计算｛</a:t>
            </a:r>
            <a:r>
              <a:rPr lang="en-US" altLang="zh-CN" sz="2000" dirty="0"/>
              <a:t>A</a:t>
            </a:r>
            <a:r>
              <a:rPr lang="zh-CN" altLang="zh-CN" sz="2000" dirty="0"/>
              <a:t>，</a:t>
            </a:r>
            <a:r>
              <a:rPr lang="en-US" altLang="zh-CN" sz="2000" dirty="0"/>
              <a:t>B</a:t>
            </a:r>
            <a:r>
              <a:rPr lang="zh-CN" altLang="zh-CN" sz="2000" dirty="0"/>
              <a:t>｝的支持度计数。总结出这些有利的规律，我们就可以避免很多多余而不必要的计算。 </a:t>
            </a:r>
            <a:r>
              <a:rPr lang="en-US" altLang="zh-CN" sz="2000" dirty="0"/>
              <a:t> { A }</a:t>
            </a:r>
            <a:r>
              <a:rPr lang="zh-CN" altLang="zh-CN" sz="2000" dirty="0"/>
              <a:t>不是频繁项集时，</a:t>
            </a:r>
            <a:r>
              <a:rPr lang="en-US" altLang="zh-CN" sz="2000" dirty="0"/>
              <a:t>{ A,B }</a:t>
            </a:r>
            <a:r>
              <a:rPr lang="zh-CN" altLang="zh-CN" sz="2000" dirty="0"/>
              <a:t>显然也不可能是频繁项集，因为</a:t>
            </a:r>
            <a:r>
              <a:rPr lang="en-US" altLang="zh-CN" sz="2000" dirty="0"/>
              <a:t>{ A,B }</a:t>
            </a:r>
            <a:r>
              <a:rPr lang="zh-CN" altLang="zh-CN" sz="2000" dirty="0"/>
              <a:t>的支持度计数是不可能超过</a:t>
            </a:r>
            <a:r>
              <a:rPr lang="en-US" altLang="zh-CN" sz="2000" dirty="0"/>
              <a:t>{ A }</a:t>
            </a:r>
            <a:r>
              <a:rPr lang="zh-CN" altLang="zh-CN" sz="2000" dirty="0"/>
              <a:t>的支持度计数的。</a:t>
            </a:r>
          </a:p>
        </p:txBody>
      </p:sp>
    </p:spTree>
    <p:extLst>
      <p:ext uri="{BB962C8B-B14F-4D97-AF65-F5344CB8AC3E}">
        <p14:creationId xmlns:p14="http://schemas.microsoft.com/office/powerpoint/2010/main" val="178202381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07704" y="895236"/>
            <a:ext cx="6984776" cy="3908762"/>
          </a:xfrm>
          <a:prstGeom prst="rect">
            <a:avLst/>
          </a:prstGeom>
        </p:spPr>
        <p:txBody>
          <a:bodyPr wrap="square">
            <a:spAutoFit/>
          </a:bodyPr>
          <a:lstStyle/>
          <a:p>
            <a:pPr>
              <a:lnSpc>
                <a:spcPct val="200000"/>
              </a:lnSpc>
            </a:pPr>
            <a:r>
              <a:rPr lang="en-US" altLang="zh-CN" sz="2800" dirty="0" err="1">
                <a:latin typeface="黑体" panose="02010609060101010101" pitchFamily="49" charset="-122"/>
                <a:ea typeface="黑体" panose="02010609060101010101" pitchFamily="49" charset="-122"/>
              </a:rPr>
              <a:t>Apriori</a:t>
            </a:r>
            <a:r>
              <a:rPr lang="zh-CN" altLang="zh-CN" sz="2800" dirty="0">
                <a:latin typeface="黑体" panose="02010609060101010101" pitchFamily="49" charset="-122"/>
                <a:ea typeface="黑体" panose="02010609060101010101" pitchFamily="49" charset="-122"/>
              </a:rPr>
              <a:t>性质</a:t>
            </a:r>
            <a:r>
              <a:rPr lang="zh-CN" altLang="en-US" sz="2800" dirty="0">
                <a:latin typeface="黑体" panose="02010609060101010101" pitchFamily="49" charset="-122"/>
                <a:ea typeface="黑体" panose="02010609060101010101" pitchFamily="49" charset="-122"/>
              </a:rPr>
              <a:t>：</a:t>
            </a:r>
            <a:endParaRPr lang="en-US" altLang="zh-CN" sz="2400" b="1" dirty="0"/>
          </a:p>
          <a:p>
            <a:pPr marL="342900" indent="-342900">
              <a:lnSpc>
                <a:spcPct val="200000"/>
              </a:lnSpc>
              <a:buFont typeface="Wingdings" panose="05000000000000000000" pitchFamily="2" charset="2"/>
              <a:buChar char="Ø"/>
            </a:pPr>
            <a:r>
              <a:rPr lang="zh-CN" altLang="zh-CN" sz="2400" dirty="0">
                <a:latin typeface="宋体" panose="02010600030101010101" pitchFamily="2" charset="-122"/>
              </a:rPr>
              <a:t>如果一个项集</a:t>
            </a:r>
            <a:r>
              <a:rPr lang="en-US" altLang="zh-CN" sz="2400" dirty="0">
                <a:latin typeface="宋体" panose="02010600030101010101" pitchFamily="2" charset="-122"/>
              </a:rPr>
              <a:t>A</a:t>
            </a:r>
            <a:r>
              <a:rPr lang="zh-CN" altLang="zh-CN" sz="2400" dirty="0">
                <a:latin typeface="宋体" panose="02010600030101010101" pitchFamily="2" charset="-122"/>
              </a:rPr>
              <a:t>是频繁项集，那么它的非空子集</a:t>
            </a:r>
            <a:r>
              <a:rPr lang="en-US" altLang="zh-CN" sz="2400" dirty="0">
                <a:latin typeface="宋体" panose="02010600030101010101" pitchFamily="2" charset="-122"/>
              </a:rPr>
              <a:t>B</a:t>
            </a:r>
            <a:r>
              <a:rPr lang="zh-CN" altLang="zh-CN" sz="2400" dirty="0">
                <a:latin typeface="宋体" panose="02010600030101010101" pitchFamily="2" charset="-122"/>
              </a:rPr>
              <a:t>也是频繁项集。</a:t>
            </a:r>
            <a:endParaRPr lang="en-US" altLang="zh-CN" sz="2400" dirty="0">
              <a:latin typeface="宋体" panose="02010600030101010101" pitchFamily="2" charset="-122"/>
            </a:endParaRPr>
          </a:p>
          <a:p>
            <a:pPr marL="342900" indent="-342900">
              <a:lnSpc>
                <a:spcPct val="200000"/>
              </a:lnSpc>
              <a:buFont typeface="Wingdings" panose="05000000000000000000" pitchFamily="2" charset="2"/>
              <a:buChar char="Ø"/>
            </a:pPr>
            <a:r>
              <a:rPr lang="zh-CN" altLang="en-US" sz="2400" dirty="0">
                <a:latin typeface="黑体" panose="02010609060101010101" pitchFamily="49" charset="-122"/>
                <a:ea typeface="黑体" panose="02010609060101010101" pitchFamily="49" charset="-122"/>
              </a:rPr>
              <a:t>或者：</a:t>
            </a:r>
            <a:r>
              <a:rPr lang="zh-CN" altLang="zh-CN" sz="2400" dirty="0"/>
              <a:t>如果一个项集不是频繁项集，那它的超集也不是频繁项集。</a:t>
            </a:r>
            <a:endParaRPr lang="zh-CN" altLang="en-US" sz="2400" dirty="0">
              <a:latin typeface="宋体" panose="02010600030101010101" pitchFamily="2" charset="-122"/>
            </a:endParaRPr>
          </a:p>
        </p:txBody>
      </p:sp>
      <p:sp>
        <p:nvSpPr>
          <p:cNvPr id="7" name="矩形 6"/>
          <p:cNvSpPr/>
          <p:nvPr/>
        </p:nvSpPr>
        <p:spPr>
          <a:xfrm>
            <a:off x="1691680" y="15087"/>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Tree>
    <p:extLst>
      <p:ext uri="{BB962C8B-B14F-4D97-AF65-F5344CB8AC3E}">
        <p14:creationId xmlns:p14="http://schemas.microsoft.com/office/powerpoint/2010/main" val="220828125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5696" y="915566"/>
            <a:ext cx="7200800" cy="3071867"/>
          </a:xfrm>
          <a:prstGeom prst="rect">
            <a:avLst/>
          </a:prstGeom>
        </p:spPr>
        <p:txBody>
          <a:bodyPr wrap="square">
            <a:spAutoFit/>
          </a:bodyPr>
          <a:lstStyle/>
          <a:p>
            <a:pPr marL="285750" indent="-285750">
              <a:lnSpc>
                <a:spcPct val="200000"/>
              </a:lnSpc>
              <a:buFont typeface="Wingdings" panose="05000000000000000000" pitchFamily="2" charset="2"/>
              <a:buChar char="u"/>
            </a:pPr>
            <a:r>
              <a:rPr lang="en-US" altLang="zh-CN" sz="2000" dirty="0" err="1"/>
              <a:t>Apriori</a:t>
            </a:r>
            <a:r>
              <a:rPr lang="zh-CN" altLang="zh-CN" sz="2000" dirty="0"/>
              <a:t>性质，对于某个（</a:t>
            </a:r>
            <a:r>
              <a:rPr lang="en-US" altLang="zh-CN" sz="2000" dirty="0"/>
              <a:t>k+1)</a:t>
            </a:r>
            <a:r>
              <a:rPr lang="zh-CN" altLang="zh-CN" sz="2000" dirty="0"/>
              <a:t>项集，如果它的某个子集不是频繁项集，那它也必定不是频繁项集。因此只需要检索由频繁</a:t>
            </a:r>
            <a:r>
              <a:rPr lang="en-US" altLang="zh-CN" sz="2000" dirty="0"/>
              <a:t>k</a:t>
            </a:r>
            <a:r>
              <a:rPr lang="zh-CN" altLang="zh-CN" sz="2000" dirty="0"/>
              <a:t>项集生成的</a:t>
            </a:r>
            <a:r>
              <a:rPr lang="en-US" altLang="zh-CN" sz="2000" dirty="0"/>
              <a:t>(k+1)</a:t>
            </a:r>
            <a:r>
              <a:rPr lang="zh-CN" altLang="zh-CN" sz="2000" dirty="0"/>
              <a:t>项集，再通过过滤即可找出所有的频繁</a:t>
            </a:r>
            <a:r>
              <a:rPr lang="en-US" altLang="zh-CN" sz="2000" dirty="0"/>
              <a:t>(k+1)</a:t>
            </a:r>
            <a:r>
              <a:rPr lang="zh-CN" altLang="zh-CN" sz="2000" dirty="0"/>
              <a:t>项集。这大大减少了候选项集的数量。由此，我们提出了一种有效的挖掘关联规则算法——</a:t>
            </a:r>
            <a:r>
              <a:rPr lang="en-US" altLang="zh-CN" sz="2000" dirty="0" err="1"/>
              <a:t>Apriori</a:t>
            </a:r>
            <a:r>
              <a:rPr lang="zh-CN" altLang="zh-CN" sz="2000" dirty="0"/>
              <a:t>算法。</a:t>
            </a:r>
            <a:endParaRPr lang="zh-CN" altLang="en-US" sz="2000" dirty="0"/>
          </a:p>
        </p:txBody>
      </p:sp>
      <p:sp>
        <p:nvSpPr>
          <p:cNvPr id="7" name="矩形 6"/>
          <p:cNvSpPr/>
          <p:nvPr/>
        </p:nvSpPr>
        <p:spPr>
          <a:xfrm>
            <a:off x="1691680" y="15087"/>
            <a:ext cx="7458336" cy="738664"/>
          </a:xfrm>
          <a:prstGeom prst="rect">
            <a:avLst/>
          </a:prstGeom>
        </p:spPr>
        <p:txBody>
          <a:bodyPr wrap="square">
            <a:spAutoFit/>
          </a:bodyPr>
          <a:lstStyle/>
          <a:p>
            <a:pPr algn="ctr">
              <a:lnSpc>
                <a:spcPct val="150000"/>
              </a:lnSpc>
            </a:pPr>
            <a:r>
              <a:rPr lang="zh-CN" altLang="zh-CN" sz="2800" dirty="0">
                <a:latin typeface="黑体" pitchFamily="49" charset="-122"/>
                <a:ea typeface="黑体" pitchFamily="49" charset="-122"/>
              </a:rPr>
              <a:t>关联规则挖掘</a:t>
            </a:r>
            <a:endParaRPr lang="zh-CN" altLang="en-US" sz="2800" dirty="0">
              <a:latin typeface="黑体" pitchFamily="49" charset="-122"/>
              <a:ea typeface="黑体" pitchFamily="49" charset="-122"/>
            </a:endParaRPr>
          </a:p>
        </p:txBody>
      </p:sp>
    </p:spTree>
    <p:extLst>
      <p:ext uri="{BB962C8B-B14F-4D97-AF65-F5344CB8AC3E}">
        <p14:creationId xmlns:p14="http://schemas.microsoft.com/office/powerpoint/2010/main" val="19725681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91680" y="32306"/>
            <a:ext cx="7458336" cy="662554"/>
          </a:xfrm>
          <a:prstGeom prst="rect">
            <a:avLst/>
          </a:prstGeom>
        </p:spPr>
        <p:txBody>
          <a:bodyPr wrap="square">
            <a:spAutoFit/>
          </a:bodyPr>
          <a:lstStyle/>
          <a:p>
            <a:pPr algn="ctr">
              <a:lnSpc>
                <a:spcPct val="150000"/>
              </a:lnSpc>
            </a:pPr>
            <a:r>
              <a:rPr lang="en-US" altLang="zh-CN" sz="2800" b="1" dirty="0" err="1">
                <a:latin typeface="微软雅黑" pitchFamily="34" charset="-122"/>
                <a:ea typeface="微软雅黑" pitchFamily="34" charset="-122"/>
                <a:sym typeface="Times New Roman" pitchFamily="18" charset="0"/>
              </a:rPr>
              <a:t>Apriori</a:t>
            </a:r>
            <a:r>
              <a:rPr lang="en-US" altLang="zh-CN" sz="2800" b="1" dirty="0">
                <a:latin typeface="微软雅黑" pitchFamily="34" charset="-122"/>
                <a:ea typeface="微软雅黑" pitchFamily="34" charset="-122"/>
                <a:sym typeface="Times New Roman" pitchFamily="18" charset="0"/>
              </a:rPr>
              <a:t> </a:t>
            </a:r>
            <a:r>
              <a:rPr lang="zh-CN" altLang="en-US" sz="2800" b="1" dirty="0">
                <a:latin typeface="微软雅黑" pitchFamily="34" charset="-122"/>
                <a:ea typeface="微软雅黑" pitchFamily="34" charset="-122"/>
                <a:sym typeface="Times New Roman" pitchFamily="18" charset="0"/>
              </a:rPr>
              <a:t>算 法</a:t>
            </a:r>
            <a:endParaRPr lang="en-US" altLang="zh-CN" sz="2800" b="1" dirty="0">
              <a:latin typeface="微软雅黑" pitchFamily="34" charset="-122"/>
              <a:ea typeface="微软雅黑" pitchFamily="34" charset="-122"/>
              <a:sym typeface="Times New Roman" pitchFamily="18" charset="0"/>
            </a:endParaRPr>
          </a:p>
        </p:txBody>
      </p:sp>
      <p:sp>
        <p:nvSpPr>
          <p:cNvPr id="7" name="矩形 6"/>
          <p:cNvSpPr/>
          <p:nvPr/>
        </p:nvSpPr>
        <p:spPr>
          <a:xfrm>
            <a:off x="1835696" y="915566"/>
            <a:ext cx="7314320" cy="4247317"/>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sz="2000" dirty="0" err="1">
                <a:latin typeface="黑体" panose="02010609060101010101" pitchFamily="49" charset="-122"/>
                <a:ea typeface="黑体" panose="02010609060101010101" pitchFamily="49" charset="-122"/>
              </a:rPr>
              <a:t>Apriori</a:t>
            </a:r>
            <a:r>
              <a:rPr lang="zh-CN" altLang="zh-CN" sz="2000" dirty="0">
                <a:latin typeface="黑体" panose="02010609060101010101" pitchFamily="49" charset="-122"/>
                <a:ea typeface="黑体" panose="02010609060101010101" pitchFamily="49" charset="-122"/>
              </a:rPr>
              <a:t>算法的基本过程</a:t>
            </a:r>
            <a:endParaRPr lang="en-US" altLang="zh-CN" sz="2000" dirty="0">
              <a:latin typeface="黑体" panose="02010609060101010101" pitchFamily="49" charset="-122"/>
              <a:ea typeface="黑体" panose="02010609060101010101" pitchFamily="49" charset="-122"/>
            </a:endParaRPr>
          </a:p>
          <a:p>
            <a:pPr marL="342900" indent="-342900">
              <a:lnSpc>
                <a:spcPct val="150000"/>
              </a:lnSpc>
              <a:buFont typeface="+mj-lt"/>
              <a:buAutoNum type="arabicPeriod"/>
            </a:pPr>
            <a:r>
              <a:rPr lang="zh-CN" altLang="zh-CN" sz="2000" dirty="0"/>
              <a:t>从</a:t>
            </a:r>
            <a:r>
              <a:rPr lang="en-US" altLang="zh-CN" sz="2000" dirty="0"/>
              <a:t>k=1</a:t>
            </a:r>
            <a:r>
              <a:rPr lang="zh-CN" altLang="zh-CN" sz="2000" dirty="0"/>
              <a:t>开始不断迭代，每一步包括生成频繁项集和过滤频繁项集两步。</a:t>
            </a:r>
            <a:endParaRPr lang="en-US" altLang="zh-CN" sz="2000" dirty="0"/>
          </a:p>
          <a:p>
            <a:pPr marL="342900" indent="-342900">
              <a:lnSpc>
                <a:spcPct val="150000"/>
              </a:lnSpc>
              <a:buFont typeface="+mj-lt"/>
              <a:buAutoNum type="arabicPeriod"/>
            </a:pPr>
            <a:r>
              <a:rPr lang="zh-CN" altLang="zh-CN" sz="2000" dirty="0"/>
              <a:t>首先生成频繁</a:t>
            </a:r>
            <a:r>
              <a:rPr lang="en-US" altLang="zh-CN" sz="2000" dirty="0"/>
              <a:t>1</a:t>
            </a:r>
            <a:r>
              <a:rPr lang="zh-CN" altLang="zh-CN" sz="2000" dirty="0"/>
              <a:t>项集，对于</a:t>
            </a:r>
            <a:r>
              <a:rPr lang="en-US" altLang="zh-CN" sz="2000" dirty="0"/>
              <a:t>k</a:t>
            </a:r>
            <a:r>
              <a:rPr lang="zh-CN" altLang="zh-CN" sz="2000" dirty="0"/>
              <a:t>（</a:t>
            </a:r>
            <a:r>
              <a:rPr lang="en-US" altLang="zh-CN" sz="2000" dirty="0"/>
              <a:t>k=2</a:t>
            </a:r>
            <a:r>
              <a:rPr lang="zh-CN" altLang="zh-CN" sz="2000" dirty="0"/>
              <a:t>，</a:t>
            </a:r>
            <a:r>
              <a:rPr lang="en-US" altLang="zh-CN" sz="2000" dirty="0"/>
              <a:t>3</a:t>
            </a:r>
            <a:r>
              <a:rPr lang="zh-CN" altLang="zh-CN" sz="2000" dirty="0"/>
              <a:t>，</a:t>
            </a:r>
            <a:r>
              <a:rPr lang="en-US" altLang="zh-CN" sz="2000" dirty="0"/>
              <a:t>...</a:t>
            </a:r>
            <a:r>
              <a:rPr lang="zh-CN" altLang="zh-CN" sz="2000" dirty="0"/>
              <a:t>）项集</a:t>
            </a:r>
            <a:r>
              <a:rPr lang="en-US" altLang="zh-CN" sz="2000" dirty="0"/>
              <a:t>,</a:t>
            </a:r>
            <a:r>
              <a:rPr lang="zh-CN" altLang="zh-CN" sz="2000" dirty="0"/>
              <a:t>只需要在</a:t>
            </a:r>
            <a:r>
              <a:rPr lang="en-US" altLang="zh-CN" sz="2000" dirty="0"/>
              <a:t>(k-1)</a:t>
            </a:r>
            <a:r>
              <a:rPr lang="zh-CN" altLang="zh-CN" sz="2000" dirty="0"/>
              <a:t>项集上进行连接运算，再通过过滤操作，删除候选集中不满足最小支持度阈值的项集，剩下的即为频繁</a:t>
            </a:r>
            <a:r>
              <a:rPr lang="en-US" altLang="zh-CN" sz="2000" dirty="0"/>
              <a:t>k</a:t>
            </a:r>
            <a:r>
              <a:rPr lang="zh-CN" altLang="zh-CN" sz="2000" dirty="0"/>
              <a:t>项集</a:t>
            </a:r>
            <a:r>
              <a:rPr lang="zh-CN" altLang="en-US" sz="2000" dirty="0"/>
              <a:t>；</a:t>
            </a:r>
            <a:endParaRPr lang="en-US" altLang="zh-CN" sz="2000" dirty="0"/>
          </a:p>
          <a:p>
            <a:pPr marL="342900" indent="-342900">
              <a:lnSpc>
                <a:spcPct val="150000"/>
              </a:lnSpc>
              <a:buFont typeface="+mj-lt"/>
              <a:buAutoNum type="arabicPeriod"/>
            </a:pPr>
            <a:r>
              <a:rPr lang="zh-CN" altLang="zh-CN" sz="2000" dirty="0"/>
              <a:t>当候选集较大时，可以利用</a:t>
            </a:r>
            <a:r>
              <a:rPr lang="en-US" altLang="zh-CN" sz="2000" dirty="0" err="1"/>
              <a:t>Apriori</a:t>
            </a:r>
            <a:r>
              <a:rPr lang="zh-CN" altLang="zh-CN" sz="2000" dirty="0"/>
              <a:t>性质进行剪枝，根据一个项集的某个子集不为频繁项集，则它也不可能是频繁项集，将候选集中的某些项集删除，简化计算量。</a:t>
            </a:r>
          </a:p>
        </p:txBody>
      </p:sp>
    </p:spTree>
    <p:extLst>
      <p:ext uri="{BB962C8B-B14F-4D97-AF65-F5344CB8AC3E}">
        <p14:creationId xmlns:p14="http://schemas.microsoft.com/office/powerpoint/2010/main" val="2308993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1296144"/>
            <a:ext cx="7056784" cy="1059582"/>
          </a:xfrm>
          <a:prstGeom prst="rect">
            <a:avLst/>
          </a:prstGeom>
        </p:spPr>
        <p:txBody>
          <a:bodyPr/>
          <a:lstStyle/>
          <a:p>
            <a:pPr marL="238125" lvl="2" indent="0" algn="just">
              <a:lnSpc>
                <a:spcPct val="150000"/>
              </a:lnSpc>
              <a:buNone/>
            </a:pPr>
            <a:r>
              <a:rPr lang="en-US" altLang="zh-CN" sz="1800" dirty="0">
                <a:latin typeface="微软雅黑" pitchFamily="34" charset="-122"/>
                <a:ea typeface="微软雅黑" pitchFamily="34" charset="-122"/>
              </a:rPr>
              <a:t>Iris</a:t>
            </a:r>
            <a:r>
              <a:rPr lang="zh-CN" altLang="en-US" sz="1800" dirty="0">
                <a:latin typeface="微软雅黑" pitchFamily="34" charset="-122"/>
                <a:ea typeface="微软雅黑" pitchFamily="34" charset="-122"/>
              </a:rPr>
              <a:t>数据集导入：数据集中的样本的特征向量以及样本标签的存储格式均为矩阵。</a:t>
            </a:r>
            <a:endParaRPr lang="en-US" altLang="zh-CN" sz="1800" dirty="0">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534426151"/>
              </p:ext>
            </p:extLst>
          </p:nvPr>
        </p:nvGraphicFramePr>
        <p:xfrm>
          <a:off x="2195736" y="2283718"/>
          <a:ext cx="6480720" cy="960120"/>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xmlns="" val="3296080332"/>
                    </a:ext>
                  </a:extLst>
                </a:gridCol>
                <a:gridCol w="5616624">
                  <a:extLst>
                    <a:ext uri="{9D8B030D-6E8A-4147-A177-3AD203B41FA5}">
                      <a16:colId xmlns:a16="http://schemas.microsoft.com/office/drawing/2014/main" xmlns="" val="3781988497"/>
                    </a:ext>
                  </a:extLst>
                </a:gridCol>
              </a:tblGrid>
              <a:tr h="278130">
                <a:tc>
                  <a:txBody>
                    <a:bodyPr/>
                    <a:lstStyle/>
                    <a:p>
                      <a:r>
                        <a:rPr lang="en-US" altLang="zh-CN" sz="1800" b="0" dirty="0">
                          <a:solidFill>
                            <a:schemeClr val="tx1"/>
                          </a:solidFill>
                        </a:rPr>
                        <a:t>In[7]</a:t>
                      </a:r>
                      <a:endParaRPr lang="zh-CN" altLang="en-US"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rPr>
                        <a:t>print (type(data),type(target))</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480060">
                <a:tc>
                  <a:txBody>
                    <a:bodyPr/>
                    <a:lstStyle/>
                    <a:p>
                      <a:r>
                        <a:rPr lang="en-US" altLang="zh-CN" sz="1800" dirty="0"/>
                        <a:t>Out[7]</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t>&lt;class '</a:t>
                      </a:r>
                      <a:r>
                        <a:rPr lang="en-US" altLang="zh-CN" sz="1800" dirty="0" err="1"/>
                        <a:t>numpy.ndarray</a:t>
                      </a:r>
                      <a:r>
                        <a:rPr lang="en-US" altLang="zh-CN" sz="1800" dirty="0"/>
                        <a:t>'&gt; </a:t>
                      </a:r>
                    </a:p>
                    <a:p>
                      <a:r>
                        <a:rPr lang="en-US" altLang="zh-CN" sz="1800" dirty="0"/>
                        <a:t>&lt;class '</a:t>
                      </a:r>
                      <a:r>
                        <a:rPr lang="en-US" altLang="zh-CN" sz="1800" dirty="0" err="1"/>
                        <a:t>numpy.ndarray</a:t>
                      </a:r>
                      <a:r>
                        <a:rPr lang="en-US" altLang="zh-CN" sz="1800" dirty="0"/>
                        <a:t>'&gt;</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231881543"/>
              </p:ext>
            </p:extLst>
          </p:nvPr>
        </p:nvGraphicFramePr>
        <p:xfrm>
          <a:off x="2193602" y="4214229"/>
          <a:ext cx="6482854" cy="685800"/>
        </p:xfrm>
        <a:graphic>
          <a:graphicData uri="http://schemas.openxmlformats.org/drawingml/2006/table">
            <a:tbl>
              <a:tblPr firstRow="1" bandRow="1">
                <a:tableStyleId>{5C22544A-7EE6-4342-B048-85BDC9FD1C3A}</a:tableStyleId>
              </a:tblPr>
              <a:tblGrid>
                <a:gridCol w="921201">
                  <a:extLst>
                    <a:ext uri="{9D8B030D-6E8A-4147-A177-3AD203B41FA5}">
                      <a16:colId xmlns:a16="http://schemas.microsoft.com/office/drawing/2014/main" xmlns="" val="3296080332"/>
                    </a:ext>
                  </a:extLst>
                </a:gridCol>
                <a:gridCol w="5561653">
                  <a:extLst>
                    <a:ext uri="{9D8B030D-6E8A-4147-A177-3AD203B41FA5}">
                      <a16:colId xmlns:a16="http://schemas.microsoft.com/office/drawing/2014/main" xmlns="" val="3781988497"/>
                    </a:ext>
                  </a:extLst>
                </a:gridCol>
              </a:tblGrid>
              <a:tr h="278130">
                <a:tc>
                  <a:txBody>
                    <a:bodyPr/>
                    <a:lstStyle/>
                    <a:p>
                      <a:r>
                        <a:rPr lang="en-US" altLang="zh-CN" sz="1800" b="0" dirty="0">
                          <a:solidFill>
                            <a:schemeClr val="tx1"/>
                          </a:solidFill>
                        </a:rPr>
                        <a:t>In[8]</a:t>
                      </a:r>
                      <a:endParaRPr lang="zh-CN" altLang="en-US"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rPr>
                        <a:t>print(</a:t>
                      </a:r>
                      <a:r>
                        <a:rPr lang="en-US" altLang="zh-CN" sz="1800" b="0" dirty="0" err="1">
                          <a:solidFill>
                            <a:schemeClr val="tx1"/>
                          </a:solidFill>
                        </a:rPr>
                        <a:t>Iris.target_names</a:t>
                      </a:r>
                      <a:r>
                        <a:rPr lang="en-US" altLang="zh-CN" sz="1800" b="0" dirty="0">
                          <a:solidFill>
                            <a:schemeClr val="tx1"/>
                          </a:solidFill>
                        </a:rPr>
                        <a:t>)</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278130">
                <a:tc>
                  <a:txBody>
                    <a:bodyPr/>
                    <a:lstStyle/>
                    <a:p>
                      <a:r>
                        <a:rPr lang="en-US" altLang="zh-CN" sz="1800" dirty="0"/>
                        <a:t>Out[8]</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t>['</a:t>
                      </a:r>
                      <a:r>
                        <a:rPr lang="en-US" altLang="zh-CN" sz="1800" dirty="0" err="1"/>
                        <a:t>setosa</a:t>
                      </a:r>
                      <a:r>
                        <a:rPr lang="en-US" altLang="zh-CN" sz="1800" dirty="0"/>
                        <a:t>' 'versicolor' '</a:t>
                      </a:r>
                      <a:r>
                        <a:rPr lang="en-US" altLang="zh-CN" sz="1800" dirty="0" err="1"/>
                        <a:t>virginica</a:t>
                      </a:r>
                      <a:r>
                        <a:rPr lang="en-US" altLang="zh-CN" sz="1800" dirty="0"/>
                        <a:t>']</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bl>
          </a:graphicData>
        </a:graphic>
      </p:graphicFrame>
      <p:sp>
        <p:nvSpPr>
          <p:cNvPr id="2" name="标题 1">
            <a:extLst>
              <a:ext uri="{FF2B5EF4-FFF2-40B4-BE49-F238E27FC236}">
                <a16:creationId xmlns:a16="http://schemas.microsoft.com/office/drawing/2014/main" xmlns="" id="{33AD13FF-41A3-608F-AAF8-AD21DB41BB8A}"/>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
        <p:nvSpPr>
          <p:cNvPr id="3" name="内容占位符 3">
            <a:extLst>
              <a:ext uri="{FF2B5EF4-FFF2-40B4-BE49-F238E27FC236}">
                <a16:creationId xmlns:a16="http://schemas.microsoft.com/office/drawing/2014/main" xmlns="" id="{0BB23812-2CEF-A7D6-261B-B5273F0006EF}"/>
              </a:ext>
            </a:extLst>
          </p:cNvPr>
          <p:cNvSpPr txBox="1">
            <a:spLocks/>
          </p:cNvSpPr>
          <p:nvPr/>
        </p:nvSpPr>
        <p:spPr>
          <a:xfrm>
            <a:off x="1783770" y="869668"/>
            <a:ext cx="7180718" cy="47794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buFont typeface="Wingdings" panose="05000000000000000000" pitchFamily="2" charset="2"/>
              <a:buNone/>
            </a:pPr>
            <a:r>
              <a:rPr lang="en-US" altLang="zh-CN" sz="2000" b="1" dirty="0">
                <a:latin typeface="微软雅黑" pitchFamily="34" charset="-122"/>
                <a:ea typeface="微软雅黑" pitchFamily="34" charset="-122"/>
              </a:rPr>
              <a:t> 1. </a:t>
            </a:r>
            <a:r>
              <a:rPr lang="zh-CN" altLang="en-US" sz="2000" b="1" dirty="0">
                <a:latin typeface="微软雅黑" pitchFamily="34" charset="-122"/>
                <a:ea typeface="微软雅黑" pitchFamily="34" charset="-122"/>
              </a:rPr>
              <a:t>获取数据</a:t>
            </a:r>
            <a:endParaRPr lang="en-US" altLang="zh-CN" sz="2000" b="1" dirty="0">
              <a:latin typeface="微软雅黑" pitchFamily="34" charset="-122"/>
              <a:ea typeface="微软雅黑" pitchFamily="34" charset="-122"/>
            </a:endParaRPr>
          </a:p>
        </p:txBody>
      </p:sp>
      <p:sp>
        <p:nvSpPr>
          <p:cNvPr id="7" name="文本框 6">
            <a:extLst>
              <a:ext uri="{FF2B5EF4-FFF2-40B4-BE49-F238E27FC236}">
                <a16:creationId xmlns:a16="http://schemas.microsoft.com/office/drawing/2014/main" xmlns="" id="{0CF774F0-AFFC-648B-A843-A13E9DA124D6}"/>
              </a:ext>
            </a:extLst>
          </p:cNvPr>
          <p:cNvSpPr txBox="1"/>
          <p:nvPr/>
        </p:nvSpPr>
        <p:spPr>
          <a:xfrm>
            <a:off x="1979711" y="3291830"/>
            <a:ext cx="6768752" cy="874407"/>
          </a:xfrm>
          <a:prstGeom prst="rect">
            <a:avLst/>
          </a:prstGeom>
          <a:noFill/>
        </p:spPr>
        <p:txBody>
          <a:bodyPr wrap="square">
            <a:spAutoFit/>
          </a:bodyPr>
          <a:lstStyle/>
          <a:p>
            <a:pPr>
              <a:lnSpc>
                <a:spcPct val="150000"/>
              </a:lnSpc>
            </a:pPr>
            <a:r>
              <a:rPr lang="en-US" altLang="zh-CN" dirty="0">
                <a:latin typeface="微软雅黑" pitchFamily="34" charset="-122"/>
                <a:ea typeface="微软雅黑" pitchFamily="34" charset="-122"/>
              </a:rPr>
              <a:t> </a:t>
            </a:r>
            <a:r>
              <a:rPr lang="zh-CN" altLang="zh-CN" dirty="0">
                <a:latin typeface="微软雅黑" pitchFamily="34" charset="-122"/>
                <a:ea typeface="微软雅黑" pitchFamily="34" charset="-122"/>
              </a:rPr>
              <a:t>其中包含三种</a:t>
            </a:r>
            <a:r>
              <a:rPr lang="zh-CN" altLang="en-US" dirty="0">
                <a:latin typeface="微软雅黑" pitchFamily="34" charset="-122"/>
                <a:ea typeface="微软雅黑" pitchFamily="34" charset="-122"/>
              </a:rPr>
              <a:t>鸢尾花</a:t>
            </a:r>
            <a:r>
              <a:rPr lang="zh-CN" altLang="zh-CN" dirty="0">
                <a:latin typeface="微软雅黑" pitchFamily="34" charset="-122"/>
                <a:ea typeface="微软雅黑" pitchFamily="34" charset="-122"/>
              </a:rPr>
              <a:t>，分别是山鸢尾（</a:t>
            </a:r>
            <a:r>
              <a:rPr lang="en-US" altLang="zh-CN" dirty="0" err="1">
                <a:latin typeface="微软雅黑" pitchFamily="34" charset="-122"/>
                <a:ea typeface="微软雅黑" pitchFamily="34" charset="-122"/>
              </a:rPr>
              <a:t>setossa</a:t>
            </a:r>
            <a:r>
              <a:rPr lang="zh-CN" altLang="zh-CN" dirty="0">
                <a:latin typeface="微软雅黑" pitchFamily="34" charset="-122"/>
                <a:ea typeface="微软雅黑" pitchFamily="34" charset="-122"/>
              </a:rPr>
              <a:t>），变色鸢尾（</a:t>
            </a:r>
            <a:r>
              <a:rPr lang="en-US" altLang="zh-CN" dirty="0">
                <a:latin typeface="微软雅黑" pitchFamily="34" charset="-122"/>
                <a:ea typeface="微软雅黑" pitchFamily="34" charset="-122"/>
              </a:rPr>
              <a:t>versicolor</a:t>
            </a:r>
            <a:r>
              <a:rPr lang="zh-CN" altLang="zh-CN" dirty="0">
                <a:latin typeface="微软雅黑" pitchFamily="34" charset="-122"/>
                <a:ea typeface="微软雅黑" pitchFamily="34" charset="-122"/>
              </a:rPr>
              <a:t>）和维吉尼亚鸢尾（</a:t>
            </a:r>
            <a:r>
              <a:rPr lang="en-US" altLang="zh-CN" dirty="0">
                <a:latin typeface="微软雅黑" pitchFamily="34" charset="-122"/>
                <a:ea typeface="微软雅黑" pitchFamily="34" charset="-122"/>
              </a:rPr>
              <a:t>virginica</a:t>
            </a:r>
            <a:r>
              <a:rPr lang="zh-CN" altLang="zh-CN"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423315720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55204" y="891173"/>
            <a:ext cx="3336876" cy="2400657"/>
          </a:xfrm>
          <a:prstGeom prst="rect">
            <a:avLst/>
          </a:prstGeom>
          <a:solidFill>
            <a:schemeClr val="accent3">
              <a:lumMod val="60000"/>
              <a:lumOff val="40000"/>
            </a:schemeClr>
          </a:solidFill>
        </p:spPr>
        <p:txBody>
          <a:bodyPr wrap="square">
            <a:spAutoFit/>
          </a:bodyPr>
          <a:lstStyle/>
          <a:p>
            <a:pPr>
              <a:lnSpc>
                <a:spcPct val="150000"/>
              </a:lnSpc>
            </a:pPr>
            <a:r>
              <a:rPr lang="zh-CN" altLang="zh-CN" sz="2000" dirty="0"/>
              <a:t>客户</a:t>
            </a:r>
            <a:r>
              <a:rPr lang="en-US" altLang="zh-CN" sz="2000" dirty="0"/>
              <a:t>1</a:t>
            </a:r>
            <a:r>
              <a:rPr lang="zh-CN" altLang="zh-CN" sz="2000" dirty="0"/>
              <a:t>：尿布，啤酒，薯片</a:t>
            </a:r>
          </a:p>
          <a:p>
            <a:pPr>
              <a:lnSpc>
                <a:spcPct val="150000"/>
              </a:lnSpc>
            </a:pPr>
            <a:r>
              <a:rPr lang="zh-CN" altLang="zh-CN" sz="2000" dirty="0"/>
              <a:t>客户</a:t>
            </a:r>
            <a:r>
              <a:rPr lang="en-US" altLang="zh-CN" sz="2000" dirty="0"/>
              <a:t>2</a:t>
            </a:r>
            <a:r>
              <a:rPr lang="zh-CN" altLang="zh-CN" sz="2000" dirty="0"/>
              <a:t>：尿布，可乐，薯片</a:t>
            </a:r>
          </a:p>
          <a:p>
            <a:pPr>
              <a:lnSpc>
                <a:spcPct val="150000"/>
              </a:lnSpc>
            </a:pPr>
            <a:r>
              <a:rPr lang="zh-CN" altLang="zh-CN" sz="2000" dirty="0"/>
              <a:t>客户</a:t>
            </a:r>
            <a:r>
              <a:rPr lang="en-US" altLang="zh-CN" sz="2000" dirty="0"/>
              <a:t>3</a:t>
            </a:r>
            <a:r>
              <a:rPr lang="zh-CN" altLang="zh-CN" sz="2000" dirty="0"/>
              <a:t>：尿布，啤酒</a:t>
            </a:r>
          </a:p>
          <a:p>
            <a:pPr>
              <a:lnSpc>
                <a:spcPct val="150000"/>
              </a:lnSpc>
            </a:pPr>
            <a:r>
              <a:rPr lang="zh-CN" altLang="zh-CN" sz="2000" dirty="0"/>
              <a:t>客户</a:t>
            </a:r>
            <a:r>
              <a:rPr lang="en-US" altLang="zh-CN" sz="2000" dirty="0"/>
              <a:t>4</a:t>
            </a:r>
            <a:r>
              <a:rPr lang="zh-CN" altLang="zh-CN" sz="2000" dirty="0"/>
              <a:t>：尿布，啤酒，薯片</a:t>
            </a:r>
          </a:p>
          <a:p>
            <a:pPr>
              <a:lnSpc>
                <a:spcPct val="150000"/>
              </a:lnSpc>
            </a:pPr>
            <a:r>
              <a:rPr lang="zh-CN" altLang="zh-CN" sz="2000" dirty="0"/>
              <a:t>客户</a:t>
            </a:r>
            <a:r>
              <a:rPr lang="en-US" altLang="zh-CN" sz="2000" dirty="0"/>
              <a:t>5</a:t>
            </a:r>
            <a:r>
              <a:rPr lang="zh-CN" altLang="zh-CN" sz="2000" dirty="0"/>
              <a:t>：啤酒，可乐，薯片</a:t>
            </a:r>
          </a:p>
        </p:txBody>
      </p:sp>
      <p:sp>
        <p:nvSpPr>
          <p:cNvPr id="3" name="TextBox 2"/>
          <p:cNvSpPr txBox="1"/>
          <p:nvPr/>
        </p:nvSpPr>
        <p:spPr>
          <a:xfrm>
            <a:off x="1763688" y="267494"/>
            <a:ext cx="7380312" cy="523220"/>
          </a:xfrm>
          <a:prstGeom prst="rect">
            <a:avLst/>
          </a:prstGeom>
          <a:noFill/>
        </p:spPr>
        <p:txBody>
          <a:bodyPr wrap="square" rtlCol="0">
            <a:spAutoFit/>
          </a:bodyPr>
          <a:lstStyle/>
          <a:p>
            <a:r>
              <a:rPr lang="en-US" altLang="zh-CN" sz="2800" dirty="0" err="1">
                <a:latin typeface="黑体" panose="02010609060101010101" pitchFamily="49" charset="-122"/>
                <a:ea typeface="黑体" panose="02010609060101010101" pitchFamily="49" charset="-122"/>
              </a:rPr>
              <a:t>Apriori</a:t>
            </a:r>
            <a:r>
              <a:rPr lang="zh-CN" altLang="en-US" sz="2800" dirty="0">
                <a:latin typeface="黑体" panose="02010609060101010101" pitchFamily="49" charset="-122"/>
                <a:ea typeface="黑体" panose="02010609060101010101" pitchFamily="49" charset="-122"/>
              </a:rPr>
              <a:t>算例：</a:t>
            </a:r>
          </a:p>
        </p:txBody>
      </p:sp>
      <p:sp>
        <p:nvSpPr>
          <p:cNvPr id="4" name="矩形 3"/>
          <p:cNvSpPr/>
          <p:nvPr/>
        </p:nvSpPr>
        <p:spPr>
          <a:xfrm>
            <a:off x="5304636" y="891173"/>
            <a:ext cx="3352200" cy="430887"/>
          </a:xfrm>
          <a:prstGeom prst="rect">
            <a:avLst/>
          </a:prstGeom>
        </p:spPr>
        <p:txBody>
          <a:bodyPr wrap="none">
            <a:spAutoFit/>
          </a:bodyPr>
          <a:lstStyle/>
          <a:p>
            <a:pPr marL="342900" indent="-342900">
              <a:buFont typeface="Wingdings" pitchFamily="2" charset="2"/>
              <a:buChar char="l"/>
            </a:pPr>
            <a:r>
              <a:rPr lang="zh-CN" altLang="zh-CN" sz="2200" dirty="0"/>
              <a:t>设置最小支持度为</a:t>
            </a:r>
            <a:r>
              <a:rPr lang="en-US" altLang="zh-CN" sz="2200" dirty="0"/>
              <a:t>60%</a:t>
            </a:r>
            <a:endParaRPr lang="zh-CN" altLang="en-US" sz="2200" dirty="0"/>
          </a:p>
        </p:txBody>
      </p:sp>
      <p:sp>
        <p:nvSpPr>
          <p:cNvPr id="5" name="矩形 4"/>
          <p:cNvSpPr/>
          <p:nvPr/>
        </p:nvSpPr>
        <p:spPr>
          <a:xfrm>
            <a:off x="5940152" y="1437164"/>
            <a:ext cx="1601924" cy="400110"/>
          </a:xfrm>
          <a:prstGeom prst="rect">
            <a:avLst/>
          </a:prstGeom>
        </p:spPr>
        <p:txBody>
          <a:bodyPr wrap="square">
            <a:spAutoFit/>
          </a:bodyPr>
          <a:lstStyle/>
          <a:p>
            <a:r>
              <a:rPr lang="en-US" altLang="zh-CN" sz="2000" dirty="0"/>
              <a:t>5 * 60% = 3</a:t>
            </a:r>
            <a:endParaRPr lang="zh-CN" altLang="en-US" sz="2000" dirty="0"/>
          </a:p>
        </p:txBody>
      </p:sp>
      <p:sp>
        <p:nvSpPr>
          <p:cNvPr id="6" name="TextBox 5"/>
          <p:cNvSpPr txBox="1"/>
          <p:nvPr/>
        </p:nvSpPr>
        <p:spPr>
          <a:xfrm>
            <a:off x="5832140" y="1923678"/>
            <a:ext cx="1817948" cy="2169825"/>
          </a:xfrm>
          <a:prstGeom prst="rect">
            <a:avLst/>
          </a:prstGeom>
          <a:noFill/>
        </p:spPr>
        <p:txBody>
          <a:bodyPr wrap="square" rtlCol="0">
            <a:spAutoFit/>
          </a:bodyPr>
          <a:lstStyle/>
          <a:p>
            <a:pPr>
              <a:lnSpc>
                <a:spcPct val="150000"/>
              </a:lnSpc>
            </a:pPr>
            <a:r>
              <a:rPr lang="en-US" altLang="zh-CN" dirty="0"/>
              <a:t>1-</a:t>
            </a:r>
            <a:r>
              <a:rPr lang="zh-CN" altLang="en-US" dirty="0"/>
              <a:t>项集：</a:t>
            </a:r>
            <a:endParaRPr lang="en-US" altLang="zh-CN" dirty="0"/>
          </a:p>
          <a:p>
            <a:pPr>
              <a:lnSpc>
                <a:spcPct val="150000"/>
              </a:lnSpc>
            </a:pPr>
            <a:r>
              <a:rPr lang="en-US" altLang="zh-CN" dirty="0"/>
              <a:t>{</a:t>
            </a:r>
            <a:r>
              <a:rPr lang="zh-CN" altLang="en-US" dirty="0"/>
              <a:t>尿布</a:t>
            </a:r>
            <a:r>
              <a:rPr lang="en-US" altLang="zh-CN" dirty="0"/>
              <a:t>}</a:t>
            </a:r>
            <a:r>
              <a:rPr lang="zh-CN" altLang="en-US" dirty="0"/>
              <a:t>   </a:t>
            </a:r>
            <a:r>
              <a:rPr lang="en-US" altLang="zh-CN" dirty="0"/>
              <a:t>4</a:t>
            </a:r>
          </a:p>
          <a:p>
            <a:pPr>
              <a:lnSpc>
                <a:spcPct val="150000"/>
              </a:lnSpc>
            </a:pPr>
            <a:r>
              <a:rPr lang="en-US" altLang="zh-CN" dirty="0"/>
              <a:t>{</a:t>
            </a:r>
            <a:r>
              <a:rPr lang="zh-CN" altLang="en-US" dirty="0"/>
              <a:t>啤酒</a:t>
            </a:r>
            <a:r>
              <a:rPr lang="en-US" altLang="zh-CN" dirty="0"/>
              <a:t>}</a:t>
            </a:r>
            <a:r>
              <a:rPr lang="zh-CN" altLang="en-US" dirty="0"/>
              <a:t>   </a:t>
            </a:r>
            <a:r>
              <a:rPr lang="en-US" altLang="zh-CN" dirty="0"/>
              <a:t>4</a:t>
            </a:r>
          </a:p>
          <a:p>
            <a:pPr>
              <a:lnSpc>
                <a:spcPct val="150000"/>
              </a:lnSpc>
            </a:pPr>
            <a:r>
              <a:rPr lang="en-US" altLang="zh-CN" dirty="0"/>
              <a:t>{</a:t>
            </a:r>
            <a:r>
              <a:rPr lang="zh-CN" altLang="en-US" dirty="0"/>
              <a:t>可乐</a:t>
            </a:r>
            <a:r>
              <a:rPr lang="en-US" altLang="zh-CN" dirty="0"/>
              <a:t>}</a:t>
            </a:r>
            <a:r>
              <a:rPr lang="zh-CN" altLang="en-US" dirty="0"/>
              <a:t>   </a:t>
            </a:r>
            <a:r>
              <a:rPr lang="en-US" altLang="zh-CN" dirty="0"/>
              <a:t>2</a:t>
            </a:r>
          </a:p>
          <a:p>
            <a:pPr>
              <a:lnSpc>
                <a:spcPct val="150000"/>
              </a:lnSpc>
            </a:pPr>
            <a:r>
              <a:rPr lang="en-US" altLang="zh-CN" dirty="0"/>
              <a:t>{</a:t>
            </a:r>
            <a:r>
              <a:rPr lang="zh-CN" altLang="en-US" dirty="0"/>
              <a:t>薯片</a:t>
            </a:r>
            <a:r>
              <a:rPr lang="en-US" altLang="zh-CN" dirty="0"/>
              <a:t>}   4</a:t>
            </a:r>
            <a:endParaRPr lang="zh-CN" altLang="en-US" dirty="0"/>
          </a:p>
        </p:txBody>
      </p:sp>
      <p:sp>
        <p:nvSpPr>
          <p:cNvPr id="7" name="TextBox 6"/>
          <p:cNvSpPr txBox="1"/>
          <p:nvPr/>
        </p:nvSpPr>
        <p:spPr>
          <a:xfrm>
            <a:off x="2555776" y="4155926"/>
            <a:ext cx="5400600" cy="369332"/>
          </a:xfrm>
          <a:prstGeom prst="rect">
            <a:avLst/>
          </a:prstGeom>
          <a:noFill/>
        </p:spPr>
        <p:txBody>
          <a:bodyPr wrap="square" rtlCol="0">
            <a:spAutoFit/>
          </a:bodyPr>
          <a:lstStyle/>
          <a:p>
            <a:r>
              <a:rPr lang="zh-CN" altLang="en-US" dirty="0"/>
              <a:t>所以：</a:t>
            </a:r>
            <a:r>
              <a:rPr lang="en-US" altLang="zh-CN" dirty="0"/>
              <a:t>{</a:t>
            </a:r>
            <a:r>
              <a:rPr lang="zh-CN" altLang="en-US" dirty="0"/>
              <a:t>尿布</a:t>
            </a:r>
            <a:r>
              <a:rPr lang="en-US" altLang="zh-CN" dirty="0"/>
              <a:t>}</a:t>
            </a:r>
            <a:r>
              <a:rPr lang="zh-CN" altLang="en-US" dirty="0"/>
              <a:t>，</a:t>
            </a:r>
            <a:r>
              <a:rPr lang="en-US" altLang="zh-CN" dirty="0"/>
              <a:t>{</a:t>
            </a:r>
            <a:r>
              <a:rPr lang="zh-CN" altLang="en-US" dirty="0"/>
              <a:t>啤酒</a:t>
            </a:r>
            <a:r>
              <a:rPr lang="en-US" altLang="zh-CN" dirty="0"/>
              <a:t>}</a:t>
            </a:r>
            <a:r>
              <a:rPr lang="zh-CN" altLang="en-US" dirty="0"/>
              <a:t>，</a:t>
            </a:r>
            <a:r>
              <a:rPr lang="en-US" altLang="zh-CN" dirty="0"/>
              <a:t>{</a:t>
            </a:r>
            <a:r>
              <a:rPr lang="zh-CN" altLang="en-US" dirty="0"/>
              <a:t>薯片</a:t>
            </a:r>
            <a:r>
              <a:rPr lang="en-US" altLang="zh-CN" dirty="0"/>
              <a:t>}  </a:t>
            </a:r>
            <a:r>
              <a:rPr lang="zh-CN" altLang="en-US" dirty="0"/>
              <a:t>是频繁</a:t>
            </a:r>
            <a:r>
              <a:rPr lang="en-US" altLang="zh-CN" dirty="0"/>
              <a:t>1</a:t>
            </a:r>
            <a:r>
              <a:rPr lang="zh-CN" altLang="en-US" dirty="0"/>
              <a:t>项集</a:t>
            </a:r>
          </a:p>
        </p:txBody>
      </p:sp>
    </p:spTree>
    <p:extLst>
      <p:ext uri="{BB962C8B-B14F-4D97-AF65-F5344CB8AC3E}">
        <p14:creationId xmlns:p14="http://schemas.microsoft.com/office/powerpoint/2010/main" val="228613752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67494"/>
            <a:ext cx="7380312" cy="523220"/>
          </a:xfrm>
          <a:prstGeom prst="rect">
            <a:avLst/>
          </a:prstGeom>
          <a:noFill/>
        </p:spPr>
        <p:txBody>
          <a:bodyPr wrap="square" rtlCol="0">
            <a:spAutoFit/>
          </a:bodyPr>
          <a:lstStyle/>
          <a:p>
            <a:r>
              <a:rPr lang="en-US" altLang="zh-CN" sz="2800" dirty="0" err="1">
                <a:latin typeface="黑体" panose="02010609060101010101" pitchFamily="49" charset="-122"/>
                <a:ea typeface="黑体" panose="02010609060101010101" pitchFamily="49" charset="-122"/>
              </a:rPr>
              <a:t>Apriori</a:t>
            </a:r>
            <a:r>
              <a:rPr lang="zh-CN" altLang="en-US" sz="2800" dirty="0">
                <a:latin typeface="黑体" panose="02010609060101010101" pitchFamily="49" charset="-122"/>
                <a:ea typeface="黑体" panose="02010609060101010101" pitchFamily="49" charset="-122"/>
              </a:rPr>
              <a:t>算例：</a:t>
            </a:r>
          </a:p>
        </p:txBody>
      </p:sp>
      <p:sp>
        <p:nvSpPr>
          <p:cNvPr id="3" name="TextBox 2"/>
          <p:cNvSpPr txBox="1"/>
          <p:nvPr/>
        </p:nvSpPr>
        <p:spPr>
          <a:xfrm>
            <a:off x="5724128" y="886212"/>
            <a:ext cx="2808312" cy="369332"/>
          </a:xfrm>
          <a:prstGeom prst="rect">
            <a:avLst/>
          </a:prstGeom>
          <a:noFill/>
        </p:spPr>
        <p:txBody>
          <a:bodyPr wrap="square" rtlCol="0">
            <a:spAutoFit/>
          </a:bodyPr>
          <a:lstStyle/>
          <a:p>
            <a:r>
              <a:rPr lang="en-US" altLang="zh-CN" dirty="0"/>
              <a:t>{</a:t>
            </a:r>
            <a:r>
              <a:rPr lang="zh-CN" altLang="en-US" dirty="0"/>
              <a:t>尿布</a:t>
            </a:r>
            <a:r>
              <a:rPr lang="en-US" altLang="zh-CN" dirty="0"/>
              <a:t>}</a:t>
            </a:r>
            <a:r>
              <a:rPr lang="zh-CN" altLang="en-US" dirty="0"/>
              <a:t>，</a:t>
            </a:r>
            <a:r>
              <a:rPr lang="en-US" altLang="zh-CN" dirty="0"/>
              <a:t>{</a:t>
            </a:r>
            <a:r>
              <a:rPr lang="zh-CN" altLang="en-US" dirty="0"/>
              <a:t>啤酒</a:t>
            </a:r>
            <a:r>
              <a:rPr lang="en-US" altLang="zh-CN" dirty="0"/>
              <a:t>}</a:t>
            </a:r>
            <a:r>
              <a:rPr lang="zh-CN" altLang="en-US" dirty="0"/>
              <a:t>，</a:t>
            </a:r>
            <a:r>
              <a:rPr lang="en-US" altLang="zh-CN" dirty="0"/>
              <a:t>{</a:t>
            </a:r>
            <a:r>
              <a:rPr lang="zh-CN" altLang="en-US" dirty="0"/>
              <a:t>薯片</a:t>
            </a:r>
            <a:r>
              <a:rPr lang="en-US" altLang="zh-CN" dirty="0"/>
              <a:t>}</a:t>
            </a:r>
            <a:endParaRPr lang="zh-CN" altLang="en-US" dirty="0"/>
          </a:p>
        </p:txBody>
      </p:sp>
      <p:sp>
        <p:nvSpPr>
          <p:cNvPr id="4" name="矩形 3"/>
          <p:cNvSpPr/>
          <p:nvPr/>
        </p:nvSpPr>
        <p:spPr>
          <a:xfrm>
            <a:off x="1955204" y="891173"/>
            <a:ext cx="3192860" cy="2400657"/>
          </a:xfrm>
          <a:prstGeom prst="rect">
            <a:avLst/>
          </a:prstGeom>
          <a:solidFill>
            <a:schemeClr val="accent3">
              <a:lumMod val="60000"/>
              <a:lumOff val="40000"/>
            </a:schemeClr>
          </a:solidFill>
        </p:spPr>
        <p:txBody>
          <a:bodyPr wrap="square">
            <a:spAutoFit/>
          </a:bodyPr>
          <a:lstStyle/>
          <a:p>
            <a:pPr>
              <a:lnSpc>
                <a:spcPct val="150000"/>
              </a:lnSpc>
            </a:pPr>
            <a:r>
              <a:rPr lang="zh-CN" altLang="zh-CN" sz="2000" dirty="0"/>
              <a:t>客户</a:t>
            </a:r>
            <a:r>
              <a:rPr lang="en-US" altLang="zh-CN" sz="2000" dirty="0"/>
              <a:t>1</a:t>
            </a:r>
            <a:r>
              <a:rPr lang="zh-CN" altLang="zh-CN" sz="2000" dirty="0"/>
              <a:t>：尿布，啤酒，薯片</a:t>
            </a:r>
          </a:p>
          <a:p>
            <a:pPr>
              <a:lnSpc>
                <a:spcPct val="150000"/>
              </a:lnSpc>
            </a:pPr>
            <a:r>
              <a:rPr lang="zh-CN" altLang="zh-CN" sz="2000" dirty="0"/>
              <a:t>客户</a:t>
            </a:r>
            <a:r>
              <a:rPr lang="en-US" altLang="zh-CN" sz="2000" dirty="0"/>
              <a:t>2</a:t>
            </a:r>
            <a:r>
              <a:rPr lang="zh-CN" altLang="zh-CN" sz="2000" dirty="0"/>
              <a:t>：尿布，可乐，薯片</a:t>
            </a:r>
          </a:p>
          <a:p>
            <a:pPr>
              <a:lnSpc>
                <a:spcPct val="150000"/>
              </a:lnSpc>
            </a:pPr>
            <a:r>
              <a:rPr lang="zh-CN" altLang="zh-CN" sz="2000" dirty="0"/>
              <a:t>客户</a:t>
            </a:r>
            <a:r>
              <a:rPr lang="en-US" altLang="zh-CN" sz="2000" dirty="0"/>
              <a:t>3</a:t>
            </a:r>
            <a:r>
              <a:rPr lang="zh-CN" altLang="zh-CN" sz="2000" dirty="0"/>
              <a:t>：尿布，啤酒</a:t>
            </a:r>
          </a:p>
          <a:p>
            <a:pPr>
              <a:lnSpc>
                <a:spcPct val="150000"/>
              </a:lnSpc>
            </a:pPr>
            <a:r>
              <a:rPr lang="zh-CN" altLang="zh-CN" sz="2000" dirty="0"/>
              <a:t>客户</a:t>
            </a:r>
            <a:r>
              <a:rPr lang="en-US" altLang="zh-CN" sz="2000" dirty="0"/>
              <a:t>4</a:t>
            </a:r>
            <a:r>
              <a:rPr lang="zh-CN" altLang="zh-CN" sz="2000" dirty="0"/>
              <a:t>：尿布，啤酒</a:t>
            </a:r>
          </a:p>
          <a:p>
            <a:pPr>
              <a:lnSpc>
                <a:spcPct val="150000"/>
              </a:lnSpc>
            </a:pPr>
            <a:r>
              <a:rPr lang="zh-CN" altLang="zh-CN" sz="2000" dirty="0"/>
              <a:t>客户</a:t>
            </a:r>
            <a:r>
              <a:rPr lang="en-US" altLang="zh-CN" sz="2000" dirty="0"/>
              <a:t>5</a:t>
            </a:r>
            <a:r>
              <a:rPr lang="zh-CN" altLang="zh-CN" sz="2000" dirty="0"/>
              <a:t>：啤酒，可乐，薯片</a:t>
            </a:r>
          </a:p>
        </p:txBody>
      </p:sp>
      <p:sp>
        <p:nvSpPr>
          <p:cNvPr id="5" name="TextBox 4"/>
          <p:cNvSpPr txBox="1"/>
          <p:nvPr/>
        </p:nvSpPr>
        <p:spPr>
          <a:xfrm>
            <a:off x="5508104" y="1489740"/>
            <a:ext cx="2664296" cy="1615827"/>
          </a:xfrm>
          <a:prstGeom prst="rect">
            <a:avLst/>
          </a:prstGeom>
          <a:noFill/>
        </p:spPr>
        <p:txBody>
          <a:bodyPr wrap="square" rtlCol="0">
            <a:spAutoFit/>
          </a:bodyPr>
          <a:lstStyle/>
          <a:p>
            <a:r>
              <a:rPr lang="en-US" altLang="zh-CN" dirty="0"/>
              <a:t>2-</a:t>
            </a:r>
            <a:r>
              <a:rPr lang="zh-CN" altLang="en-US" dirty="0"/>
              <a:t>项集：</a:t>
            </a:r>
            <a:endParaRPr lang="en-US" altLang="zh-CN" dirty="0"/>
          </a:p>
          <a:p>
            <a:pPr>
              <a:lnSpc>
                <a:spcPct val="150000"/>
              </a:lnSpc>
            </a:pPr>
            <a:r>
              <a:rPr lang="en-US" altLang="zh-CN" dirty="0"/>
              <a:t>{</a:t>
            </a:r>
            <a:r>
              <a:rPr lang="zh-CN" altLang="en-US" dirty="0"/>
              <a:t>尿布，啤酒</a:t>
            </a:r>
            <a:r>
              <a:rPr lang="en-US" altLang="zh-CN" dirty="0"/>
              <a:t>}</a:t>
            </a:r>
            <a:r>
              <a:rPr lang="zh-CN" altLang="en-US" dirty="0"/>
              <a:t>    </a:t>
            </a:r>
            <a:r>
              <a:rPr lang="en-US" altLang="zh-CN" dirty="0"/>
              <a:t>3</a:t>
            </a:r>
          </a:p>
          <a:p>
            <a:pPr>
              <a:lnSpc>
                <a:spcPct val="150000"/>
              </a:lnSpc>
            </a:pPr>
            <a:r>
              <a:rPr lang="en-US" altLang="zh-CN" dirty="0"/>
              <a:t>{</a:t>
            </a:r>
            <a:r>
              <a:rPr lang="zh-CN" altLang="en-US" dirty="0"/>
              <a:t>尿布，薯片</a:t>
            </a:r>
            <a:r>
              <a:rPr lang="en-US" altLang="zh-CN" dirty="0"/>
              <a:t>}    2</a:t>
            </a:r>
          </a:p>
          <a:p>
            <a:pPr>
              <a:lnSpc>
                <a:spcPct val="150000"/>
              </a:lnSpc>
            </a:pPr>
            <a:r>
              <a:rPr lang="en-US" altLang="zh-CN" dirty="0"/>
              <a:t>{</a:t>
            </a:r>
            <a:r>
              <a:rPr lang="zh-CN" altLang="en-US" dirty="0"/>
              <a:t>啤酒，薯片</a:t>
            </a:r>
            <a:r>
              <a:rPr lang="en-US" altLang="zh-CN" dirty="0"/>
              <a:t>}    2</a:t>
            </a:r>
            <a:endParaRPr lang="zh-CN" altLang="en-US" dirty="0"/>
          </a:p>
        </p:txBody>
      </p:sp>
      <p:sp>
        <p:nvSpPr>
          <p:cNvPr id="6" name="TextBox 5"/>
          <p:cNvSpPr txBox="1"/>
          <p:nvPr/>
        </p:nvSpPr>
        <p:spPr>
          <a:xfrm>
            <a:off x="5364088" y="3507854"/>
            <a:ext cx="3279968" cy="400110"/>
          </a:xfrm>
          <a:prstGeom prst="rect">
            <a:avLst/>
          </a:prstGeom>
          <a:noFill/>
        </p:spPr>
        <p:txBody>
          <a:bodyPr wrap="square" rtlCol="0">
            <a:spAutoFit/>
          </a:bodyPr>
          <a:lstStyle/>
          <a:p>
            <a:r>
              <a:rPr lang="en-US" altLang="zh-CN" sz="2000" dirty="0"/>
              <a:t>{</a:t>
            </a:r>
            <a:r>
              <a:rPr lang="zh-CN" altLang="en-US" sz="2000" dirty="0"/>
              <a:t>尿布，啤酒</a:t>
            </a:r>
            <a:r>
              <a:rPr lang="en-US" altLang="zh-CN" sz="2000" dirty="0"/>
              <a:t>}</a:t>
            </a:r>
            <a:r>
              <a:rPr lang="zh-CN" altLang="en-US" sz="2000" dirty="0"/>
              <a:t>  是频繁</a:t>
            </a:r>
            <a:r>
              <a:rPr lang="en-US" altLang="zh-CN" sz="2000" dirty="0"/>
              <a:t>2</a:t>
            </a:r>
            <a:r>
              <a:rPr lang="zh-CN" altLang="en-US" sz="2000" dirty="0"/>
              <a:t>项集</a:t>
            </a:r>
          </a:p>
        </p:txBody>
      </p:sp>
    </p:spTree>
    <p:extLst>
      <p:ext uri="{BB962C8B-B14F-4D97-AF65-F5344CB8AC3E}">
        <p14:creationId xmlns:p14="http://schemas.microsoft.com/office/powerpoint/2010/main" val="153551492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67494"/>
            <a:ext cx="7380312" cy="523220"/>
          </a:xfrm>
          <a:prstGeom prst="rect">
            <a:avLst/>
          </a:prstGeom>
          <a:noFill/>
        </p:spPr>
        <p:txBody>
          <a:bodyPr wrap="square" rtlCol="0">
            <a:spAutoFit/>
          </a:bodyPr>
          <a:lstStyle/>
          <a:p>
            <a:r>
              <a:rPr lang="en-US" altLang="zh-CN" sz="2800" dirty="0" err="1">
                <a:latin typeface="黑体" panose="02010609060101010101" pitchFamily="49" charset="-122"/>
                <a:ea typeface="黑体" panose="02010609060101010101" pitchFamily="49" charset="-122"/>
              </a:rPr>
              <a:t>Apriori</a:t>
            </a:r>
            <a:r>
              <a:rPr lang="zh-CN" altLang="en-US" sz="2800" dirty="0">
                <a:latin typeface="黑体" panose="02010609060101010101" pitchFamily="49" charset="-122"/>
                <a:ea typeface="黑体" panose="02010609060101010101" pitchFamily="49" charset="-122"/>
              </a:rPr>
              <a:t>算例：</a:t>
            </a:r>
          </a:p>
        </p:txBody>
      </p:sp>
      <p:sp>
        <p:nvSpPr>
          <p:cNvPr id="3" name="TextBox 2"/>
          <p:cNvSpPr txBox="1"/>
          <p:nvPr/>
        </p:nvSpPr>
        <p:spPr>
          <a:xfrm>
            <a:off x="5724128" y="886212"/>
            <a:ext cx="2808312" cy="369332"/>
          </a:xfrm>
          <a:prstGeom prst="rect">
            <a:avLst/>
          </a:prstGeom>
          <a:noFill/>
        </p:spPr>
        <p:txBody>
          <a:bodyPr wrap="square" rtlCol="0">
            <a:spAutoFit/>
          </a:bodyPr>
          <a:lstStyle/>
          <a:p>
            <a:r>
              <a:rPr lang="en-US" altLang="zh-CN" dirty="0"/>
              <a:t>{</a:t>
            </a:r>
            <a:r>
              <a:rPr lang="zh-CN" altLang="en-US" dirty="0"/>
              <a:t>尿布</a:t>
            </a:r>
            <a:r>
              <a:rPr lang="en-US" altLang="zh-CN" dirty="0"/>
              <a:t>}</a:t>
            </a:r>
            <a:r>
              <a:rPr lang="zh-CN" altLang="en-US" dirty="0"/>
              <a:t>，</a:t>
            </a:r>
            <a:r>
              <a:rPr lang="en-US" altLang="zh-CN" dirty="0"/>
              <a:t>{</a:t>
            </a:r>
            <a:r>
              <a:rPr lang="zh-CN" altLang="en-US" dirty="0"/>
              <a:t>啤酒</a:t>
            </a:r>
            <a:r>
              <a:rPr lang="en-US" altLang="zh-CN" dirty="0"/>
              <a:t>}</a:t>
            </a:r>
            <a:r>
              <a:rPr lang="zh-CN" altLang="en-US" dirty="0"/>
              <a:t>，</a:t>
            </a:r>
            <a:r>
              <a:rPr lang="en-US" altLang="zh-CN" dirty="0"/>
              <a:t>{</a:t>
            </a:r>
            <a:r>
              <a:rPr lang="zh-CN" altLang="en-US" dirty="0"/>
              <a:t>薯片</a:t>
            </a:r>
            <a:r>
              <a:rPr lang="en-US" altLang="zh-CN" dirty="0"/>
              <a:t>}</a:t>
            </a:r>
            <a:endParaRPr lang="zh-CN" altLang="en-US" dirty="0"/>
          </a:p>
        </p:txBody>
      </p:sp>
      <p:sp>
        <p:nvSpPr>
          <p:cNvPr id="4" name="矩形 3"/>
          <p:cNvSpPr/>
          <p:nvPr/>
        </p:nvSpPr>
        <p:spPr>
          <a:xfrm>
            <a:off x="1955204" y="891173"/>
            <a:ext cx="3336876" cy="2400657"/>
          </a:xfrm>
          <a:prstGeom prst="rect">
            <a:avLst/>
          </a:prstGeom>
          <a:solidFill>
            <a:schemeClr val="accent3">
              <a:lumMod val="60000"/>
              <a:lumOff val="40000"/>
            </a:schemeClr>
          </a:solidFill>
        </p:spPr>
        <p:txBody>
          <a:bodyPr wrap="square">
            <a:spAutoFit/>
          </a:bodyPr>
          <a:lstStyle/>
          <a:p>
            <a:pPr>
              <a:lnSpc>
                <a:spcPct val="150000"/>
              </a:lnSpc>
            </a:pPr>
            <a:r>
              <a:rPr lang="zh-CN" altLang="zh-CN" sz="2000" dirty="0"/>
              <a:t>客户</a:t>
            </a:r>
            <a:r>
              <a:rPr lang="en-US" altLang="zh-CN" sz="2000" dirty="0"/>
              <a:t>1</a:t>
            </a:r>
            <a:r>
              <a:rPr lang="zh-CN" altLang="zh-CN" sz="2000" dirty="0"/>
              <a:t>：尿布，啤酒，薯片</a:t>
            </a:r>
          </a:p>
          <a:p>
            <a:pPr>
              <a:lnSpc>
                <a:spcPct val="150000"/>
              </a:lnSpc>
            </a:pPr>
            <a:r>
              <a:rPr lang="zh-CN" altLang="zh-CN" sz="2000" dirty="0"/>
              <a:t>客户</a:t>
            </a:r>
            <a:r>
              <a:rPr lang="en-US" altLang="zh-CN" sz="2000" dirty="0"/>
              <a:t>2</a:t>
            </a:r>
            <a:r>
              <a:rPr lang="zh-CN" altLang="zh-CN" sz="2000" dirty="0"/>
              <a:t>：尿布，可乐，薯片</a:t>
            </a:r>
          </a:p>
          <a:p>
            <a:pPr>
              <a:lnSpc>
                <a:spcPct val="150000"/>
              </a:lnSpc>
            </a:pPr>
            <a:r>
              <a:rPr lang="zh-CN" altLang="zh-CN" sz="2000" dirty="0"/>
              <a:t>客户</a:t>
            </a:r>
            <a:r>
              <a:rPr lang="en-US" altLang="zh-CN" sz="2000" dirty="0"/>
              <a:t>3</a:t>
            </a:r>
            <a:r>
              <a:rPr lang="zh-CN" altLang="zh-CN" sz="2000" dirty="0"/>
              <a:t>：尿布，啤酒</a:t>
            </a:r>
          </a:p>
          <a:p>
            <a:pPr>
              <a:lnSpc>
                <a:spcPct val="150000"/>
              </a:lnSpc>
            </a:pPr>
            <a:r>
              <a:rPr lang="zh-CN" altLang="zh-CN" sz="2000" dirty="0"/>
              <a:t>客户</a:t>
            </a:r>
            <a:r>
              <a:rPr lang="en-US" altLang="zh-CN" sz="2000" dirty="0"/>
              <a:t>4</a:t>
            </a:r>
            <a:r>
              <a:rPr lang="zh-CN" altLang="zh-CN" sz="2000" dirty="0"/>
              <a:t>：尿布，啤酒，薯片</a:t>
            </a:r>
          </a:p>
          <a:p>
            <a:pPr>
              <a:lnSpc>
                <a:spcPct val="150000"/>
              </a:lnSpc>
            </a:pPr>
            <a:r>
              <a:rPr lang="zh-CN" altLang="zh-CN" sz="2000" dirty="0"/>
              <a:t>客户</a:t>
            </a:r>
            <a:r>
              <a:rPr lang="en-US" altLang="zh-CN" sz="2000" dirty="0"/>
              <a:t>5</a:t>
            </a:r>
            <a:r>
              <a:rPr lang="zh-CN" altLang="zh-CN" sz="2000" dirty="0"/>
              <a:t>：啤酒，可乐，薯片</a:t>
            </a:r>
          </a:p>
        </p:txBody>
      </p:sp>
      <p:sp>
        <p:nvSpPr>
          <p:cNvPr id="5" name="TextBox 4"/>
          <p:cNvSpPr txBox="1"/>
          <p:nvPr/>
        </p:nvSpPr>
        <p:spPr>
          <a:xfrm>
            <a:off x="5508104" y="1489740"/>
            <a:ext cx="2664296" cy="1615827"/>
          </a:xfrm>
          <a:prstGeom prst="rect">
            <a:avLst/>
          </a:prstGeom>
          <a:noFill/>
        </p:spPr>
        <p:txBody>
          <a:bodyPr wrap="square" rtlCol="0">
            <a:spAutoFit/>
          </a:bodyPr>
          <a:lstStyle/>
          <a:p>
            <a:r>
              <a:rPr lang="en-US" altLang="zh-CN" dirty="0"/>
              <a:t>2-</a:t>
            </a:r>
            <a:r>
              <a:rPr lang="zh-CN" altLang="en-US" dirty="0"/>
              <a:t>项集：</a:t>
            </a:r>
            <a:endParaRPr lang="en-US" altLang="zh-CN" dirty="0"/>
          </a:p>
          <a:p>
            <a:pPr>
              <a:lnSpc>
                <a:spcPct val="150000"/>
              </a:lnSpc>
            </a:pPr>
            <a:r>
              <a:rPr lang="en-US" altLang="zh-CN" dirty="0"/>
              <a:t>{</a:t>
            </a:r>
            <a:r>
              <a:rPr lang="zh-CN" altLang="en-US" dirty="0"/>
              <a:t>尿布，啤酒</a:t>
            </a:r>
            <a:r>
              <a:rPr lang="en-US" altLang="zh-CN" dirty="0"/>
              <a:t>}</a:t>
            </a:r>
            <a:r>
              <a:rPr lang="zh-CN" altLang="en-US" dirty="0"/>
              <a:t>    </a:t>
            </a:r>
            <a:r>
              <a:rPr lang="en-US" altLang="zh-CN" dirty="0"/>
              <a:t>3</a:t>
            </a:r>
          </a:p>
          <a:p>
            <a:pPr>
              <a:lnSpc>
                <a:spcPct val="150000"/>
              </a:lnSpc>
            </a:pPr>
            <a:r>
              <a:rPr lang="en-US" altLang="zh-CN" dirty="0"/>
              <a:t>{</a:t>
            </a:r>
            <a:r>
              <a:rPr lang="zh-CN" altLang="en-US" dirty="0"/>
              <a:t>尿布，薯片</a:t>
            </a:r>
            <a:r>
              <a:rPr lang="en-US" altLang="zh-CN" dirty="0"/>
              <a:t>}    2</a:t>
            </a:r>
          </a:p>
          <a:p>
            <a:pPr>
              <a:lnSpc>
                <a:spcPct val="150000"/>
              </a:lnSpc>
            </a:pPr>
            <a:r>
              <a:rPr lang="en-US" altLang="zh-CN" dirty="0"/>
              <a:t>{</a:t>
            </a:r>
            <a:r>
              <a:rPr lang="zh-CN" altLang="en-US" dirty="0"/>
              <a:t>啤酒，薯片</a:t>
            </a:r>
            <a:r>
              <a:rPr lang="en-US" altLang="zh-CN" dirty="0"/>
              <a:t>}    2</a:t>
            </a:r>
            <a:endParaRPr lang="zh-CN" altLang="en-US" dirty="0"/>
          </a:p>
        </p:txBody>
      </p:sp>
      <p:sp>
        <p:nvSpPr>
          <p:cNvPr id="7" name="TextBox 6"/>
          <p:cNvSpPr txBox="1"/>
          <p:nvPr/>
        </p:nvSpPr>
        <p:spPr>
          <a:xfrm>
            <a:off x="2236449" y="3507854"/>
            <a:ext cx="5076564" cy="784830"/>
          </a:xfrm>
          <a:prstGeom prst="rect">
            <a:avLst/>
          </a:prstGeom>
          <a:noFill/>
        </p:spPr>
        <p:txBody>
          <a:bodyPr wrap="square" rtlCol="0">
            <a:spAutoFit/>
          </a:bodyPr>
          <a:lstStyle/>
          <a:p>
            <a:r>
              <a:rPr lang="en-US" altLang="zh-CN" dirty="0"/>
              <a:t>3-</a:t>
            </a:r>
            <a:r>
              <a:rPr lang="zh-CN" altLang="en-US" dirty="0"/>
              <a:t>项集：</a:t>
            </a:r>
            <a:endParaRPr lang="en-US" altLang="zh-CN" dirty="0"/>
          </a:p>
          <a:p>
            <a:pPr>
              <a:lnSpc>
                <a:spcPct val="150000"/>
              </a:lnSpc>
            </a:pPr>
            <a:r>
              <a:rPr lang="en-US" altLang="zh-CN" dirty="0"/>
              <a:t>           {</a:t>
            </a:r>
            <a:r>
              <a:rPr lang="zh-CN" altLang="en-US" dirty="0"/>
              <a:t>尿布，啤酒，薯片</a:t>
            </a:r>
            <a:r>
              <a:rPr lang="en-US" altLang="zh-CN" dirty="0"/>
              <a:t>}     2   </a:t>
            </a:r>
            <a:endParaRPr lang="zh-CN" altLang="en-US" dirty="0"/>
          </a:p>
        </p:txBody>
      </p:sp>
      <p:sp>
        <p:nvSpPr>
          <p:cNvPr id="8" name="TextBox 7"/>
          <p:cNvSpPr txBox="1"/>
          <p:nvPr/>
        </p:nvSpPr>
        <p:spPr>
          <a:xfrm>
            <a:off x="2236449" y="4550608"/>
            <a:ext cx="6070893" cy="369332"/>
          </a:xfrm>
          <a:prstGeom prst="rect">
            <a:avLst/>
          </a:prstGeom>
          <a:noFill/>
        </p:spPr>
        <p:txBody>
          <a:bodyPr wrap="none" rtlCol="0">
            <a:spAutoFit/>
          </a:bodyPr>
          <a:lstStyle/>
          <a:p>
            <a:r>
              <a:rPr lang="zh-CN" altLang="en-US" dirty="0"/>
              <a:t>不是频繁</a:t>
            </a:r>
            <a:r>
              <a:rPr lang="en-US" altLang="zh-CN" dirty="0"/>
              <a:t>3</a:t>
            </a:r>
            <a:r>
              <a:rPr lang="zh-CN" altLang="en-US" dirty="0"/>
              <a:t>项集 </a:t>
            </a:r>
            <a:r>
              <a:rPr lang="en-US" altLang="zh-CN" dirty="0"/>
              <a:t>(</a:t>
            </a:r>
            <a:r>
              <a:rPr lang="zh-CN" altLang="en-US" dirty="0"/>
              <a:t>其实无需验证</a:t>
            </a:r>
            <a:r>
              <a:rPr lang="en-US" altLang="zh-CN" dirty="0"/>
              <a:t>)</a:t>
            </a:r>
            <a:r>
              <a:rPr lang="zh-CN" altLang="en-US" dirty="0"/>
              <a:t>，也不存在其它频繁项集了</a:t>
            </a:r>
          </a:p>
        </p:txBody>
      </p:sp>
    </p:spTree>
    <p:extLst>
      <p:ext uri="{BB962C8B-B14F-4D97-AF65-F5344CB8AC3E}">
        <p14:creationId xmlns:p14="http://schemas.microsoft.com/office/powerpoint/2010/main" val="636504378"/>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652120" y="1491630"/>
            <a:ext cx="3294492" cy="430887"/>
          </a:xfrm>
          <a:prstGeom prst="rect">
            <a:avLst/>
          </a:prstGeom>
        </p:spPr>
        <p:txBody>
          <a:bodyPr wrap="none">
            <a:spAutoFit/>
          </a:bodyPr>
          <a:lstStyle/>
          <a:p>
            <a:pPr marL="285750" indent="-285750">
              <a:buFont typeface="Arial" panose="020B0604020202020204" pitchFamily="34" charset="0"/>
              <a:buChar char="•"/>
            </a:pPr>
            <a:r>
              <a:rPr lang="zh-CN" altLang="zh-CN" sz="2200" dirty="0"/>
              <a:t>设置最小支持度为</a:t>
            </a:r>
            <a:r>
              <a:rPr lang="en-US" altLang="zh-CN" sz="2200" dirty="0"/>
              <a:t>30%</a:t>
            </a:r>
            <a:endParaRPr lang="zh-CN" altLang="en-US" sz="2200" dirty="0"/>
          </a:p>
        </p:txBody>
      </p:sp>
      <p:sp>
        <p:nvSpPr>
          <p:cNvPr id="10" name="矩形 9"/>
          <p:cNvSpPr/>
          <p:nvPr/>
        </p:nvSpPr>
        <p:spPr>
          <a:xfrm>
            <a:off x="6079130" y="2109736"/>
            <a:ext cx="3028931" cy="1015663"/>
          </a:xfrm>
          <a:prstGeom prst="rect">
            <a:avLst/>
          </a:prstGeom>
        </p:spPr>
        <p:txBody>
          <a:bodyPr wrap="square">
            <a:spAutoFit/>
          </a:bodyPr>
          <a:lstStyle/>
          <a:p>
            <a:pPr lvl="0">
              <a:lnSpc>
                <a:spcPct val="150000"/>
              </a:lnSpc>
            </a:pPr>
            <a:r>
              <a:rPr lang="zh-CN" altLang="en-US" sz="2000" dirty="0"/>
              <a:t>则</a:t>
            </a:r>
            <a:r>
              <a:rPr lang="zh-CN" altLang="zh-CN" sz="2000" dirty="0"/>
              <a:t>最小支持度计算最小支持度计数为</a:t>
            </a:r>
            <a:r>
              <a:rPr lang="en-US" altLang="zh-CN" sz="2000" dirty="0"/>
              <a:t>9*30%=2.7</a:t>
            </a:r>
            <a:r>
              <a:rPr lang="zh-CN" altLang="zh-CN" sz="2000" dirty="0"/>
              <a:t>≈</a:t>
            </a:r>
            <a:r>
              <a:rPr lang="en-US" altLang="zh-CN" sz="2000" dirty="0"/>
              <a:t>3</a:t>
            </a:r>
            <a:r>
              <a:rPr lang="zh-CN" altLang="zh-CN" sz="2000" dirty="0"/>
              <a:t>。</a:t>
            </a:r>
          </a:p>
        </p:txBody>
      </p:sp>
      <p:graphicFrame>
        <p:nvGraphicFramePr>
          <p:cNvPr id="15" name="表格 14"/>
          <p:cNvGraphicFramePr>
            <a:graphicFrameLocks noGrp="1"/>
          </p:cNvGraphicFramePr>
          <p:nvPr>
            <p:extLst>
              <p:ext uri="{D42A27DB-BD31-4B8C-83A1-F6EECF244321}">
                <p14:modId xmlns:p14="http://schemas.microsoft.com/office/powerpoint/2010/main" val="235709062"/>
              </p:ext>
            </p:extLst>
          </p:nvPr>
        </p:nvGraphicFramePr>
        <p:xfrm>
          <a:off x="1835696" y="915566"/>
          <a:ext cx="4176464" cy="3600400"/>
        </p:xfrm>
        <a:graphic>
          <a:graphicData uri="http://schemas.openxmlformats.org/drawingml/2006/table">
            <a:tbl>
              <a:tblPr firstRow="1" firstCol="1" bandRow="1">
                <a:tableStyleId>{F5AB1C69-6EDB-4FF4-983F-18BD219EF322}</a:tableStyleId>
              </a:tblPr>
              <a:tblGrid>
                <a:gridCol w="648072">
                  <a:extLst>
                    <a:ext uri="{9D8B030D-6E8A-4147-A177-3AD203B41FA5}">
                      <a16:colId xmlns:a16="http://schemas.microsoft.com/office/drawing/2014/main" xmlns="" val="20000"/>
                    </a:ext>
                  </a:extLst>
                </a:gridCol>
                <a:gridCol w="576064">
                  <a:extLst>
                    <a:ext uri="{9D8B030D-6E8A-4147-A177-3AD203B41FA5}">
                      <a16:colId xmlns:a16="http://schemas.microsoft.com/office/drawing/2014/main" xmlns="" val="20001"/>
                    </a:ext>
                  </a:extLst>
                </a:gridCol>
                <a:gridCol w="576064">
                  <a:extLst>
                    <a:ext uri="{9D8B030D-6E8A-4147-A177-3AD203B41FA5}">
                      <a16:colId xmlns:a16="http://schemas.microsoft.com/office/drawing/2014/main" xmlns="" val="20002"/>
                    </a:ext>
                  </a:extLst>
                </a:gridCol>
                <a:gridCol w="608415">
                  <a:extLst>
                    <a:ext uri="{9D8B030D-6E8A-4147-A177-3AD203B41FA5}">
                      <a16:colId xmlns:a16="http://schemas.microsoft.com/office/drawing/2014/main" xmlns="" val="20003"/>
                    </a:ext>
                  </a:extLst>
                </a:gridCol>
                <a:gridCol w="615721">
                  <a:extLst>
                    <a:ext uri="{9D8B030D-6E8A-4147-A177-3AD203B41FA5}">
                      <a16:colId xmlns:a16="http://schemas.microsoft.com/office/drawing/2014/main" xmlns="" val="20004"/>
                    </a:ext>
                  </a:extLst>
                </a:gridCol>
                <a:gridCol w="576064">
                  <a:extLst>
                    <a:ext uri="{9D8B030D-6E8A-4147-A177-3AD203B41FA5}">
                      <a16:colId xmlns:a16="http://schemas.microsoft.com/office/drawing/2014/main" xmlns="" val="20005"/>
                    </a:ext>
                  </a:extLst>
                </a:gridCol>
                <a:gridCol w="576064">
                  <a:extLst>
                    <a:ext uri="{9D8B030D-6E8A-4147-A177-3AD203B41FA5}">
                      <a16:colId xmlns:a16="http://schemas.microsoft.com/office/drawing/2014/main" xmlns="" val="20006"/>
                    </a:ext>
                  </a:extLst>
                </a:gridCol>
              </a:tblGrid>
              <a:tr h="495960">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评论</a:t>
                      </a:r>
                      <a:endParaRPr lang="en-US" altLang="zh-CN" sz="1600" kern="100" dirty="0">
                        <a:effectLst/>
                        <a:latin typeface="宋体" panose="02010600030101010101" pitchFamily="2" charset="-122"/>
                        <a:ea typeface="宋体" panose="02010600030101010101" pitchFamily="2" charset="-122"/>
                      </a:endParaRPr>
                    </a:p>
                    <a:p>
                      <a:pPr algn="ctr">
                        <a:spcAft>
                          <a:spcPts val="0"/>
                        </a:spcAft>
                      </a:pPr>
                      <a:r>
                        <a:rPr lang="zh-CN" sz="1600" kern="100" dirty="0">
                          <a:effectLst/>
                          <a:latin typeface="宋体" panose="02010600030101010101" pitchFamily="2" charset="-122"/>
                          <a:ea typeface="宋体" panose="02010600030101010101" pitchFamily="2" charset="-122"/>
                        </a:rPr>
                        <a:t>编号</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功能</a:t>
                      </a:r>
                      <a:r>
                        <a:rPr lang="en-US" sz="1600" kern="100" dirty="0">
                          <a:effectLst/>
                          <a:latin typeface="宋体" panose="02010600030101010101" pitchFamily="2" charset="-122"/>
                          <a:ea typeface="宋体" panose="02010600030101010101" pitchFamily="2" charset="-122"/>
                        </a:rPr>
                        <a:t>A </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速度</a:t>
                      </a:r>
                      <a:r>
                        <a:rPr lang="en-US" sz="1600" kern="100" dirty="0">
                          <a:effectLst/>
                          <a:latin typeface="宋体" panose="02010600030101010101" pitchFamily="2" charset="-122"/>
                          <a:ea typeface="宋体" panose="02010600030101010101" pitchFamily="2" charset="-122"/>
                        </a:rPr>
                        <a:t>B</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屏幕</a:t>
                      </a:r>
                      <a:r>
                        <a:rPr lang="en-US" sz="1600" kern="100" dirty="0">
                          <a:effectLst/>
                          <a:latin typeface="宋体" panose="02010600030101010101" pitchFamily="2" charset="-122"/>
                          <a:ea typeface="宋体" panose="02010600030101010101" pitchFamily="2" charset="-122"/>
                        </a:rPr>
                        <a:t>C</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手感</a:t>
                      </a:r>
                      <a:r>
                        <a:rPr lang="en-US" sz="1600" kern="100" dirty="0">
                          <a:effectLst/>
                          <a:latin typeface="宋体" panose="02010600030101010101" pitchFamily="2" charset="-122"/>
                          <a:ea typeface="宋体" panose="02010600030101010101" pitchFamily="2" charset="-122"/>
                        </a:rPr>
                        <a:t>D</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客服</a:t>
                      </a:r>
                      <a:r>
                        <a:rPr lang="en-US" sz="1600" kern="100" dirty="0">
                          <a:effectLst/>
                          <a:latin typeface="宋体" panose="02010600030101010101" pitchFamily="2" charset="-122"/>
                          <a:ea typeface="宋体" panose="02010600030101010101" pitchFamily="2" charset="-122"/>
                        </a:rPr>
                        <a:t>E</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价格</a:t>
                      </a:r>
                      <a:r>
                        <a:rPr lang="en-US" sz="1600" kern="100" dirty="0">
                          <a:effectLst/>
                          <a:latin typeface="宋体" panose="02010600030101010101" pitchFamily="2" charset="-122"/>
                          <a:ea typeface="宋体" panose="02010600030101010101" pitchFamily="2" charset="-122"/>
                        </a:rPr>
                        <a:t>F</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2</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3</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4</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5</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6</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6"/>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7</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7"/>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8</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8"/>
                  </a:ext>
                </a:extLst>
              </a:tr>
              <a:tr h="401256">
                <a:tc>
                  <a:txBody>
                    <a:bodyPr/>
                    <a:lstStyle/>
                    <a:p>
                      <a:pPr algn="ctr">
                        <a:spcAft>
                          <a:spcPts val="0"/>
                        </a:spcAft>
                      </a:pPr>
                      <a:r>
                        <a:rPr lang="en-US" sz="1600" kern="100">
                          <a:effectLst/>
                          <a:latin typeface="宋体" panose="02010600030101010101" pitchFamily="2" charset="-122"/>
                          <a:ea typeface="宋体" panose="02010600030101010101" pitchFamily="2" charset="-122"/>
                        </a:rPr>
                        <a:t>9</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9"/>
                  </a:ext>
                </a:extLst>
              </a:tr>
            </a:tbl>
          </a:graphicData>
        </a:graphic>
      </p:graphicFrame>
      <p:sp>
        <p:nvSpPr>
          <p:cNvPr id="8" name="TextBox 7"/>
          <p:cNvSpPr txBox="1"/>
          <p:nvPr/>
        </p:nvSpPr>
        <p:spPr>
          <a:xfrm>
            <a:off x="1691680" y="123478"/>
            <a:ext cx="7452320" cy="523220"/>
          </a:xfrm>
          <a:prstGeom prst="rect">
            <a:avLst/>
          </a:prstGeom>
          <a:noFill/>
        </p:spPr>
        <p:txBody>
          <a:bodyPr wrap="square" rtlCol="0">
            <a:spAutoFit/>
          </a:bodyPr>
          <a:lstStyle/>
          <a:p>
            <a:pPr algn="ctr"/>
            <a:r>
              <a:rPr lang="en-US" altLang="zh-CN" sz="2800" b="1" dirty="0" err="1">
                <a:latin typeface="宋体" pitchFamily="2" charset="-122"/>
              </a:rPr>
              <a:t>Apriori</a:t>
            </a:r>
            <a:r>
              <a:rPr lang="zh-CN" altLang="en-US" sz="2800" b="1" dirty="0">
                <a:latin typeface="宋体" pitchFamily="2" charset="-122"/>
              </a:rPr>
              <a:t>算例（</a:t>
            </a:r>
            <a:r>
              <a:rPr lang="en-US" altLang="zh-CN" sz="2800" b="1" dirty="0">
                <a:latin typeface="宋体" pitchFamily="2" charset="-122"/>
              </a:rPr>
              <a:t>2</a:t>
            </a:r>
            <a:r>
              <a:rPr lang="zh-CN" altLang="en-US" sz="2800" b="1" dirty="0">
                <a:latin typeface="宋体" pitchFamily="2" charset="-122"/>
              </a:rPr>
              <a:t>）</a:t>
            </a:r>
          </a:p>
        </p:txBody>
      </p:sp>
    </p:spTree>
    <p:extLst>
      <p:ext uri="{BB962C8B-B14F-4D97-AF65-F5344CB8AC3E}">
        <p14:creationId xmlns:p14="http://schemas.microsoft.com/office/powerpoint/2010/main" val="268551212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extLst>
              <p:ext uri="{D42A27DB-BD31-4B8C-83A1-F6EECF244321}">
                <p14:modId xmlns:p14="http://schemas.microsoft.com/office/powerpoint/2010/main" val="3312086431"/>
              </p:ext>
            </p:extLst>
          </p:nvPr>
        </p:nvGraphicFramePr>
        <p:xfrm>
          <a:off x="6588224" y="2067694"/>
          <a:ext cx="2376264" cy="2880318"/>
        </p:xfrm>
        <a:graphic>
          <a:graphicData uri="http://schemas.openxmlformats.org/drawingml/2006/table">
            <a:tbl>
              <a:tblPr firstRow="1" firstCol="1" bandRow="1">
                <a:tableStyleId>{F5AB1C69-6EDB-4FF4-983F-18BD219EF322}</a:tableStyleId>
              </a:tblPr>
              <a:tblGrid>
                <a:gridCol w="766537">
                  <a:extLst>
                    <a:ext uri="{9D8B030D-6E8A-4147-A177-3AD203B41FA5}">
                      <a16:colId xmlns:a16="http://schemas.microsoft.com/office/drawing/2014/main" xmlns="" val="20000"/>
                    </a:ext>
                  </a:extLst>
                </a:gridCol>
                <a:gridCol w="1609727">
                  <a:extLst>
                    <a:ext uri="{9D8B030D-6E8A-4147-A177-3AD203B41FA5}">
                      <a16:colId xmlns:a16="http://schemas.microsoft.com/office/drawing/2014/main" xmlns="" val="20001"/>
                    </a:ext>
                  </a:extLst>
                </a:gridCol>
              </a:tblGrid>
              <a:tr h="703122">
                <a:tc>
                  <a:txBody>
                    <a:bodyPr/>
                    <a:lstStyle/>
                    <a:p>
                      <a:pPr algn="ctr">
                        <a:spcAft>
                          <a:spcPts val="0"/>
                        </a:spcAft>
                      </a:pPr>
                      <a:r>
                        <a:rPr lang="zh-CN" sz="2000" kern="100" dirty="0">
                          <a:effectLst/>
                        </a:rPr>
                        <a:t>项集</a:t>
                      </a:r>
                      <a:endParaRPr lang="zh-CN" sz="2800" kern="100" dirty="0">
                        <a:effectLst/>
                        <a:latin typeface="黑体" panose="02010609060101010101" pitchFamily="49" charset="-122"/>
                        <a:ea typeface="黑体" panose="02010609060101010101" pitchFamily="49" charset="-122"/>
                        <a:cs typeface="Times New Roman"/>
                      </a:endParaRPr>
                    </a:p>
                  </a:txBody>
                  <a:tcPr marL="68580" marR="68580" marT="0" marB="0" anchor="ctr"/>
                </a:tc>
                <a:tc>
                  <a:txBody>
                    <a:bodyPr/>
                    <a:lstStyle/>
                    <a:p>
                      <a:pPr algn="ctr">
                        <a:spcAft>
                          <a:spcPts val="0"/>
                        </a:spcAft>
                      </a:pPr>
                      <a:r>
                        <a:rPr lang="zh-CN" sz="2000" kern="100" dirty="0">
                          <a:effectLst/>
                        </a:rPr>
                        <a:t>支持度计数 </a:t>
                      </a:r>
                      <a:endParaRPr lang="zh-CN" sz="2800" kern="100" dirty="0">
                        <a:effectLst/>
                        <a:latin typeface="黑体" panose="02010609060101010101" pitchFamily="49" charset="-122"/>
                        <a:ea typeface="黑体" panose="02010609060101010101" pitchFamily="49" charset="-122"/>
                        <a:cs typeface="Times New Roman"/>
                      </a:endParaRPr>
                    </a:p>
                  </a:txBody>
                  <a:tcPr marL="68580" marR="68580" marT="0" marB="0" anchor="ctr"/>
                </a:tc>
                <a:extLst>
                  <a:ext uri="{0D108BD9-81ED-4DB2-BD59-A6C34878D82A}">
                    <a16:rowId xmlns:a16="http://schemas.microsoft.com/office/drawing/2014/main" xmlns="" val="10000"/>
                  </a:ext>
                </a:extLst>
              </a:tr>
              <a:tr h="362866">
                <a:tc>
                  <a:txBody>
                    <a:bodyPr/>
                    <a:lstStyle/>
                    <a:p>
                      <a:pPr algn="ctr">
                        <a:spcAft>
                          <a:spcPts val="0"/>
                        </a:spcAft>
                      </a:pPr>
                      <a:r>
                        <a:rPr lang="en-US" sz="1800" kern="100">
                          <a:effectLst/>
                        </a:rPr>
                        <a:t>{A}</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1800" kern="100">
                          <a:effectLst/>
                        </a:rPr>
                        <a:t>6</a:t>
                      </a:r>
                      <a:endParaRPr lang="zh-CN" sz="2400" kern="10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1"/>
                  </a:ext>
                </a:extLst>
              </a:tr>
              <a:tr h="362866">
                <a:tc>
                  <a:txBody>
                    <a:bodyPr/>
                    <a:lstStyle/>
                    <a:p>
                      <a:pPr algn="ctr">
                        <a:spcAft>
                          <a:spcPts val="0"/>
                        </a:spcAft>
                      </a:pPr>
                      <a:r>
                        <a:rPr lang="en-US" sz="1800" kern="100">
                          <a:effectLst/>
                        </a:rPr>
                        <a:t>{B}</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1800" kern="100">
                          <a:effectLst/>
                        </a:rPr>
                        <a:t>7</a:t>
                      </a:r>
                      <a:endParaRPr lang="zh-CN" sz="2400" kern="10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2"/>
                  </a:ext>
                </a:extLst>
              </a:tr>
              <a:tr h="362866">
                <a:tc>
                  <a:txBody>
                    <a:bodyPr/>
                    <a:lstStyle/>
                    <a:p>
                      <a:pPr algn="ctr">
                        <a:spcAft>
                          <a:spcPts val="0"/>
                        </a:spcAft>
                      </a:pPr>
                      <a:r>
                        <a:rPr lang="en-US" sz="1800" kern="100">
                          <a:effectLst/>
                        </a:rPr>
                        <a:t>{C}</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1800" kern="100">
                          <a:effectLst/>
                        </a:rPr>
                        <a:t>7</a:t>
                      </a:r>
                      <a:endParaRPr lang="zh-CN" sz="2400" kern="10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3"/>
                  </a:ext>
                </a:extLst>
              </a:tr>
              <a:tr h="362866">
                <a:tc>
                  <a:txBody>
                    <a:bodyPr/>
                    <a:lstStyle/>
                    <a:p>
                      <a:pPr algn="ctr">
                        <a:spcAft>
                          <a:spcPts val="0"/>
                        </a:spcAft>
                      </a:pPr>
                      <a:r>
                        <a:rPr lang="en-US" sz="1800" kern="100" dirty="0">
                          <a:effectLst/>
                        </a:rPr>
                        <a:t>{D}</a:t>
                      </a:r>
                      <a:endParaRPr lang="zh-CN" sz="2400" kern="100" dirty="0">
                        <a:solidFill>
                          <a:srgbClr val="FF0000"/>
                        </a:solidFill>
                        <a:effectLst/>
                        <a:latin typeface="Calibri"/>
                        <a:ea typeface="宋体"/>
                        <a:cs typeface="Times New Roman"/>
                      </a:endParaRPr>
                    </a:p>
                  </a:txBody>
                  <a:tcPr marL="68580" marR="68580" marT="0" marB="0" anchor="ctr"/>
                </a:tc>
                <a:tc>
                  <a:txBody>
                    <a:bodyPr/>
                    <a:lstStyle/>
                    <a:p>
                      <a:pPr algn="ctr">
                        <a:spcAft>
                          <a:spcPts val="0"/>
                        </a:spcAft>
                      </a:pPr>
                      <a:r>
                        <a:rPr lang="en-US" sz="1800" kern="100" dirty="0">
                          <a:effectLst/>
                        </a:rPr>
                        <a:t>2</a:t>
                      </a:r>
                      <a:endParaRPr lang="zh-CN" sz="2400" kern="100" dirty="0">
                        <a:solidFill>
                          <a:srgbClr val="FF0000"/>
                        </a:solidFill>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4"/>
                  </a:ext>
                </a:extLst>
              </a:tr>
              <a:tr h="362866">
                <a:tc>
                  <a:txBody>
                    <a:bodyPr/>
                    <a:lstStyle/>
                    <a:p>
                      <a:pPr algn="ctr">
                        <a:spcAft>
                          <a:spcPts val="0"/>
                        </a:spcAft>
                      </a:pPr>
                      <a:r>
                        <a:rPr lang="en-US" sz="1800" kern="100">
                          <a:effectLst/>
                        </a:rPr>
                        <a:t>{E}</a:t>
                      </a:r>
                      <a:endParaRPr lang="zh-CN" sz="2400" kern="100">
                        <a:effectLst/>
                        <a:latin typeface="Calibri"/>
                        <a:ea typeface="宋体"/>
                        <a:cs typeface="Times New Roman"/>
                      </a:endParaRPr>
                    </a:p>
                  </a:txBody>
                  <a:tcPr marL="68580" marR="68580" marT="0" marB="0" anchor="ctr"/>
                </a:tc>
                <a:tc>
                  <a:txBody>
                    <a:bodyPr/>
                    <a:lstStyle/>
                    <a:p>
                      <a:pPr algn="ctr">
                        <a:spcAft>
                          <a:spcPts val="0"/>
                        </a:spcAft>
                      </a:pPr>
                      <a:r>
                        <a:rPr lang="en-US" sz="1800" kern="100">
                          <a:effectLst/>
                        </a:rPr>
                        <a:t>7</a:t>
                      </a:r>
                      <a:endParaRPr lang="zh-CN" sz="2400" kern="10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5"/>
                  </a:ext>
                </a:extLst>
              </a:tr>
              <a:tr h="362866">
                <a:tc>
                  <a:txBody>
                    <a:bodyPr/>
                    <a:lstStyle/>
                    <a:p>
                      <a:pPr algn="ctr">
                        <a:spcAft>
                          <a:spcPts val="0"/>
                        </a:spcAft>
                      </a:pPr>
                      <a:r>
                        <a:rPr lang="zh-CN" sz="1800" kern="100" dirty="0">
                          <a:effectLst/>
                        </a:rPr>
                        <a:t>｛</a:t>
                      </a:r>
                      <a:r>
                        <a:rPr lang="en-US" sz="1800" kern="100" dirty="0">
                          <a:effectLst/>
                        </a:rPr>
                        <a:t>F</a:t>
                      </a:r>
                      <a:r>
                        <a:rPr lang="zh-CN" sz="1800" kern="100" dirty="0">
                          <a:effectLst/>
                        </a:rPr>
                        <a:t>｝</a:t>
                      </a:r>
                      <a:endParaRPr lang="zh-CN" sz="2400" kern="100" dirty="0">
                        <a:effectLst/>
                        <a:latin typeface="Calibri"/>
                        <a:ea typeface="宋体"/>
                        <a:cs typeface="Times New Roman"/>
                      </a:endParaRPr>
                    </a:p>
                  </a:txBody>
                  <a:tcPr marL="68580" marR="68580" marT="0" marB="0" anchor="ctr"/>
                </a:tc>
                <a:tc>
                  <a:txBody>
                    <a:bodyPr/>
                    <a:lstStyle/>
                    <a:p>
                      <a:pPr algn="ctr">
                        <a:spcAft>
                          <a:spcPts val="0"/>
                        </a:spcAft>
                      </a:pPr>
                      <a:r>
                        <a:rPr lang="en-US" sz="1800" kern="100" dirty="0">
                          <a:effectLst/>
                        </a:rPr>
                        <a:t>4</a:t>
                      </a:r>
                      <a:endParaRPr lang="zh-CN" sz="24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6"/>
                  </a:ext>
                </a:extLst>
              </a:tr>
            </a:tbl>
          </a:graphicData>
        </a:graphic>
      </p:graphicFrame>
      <p:sp>
        <p:nvSpPr>
          <p:cNvPr id="12" name="TextBox 11"/>
          <p:cNvSpPr txBox="1"/>
          <p:nvPr/>
        </p:nvSpPr>
        <p:spPr>
          <a:xfrm>
            <a:off x="6156176" y="1419622"/>
            <a:ext cx="1800200"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项集</a:t>
            </a:r>
          </a:p>
        </p:txBody>
      </p:sp>
      <p:sp>
        <p:nvSpPr>
          <p:cNvPr id="8" name="TextBox 7"/>
          <p:cNvSpPr txBox="1"/>
          <p:nvPr/>
        </p:nvSpPr>
        <p:spPr>
          <a:xfrm>
            <a:off x="1691680" y="123478"/>
            <a:ext cx="7452320" cy="523220"/>
          </a:xfrm>
          <a:prstGeom prst="rect">
            <a:avLst/>
          </a:prstGeom>
          <a:noFill/>
        </p:spPr>
        <p:txBody>
          <a:bodyPr wrap="square" rtlCol="0">
            <a:spAutoFit/>
          </a:bodyPr>
          <a:lstStyle/>
          <a:p>
            <a:pPr algn="ctr"/>
            <a:r>
              <a:rPr lang="en-US" altLang="zh-CN" sz="2800" b="1" dirty="0" err="1">
                <a:latin typeface="宋体" pitchFamily="2" charset="-122"/>
              </a:rPr>
              <a:t>Apriori</a:t>
            </a:r>
            <a:r>
              <a:rPr lang="zh-CN" altLang="en-US" sz="2800" b="1" dirty="0">
                <a:latin typeface="宋体" pitchFamily="2" charset="-122"/>
              </a:rPr>
              <a:t>算例（</a:t>
            </a:r>
            <a:r>
              <a:rPr lang="en-US" altLang="zh-CN" sz="2800" b="1" dirty="0">
                <a:latin typeface="宋体" pitchFamily="2" charset="-122"/>
              </a:rPr>
              <a:t>2</a:t>
            </a:r>
            <a:r>
              <a:rPr lang="zh-CN" altLang="en-US" sz="2800" b="1" dirty="0">
                <a:latin typeface="宋体" pitchFamily="2" charset="-122"/>
              </a:rPr>
              <a:t>）</a:t>
            </a:r>
          </a:p>
        </p:txBody>
      </p:sp>
      <p:graphicFrame>
        <p:nvGraphicFramePr>
          <p:cNvPr id="9" name="表格 8"/>
          <p:cNvGraphicFramePr>
            <a:graphicFrameLocks noGrp="1"/>
          </p:cNvGraphicFramePr>
          <p:nvPr>
            <p:extLst>
              <p:ext uri="{D42A27DB-BD31-4B8C-83A1-F6EECF244321}">
                <p14:modId xmlns:p14="http://schemas.microsoft.com/office/powerpoint/2010/main" val="544136278"/>
              </p:ext>
            </p:extLst>
          </p:nvPr>
        </p:nvGraphicFramePr>
        <p:xfrm>
          <a:off x="1835696" y="915566"/>
          <a:ext cx="4176464" cy="3600400"/>
        </p:xfrm>
        <a:graphic>
          <a:graphicData uri="http://schemas.openxmlformats.org/drawingml/2006/table">
            <a:tbl>
              <a:tblPr firstRow="1" firstCol="1" bandRow="1">
                <a:tableStyleId>{F5AB1C69-6EDB-4FF4-983F-18BD219EF322}</a:tableStyleId>
              </a:tblPr>
              <a:tblGrid>
                <a:gridCol w="648072">
                  <a:extLst>
                    <a:ext uri="{9D8B030D-6E8A-4147-A177-3AD203B41FA5}">
                      <a16:colId xmlns:a16="http://schemas.microsoft.com/office/drawing/2014/main" xmlns="" val="20000"/>
                    </a:ext>
                  </a:extLst>
                </a:gridCol>
                <a:gridCol w="576064">
                  <a:extLst>
                    <a:ext uri="{9D8B030D-6E8A-4147-A177-3AD203B41FA5}">
                      <a16:colId xmlns:a16="http://schemas.microsoft.com/office/drawing/2014/main" xmlns="" val="20001"/>
                    </a:ext>
                  </a:extLst>
                </a:gridCol>
                <a:gridCol w="576064">
                  <a:extLst>
                    <a:ext uri="{9D8B030D-6E8A-4147-A177-3AD203B41FA5}">
                      <a16:colId xmlns:a16="http://schemas.microsoft.com/office/drawing/2014/main" xmlns="" val="20002"/>
                    </a:ext>
                  </a:extLst>
                </a:gridCol>
                <a:gridCol w="608415">
                  <a:extLst>
                    <a:ext uri="{9D8B030D-6E8A-4147-A177-3AD203B41FA5}">
                      <a16:colId xmlns:a16="http://schemas.microsoft.com/office/drawing/2014/main" xmlns="" val="20003"/>
                    </a:ext>
                  </a:extLst>
                </a:gridCol>
                <a:gridCol w="615721">
                  <a:extLst>
                    <a:ext uri="{9D8B030D-6E8A-4147-A177-3AD203B41FA5}">
                      <a16:colId xmlns:a16="http://schemas.microsoft.com/office/drawing/2014/main" xmlns="" val="20004"/>
                    </a:ext>
                  </a:extLst>
                </a:gridCol>
                <a:gridCol w="576064">
                  <a:extLst>
                    <a:ext uri="{9D8B030D-6E8A-4147-A177-3AD203B41FA5}">
                      <a16:colId xmlns:a16="http://schemas.microsoft.com/office/drawing/2014/main" xmlns="" val="20005"/>
                    </a:ext>
                  </a:extLst>
                </a:gridCol>
                <a:gridCol w="576064">
                  <a:extLst>
                    <a:ext uri="{9D8B030D-6E8A-4147-A177-3AD203B41FA5}">
                      <a16:colId xmlns:a16="http://schemas.microsoft.com/office/drawing/2014/main" xmlns="" val="20006"/>
                    </a:ext>
                  </a:extLst>
                </a:gridCol>
              </a:tblGrid>
              <a:tr h="495960">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评论</a:t>
                      </a:r>
                      <a:endParaRPr lang="en-US" altLang="zh-CN" sz="1600" kern="100" dirty="0">
                        <a:effectLst/>
                        <a:latin typeface="宋体" panose="02010600030101010101" pitchFamily="2" charset="-122"/>
                        <a:ea typeface="宋体" panose="02010600030101010101" pitchFamily="2" charset="-122"/>
                      </a:endParaRPr>
                    </a:p>
                    <a:p>
                      <a:pPr algn="ctr">
                        <a:spcAft>
                          <a:spcPts val="0"/>
                        </a:spcAft>
                      </a:pPr>
                      <a:r>
                        <a:rPr lang="zh-CN" sz="1600" kern="100" dirty="0">
                          <a:effectLst/>
                          <a:latin typeface="宋体" panose="02010600030101010101" pitchFamily="2" charset="-122"/>
                          <a:ea typeface="宋体" panose="02010600030101010101" pitchFamily="2" charset="-122"/>
                        </a:rPr>
                        <a:t>编号</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功能</a:t>
                      </a:r>
                      <a:r>
                        <a:rPr lang="en-US" sz="1600" kern="100" dirty="0">
                          <a:effectLst/>
                          <a:latin typeface="宋体" panose="02010600030101010101" pitchFamily="2" charset="-122"/>
                          <a:ea typeface="宋体" panose="02010600030101010101" pitchFamily="2" charset="-122"/>
                        </a:rPr>
                        <a:t>A </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速度</a:t>
                      </a:r>
                      <a:r>
                        <a:rPr lang="en-US" sz="1600" kern="100" dirty="0">
                          <a:effectLst/>
                          <a:latin typeface="宋体" panose="02010600030101010101" pitchFamily="2" charset="-122"/>
                          <a:ea typeface="宋体" panose="02010600030101010101" pitchFamily="2" charset="-122"/>
                        </a:rPr>
                        <a:t>B</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屏幕</a:t>
                      </a:r>
                      <a:r>
                        <a:rPr lang="en-US" sz="1600" kern="100" dirty="0">
                          <a:effectLst/>
                          <a:latin typeface="宋体" panose="02010600030101010101" pitchFamily="2" charset="-122"/>
                          <a:ea typeface="宋体" panose="02010600030101010101" pitchFamily="2" charset="-122"/>
                        </a:rPr>
                        <a:t>C</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手感</a:t>
                      </a:r>
                      <a:r>
                        <a:rPr lang="en-US" sz="1600" kern="100" dirty="0">
                          <a:effectLst/>
                          <a:latin typeface="宋体" panose="02010600030101010101" pitchFamily="2" charset="-122"/>
                          <a:ea typeface="宋体" panose="02010600030101010101" pitchFamily="2" charset="-122"/>
                        </a:rPr>
                        <a:t>D</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客服</a:t>
                      </a:r>
                      <a:r>
                        <a:rPr lang="en-US" sz="1600" kern="100" dirty="0">
                          <a:effectLst/>
                          <a:latin typeface="宋体" panose="02010600030101010101" pitchFamily="2" charset="-122"/>
                          <a:ea typeface="宋体" panose="02010600030101010101" pitchFamily="2" charset="-122"/>
                        </a:rPr>
                        <a:t>E</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价格</a:t>
                      </a:r>
                      <a:r>
                        <a:rPr lang="en-US" sz="1600" kern="100" dirty="0">
                          <a:effectLst/>
                          <a:latin typeface="宋体" panose="02010600030101010101" pitchFamily="2" charset="-122"/>
                          <a:ea typeface="宋体" panose="02010600030101010101" pitchFamily="2" charset="-122"/>
                        </a:rPr>
                        <a:t>F</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2</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3</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4</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5</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6</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6"/>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7</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7"/>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8</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8"/>
                  </a:ext>
                </a:extLst>
              </a:tr>
              <a:tr h="401256">
                <a:tc>
                  <a:txBody>
                    <a:bodyPr/>
                    <a:lstStyle/>
                    <a:p>
                      <a:pPr algn="ctr">
                        <a:spcAft>
                          <a:spcPts val="0"/>
                        </a:spcAft>
                      </a:pPr>
                      <a:r>
                        <a:rPr lang="en-US" sz="1600" kern="100">
                          <a:effectLst/>
                          <a:latin typeface="宋体" panose="02010600030101010101" pitchFamily="2" charset="-122"/>
                          <a:ea typeface="宋体" panose="02010600030101010101" pitchFamily="2" charset="-122"/>
                        </a:rPr>
                        <a:t>9</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55069667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156176" y="1419622"/>
            <a:ext cx="1800200"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黑体" panose="02010609060101010101" pitchFamily="49" charset="-122"/>
                <a:ea typeface="黑体" panose="02010609060101010101" pitchFamily="49" charset="-122"/>
              </a:rPr>
              <a:t>2</a:t>
            </a:r>
            <a:r>
              <a:rPr lang="zh-CN" altLang="en-US" sz="2400" dirty="0">
                <a:latin typeface="黑体" panose="02010609060101010101" pitchFamily="49" charset="-122"/>
                <a:ea typeface="黑体" panose="02010609060101010101" pitchFamily="49" charset="-122"/>
              </a:rPr>
              <a:t>项集</a:t>
            </a:r>
          </a:p>
        </p:txBody>
      </p:sp>
      <p:sp>
        <p:nvSpPr>
          <p:cNvPr id="9" name="TextBox 8"/>
          <p:cNvSpPr txBox="1"/>
          <p:nvPr/>
        </p:nvSpPr>
        <p:spPr>
          <a:xfrm>
            <a:off x="5724128" y="908371"/>
            <a:ext cx="3148619" cy="400110"/>
          </a:xfrm>
          <a:prstGeom prst="rect">
            <a:avLst/>
          </a:prstGeom>
          <a:noFill/>
        </p:spPr>
        <p:txBody>
          <a:bodyPr wrap="none" rtlCol="0">
            <a:spAutoFit/>
          </a:bodyPr>
          <a:lstStyle/>
          <a:p>
            <a:r>
              <a:rPr lang="zh-CN" altLang="en-US" sz="2000" dirty="0"/>
              <a:t>对频繁</a:t>
            </a:r>
            <a:r>
              <a:rPr lang="en-US" altLang="zh-CN" sz="2000" dirty="0"/>
              <a:t>1</a:t>
            </a:r>
            <a:r>
              <a:rPr lang="zh-CN" altLang="en-US" sz="2000" dirty="0"/>
              <a:t>项集进行连接操作</a:t>
            </a:r>
          </a:p>
        </p:txBody>
      </p:sp>
      <p:graphicFrame>
        <p:nvGraphicFramePr>
          <p:cNvPr id="10" name="表格 9"/>
          <p:cNvGraphicFramePr>
            <a:graphicFrameLocks noGrp="1"/>
          </p:cNvGraphicFramePr>
          <p:nvPr>
            <p:extLst>
              <p:ext uri="{D42A27DB-BD31-4B8C-83A1-F6EECF244321}">
                <p14:modId xmlns:p14="http://schemas.microsoft.com/office/powerpoint/2010/main" val="2812225360"/>
              </p:ext>
            </p:extLst>
          </p:nvPr>
        </p:nvGraphicFramePr>
        <p:xfrm>
          <a:off x="6545962" y="1881289"/>
          <a:ext cx="2418526" cy="3168597"/>
        </p:xfrm>
        <a:graphic>
          <a:graphicData uri="http://schemas.openxmlformats.org/drawingml/2006/table">
            <a:tbl>
              <a:tblPr firstRow="1" firstCol="1" bandRow="1">
                <a:tableStyleId>{F5AB1C69-6EDB-4FF4-983F-18BD219EF322}</a:tableStyleId>
              </a:tblPr>
              <a:tblGrid>
                <a:gridCol w="978366">
                  <a:extLst>
                    <a:ext uri="{9D8B030D-6E8A-4147-A177-3AD203B41FA5}">
                      <a16:colId xmlns:a16="http://schemas.microsoft.com/office/drawing/2014/main" xmlns="" val="20000"/>
                    </a:ext>
                  </a:extLst>
                </a:gridCol>
                <a:gridCol w="1440160">
                  <a:extLst>
                    <a:ext uri="{9D8B030D-6E8A-4147-A177-3AD203B41FA5}">
                      <a16:colId xmlns:a16="http://schemas.microsoft.com/office/drawing/2014/main" xmlns="" val="20001"/>
                    </a:ext>
                  </a:extLst>
                </a:gridCol>
              </a:tblGrid>
              <a:tr h="316217">
                <a:tc>
                  <a:txBody>
                    <a:bodyPr/>
                    <a:lstStyle/>
                    <a:p>
                      <a:pPr algn="ctr">
                        <a:spcAft>
                          <a:spcPts val="0"/>
                        </a:spcAft>
                      </a:pPr>
                      <a:r>
                        <a:rPr lang="zh-CN" sz="2000" kern="100" dirty="0">
                          <a:effectLst/>
                          <a:latin typeface="宋体" panose="02010600030101010101" pitchFamily="2" charset="-122"/>
                          <a:ea typeface="宋体" panose="02010600030101010101" pitchFamily="2" charset="-122"/>
                        </a:rPr>
                        <a:t>项集</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2000" kern="100" dirty="0">
                          <a:effectLst/>
                          <a:latin typeface="宋体" panose="02010600030101010101" pitchFamily="2" charset="-122"/>
                          <a:ea typeface="宋体" panose="02010600030101010101" pitchFamily="2" charset="-122"/>
                        </a:rPr>
                        <a:t>支持度计数 </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285238">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{A,B}</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800" kern="100">
                          <a:effectLst/>
                          <a:latin typeface="宋体" panose="02010600030101010101" pitchFamily="2" charset="-122"/>
                          <a:ea typeface="宋体" panose="02010600030101010101" pitchFamily="2" charset="-122"/>
                        </a:rPr>
                        <a:t>4</a:t>
                      </a:r>
                      <a:endParaRPr lang="zh-CN" sz="24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285238">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{A,C}</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5</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285238">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{A,E}</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5</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285238">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{A,F}</a:t>
                      </a:r>
                      <a:endParaRPr lang="zh-CN" sz="2400" kern="100" dirty="0">
                        <a:solidFill>
                          <a:srgbClr val="FF0000"/>
                        </a:solidFill>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2</a:t>
                      </a:r>
                      <a:endParaRPr lang="zh-CN" sz="2400" kern="100" dirty="0">
                        <a:solidFill>
                          <a:srgbClr val="FF0000"/>
                        </a:solidFill>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285238">
                <a:tc>
                  <a:txBody>
                    <a:bodyPr/>
                    <a:lstStyle/>
                    <a:p>
                      <a:pPr algn="ctr">
                        <a:spcAft>
                          <a:spcPts val="0"/>
                        </a:spcAft>
                      </a:pPr>
                      <a:r>
                        <a:rPr lang="en-US" sz="1800" kern="100">
                          <a:effectLst/>
                          <a:latin typeface="宋体" panose="02010600030101010101" pitchFamily="2" charset="-122"/>
                          <a:ea typeface="宋体" panose="02010600030101010101" pitchFamily="2" charset="-122"/>
                        </a:rPr>
                        <a:t>{B,C}</a:t>
                      </a:r>
                      <a:endParaRPr lang="zh-CN" sz="24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5</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r h="285238">
                <a:tc>
                  <a:txBody>
                    <a:bodyPr/>
                    <a:lstStyle/>
                    <a:p>
                      <a:pPr algn="ctr">
                        <a:spcAft>
                          <a:spcPts val="0"/>
                        </a:spcAft>
                      </a:pPr>
                      <a:r>
                        <a:rPr lang="en-US" sz="1800" kern="100">
                          <a:effectLst/>
                          <a:latin typeface="宋体" panose="02010600030101010101" pitchFamily="2" charset="-122"/>
                          <a:ea typeface="宋体" panose="02010600030101010101" pitchFamily="2" charset="-122"/>
                        </a:rPr>
                        <a:t>{B,E}</a:t>
                      </a:r>
                      <a:endParaRPr lang="zh-CN" sz="24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6</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6"/>
                  </a:ext>
                </a:extLst>
              </a:tr>
              <a:tr h="285238">
                <a:tc>
                  <a:txBody>
                    <a:bodyPr/>
                    <a:lstStyle/>
                    <a:p>
                      <a:pPr algn="ctr">
                        <a:spcAft>
                          <a:spcPts val="0"/>
                        </a:spcAft>
                      </a:pPr>
                      <a:r>
                        <a:rPr lang="en-US" sz="1800" kern="100">
                          <a:effectLst/>
                          <a:latin typeface="宋体" panose="02010600030101010101" pitchFamily="2" charset="-122"/>
                          <a:ea typeface="宋体" panose="02010600030101010101" pitchFamily="2" charset="-122"/>
                        </a:rPr>
                        <a:t>{B,F}</a:t>
                      </a:r>
                      <a:endParaRPr lang="zh-CN" sz="24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3</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7"/>
                  </a:ext>
                </a:extLst>
              </a:tr>
              <a:tr h="285238">
                <a:tc>
                  <a:txBody>
                    <a:bodyPr/>
                    <a:lstStyle/>
                    <a:p>
                      <a:pPr algn="ctr">
                        <a:spcAft>
                          <a:spcPts val="0"/>
                        </a:spcAft>
                      </a:pPr>
                      <a:r>
                        <a:rPr lang="en-US" sz="1800" kern="100">
                          <a:effectLst/>
                          <a:latin typeface="宋体" panose="02010600030101010101" pitchFamily="2" charset="-122"/>
                          <a:ea typeface="宋体" panose="02010600030101010101" pitchFamily="2" charset="-122"/>
                        </a:rPr>
                        <a:t>{C,E}</a:t>
                      </a:r>
                      <a:endParaRPr lang="zh-CN" sz="24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5</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8"/>
                  </a:ext>
                </a:extLst>
              </a:tr>
              <a:tr h="285238">
                <a:tc>
                  <a:txBody>
                    <a:bodyPr/>
                    <a:lstStyle/>
                    <a:p>
                      <a:pPr algn="ctr">
                        <a:spcAft>
                          <a:spcPts val="0"/>
                        </a:spcAft>
                      </a:pPr>
                      <a:r>
                        <a:rPr lang="en-US" sz="1800" kern="100">
                          <a:effectLst/>
                          <a:latin typeface="宋体" panose="02010600030101010101" pitchFamily="2" charset="-122"/>
                          <a:ea typeface="宋体" panose="02010600030101010101" pitchFamily="2" charset="-122"/>
                        </a:rPr>
                        <a:t>{C,F}</a:t>
                      </a:r>
                      <a:endParaRPr lang="zh-CN" sz="24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3</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9"/>
                  </a:ext>
                </a:extLst>
              </a:tr>
              <a:tr h="285238">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{E,F}</a:t>
                      </a:r>
                      <a:endParaRPr lang="zh-CN" sz="2400" kern="100" dirty="0">
                        <a:solidFill>
                          <a:srgbClr val="FF0000"/>
                        </a:solidFill>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800" kern="100" dirty="0">
                          <a:effectLst/>
                          <a:latin typeface="宋体" panose="02010600030101010101" pitchFamily="2" charset="-122"/>
                          <a:ea typeface="宋体" panose="02010600030101010101" pitchFamily="2" charset="-122"/>
                        </a:rPr>
                        <a:t>2</a:t>
                      </a:r>
                      <a:endParaRPr lang="zh-CN" sz="2400" kern="100" dirty="0">
                        <a:solidFill>
                          <a:srgbClr val="FF0000"/>
                        </a:solidFill>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10"/>
                  </a:ext>
                </a:extLst>
              </a:tr>
            </a:tbl>
          </a:graphicData>
        </a:graphic>
      </p:graphicFrame>
      <p:sp>
        <p:nvSpPr>
          <p:cNvPr id="11" name="TextBox 10"/>
          <p:cNvSpPr txBox="1"/>
          <p:nvPr/>
        </p:nvSpPr>
        <p:spPr>
          <a:xfrm>
            <a:off x="1691680" y="123478"/>
            <a:ext cx="7452320" cy="523220"/>
          </a:xfrm>
          <a:prstGeom prst="rect">
            <a:avLst/>
          </a:prstGeom>
          <a:noFill/>
        </p:spPr>
        <p:txBody>
          <a:bodyPr wrap="square" rtlCol="0">
            <a:spAutoFit/>
          </a:bodyPr>
          <a:lstStyle/>
          <a:p>
            <a:pPr algn="ctr"/>
            <a:r>
              <a:rPr lang="en-US" altLang="zh-CN" sz="2800" b="1" dirty="0" err="1">
                <a:latin typeface="宋体" pitchFamily="2" charset="-122"/>
              </a:rPr>
              <a:t>Apriori</a:t>
            </a:r>
            <a:r>
              <a:rPr lang="zh-CN" altLang="en-US" sz="2800" b="1" dirty="0">
                <a:latin typeface="宋体" pitchFamily="2" charset="-122"/>
              </a:rPr>
              <a:t>算例（</a:t>
            </a:r>
            <a:r>
              <a:rPr lang="en-US" altLang="zh-CN" sz="2800" b="1" dirty="0">
                <a:latin typeface="宋体" pitchFamily="2" charset="-122"/>
              </a:rPr>
              <a:t>2</a:t>
            </a:r>
            <a:r>
              <a:rPr lang="zh-CN" altLang="en-US" sz="2800" b="1" dirty="0">
                <a:latin typeface="宋体" pitchFamily="2" charset="-122"/>
              </a:rPr>
              <a:t>）</a:t>
            </a:r>
          </a:p>
        </p:txBody>
      </p:sp>
      <p:graphicFrame>
        <p:nvGraphicFramePr>
          <p:cNvPr id="13" name="表格 12"/>
          <p:cNvGraphicFramePr>
            <a:graphicFrameLocks noGrp="1"/>
          </p:cNvGraphicFramePr>
          <p:nvPr>
            <p:extLst>
              <p:ext uri="{D42A27DB-BD31-4B8C-83A1-F6EECF244321}">
                <p14:modId xmlns:p14="http://schemas.microsoft.com/office/powerpoint/2010/main" val="544136278"/>
              </p:ext>
            </p:extLst>
          </p:nvPr>
        </p:nvGraphicFramePr>
        <p:xfrm>
          <a:off x="1835696" y="915566"/>
          <a:ext cx="4176464" cy="3600400"/>
        </p:xfrm>
        <a:graphic>
          <a:graphicData uri="http://schemas.openxmlformats.org/drawingml/2006/table">
            <a:tbl>
              <a:tblPr firstRow="1" firstCol="1" bandRow="1">
                <a:tableStyleId>{F5AB1C69-6EDB-4FF4-983F-18BD219EF322}</a:tableStyleId>
              </a:tblPr>
              <a:tblGrid>
                <a:gridCol w="648072">
                  <a:extLst>
                    <a:ext uri="{9D8B030D-6E8A-4147-A177-3AD203B41FA5}">
                      <a16:colId xmlns:a16="http://schemas.microsoft.com/office/drawing/2014/main" xmlns="" val="20000"/>
                    </a:ext>
                  </a:extLst>
                </a:gridCol>
                <a:gridCol w="576064">
                  <a:extLst>
                    <a:ext uri="{9D8B030D-6E8A-4147-A177-3AD203B41FA5}">
                      <a16:colId xmlns:a16="http://schemas.microsoft.com/office/drawing/2014/main" xmlns="" val="20001"/>
                    </a:ext>
                  </a:extLst>
                </a:gridCol>
                <a:gridCol w="576064">
                  <a:extLst>
                    <a:ext uri="{9D8B030D-6E8A-4147-A177-3AD203B41FA5}">
                      <a16:colId xmlns:a16="http://schemas.microsoft.com/office/drawing/2014/main" xmlns="" val="20002"/>
                    </a:ext>
                  </a:extLst>
                </a:gridCol>
                <a:gridCol w="608415">
                  <a:extLst>
                    <a:ext uri="{9D8B030D-6E8A-4147-A177-3AD203B41FA5}">
                      <a16:colId xmlns:a16="http://schemas.microsoft.com/office/drawing/2014/main" xmlns="" val="20003"/>
                    </a:ext>
                  </a:extLst>
                </a:gridCol>
                <a:gridCol w="615721">
                  <a:extLst>
                    <a:ext uri="{9D8B030D-6E8A-4147-A177-3AD203B41FA5}">
                      <a16:colId xmlns:a16="http://schemas.microsoft.com/office/drawing/2014/main" xmlns="" val="20004"/>
                    </a:ext>
                  </a:extLst>
                </a:gridCol>
                <a:gridCol w="576064">
                  <a:extLst>
                    <a:ext uri="{9D8B030D-6E8A-4147-A177-3AD203B41FA5}">
                      <a16:colId xmlns:a16="http://schemas.microsoft.com/office/drawing/2014/main" xmlns="" val="20005"/>
                    </a:ext>
                  </a:extLst>
                </a:gridCol>
                <a:gridCol w="576064">
                  <a:extLst>
                    <a:ext uri="{9D8B030D-6E8A-4147-A177-3AD203B41FA5}">
                      <a16:colId xmlns:a16="http://schemas.microsoft.com/office/drawing/2014/main" xmlns="" val="20006"/>
                    </a:ext>
                  </a:extLst>
                </a:gridCol>
              </a:tblGrid>
              <a:tr h="495960">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评论</a:t>
                      </a:r>
                      <a:endParaRPr lang="en-US" altLang="zh-CN" sz="1600" kern="100" dirty="0">
                        <a:effectLst/>
                        <a:latin typeface="宋体" panose="02010600030101010101" pitchFamily="2" charset="-122"/>
                        <a:ea typeface="宋体" panose="02010600030101010101" pitchFamily="2" charset="-122"/>
                      </a:endParaRPr>
                    </a:p>
                    <a:p>
                      <a:pPr algn="ctr">
                        <a:spcAft>
                          <a:spcPts val="0"/>
                        </a:spcAft>
                      </a:pPr>
                      <a:r>
                        <a:rPr lang="zh-CN" sz="1600" kern="100" dirty="0">
                          <a:effectLst/>
                          <a:latin typeface="宋体" panose="02010600030101010101" pitchFamily="2" charset="-122"/>
                          <a:ea typeface="宋体" panose="02010600030101010101" pitchFamily="2" charset="-122"/>
                        </a:rPr>
                        <a:t>编号</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功能</a:t>
                      </a:r>
                      <a:r>
                        <a:rPr lang="en-US" sz="1600" kern="100" dirty="0">
                          <a:effectLst/>
                          <a:latin typeface="宋体" panose="02010600030101010101" pitchFamily="2" charset="-122"/>
                          <a:ea typeface="宋体" panose="02010600030101010101" pitchFamily="2" charset="-122"/>
                        </a:rPr>
                        <a:t>A </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速度</a:t>
                      </a:r>
                      <a:r>
                        <a:rPr lang="en-US" sz="1600" kern="100" dirty="0">
                          <a:effectLst/>
                          <a:latin typeface="宋体" panose="02010600030101010101" pitchFamily="2" charset="-122"/>
                          <a:ea typeface="宋体" panose="02010600030101010101" pitchFamily="2" charset="-122"/>
                        </a:rPr>
                        <a:t>B</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屏幕</a:t>
                      </a:r>
                      <a:r>
                        <a:rPr lang="en-US" sz="1600" kern="100" dirty="0">
                          <a:effectLst/>
                          <a:latin typeface="宋体" panose="02010600030101010101" pitchFamily="2" charset="-122"/>
                          <a:ea typeface="宋体" panose="02010600030101010101" pitchFamily="2" charset="-122"/>
                        </a:rPr>
                        <a:t>C</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手感</a:t>
                      </a:r>
                      <a:r>
                        <a:rPr lang="en-US" sz="1600" kern="100" dirty="0">
                          <a:effectLst/>
                          <a:latin typeface="宋体" panose="02010600030101010101" pitchFamily="2" charset="-122"/>
                          <a:ea typeface="宋体" panose="02010600030101010101" pitchFamily="2" charset="-122"/>
                        </a:rPr>
                        <a:t>D</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客服</a:t>
                      </a:r>
                      <a:r>
                        <a:rPr lang="en-US" sz="1600" kern="100" dirty="0">
                          <a:effectLst/>
                          <a:latin typeface="宋体" panose="02010600030101010101" pitchFamily="2" charset="-122"/>
                          <a:ea typeface="宋体" panose="02010600030101010101" pitchFamily="2" charset="-122"/>
                        </a:rPr>
                        <a:t>E</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价格</a:t>
                      </a:r>
                      <a:r>
                        <a:rPr lang="en-US" sz="1600" kern="100" dirty="0">
                          <a:effectLst/>
                          <a:latin typeface="宋体" panose="02010600030101010101" pitchFamily="2" charset="-122"/>
                          <a:ea typeface="宋体" panose="02010600030101010101" pitchFamily="2" charset="-122"/>
                        </a:rPr>
                        <a:t>F</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2</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3</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4</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5</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6</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6"/>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7</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7"/>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8</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8"/>
                  </a:ext>
                </a:extLst>
              </a:tr>
              <a:tr h="401256">
                <a:tc>
                  <a:txBody>
                    <a:bodyPr/>
                    <a:lstStyle/>
                    <a:p>
                      <a:pPr algn="ctr">
                        <a:spcAft>
                          <a:spcPts val="0"/>
                        </a:spcAft>
                      </a:pPr>
                      <a:r>
                        <a:rPr lang="en-US" sz="1600" kern="100">
                          <a:effectLst/>
                          <a:latin typeface="宋体" panose="02010600030101010101" pitchFamily="2" charset="-122"/>
                          <a:ea typeface="宋体" panose="02010600030101010101" pitchFamily="2" charset="-122"/>
                        </a:rPr>
                        <a:t>9</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4411543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156176" y="1419622"/>
            <a:ext cx="1800200"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项集</a:t>
            </a:r>
          </a:p>
        </p:txBody>
      </p:sp>
      <p:sp>
        <p:nvSpPr>
          <p:cNvPr id="9" name="TextBox 8"/>
          <p:cNvSpPr txBox="1"/>
          <p:nvPr/>
        </p:nvSpPr>
        <p:spPr>
          <a:xfrm>
            <a:off x="5724128" y="908371"/>
            <a:ext cx="3148619" cy="400110"/>
          </a:xfrm>
          <a:prstGeom prst="rect">
            <a:avLst/>
          </a:prstGeom>
          <a:noFill/>
        </p:spPr>
        <p:txBody>
          <a:bodyPr wrap="none" rtlCol="0">
            <a:spAutoFit/>
          </a:bodyPr>
          <a:lstStyle/>
          <a:p>
            <a:r>
              <a:rPr lang="zh-CN" altLang="en-US" sz="2000" dirty="0"/>
              <a:t>对频繁</a:t>
            </a:r>
            <a:r>
              <a:rPr lang="en-US" altLang="zh-CN" sz="2000" dirty="0"/>
              <a:t>2</a:t>
            </a:r>
            <a:r>
              <a:rPr lang="zh-CN" altLang="en-US" sz="2000" dirty="0"/>
              <a:t>项集进行连接操作</a:t>
            </a:r>
          </a:p>
        </p:txBody>
      </p:sp>
      <p:graphicFrame>
        <p:nvGraphicFramePr>
          <p:cNvPr id="15" name="表格 14"/>
          <p:cNvGraphicFramePr>
            <a:graphicFrameLocks noGrp="1"/>
          </p:cNvGraphicFramePr>
          <p:nvPr>
            <p:extLst>
              <p:ext uri="{D42A27DB-BD31-4B8C-83A1-F6EECF244321}">
                <p14:modId xmlns:p14="http://schemas.microsoft.com/office/powerpoint/2010/main" val="3786502583"/>
              </p:ext>
            </p:extLst>
          </p:nvPr>
        </p:nvGraphicFramePr>
        <p:xfrm>
          <a:off x="6358117" y="1881287"/>
          <a:ext cx="2513062" cy="2808312"/>
        </p:xfrm>
        <a:graphic>
          <a:graphicData uri="http://schemas.openxmlformats.org/drawingml/2006/table">
            <a:tbl>
              <a:tblPr firstRow="1" firstCol="1" bandRow="1">
                <a:tableStyleId>{F5AB1C69-6EDB-4FF4-983F-18BD219EF322}</a:tableStyleId>
              </a:tblPr>
              <a:tblGrid>
                <a:gridCol w="1165340">
                  <a:extLst>
                    <a:ext uri="{9D8B030D-6E8A-4147-A177-3AD203B41FA5}">
                      <a16:colId xmlns:a16="http://schemas.microsoft.com/office/drawing/2014/main" xmlns="" val="20000"/>
                    </a:ext>
                  </a:extLst>
                </a:gridCol>
                <a:gridCol w="1347722">
                  <a:extLst>
                    <a:ext uri="{9D8B030D-6E8A-4147-A177-3AD203B41FA5}">
                      <a16:colId xmlns:a16="http://schemas.microsoft.com/office/drawing/2014/main" xmlns="" val="20001"/>
                    </a:ext>
                  </a:extLst>
                </a:gridCol>
              </a:tblGrid>
              <a:tr h="468052">
                <a:tc>
                  <a:txBody>
                    <a:bodyPr/>
                    <a:lstStyle/>
                    <a:p>
                      <a:pPr algn="ctr">
                        <a:spcAft>
                          <a:spcPts val="0"/>
                        </a:spcAft>
                      </a:pPr>
                      <a:r>
                        <a:rPr lang="zh-CN" sz="1600" kern="100" dirty="0">
                          <a:effectLst/>
                        </a:rPr>
                        <a:t>项集</a:t>
                      </a:r>
                      <a:endParaRPr lang="zh-CN" sz="2000" kern="100" dirty="0">
                        <a:effectLst/>
                        <a:latin typeface="黑体" panose="02010609060101010101" pitchFamily="49" charset="-122"/>
                        <a:ea typeface="黑体" panose="02010609060101010101" pitchFamily="49" charset="-122"/>
                        <a:cs typeface="Times New Roman"/>
                      </a:endParaRPr>
                    </a:p>
                  </a:txBody>
                  <a:tcPr marL="68580" marR="68580" marT="0" marB="0" anchor="ctr"/>
                </a:tc>
                <a:tc>
                  <a:txBody>
                    <a:bodyPr/>
                    <a:lstStyle/>
                    <a:p>
                      <a:pPr algn="ctr">
                        <a:spcAft>
                          <a:spcPts val="0"/>
                        </a:spcAft>
                      </a:pPr>
                      <a:r>
                        <a:rPr lang="zh-CN" sz="1600" kern="100">
                          <a:effectLst/>
                        </a:rPr>
                        <a:t>支持度计数 </a:t>
                      </a:r>
                      <a:endParaRPr lang="zh-CN" sz="2000" kern="100">
                        <a:effectLst/>
                        <a:latin typeface="黑体" panose="02010609060101010101" pitchFamily="49" charset="-122"/>
                        <a:ea typeface="黑体" panose="02010609060101010101" pitchFamily="49" charset="-122"/>
                        <a:cs typeface="Times New Roman"/>
                      </a:endParaRPr>
                    </a:p>
                  </a:txBody>
                  <a:tcPr marL="68580" marR="68580" marT="0" marB="0" anchor="ctr"/>
                </a:tc>
                <a:extLst>
                  <a:ext uri="{0D108BD9-81ED-4DB2-BD59-A6C34878D82A}">
                    <a16:rowId xmlns:a16="http://schemas.microsoft.com/office/drawing/2014/main" xmlns="" val="10000"/>
                  </a:ext>
                </a:extLst>
              </a:tr>
              <a:tr h="468052">
                <a:tc>
                  <a:txBody>
                    <a:bodyPr/>
                    <a:lstStyle/>
                    <a:p>
                      <a:pPr algn="ctr">
                        <a:spcAft>
                          <a:spcPts val="0"/>
                        </a:spcAft>
                      </a:pPr>
                      <a:r>
                        <a:rPr lang="en-US" sz="1600" kern="100" dirty="0">
                          <a:effectLst/>
                        </a:rPr>
                        <a:t>{A,B,C}</a:t>
                      </a:r>
                      <a:endParaRPr lang="zh-CN" sz="2000" kern="100" dirty="0">
                        <a:effectLst/>
                        <a:latin typeface="黑体" panose="02010609060101010101" pitchFamily="49" charset="-122"/>
                        <a:ea typeface="黑体" panose="02010609060101010101" pitchFamily="49" charset="-122"/>
                        <a:cs typeface="Times New Roman"/>
                      </a:endParaRPr>
                    </a:p>
                  </a:txBody>
                  <a:tcPr marL="68580" marR="68580" marT="0" marB="0" anchor="ctr"/>
                </a:tc>
                <a:tc>
                  <a:txBody>
                    <a:bodyPr/>
                    <a:lstStyle/>
                    <a:p>
                      <a:pPr algn="ctr">
                        <a:spcAft>
                          <a:spcPts val="0"/>
                        </a:spcAft>
                      </a:pPr>
                      <a:r>
                        <a:rPr lang="en-US" sz="1600" kern="100">
                          <a:effectLst/>
                        </a:rPr>
                        <a:t>3</a:t>
                      </a:r>
                      <a:endParaRPr lang="zh-CN" sz="2000" kern="100">
                        <a:effectLst/>
                        <a:latin typeface="黑体" panose="02010609060101010101" pitchFamily="49" charset="-122"/>
                        <a:ea typeface="黑体" panose="02010609060101010101" pitchFamily="49" charset="-122"/>
                        <a:cs typeface="Times New Roman"/>
                      </a:endParaRPr>
                    </a:p>
                  </a:txBody>
                  <a:tcPr marL="68580" marR="68580" marT="0" marB="0" anchor="ctr"/>
                </a:tc>
                <a:extLst>
                  <a:ext uri="{0D108BD9-81ED-4DB2-BD59-A6C34878D82A}">
                    <a16:rowId xmlns:a16="http://schemas.microsoft.com/office/drawing/2014/main" xmlns="" val="10001"/>
                  </a:ext>
                </a:extLst>
              </a:tr>
              <a:tr h="468052">
                <a:tc>
                  <a:txBody>
                    <a:bodyPr/>
                    <a:lstStyle/>
                    <a:p>
                      <a:pPr algn="ctr">
                        <a:spcAft>
                          <a:spcPts val="0"/>
                        </a:spcAft>
                      </a:pPr>
                      <a:r>
                        <a:rPr lang="en-US" sz="1600" kern="100">
                          <a:effectLst/>
                        </a:rPr>
                        <a:t>{A,B,E}</a:t>
                      </a:r>
                      <a:endParaRPr lang="zh-CN" sz="2000" kern="100">
                        <a:effectLst/>
                        <a:latin typeface="黑体" panose="02010609060101010101" pitchFamily="49" charset="-122"/>
                        <a:ea typeface="黑体" panose="02010609060101010101" pitchFamily="49" charset="-122"/>
                        <a:cs typeface="Times New Roman"/>
                      </a:endParaRPr>
                    </a:p>
                  </a:txBody>
                  <a:tcPr marL="68580" marR="68580" marT="0" marB="0" anchor="ctr"/>
                </a:tc>
                <a:tc>
                  <a:txBody>
                    <a:bodyPr/>
                    <a:lstStyle/>
                    <a:p>
                      <a:pPr algn="ctr">
                        <a:spcAft>
                          <a:spcPts val="0"/>
                        </a:spcAft>
                      </a:pPr>
                      <a:r>
                        <a:rPr lang="en-US" sz="1600" kern="100">
                          <a:effectLst/>
                        </a:rPr>
                        <a:t>4</a:t>
                      </a:r>
                      <a:endParaRPr lang="zh-CN" sz="2000" kern="100">
                        <a:effectLst/>
                        <a:latin typeface="黑体" panose="02010609060101010101" pitchFamily="49" charset="-122"/>
                        <a:ea typeface="黑体" panose="02010609060101010101" pitchFamily="49" charset="-122"/>
                        <a:cs typeface="Times New Roman"/>
                      </a:endParaRPr>
                    </a:p>
                  </a:txBody>
                  <a:tcPr marL="68580" marR="68580" marT="0" marB="0" anchor="ctr"/>
                </a:tc>
                <a:extLst>
                  <a:ext uri="{0D108BD9-81ED-4DB2-BD59-A6C34878D82A}">
                    <a16:rowId xmlns:a16="http://schemas.microsoft.com/office/drawing/2014/main" xmlns="" val="10002"/>
                  </a:ext>
                </a:extLst>
              </a:tr>
              <a:tr h="468052">
                <a:tc>
                  <a:txBody>
                    <a:bodyPr/>
                    <a:lstStyle/>
                    <a:p>
                      <a:pPr algn="ctr">
                        <a:spcAft>
                          <a:spcPts val="0"/>
                        </a:spcAft>
                      </a:pPr>
                      <a:r>
                        <a:rPr lang="en-US" sz="1600" kern="100">
                          <a:effectLst/>
                        </a:rPr>
                        <a:t>{A,C,E}</a:t>
                      </a:r>
                      <a:endParaRPr lang="zh-CN" sz="2000" kern="100">
                        <a:effectLst/>
                        <a:latin typeface="黑体" panose="02010609060101010101" pitchFamily="49" charset="-122"/>
                        <a:ea typeface="黑体" panose="02010609060101010101" pitchFamily="49" charset="-122"/>
                        <a:cs typeface="Times New Roman"/>
                      </a:endParaRPr>
                    </a:p>
                  </a:txBody>
                  <a:tcPr marL="68580" marR="68580" marT="0" marB="0" anchor="ctr"/>
                </a:tc>
                <a:tc>
                  <a:txBody>
                    <a:bodyPr/>
                    <a:lstStyle/>
                    <a:p>
                      <a:pPr algn="ctr">
                        <a:spcAft>
                          <a:spcPts val="0"/>
                        </a:spcAft>
                      </a:pPr>
                      <a:r>
                        <a:rPr lang="en-US" sz="1600" kern="100">
                          <a:effectLst/>
                        </a:rPr>
                        <a:t>4</a:t>
                      </a:r>
                      <a:endParaRPr lang="zh-CN" sz="2000" kern="100">
                        <a:effectLst/>
                        <a:latin typeface="黑体" panose="02010609060101010101" pitchFamily="49" charset="-122"/>
                        <a:ea typeface="黑体" panose="02010609060101010101" pitchFamily="49" charset="-122"/>
                        <a:cs typeface="Times New Roman"/>
                      </a:endParaRPr>
                    </a:p>
                  </a:txBody>
                  <a:tcPr marL="68580" marR="68580" marT="0" marB="0" anchor="ctr"/>
                </a:tc>
                <a:extLst>
                  <a:ext uri="{0D108BD9-81ED-4DB2-BD59-A6C34878D82A}">
                    <a16:rowId xmlns:a16="http://schemas.microsoft.com/office/drawing/2014/main" xmlns="" val="10003"/>
                  </a:ext>
                </a:extLst>
              </a:tr>
              <a:tr h="468052">
                <a:tc>
                  <a:txBody>
                    <a:bodyPr/>
                    <a:lstStyle/>
                    <a:p>
                      <a:pPr algn="ctr">
                        <a:spcAft>
                          <a:spcPts val="0"/>
                        </a:spcAft>
                      </a:pPr>
                      <a:r>
                        <a:rPr lang="en-US" sz="1600" kern="100">
                          <a:effectLst/>
                        </a:rPr>
                        <a:t>{B,C,E}</a:t>
                      </a:r>
                      <a:endParaRPr lang="zh-CN" sz="2000" kern="100">
                        <a:effectLst/>
                        <a:latin typeface="黑体" panose="02010609060101010101" pitchFamily="49" charset="-122"/>
                        <a:ea typeface="黑体" panose="02010609060101010101" pitchFamily="49" charset="-122"/>
                        <a:cs typeface="Times New Roman"/>
                      </a:endParaRPr>
                    </a:p>
                  </a:txBody>
                  <a:tcPr marL="68580" marR="68580" marT="0" marB="0" anchor="ctr"/>
                </a:tc>
                <a:tc>
                  <a:txBody>
                    <a:bodyPr/>
                    <a:lstStyle/>
                    <a:p>
                      <a:pPr algn="ctr">
                        <a:spcAft>
                          <a:spcPts val="0"/>
                        </a:spcAft>
                      </a:pPr>
                      <a:r>
                        <a:rPr lang="en-US" sz="1600" kern="100" dirty="0">
                          <a:effectLst/>
                        </a:rPr>
                        <a:t>4</a:t>
                      </a:r>
                      <a:endParaRPr lang="zh-CN" sz="2000" kern="100" dirty="0">
                        <a:effectLst/>
                        <a:latin typeface="黑体" panose="02010609060101010101" pitchFamily="49" charset="-122"/>
                        <a:ea typeface="黑体" panose="02010609060101010101" pitchFamily="49" charset="-122"/>
                        <a:cs typeface="Times New Roman"/>
                      </a:endParaRPr>
                    </a:p>
                  </a:txBody>
                  <a:tcPr marL="68580" marR="68580" marT="0" marB="0" anchor="ctr"/>
                </a:tc>
                <a:extLst>
                  <a:ext uri="{0D108BD9-81ED-4DB2-BD59-A6C34878D82A}">
                    <a16:rowId xmlns:a16="http://schemas.microsoft.com/office/drawing/2014/main" xmlns="" val="10004"/>
                  </a:ext>
                </a:extLst>
              </a:tr>
              <a:tr h="468052">
                <a:tc>
                  <a:txBody>
                    <a:bodyPr/>
                    <a:lstStyle/>
                    <a:p>
                      <a:pPr algn="ctr">
                        <a:spcAft>
                          <a:spcPts val="0"/>
                        </a:spcAft>
                      </a:pPr>
                      <a:r>
                        <a:rPr lang="en-US" sz="1600" kern="100" dirty="0">
                          <a:effectLst/>
                        </a:rPr>
                        <a:t>{B,C,F}</a:t>
                      </a:r>
                      <a:endParaRPr lang="zh-CN" sz="2000" kern="100" dirty="0">
                        <a:solidFill>
                          <a:srgbClr val="FF0000"/>
                        </a:solidFill>
                        <a:effectLst/>
                        <a:latin typeface="黑体" panose="02010609060101010101" pitchFamily="49" charset="-122"/>
                        <a:ea typeface="黑体" panose="02010609060101010101" pitchFamily="49" charset="-122"/>
                        <a:cs typeface="Times New Roman"/>
                      </a:endParaRPr>
                    </a:p>
                  </a:txBody>
                  <a:tcPr marL="68580" marR="68580" marT="0" marB="0" anchor="ctr"/>
                </a:tc>
                <a:tc>
                  <a:txBody>
                    <a:bodyPr/>
                    <a:lstStyle/>
                    <a:p>
                      <a:pPr algn="ctr">
                        <a:spcAft>
                          <a:spcPts val="0"/>
                        </a:spcAft>
                      </a:pPr>
                      <a:r>
                        <a:rPr lang="en-US" sz="1600" kern="100" dirty="0">
                          <a:effectLst/>
                        </a:rPr>
                        <a:t>2</a:t>
                      </a:r>
                      <a:endParaRPr lang="zh-CN" sz="2000" kern="100" dirty="0">
                        <a:solidFill>
                          <a:srgbClr val="FF0000"/>
                        </a:solidFill>
                        <a:effectLst/>
                        <a:latin typeface="黑体" panose="02010609060101010101" pitchFamily="49" charset="-122"/>
                        <a:ea typeface="黑体" panose="02010609060101010101" pitchFamily="49" charset="-122"/>
                        <a:cs typeface="Times New Roman"/>
                      </a:endParaRPr>
                    </a:p>
                  </a:txBody>
                  <a:tcPr marL="68580" marR="68580" marT="0" marB="0" anchor="ctr"/>
                </a:tc>
                <a:extLst>
                  <a:ext uri="{0D108BD9-81ED-4DB2-BD59-A6C34878D82A}">
                    <a16:rowId xmlns:a16="http://schemas.microsoft.com/office/drawing/2014/main" xmlns="" val="10005"/>
                  </a:ext>
                </a:extLst>
              </a:tr>
            </a:tbl>
          </a:graphicData>
        </a:graphic>
      </p:graphicFrame>
      <p:sp>
        <p:nvSpPr>
          <p:cNvPr id="8" name="TextBox 7"/>
          <p:cNvSpPr txBox="1"/>
          <p:nvPr/>
        </p:nvSpPr>
        <p:spPr>
          <a:xfrm>
            <a:off x="1691680" y="123478"/>
            <a:ext cx="7452320" cy="523220"/>
          </a:xfrm>
          <a:prstGeom prst="rect">
            <a:avLst/>
          </a:prstGeom>
          <a:noFill/>
        </p:spPr>
        <p:txBody>
          <a:bodyPr wrap="square" rtlCol="0">
            <a:spAutoFit/>
          </a:bodyPr>
          <a:lstStyle/>
          <a:p>
            <a:pPr algn="ctr"/>
            <a:r>
              <a:rPr lang="en-US" altLang="zh-CN" sz="2800" b="1" dirty="0" err="1">
                <a:latin typeface="宋体" pitchFamily="2" charset="-122"/>
              </a:rPr>
              <a:t>Apriori</a:t>
            </a:r>
            <a:r>
              <a:rPr lang="zh-CN" altLang="en-US" sz="2800" b="1" dirty="0">
                <a:latin typeface="宋体" pitchFamily="2" charset="-122"/>
              </a:rPr>
              <a:t>算例（</a:t>
            </a:r>
            <a:r>
              <a:rPr lang="en-US" altLang="zh-CN" sz="2800" b="1" dirty="0">
                <a:latin typeface="宋体" pitchFamily="2" charset="-122"/>
              </a:rPr>
              <a:t>2</a:t>
            </a:r>
            <a:r>
              <a:rPr lang="zh-CN" altLang="en-US" sz="2800" b="1" dirty="0">
                <a:latin typeface="宋体" pitchFamily="2" charset="-122"/>
              </a:rPr>
              <a:t>）</a:t>
            </a:r>
          </a:p>
        </p:txBody>
      </p:sp>
      <p:graphicFrame>
        <p:nvGraphicFramePr>
          <p:cNvPr id="10" name="表格 9"/>
          <p:cNvGraphicFramePr>
            <a:graphicFrameLocks noGrp="1"/>
          </p:cNvGraphicFramePr>
          <p:nvPr>
            <p:extLst>
              <p:ext uri="{D42A27DB-BD31-4B8C-83A1-F6EECF244321}">
                <p14:modId xmlns:p14="http://schemas.microsoft.com/office/powerpoint/2010/main" val="544136278"/>
              </p:ext>
            </p:extLst>
          </p:nvPr>
        </p:nvGraphicFramePr>
        <p:xfrm>
          <a:off x="1835696" y="915566"/>
          <a:ext cx="4176464" cy="3600400"/>
        </p:xfrm>
        <a:graphic>
          <a:graphicData uri="http://schemas.openxmlformats.org/drawingml/2006/table">
            <a:tbl>
              <a:tblPr firstRow="1" firstCol="1" bandRow="1">
                <a:tableStyleId>{F5AB1C69-6EDB-4FF4-983F-18BD219EF322}</a:tableStyleId>
              </a:tblPr>
              <a:tblGrid>
                <a:gridCol w="648072">
                  <a:extLst>
                    <a:ext uri="{9D8B030D-6E8A-4147-A177-3AD203B41FA5}">
                      <a16:colId xmlns:a16="http://schemas.microsoft.com/office/drawing/2014/main" xmlns="" val="20000"/>
                    </a:ext>
                  </a:extLst>
                </a:gridCol>
                <a:gridCol w="576064">
                  <a:extLst>
                    <a:ext uri="{9D8B030D-6E8A-4147-A177-3AD203B41FA5}">
                      <a16:colId xmlns:a16="http://schemas.microsoft.com/office/drawing/2014/main" xmlns="" val="20001"/>
                    </a:ext>
                  </a:extLst>
                </a:gridCol>
                <a:gridCol w="576064">
                  <a:extLst>
                    <a:ext uri="{9D8B030D-6E8A-4147-A177-3AD203B41FA5}">
                      <a16:colId xmlns:a16="http://schemas.microsoft.com/office/drawing/2014/main" xmlns="" val="20002"/>
                    </a:ext>
                  </a:extLst>
                </a:gridCol>
                <a:gridCol w="608415">
                  <a:extLst>
                    <a:ext uri="{9D8B030D-6E8A-4147-A177-3AD203B41FA5}">
                      <a16:colId xmlns:a16="http://schemas.microsoft.com/office/drawing/2014/main" xmlns="" val="20003"/>
                    </a:ext>
                  </a:extLst>
                </a:gridCol>
                <a:gridCol w="615721">
                  <a:extLst>
                    <a:ext uri="{9D8B030D-6E8A-4147-A177-3AD203B41FA5}">
                      <a16:colId xmlns:a16="http://schemas.microsoft.com/office/drawing/2014/main" xmlns="" val="20004"/>
                    </a:ext>
                  </a:extLst>
                </a:gridCol>
                <a:gridCol w="576064">
                  <a:extLst>
                    <a:ext uri="{9D8B030D-6E8A-4147-A177-3AD203B41FA5}">
                      <a16:colId xmlns:a16="http://schemas.microsoft.com/office/drawing/2014/main" xmlns="" val="20005"/>
                    </a:ext>
                  </a:extLst>
                </a:gridCol>
                <a:gridCol w="576064">
                  <a:extLst>
                    <a:ext uri="{9D8B030D-6E8A-4147-A177-3AD203B41FA5}">
                      <a16:colId xmlns:a16="http://schemas.microsoft.com/office/drawing/2014/main" xmlns="" val="20006"/>
                    </a:ext>
                  </a:extLst>
                </a:gridCol>
              </a:tblGrid>
              <a:tr h="495960">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评论</a:t>
                      </a:r>
                      <a:endParaRPr lang="en-US" altLang="zh-CN" sz="1600" kern="100" dirty="0">
                        <a:effectLst/>
                        <a:latin typeface="宋体" panose="02010600030101010101" pitchFamily="2" charset="-122"/>
                        <a:ea typeface="宋体" panose="02010600030101010101" pitchFamily="2" charset="-122"/>
                      </a:endParaRPr>
                    </a:p>
                    <a:p>
                      <a:pPr algn="ctr">
                        <a:spcAft>
                          <a:spcPts val="0"/>
                        </a:spcAft>
                      </a:pPr>
                      <a:r>
                        <a:rPr lang="zh-CN" sz="1600" kern="100" dirty="0">
                          <a:effectLst/>
                          <a:latin typeface="宋体" panose="02010600030101010101" pitchFamily="2" charset="-122"/>
                          <a:ea typeface="宋体" panose="02010600030101010101" pitchFamily="2" charset="-122"/>
                        </a:rPr>
                        <a:t>编号</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功能</a:t>
                      </a:r>
                      <a:r>
                        <a:rPr lang="en-US" sz="1600" kern="100" dirty="0">
                          <a:effectLst/>
                          <a:latin typeface="宋体" panose="02010600030101010101" pitchFamily="2" charset="-122"/>
                          <a:ea typeface="宋体" panose="02010600030101010101" pitchFamily="2" charset="-122"/>
                        </a:rPr>
                        <a:t>A </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速度</a:t>
                      </a:r>
                      <a:r>
                        <a:rPr lang="en-US" sz="1600" kern="100" dirty="0">
                          <a:effectLst/>
                          <a:latin typeface="宋体" panose="02010600030101010101" pitchFamily="2" charset="-122"/>
                          <a:ea typeface="宋体" panose="02010600030101010101" pitchFamily="2" charset="-122"/>
                        </a:rPr>
                        <a:t>B</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屏幕</a:t>
                      </a:r>
                      <a:r>
                        <a:rPr lang="en-US" sz="1600" kern="100" dirty="0">
                          <a:effectLst/>
                          <a:latin typeface="宋体" panose="02010600030101010101" pitchFamily="2" charset="-122"/>
                          <a:ea typeface="宋体" panose="02010600030101010101" pitchFamily="2" charset="-122"/>
                        </a:rPr>
                        <a:t>C</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手感</a:t>
                      </a:r>
                      <a:r>
                        <a:rPr lang="en-US" sz="1600" kern="100" dirty="0">
                          <a:effectLst/>
                          <a:latin typeface="宋体" panose="02010600030101010101" pitchFamily="2" charset="-122"/>
                          <a:ea typeface="宋体" panose="02010600030101010101" pitchFamily="2" charset="-122"/>
                        </a:rPr>
                        <a:t>D</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客服</a:t>
                      </a:r>
                      <a:r>
                        <a:rPr lang="en-US" sz="1600" kern="100" dirty="0">
                          <a:effectLst/>
                          <a:latin typeface="宋体" panose="02010600030101010101" pitchFamily="2" charset="-122"/>
                          <a:ea typeface="宋体" panose="02010600030101010101" pitchFamily="2" charset="-122"/>
                        </a:rPr>
                        <a:t>E</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价格</a:t>
                      </a:r>
                      <a:r>
                        <a:rPr lang="en-US" sz="1600" kern="100" dirty="0">
                          <a:effectLst/>
                          <a:latin typeface="宋体" panose="02010600030101010101" pitchFamily="2" charset="-122"/>
                          <a:ea typeface="宋体" panose="02010600030101010101" pitchFamily="2" charset="-122"/>
                        </a:rPr>
                        <a:t>F</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2</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3</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4</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5</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6</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6"/>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7</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7"/>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8</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8"/>
                  </a:ext>
                </a:extLst>
              </a:tr>
              <a:tr h="401256">
                <a:tc>
                  <a:txBody>
                    <a:bodyPr/>
                    <a:lstStyle/>
                    <a:p>
                      <a:pPr algn="ctr">
                        <a:spcAft>
                          <a:spcPts val="0"/>
                        </a:spcAft>
                      </a:pPr>
                      <a:r>
                        <a:rPr lang="en-US" sz="1600" kern="100">
                          <a:effectLst/>
                          <a:latin typeface="宋体" panose="02010600030101010101" pitchFamily="2" charset="-122"/>
                          <a:ea typeface="宋体" panose="02010600030101010101" pitchFamily="2" charset="-122"/>
                        </a:rPr>
                        <a:t>9</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57651915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156176" y="1419622"/>
            <a:ext cx="1800200"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dirty="0">
                <a:latin typeface="黑体" panose="02010609060101010101" pitchFamily="49" charset="-122"/>
                <a:ea typeface="黑体" panose="02010609060101010101" pitchFamily="49" charset="-122"/>
              </a:rPr>
              <a:t>4</a:t>
            </a:r>
            <a:r>
              <a:rPr lang="zh-CN" altLang="en-US" sz="2400" dirty="0">
                <a:latin typeface="黑体" panose="02010609060101010101" pitchFamily="49" charset="-122"/>
                <a:ea typeface="黑体" panose="02010609060101010101" pitchFamily="49" charset="-122"/>
              </a:rPr>
              <a:t>项集</a:t>
            </a:r>
          </a:p>
        </p:txBody>
      </p:sp>
      <p:sp>
        <p:nvSpPr>
          <p:cNvPr id="9" name="TextBox 8"/>
          <p:cNvSpPr txBox="1"/>
          <p:nvPr/>
        </p:nvSpPr>
        <p:spPr>
          <a:xfrm>
            <a:off x="5724128" y="908371"/>
            <a:ext cx="3148619" cy="400110"/>
          </a:xfrm>
          <a:prstGeom prst="rect">
            <a:avLst/>
          </a:prstGeom>
          <a:noFill/>
        </p:spPr>
        <p:txBody>
          <a:bodyPr wrap="none" rtlCol="0">
            <a:spAutoFit/>
          </a:bodyPr>
          <a:lstStyle/>
          <a:p>
            <a:r>
              <a:rPr lang="zh-CN" altLang="en-US" sz="2000" dirty="0"/>
              <a:t>对频繁</a:t>
            </a:r>
            <a:r>
              <a:rPr lang="en-US" altLang="zh-CN" sz="2000" dirty="0"/>
              <a:t>3</a:t>
            </a:r>
            <a:r>
              <a:rPr lang="zh-CN" altLang="en-US" sz="2000" dirty="0"/>
              <a:t>项集进行连接操作</a:t>
            </a:r>
          </a:p>
        </p:txBody>
      </p:sp>
      <p:graphicFrame>
        <p:nvGraphicFramePr>
          <p:cNvPr id="10" name="表格 9"/>
          <p:cNvGraphicFramePr>
            <a:graphicFrameLocks noGrp="1"/>
          </p:cNvGraphicFramePr>
          <p:nvPr>
            <p:extLst>
              <p:ext uri="{D42A27DB-BD31-4B8C-83A1-F6EECF244321}">
                <p14:modId xmlns:p14="http://schemas.microsoft.com/office/powerpoint/2010/main" val="1264534853"/>
              </p:ext>
            </p:extLst>
          </p:nvPr>
        </p:nvGraphicFramePr>
        <p:xfrm>
          <a:off x="6228184" y="2283718"/>
          <a:ext cx="2712962" cy="1269477"/>
        </p:xfrm>
        <a:graphic>
          <a:graphicData uri="http://schemas.openxmlformats.org/drawingml/2006/table">
            <a:tbl>
              <a:tblPr firstRow="1" firstCol="1" bandRow="1">
                <a:tableStyleId>{F5AB1C69-6EDB-4FF4-983F-18BD219EF322}</a:tableStyleId>
              </a:tblPr>
              <a:tblGrid>
                <a:gridCol w="1440160">
                  <a:extLst>
                    <a:ext uri="{9D8B030D-6E8A-4147-A177-3AD203B41FA5}">
                      <a16:colId xmlns:a16="http://schemas.microsoft.com/office/drawing/2014/main" xmlns="" val="20000"/>
                    </a:ext>
                  </a:extLst>
                </a:gridCol>
                <a:gridCol w="1272802">
                  <a:extLst>
                    <a:ext uri="{9D8B030D-6E8A-4147-A177-3AD203B41FA5}">
                      <a16:colId xmlns:a16="http://schemas.microsoft.com/office/drawing/2014/main" xmlns="" val="20001"/>
                    </a:ext>
                  </a:extLst>
                </a:gridCol>
              </a:tblGrid>
              <a:tr h="585401">
                <a:tc>
                  <a:txBody>
                    <a:bodyPr/>
                    <a:lstStyle/>
                    <a:p>
                      <a:pPr algn="ctr">
                        <a:spcAft>
                          <a:spcPts val="0"/>
                        </a:spcAft>
                      </a:pPr>
                      <a:r>
                        <a:rPr lang="zh-CN" sz="1600" kern="100" dirty="0">
                          <a:effectLst/>
                        </a:rPr>
                        <a:t>项集</a:t>
                      </a:r>
                      <a:endParaRPr lang="zh-CN" sz="2000" kern="100" dirty="0">
                        <a:effectLst/>
                        <a:latin typeface="黑体" panose="02010609060101010101" pitchFamily="49" charset="-122"/>
                        <a:ea typeface="黑体" panose="02010609060101010101" pitchFamily="49" charset="-122"/>
                        <a:cs typeface="Times New Roman"/>
                      </a:endParaRPr>
                    </a:p>
                  </a:txBody>
                  <a:tcPr marL="68580" marR="68580" marT="0" marB="0" anchor="ctr"/>
                </a:tc>
                <a:tc>
                  <a:txBody>
                    <a:bodyPr/>
                    <a:lstStyle/>
                    <a:p>
                      <a:pPr algn="ctr">
                        <a:spcAft>
                          <a:spcPts val="0"/>
                        </a:spcAft>
                      </a:pPr>
                      <a:r>
                        <a:rPr lang="zh-CN" sz="1600" kern="100" dirty="0">
                          <a:effectLst/>
                        </a:rPr>
                        <a:t>支持度计数 </a:t>
                      </a:r>
                      <a:endParaRPr lang="zh-CN" sz="2000" kern="100" dirty="0">
                        <a:effectLst/>
                        <a:latin typeface="黑体" panose="02010609060101010101" pitchFamily="49" charset="-122"/>
                        <a:ea typeface="黑体" panose="02010609060101010101" pitchFamily="49" charset="-122"/>
                        <a:cs typeface="Times New Roman"/>
                      </a:endParaRPr>
                    </a:p>
                  </a:txBody>
                  <a:tcPr marL="68580" marR="68580" marT="0" marB="0" anchor="ctr"/>
                </a:tc>
                <a:extLst>
                  <a:ext uri="{0D108BD9-81ED-4DB2-BD59-A6C34878D82A}">
                    <a16:rowId xmlns:a16="http://schemas.microsoft.com/office/drawing/2014/main" xmlns="" val="10000"/>
                  </a:ext>
                </a:extLst>
              </a:tr>
              <a:tr h="684076">
                <a:tc>
                  <a:txBody>
                    <a:bodyPr/>
                    <a:lstStyle/>
                    <a:p>
                      <a:pPr algn="ctr">
                        <a:spcAft>
                          <a:spcPts val="0"/>
                        </a:spcAft>
                      </a:pPr>
                      <a:r>
                        <a:rPr lang="en-US" sz="1800" kern="100" dirty="0">
                          <a:effectLst/>
                        </a:rPr>
                        <a:t>{A,  B,  C,  E}</a:t>
                      </a:r>
                      <a:endParaRPr lang="zh-CN" sz="2400" kern="100" dirty="0">
                        <a:effectLst/>
                        <a:latin typeface="Calibri"/>
                        <a:ea typeface="宋体"/>
                        <a:cs typeface="Times New Roman"/>
                      </a:endParaRPr>
                    </a:p>
                  </a:txBody>
                  <a:tcPr marL="68580" marR="68580" marT="0" marB="0" anchor="ctr"/>
                </a:tc>
                <a:tc>
                  <a:txBody>
                    <a:bodyPr/>
                    <a:lstStyle/>
                    <a:p>
                      <a:pPr algn="ctr">
                        <a:spcAft>
                          <a:spcPts val="0"/>
                        </a:spcAft>
                      </a:pPr>
                      <a:r>
                        <a:rPr lang="en-US" sz="1800" kern="100" dirty="0">
                          <a:effectLst/>
                        </a:rPr>
                        <a:t>3</a:t>
                      </a:r>
                      <a:endParaRPr lang="zh-CN" sz="24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1"/>
                  </a:ext>
                </a:extLst>
              </a:tr>
            </a:tbl>
          </a:graphicData>
        </a:graphic>
      </p:graphicFrame>
      <p:sp>
        <p:nvSpPr>
          <p:cNvPr id="11" name="矩形 10"/>
          <p:cNvSpPr/>
          <p:nvPr/>
        </p:nvSpPr>
        <p:spPr>
          <a:xfrm>
            <a:off x="6372200" y="3795886"/>
            <a:ext cx="2500547"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dirty="0"/>
              <a:t>无法再生出候选</a:t>
            </a:r>
            <a:r>
              <a:rPr lang="en-US" altLang="zh-CN" dirty="0"/>
              <a:t>5</a:t>
            </a:r>
            <a:r>
              <a:rPr lang="zh-CN" altLang="zh-CN" dirty="0"/>
              <a:t>项集</a:t>
            </a:r>
            <a:r>
              <a:rPr lang="zh-CN" altLang="en-US" dirty="0"/>
              <a:t>，迭代结束</a:t>
            </a:r>
          </a:p>
        </p:txBody>
      </p:sp>
      <p:sp>
        <p:nvSpPr>
          <p:cNvPr id="13" name="TextBox 12"/>
          <p:cNvSpPr txBox="1"/>
          <p:nvPr/>
        </p:nvSpPr>
        <p:spPr>
          <a:xfrm>
            <a:off x="1691680" y="123478"/>
            <a:ext cx="7452320" cy="523220"/>
          </a:xfrm>
          <a:prstGeom prst="rect">
            <a:avLst/>
          </a:prstGeom>
          <a:noFill/>
        </p:spPr>
        <p:txBody>
          <a:bodyPr wrap="square" rtlCol="0">
            <a:spAutoFit/>
          </a:bodyPr>
          <a:lstStyle/>
          <a:p>
            <a:pPr algn="ctr"/>
            <a:r>
              <a:rPr lang="en-US" altLang="zh-CN" sz="2800" b="1" dirty="0" err="1">
                <a:latin typeface="宋体" pitchFamily="2" charset="-122"/>
              </a:rPr>
              <a:t>Apriori</a:t>
            </a:r>
            <a:r>
              <a:rPr lang="zh-CN" altLang="en-US" sz="2800" b="1" dirty="0">
                <a:latin typeface="宋体" pitchFamily="2" charset="-122"/>
              </a:rPr>
              <a:t>算例（</a:t>
            </a:r>
            <a:r>
              <a:rPr lang="en-US" altLang="zh-CN" sz="2800" b="1" dirty="0">
                <a:latin typeface="宋体" pitchFamily="2" charset="-122"/>
              </a:rPr>
              <a:t>2</a:t>
            </a:r>
            <a:r>
              <a:rPr lang="zh-CN" altLang="en-US" sz="2800" b="1" dirty="0">
                <a:latin typeface="宋体" pitchFamily="2" charset="-122"/>
              </a:rPr>
              <a:t>）</a:t>
            </a:r>
          </a:p>
        </p:txBody>
      </p:sp>
      <p:graphicFrame>
        <p:nvGraphicFramePr>
          <p:cNvPr id="14" name="表格 13"/>
          <p:cNvGraphicFramePr>
            <a:graphicFrameLocks noGrp="1"/>
          </p:cNvGraphicFramePr>
          <p:nvPr>
            <p:extLst>
              <p:ext uri="{D42A27DB-BD31-4B8C-83A1-F6EECF244321}">
                <p14:modId xmlns:p14="http://schemas.microsoft.com/office/powerpoint/2010/main" val="544136278"/>
              </p:ext>
            </p:extLst>
          </p:nvPr>
        </p:nvGraphicFramePr>
        <p:xfrm>
          <a:off x="1835696" y="915566"/>
          <a:ext cx="4176464" cy="3600400"/>
        </p:xfrm>
        <a:graphic>
          <a:graphicData uri="http://schemas.openxmlformats.org/drawingml/2006/table">
            <a:tbl>
              <a:tblPr firstRow="1" firstCol="1" bandRow="1">
                <a:tableStyleId>{F5AB1C69-6EDB-4FF4-983F-18BD219EF322}</a:tableStyleId>
              </a:tblPr>
              <a:tblGrid>
                <a:gridCol w="648072">
                  <a:extLst>
                    <a:ext uri="{9D8B030D-6E8A-4147-A177-3AD203B41FA5}">
                      <a16:colId xmlns:a16="http://schemas.microsoft.com/office/drawing/2014/main" xmlns="" val="20000"/>
                    </a:ext>
                  </a:extLst>
                </a:gridCol>
                <a:gridCol w="576064">
                  <a:extLst>
                    <a:ext uri="{9D8B030D-6E8A-4147-A177-3AD203B41FA5}">
                      <a16:colId xmlns:a16="http://schemas.microsoft.com/office/drawing/2014/main" xmlns="" val="20001"/>
                    </a:ext>
                  </a:extLst>
                </a:gridCol>
                <a:gridCol w="576064">
                  <a:extLst>
                    <a:ext uri="{9D8B030D-6E8A-4147-A177-3AD203B41FA5}">
                      <a16:colId xmlns:a16="http://schemas.microsoft.com/office/drawing/2014/main" xmlns="" val="20002"/>
                    </a:ext>
                  </a:extLst>
                </a:gridCol>
                <a:gridCol w="608415">
                  <a:extLst>
                    <a:ext uri="{9D8B030D-6E8A-4147-A177-3AD203B41FA5}">
                      <a16:colId xmlns:a16="http://schemas.microsoft.com/office/drawing/2014/main" xmlns="" val="20003"/>
                    </a:ext>
                  </a:extLst>
                </a:gridCol>
                <a:gridCol w="615721">
                  <a:extLst>
                    <a:ext uri="{9D8B030D-6E8A-4147-A177-3AD203B41FA5}">
                      <a16:colId xmlns:a16="http://schemas.microsoft.com/office/drawing/2014/main" xmlns="" val="20004"/>
                    </a:ext>
                  </a:extLst>
                </a:gridCol>
                <a:gridCol w="576064">
                  <a:extLst>
                    <a:ext uri="{9D8B030D-6E8A-4147-A177-3AD203B41FA5}">
                      <a16:colId xmlns:a16="http://schemas.microsoft.com/office/drawing/2014/main" xmlns="" val="20005"/>
                    </a:ext>
                  </a:extLst>
                </a:gridCol>
                <a:gridCol w="576064">
                  <a:extLst>
                    <a:ext uri="{9D8B030D-6E8A-4147-A177-3AD203B41FA5}">
                      <a16:colId xmlns:a16="http://schemas.microsoft.com/office/drawing/2014/main" xmlns="" val="20006"/>
                    </a:ext>
                  </a:extLst>
                </a:gridCol>
              </a:tblGrid>
              <a:tr h="495960">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评论</a:t>
                      </a:r>
                      <a:endParaRPr lang="en-US" altLang="zh-CN" sz="1600" kern="100" dirty="0">
                        <a:effectLst/>
                        <a:latin typeface="宋体" panose="02010600030101010101" pitchFamily="2" charset="-122"/>
                        <a:ea typeface="宋体" panose="02010600030101010101" pitchFamily="2" charset="-122"/>
                      </a:endParaRPr>
                    </a:p>
                    <a:p>
                      <a:pPr algn="ctr">
                        <a:spcAft>
                          <a:spcPts val="0"/>
                        </a:spcAft>
                      </a:pPr>
                      <a:r>
                        <a:rPr lang="zh-CN" sz="1600" kern="100" dirty="0">
                          <a:effectLst/>
                          <a:latin typeface="宋体" panose="02010600030101010101" pitchFamily="2" charset="-122"/>
                          <a:ea typeface="宋体" panose="02010600030101010101" pitchFamily="2" charset="-122"/>
                        </a:rPr>
                        <a:t>编号</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功能</a:t>
                      </a:r>
                      <a:r>
                        <a:rPr lang="en-US" sz="1600" kern="100" dirty="0">
                          <a:effectLst/>
                          <a:latin typeface="宋体" panose="02010600030101010101" pitchFamily="2" charset="-122"/>
                          <a:ea typeface="宋体" panose="02010600030101010101" pitchFamily="2" charset="-122"/>
                        </a:rPr>
                        <a:t>A </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速度</a:t>
                      </a:r>
                      <a:r>
                        <a:rPr lang="en-US" sz="1600" kern="100" dirty="0">
                          <a:effectLst/>
                          <a:latin typeface="宋体" panose="02010600030101010101" pitchFamily="2" charset="-122"/>
                          <a:ea typeface="宋体" panose="02010600030101010101" pitchFamily="2" charset="-122"/>
                        </a:rPr>
                        <a:t>B</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屏幕</a:t>
                      </a:r>
                      <a:r>
                        <a:rPr lang="en-US" sz="1600" kern="100" dirty="0">
                          <a:effectLst/>
                          <a:latin typeface="宋体" panose="02010600030101010101" pitchFamily="2" charset="-122"/>
                          <a:ea typeface="宋体" panose="02010600030101010101" pitchFamily="2" charset="-122"/>
                        </a:rPr>
                        <a:t>C</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手感</a:t>
                      </a:r>
                      <a:r>
                        <a:rPr lang="en-US" sz="1600" kern="100" dirty="0">
                          <a:effectLst/>
                          <a:latin typeface="宋体" panose="02010600030101010101" pitchFamily="2" charset="-122"/>
                          <a:ea typeface="宋体" panose="02010600030101010101" pitchFamily="2" charset="-122"/>
                        </a:rPr>
                        <a:t>D</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客服</a:t>
                      </a:r>
                      <a:r>
                        <a:rPr lang="en-US" sz="1600" kern="100" dirty="0">
                          <a:effectLst/>
                          <a:latin typeface="宋体" panose="02010600030101010101" pitchFamily="2" charset="-122"/>
                          <a:ea typeface="宋体" panose="02010600030101010101" pitchFamily="2" charset="-122"/>
                        </a:rPr>
                        <a:t>E</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价格</a:t>
                      </a:r>
                      <a:r>
                        <a:rPr lang="en-US" sz="1600" kern="100" dirty="0">
                          <a:effectLst/>
                          <a:latin typeface="宋体" panose="02010600030101010101" pitchFamily="2" charset="-122"/>
                          <a:ea typeface="宋体" panose="02010600030101010101" pitchFamily="2" charset="-122"/>
                        </a:rPr>
                        <a:t>F</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2</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3</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4</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5</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6</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6"/>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7</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7"/>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8</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8"/>
                  </a:ext>
                </a:extLst>
              </a:tr>
              <a:tr h="401256">
                <a:tc>
                  <a:txBody>
                    <a:bodyPr/>
                    <a:lstStyle/>
                    <a:p>
                      <a:pPr algn="ctr">
                        <a:spcAft>
                          <a:spcPts val="0"/>
                        </a:spcAft>
                      </a:pPr>
                      <a:r>
                        <a:rPr lang="en-US" sz="1600" kern="100">
                          <a:effectLst/>
                          <a:latin typeface="宋体" panose="02010600030101010101" pitchFamily="2" charset="-122"/>
                          <a:ea typeface="宋体" panose="02010600030101010101" pitchFamily="2" charset="-122"/>
                        </a:rPr>
                        <a:t>9</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353660233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098895" y="1347614"/>
            <a:ext cx="2952328"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sz="2400" dirty="0"/>
              <a:t>根据频繁项集和预设的最小置信度得到强关联规则</a:t>
            </a:r>
            <a:endParaRPr lang="zh-CN" altLang="en-US" sz="2400" dirty="0"/>
          </a:p>
        </p:txBody>
      </p:sp>
      <p:sp>
        <p:nvSpPr>
          <p:cNvPr id="14" name="矩形 13"/>
          <p:cNvSpPr/>
          <p:nvPr/>
        </p:nvSpPr>
        <p:spPr>
          <a:xfrm>
            <a:off x="6228184" y="3467784"/>
            <a:ext cx="2880320" cy="400110"/>
          </a:xfrm>
          <a:prstGeom prst="rect">
            <a:avLst/>
          </a:prstGeom>
        </p:spPr>
        <p:txBody>
          <a:bodyPr wrap="square">
            <a:spAutoFit/>
          </a:bodyPr>
          <a:lstStyle/>
          <a:p>
            <a:r>
              <a:rPr lang="zh-CN" altLang="zh-CN" sz="2000" dirty="0">
                <a:latin typeface="黑体" panose="02010609060101010101" pitchFamily="49" charset="-122"/>
                <a:ea typeface="黑体" panose="02010609060101010101" pitchFamily="49" charset="-122"/>
              </a:rPr>
              <a:t>设置最小置信度为</a:t>
            </a:r>
            <a:r>
              <a:rPr lang="en-US" altLang="zh-CN" sz="2000" dirty="0">
                <a:latin typeface="黑体" panose="02010609060101010101" pitchFamily="49" charset="-122"/>
                <a:ea typeface="黑体" panose="02010609060101010101" pitchFamily="49" charset="-122"/>
              </a:rPr>
              <a:t>60%</a:t>
            </a:r>
            <a:endParaRPr lang="zh-CN" altLang="en-US" sz="2000" dirty="0">
              <a:latin typeface="黑体" panose="02010609060101010101" pitchFamily="49" charset="-122"/>
              <a:ea typeface="黑体" panose="02010609060101010101" pitchFamily="49" charset="-122"/>
            </a:endParaRPr>
          </a:p>
        </p:txBody>
      </p:sp>
      <p:sp>
        <p:nvSpPr>
          <p:cNvPr id="8" name="TextBox 7"/>
          <p:cNvSpPr txBox="1"/>
          <p:nvPr/>
        </p:nvSpPr>
        <p:spPr>
          <a:xfrm>
            <a:off x="1691680" y="123478"/>
            <a:ext cx="7452320" cy="523220"/>
          </a:xfrm>
          <a:prstGeom prst="rect">
            <a:avLst/>
          </a:prstGeom>
          <a:noFill/>
        </p:spPr>
        <p:txBody>
          <a:bodyPr wrap="square" rtlCol="0">
            <a:spAutoFit/>
          </a:bodyPr>
          <a:lstStyle/>
          <a:p>
            <a:pPr algn="ctr"/>
            <a:r>
              <a:rPr lang="en-US" altLang="zh-CN" sz="2800" b="1" dirty="0" err="1">
                <a:latin typeface="宋体" pitchFamily="2" charset="-122"/>
              </a:rPr>
              <a:t>Apriori</a:t>
            </a:r>
            <a:r>
              <a:rPr lang="zh-CN" altLang="en-US" sz="2800" b="1" dirty="0">
                <a:latin typeface="宋体" pitchFamily="2" charset="-122"/>
              </a:rPr>
              <a:t>算例（</a:t>
            </a:r>
            <a:r>
              <a:rPr lang="en-US" altLang="zh-CN" sz="2800" b="1" dirty="0">
                <a:latin typeface="宋体" pitchFamily="2" charset="-122"/>
              </a:rPr>
              <a:t>2</a:t>
            </a:r>
            <a:r>
              <a:rPr lang="zh-CN" altLang="en-US" sz="2800" b="1" dirty="0">
                <a:latin typeface="宋体" pitchFamily="2" charset="-122"/>
              </a:rPr>
              <a:t>）</a:t>
            </a:r>
          </a:p>
        </p:txBody>
      </p:sp>
      <p:graphicFrame>
        <p:nvGraphicFramePr>
          <p:cNvPr id="9" name="表格 8"/>
          <p:cNvGraphicFramePr>
            <a:graphicFrameLocks noGrp="1"/>
          </p:cNvGraphicFramePr>
          <p:nvPr>
            <p:extLst>
              <p:ext uri="{D42A27DB-BD31-4B8C-83A1-F6EECF244321}">
                <p14:modId xmlns:p14="http://schemas.microsoft.com/office/powerpoint/2010/main" val="544136278"/>
              </p:ext>
            </p:extLst>
          </p:nvPr>
        </p:nvGraphicFramePr>
        <p:xfrm>
          <a:off x="1835696" y="915566"/>
          <a:ext cx="4176464" cy="3600400"/>
        </p:xfrm>
        <a:graphic>
          <a:graphicData uri="http://schemas.openxmlformats.org/drawingml/2006/table">
            <a:tbl>
              <a:tblPr firstRow="1" firstCol="1" bandRow="1">
                <a:tableStyleId>{F5AB1C69-6EDB-4FF4-983F-18BD219EF322}</a:tableStyleId>
              </a:tblPr>
              <a:tblGrid>
                <a:gridCol w="648072">
                  <a:extLst>
                    <a:ext uri="{9D8B030D-6E8A-4147-A177-3AD203B41FA5}">
                      <a16:colId xmlns:a16="http://schemas.microsoft.com/office/drawing/2014/main" xmlns="" val="20000"/>
                    </a:ext>
                  </a:extLst>
                </a:gridCol>
                <a:gridCol w="576064">
                  <a:extLst>
                    <a:ext uri="{9D8B030D-6E8A-4147-A177-3AD203B41FA5}">
                      <a16:colId xmlns:a16="http://schemas.microsoft.com/office/drawing/2014/main" xmlns="" val="20001"/>
                    </a:ext>
                  </a:extLst>
                </a:gridCol>
                <a:gridCol w="576064">
                  <a:extLst>
                    <a:ext uri="{9D8B030D-6E8A-4147-A177-3AD203B41FA5}">
                      <a16:colId xmlns:a16="http://schemas.microsoft.com/office/drawing/2014/main" xmlns="" val="20002"/>
                    </a:ext>
                  </a:extLst>
                </a:gridCol>
                <a:gridCol w="608415">
                  <a:extLst>
                    <a:ext uri="{9D8B030D-6E8A-4147-A177-3AD203B41FA5}">
                      <a16:colId xmlns:a16="http://schemas.microsoft.com/office/drawing/2014/main" xmlns="" val="20003"/>
                    </a:ext>
                  </a:extLst>
                </a:gridCol>
                <a:gridCol w="615721">
                  <a:extLst>
                    <a:ext uri="{9D8B030D-6E8A-4147-A177-3AD203B41FA5}">
                      <a16:colId xmlns:a16="http://schemas.microsoft.com/office/drawing/2014/main" xmlns="" val="20004"/>
                    </a:ext>
                  </a:extLst>
                </a:gridCol>
                <a:gridCol w="576064">
                  <a:extLst>
                    <a:ext uri="{9D8B030D-6E8A-4147-A177-3AD203B41FA5}">
                      <a16:colId xmlns:a16="http://schemas.microsoft.com/office/drawing/2014/main" xmlns="" val="20005"/>
                    </a:ext>
                  </a:extLst>
                </a:gridCol>
                <a:gridCol w="576064">
                  <a:extLst>
                    <a:ext uri="{9D8B030D-6E8A-4147-A177-3AD203B41FA5}">
                      <a16:colId xmlns:a16="http://schemas.microsoft.com/office/drawing/2014/main" xmlns="" val="20006"/>
                    </a:ext>
                  </a:extLst>
                </a:gridCol>
              </a:tblGrid>
              <a:tr h="495960">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评论</a:t>
                      </a:r>
                      <a:endParaRPr lang="en-US" altLang="zh-CN" sz="1600" kern="100" dirty="0">
                        <a:effectLst/>
                        <a:latin typeface="宋体" panose="02010600030101010101" pitchFamily="2" charset="-122"/>
                        <a:ea typeface="宋体" panose="02010600030101010101" pitchFamily="2" charset="-122"/>
                      </a:endParaRPr>
                    </a:p>
                    <a:p>
                      <a:pPr algn="ctr">
                        <a:spcAft>
                          <a:spcPts val="0"/>
                        </a:spcAft>
                      </a:pPr>
                      <a:r>
                        <a:rPr lang="zh-CN" sz="1600" kern="100" dirty="0">
                          <a:effectLst/>
                          <a:latin typeface="宋体" panose="02010600030101010101" pitchFamily="2" charset="-122"/>
                          <a:ea typeface="宋体" panose="02010600030101010101" pitchFamily="2" charset="-122"/>
                        </a:rPr>
                        <a:t>编号</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功能</a:t>
                      </a:r>
                      <a:r>
                        <a:rPr lang="en-US" sz="1600" kern="100" dirty="0">
                          <a:effectLst/>
                          <a:latin typeface="宋体" panose="02010600030101010101" pitchFamily="2" charset="-122"/>
                          <a:ea typeface="宋体" panose="02010600030101010101" pitchFamily="2" charset="-122"/>
                        </a:rPr>
                        <a:t>A </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速度</a:t>
                      </a:r>
                      <a:r>
                        <a:rPr lang="en-US" sz="1600" kern="100" dirty="0">
                          <a:effectLst/>
                          <a:latin typeface="宋体" panose="02010600030101010101" pitchFamily="2" charset="-122"/>
                          <a:ea typeface="宋体" panose="02010600030101010101" pitchFamily="2" charset="-122"/>
                        </a:rPr>
                        <a:t>B</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屏幕</a:t>
                      </a:r>
                      <a:r>
                        <a:rPr lang="en-US" sz="1600" kern="100" dirty="0">
                          <a:effectLst/>
                          <a:latin typeface="宋体" panose="02010600030101010101" pitchFamily="2" charset="-122"/>
                          <a:ea typeface="宋体" panose="02010600030101010101" pitchFamily="2" charset="-122"/>
                        </a:rPr>
                        <a:t>C</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手感</a:t>
                      </a:r>
                      <a:r>
                        <a:rPr lang="en-US" sz="1600" kern="100" dirty="0">
                          <a:effectLst/>
                          <a:latin typeface="宋体" panose="02010600030101010101" pitchFamily="2" charset="-122"/>
                          <a:ea typeface="宋体" panose="02010600030101010101" pitchFamily="2" charset="-122"/>
                        </a:rPr>
                        <a:t>D</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客服</a:t>
                      </a:r>
                      <a:r>
                        <a:rPr lang="en-US" sz="1600" kern="100" dirty="0">
                          <a:effectLst/>
                          <a:latin typeface="宋体" panose="02010600030101010101" pitchFamily="2" charset="-122"/>
                          <a:ea typeface="宋体" panose="02010600030101010101" pitchFamily="2" charset="-122"/>
                        </a:rPr>
                        <a:t>E</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价格</a:t>
                      </a:r>
                      <a:r>
                        <a:rPr lang="en-US" sz="1600" kern="100" dirty="0">
                          <a:effectLst/>
                          <a:latin typeface="宋体" panose="02010600030101010101" pitchFamily="2" charset="-122"/>
                          <a:ea typeface="宋体" panose="02010600030101010101" pitchFamily="2" charset="-122"/>
                        </a:rPr>
                        <a:t>F</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2</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3</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4</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5</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6</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6"/>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7</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7"/>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8</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8"/>
                  </a:ext>
                </a:extLst>
              </a:tr>
              <a:tr h="401256">
                <a:tc>
                  <a:txBody>
                    <a:bodyPr/>
                    <a:lstStyle/>
                    <a:p>
                      <a:pPr algn="ctr">
                        <a:spcAft>
                          <a:spcPts val="0"/>
                        </a:spcAft>
                      </a:pPr>
                      <a:r>
                        <a:rPr lang="en-US" sz="1600" kern="100">
                          <a:effectLst/>
                          <a:latin typeface="宋体" panose="02010600030101010101" pitchFamily="2" charset="-122"/>
                          <a:ea typeface="宋体" panose="02010600030101010101" pitchFamily="2" charset="-122"/>
                        </a:rPr>
                        <a:t>9</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851415752"/>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991251" y="771550"/>
            <a:ext cx="3189261"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t>以</a:t>
            </a:r>
            <a:r>
              <a:rPr lang="zh-CN" altLang="zh-CN" sz="2000" dirty="0"/>
              <a:t>频繁</a:t>
            </a:r>
            <a:r>
              <a:rPr lang="en-US" altLang="zh-CN" sz="2000" dirty="0"/>
              <a:t>3</a:t>
            </a:r>
            <a:r>
              <a:rPr lang="zh-CN" altLang="zh-CN" sz="2000" dirty="0"/>
              <a:t>项集｛</a:t>
            </a:r>
            <a:r>
              <a:rPr lang="en-US" altLang="zh-CN" sz="2000" dirty="0"/>
              <a:t>B,C,E</a:t>
            </a:r>
            <a:r>
              <a:rPr lang="zh-CN" altLang="zh-CN" sz="2000" dirty="0"/>
              <a:t>｝</a:t>
            </a:r>
            <a:r>
              <a:rPr lang="zh-CN" altLang="en-US" sz="2000" dirty="0"/>
              <a:t>为例，</a:t>
            </a:r>
            <a:r>
              <a:rPr lang="zh-CN" altLang="zh-CN" sz="2000" dirty="0"/>
              <a:t>形成如下关联规则</a:t>
            </a:r>
            <a:r>
              <a:rPr lang="zh-CN" altLang="en-US" sz="2000" dirty="0"/>
              <a:t>：</a:t>
            </a:r>
          </a:p>
        </p:txBody>
      </p:sp>
      <p:sp>
        <p:nvSpPr>
          <p:cNvPr id="9" name="矩形 8"/>
          <p:cNvSpPr/>
          <p:nvPr/>
        </p:nvSpPr>
        <p:spPr>
          <a:xfrm>
            <a:off x="6084168" y="2139702"/>
            <a:ext cx="3168352" cy="2862322"/>
          </a:xfrm>
          <a:prstGeom prst="rect">
            <a:avLst/>
          </a:prstGeom>
        </p:spPr>
        <p:txBody>
          <a:bodyPr wrap="square">
            <a:spAutoFit/>
          </a:bodyPr>
          <a:lstStyle/>
          <a:p>
            <a:pPr>
              <a:lnSpc>
                <a:spcPct val="150000"/>
              </a:lnSpc>
            </a:pPr>
            <a:r>
              <a:rPr lang="en-US" altLang="zh-CN" sz="2000" dirty="0"/>
              <a:t>R</a:t>
            </a:r>
            <a:r>
              <a:rPr lang="en-US" altLang="zh-CN" sz="2000" baseline="-25000" dirty="0"/>
              <a:t>1</a:t>
            </a:r>
            <a:r>
              <a:rPr lang="zh-CN" altLang="zh-CN" sz="2000" dirty="0"/>
              <a:t>：｛</a:t>
            </a:r>
            <a:r>
              <a:rPr lang="en-US" altLang="zh-CN" sz="2000" dirty="0"/>
              <a:t>B</a:t>
            </a:r>
            <a:r>
              <a:rPr lang="zh-CN" altLang="zh-CN" sz="2000" dirty="0"/>
              <a:t>｝</a:t>
            </a:r>
            <a:r>
              <a:rPr lang="en-US" altLang="zh-CN" sz="2000" dirty="0"/>
              <a:t>=&gt;{C,E}   = 4/7</a:t>
            </a:r>
            <a:endParaRPr lang="zh-CN" altLang="zh-CN" sz="2000" dirty="0"/>
          </a:p>
          <a:p>
            <a:pPr>
              <a:lnSpc>
                <a:spcPct val="150000"/>
              </a:lnSpc>
            </a:pPr>
            <a:r>
              <a:rPr lang="en-US" altLang="zh-CN" sz="2000" dirty="0"/>
              <a:t>R</a:t>
            </a:r>
            <a:r>
              <a:rPr lang="en-US" altLang="zh-CN" sz="2000" baseline="-25000" dirty="0"/>
              <a:t>2</a:t>
            </a:r>
            <a:r>
              <a:rPr lang="zh-CN" altLang="zh-CN" sz="2000" dirty="0"/>
              <a:t>：｛</a:t>
            </a:r>
            <a:r>
              <a:rPr lang="en-US" altLang="zh-CN" sz="2000" dirty="0"/>
              <a:t>C</a:t>
            </a:r>
            <a:r>
              <a:rPr lang="zh-CN" altLang="zh-CN" sz="2000" dirty="0"/>
              <a:t>｝</a:t>
            </a:r>
            <a:r>
              <a:rPr lang="en-US" altLang="zh-CN" sz="2000" dirty="0"/>
              <a:t>=&gt;{B,E}   = </a:t>
            </a:r>
            <a:r>
              <a:rPr lang="zh-CN" altLang="en-US" sz="2000" dirty="0"/>
              <a:t>？</a:t>
            </a:r>
            <a:endParaRPr lang="en-US" altLang="zh-CN" sz="2000" dirty="0"/>
          </a:p>
          <a:p>
            <a:pPr>
              <a:lnSpc>
                <a:spcPct val="150000"/>
              </a:lnSpc>
            </a:pPr>
            <a:r>
              <a:rPr lang="en-US" altLang="zh-CN" sz="2000" dirty="0"/>
              <a:t>R</a:t>
            </a:r>
            <a:r>
              <a:rPr lang="en-US" altLang="zh-CN" sz="2000" baseline="-25000" dirty="0"/>
              <a:t>3</a:t>
            </a:r>
            <a:r>
              <a:rPr lang="zh-CN" altLang="zh-CN" sz="2000" dirty="0"/>
              <a:t>：｛</a:t>
            </a:r>
            <a:r>
              <a:rPr lang="en-US" altLang="zh-CN" sz="2000" dirty="0"/>
              <a:t>E</a:t>
            </a:r>
            <a:r>
              <a:rPr lang="zh-CN" altLang="zh-CN" sz="2000" dirty="0"/>
              <a:t>｝</a:t>
            </a:r>
            <a:r>
              <a:rPr lang="en-US" altLang="zh-CN" sz="2000" dirty="0"/>
              <a:t>=&gt;{B,C}   =</a:t>
            </a:r>
            <a:r>
              <a:rPr lang="zh-CN" altLang="en-US" sz="2000" dirty="0"/>
              <a:t>？</a:t>
            </a:r>
            <a:endParaRPr lang="en-US" altLang="zh-CN" sz="2000" dirty="0"/>
          </a:p>
          <a:p>
            <a:pPr>
              <a:lnSpc>
                <a:spcPct val="150000"/>
              </a:lnSpc>
            </a:pPr>
            <a:r>
              <a:rPr lang="en-US" altLang="zh-CN" sz="2000" dirty="0"/>
              <a:t>R</a:t>
            </a:r>
            <a:r>
              <a:rPr lang="en-US" altLang="zh-CN" sz="2000" baseline="-25000" dirty="0"/>
              <a:t>4</a:t>
            </a:r>
            <a:r>
              <a:rPr lang="zh-CN" altLang="zh-CN" sz="2000" dirty="0"/>
              <a:t>：｛</a:t>
            </a:r>
            <a:r>
              <a:rPr lang="en-US" altLang="zh-CN" sz="2000" dirty="0"/>
              <a:t>B,C</a:t>
            </a:r>
            <a:r>
              <a:rPr lang="zh-CN" altLang="zh-CN" sz="2000" dirty="0"/>
              <a:t>｝</a:t>
            </a:r>
            <a:r>
              <a:rPr lang="en-US" altLang="zh-CN" sz="2000" dirty="0"/>
              <a:t>=&gt;{E}   =</a:t>
            </a:r>
            <a:r>
              <a:rPr lang="zh-CN" altLang="en-US" sz="2000" dirty="0"/>
              <a:t>？</a:t>
            </a:r>
            <a:endParaRPr lang="en-US" altLang="zh-CN" sz="2000" dirty="0"/>
          </a:p>
          <a:p>
            <a:pPr>
              <a:lnSpc>
                <a:spcPct val="150000"/>
              </a:lnSpc>
            </a:pPr>
            <a:r>
              <a:rPr lang="en-US" altLang="zh-CN" sz="2000" dirty="0"/>
              <a:t>R</a:t>
            </a:r>
            <a:r>
              <a:rPr lang="en-US" altLang="zh-CN" sz="2000" baseline="-25000" dirty="0"/>
              <a:t>5</a:t>
            </a:r>
            <a:r>
              <a:rPr lang="zh-CN" altLang="zh-CN" sz="2000" dirty="0"/>
              <a:t>：｛</a:t>
            </a:r>
            <a:r>
              <a:rPr lang="en-US" altLang="zh-CN" sz="2000" dirty="0"/>
              <a:t>B,E</a:t>
            </a:r>
            <a:r>
              <a:rPr lang="zh-CN" altLang="zh-CN" sz="2000" dirty="0"/>
              <a:t>｝</a:t>
            </a:r>
            <a:r>
              <a:rPr lang="en-US" altLang="zh-CN" sz="2000" dirty="0"/>
              <a:t>=&gt;{C}   =</a:t>
            </a:r>
            <a:r>
              <a:rPr lang="zh-CN" altLang="en-US" sz="2000" dirty="0"/>
              <a:t>？</a:t>
            </a:r>
            <a:endParaRPr lang="zh-CN" altLang="zh-CN" sz="2000" dirty="0"/>
          </a:p>
          <a:p>
            <a:pPr>
              <a:lnSpc>
                <a:spcPct val="150000"/>
              </a:lnSpc>
            </a:pPr>
            <a:r>
              <a:rPr lang="en-US" altLang="zh-CN" sz="2000" dirty="0"/>
              <a:t>R</a:t>
            </a:r>
            <a:r>
              <a:rPr lang="en-US" altLang="zh-CN" sz="2000" baseline="-25000" dirty="0"/>
              <a:t>6</a:t>
            </a:r>
            <a:r>
              <a:rPr lang="zh-CN" altLang="zh-CN" sz="2000" dirty="0"/>
              <a:t>：｛</a:t>
            </a:r>
            <a:r>
              <a:rPr lang="en-US" altLang="zh-CN" sz="2000" dirty="0"/>
              <a:t>C,E</a:t>
            </a:r>
            <a:r>
              <a:rPr lang="zh-CN" altLang="zh-CN" sz="2000" dirty="0"/>
              <a:t>｝</a:t>
            </a:r>
            <a:r>
              <a:rPr lang="en-US" altLang="zh-CN" sz="2000" dirty="0"/>
              <a:t>=&gt;{B}   =</a:t>
            </a:r>
            <a:r>
              <a:rPr lang="zh-CN" altLang="en-US" sz="2000" dirty="0"/>
              <a:t>？</a:t>
            </a:r>
            <a:endParaRPr lang="zh-CN" altLang="zh-CN" sz="2000" dirty="0"/>
          </a:p>
        </p:txBody>
      </p:sp>
      <p:sp>
        <p:nvSpPr>
          <p:cNvPr id="8" name="TextBox 7"/>
          <p:cNvSpPr txBox="1"/>
          <p:nvPr/>
        </p:nvSpPr>
        <p:spPr>
          <a:xfrm>
            <a:off x="1691680" y="123478"/>
            <a:ext cx="7452320" cy="523220"/>
          </a:xfrm>
          <a:prstGeom prst="rect">
            <a:avLst/>
          </a:prstGeom>
          <a:noFill/>
        </p:spPr>
        <p:txBody>
          <a:bodyPr wrap="square" rtlCol="0">
            <a:spAutoFit/>
          </a:bodyPr>
          <a:lstStyle/>
          <a:p>
            <a:pPr algn="ctr"/>
            <a:r>
              <a:rPr lang="en-US" altLang="zh-CN" sz="2800" b="1" dirty="0" err="1">
                <a:latin typeface="宋体" pitchFamily="2" charset="-122"/>
              </a:rPr>
              <a:t>Apriori</a:t>
            </a:r>
            <a:r>
              <a:rPr lang="zh-CN" altLang="en-US" sz="2800" b="1" dirty="0">
                <a:latin typeface="宋体" pitchFamily="2" charset="-122"/>
              </a:rPr>
              <a:t>算例（</a:t>
            </a:r>
            <a:r>
              <a:rPr lang="en-US" altLang="zh-CN" sz="2800" b="1" dirty="0">
                <a:latin typeface="宋体" pitchFamily="2" charset="-122"/>
              </a:rPr>
              <a:t>2</a:t>
            </a:r>
            <a:r>
              <a:rPr lang="zh-CN" altLang="en-US" sz="2800" b="1" dirty="0">
                <a:latin typeface="宋体" pitchFamily="2" charset="-122"/>
              </a:rPr>
              <a:t>）</a:t>
            </a:r>
          </a:p>
        </p:txBody>
      </p:sp>
      <p:graphicFrame>
        <p:nvGraphicFramePr>
          <p:cNvPr id="10" name="表格 9"/>
          <p:cNvGraphicFramePr>
            <a:graphicFrameLocks noGrp="1"/>
          </p:cNvGraphicFramePr>
          <p:nvPr>
            <p:extLst>
              <p:ext uri="{D42A27DB-BD31-4B8C-83A1-F6EECF244321}">
                <p14:modId xmlns:p14="http://schemas.microsoft.com/office/powerpoint/2010/main" val="544136278"/>
              </p:ext>
            </p:extLst>
          </p:nvPr>
        </p:nvGraphicFramePr>
        <p:xfrm>
          <a:off x="1835696" y="915566"/>
          <a:ext cx="4176464" cy="3600400"/>
        </p:xfrm>
        <a:graphic>
          <a:graphicData uri="http://schemas.openxmlformats.org/drawingml/2006/table">
            <a:tbl>
              <a:tblPr firstRow="1" firstCol="1" bandRow="1">
                <a:tableStyleId>{F5AB1C69-6EDB-4FF4-983F-18BD219EF322}</a:tableStyleId>
              </a:tblPr>
              <a:tblGrid>
                <a:gridCol w="648072">
                  <a:extLst>
                    <a:ext uri="{9D8B030D-6E8A-4147-A177-3AD203B41FA5}">
                      <a16:colId xmlns:a16="http://schemas.microsoft.com/office/drawing/2014/main" xmlns="" val="20000"/>
                    </a:ext>
                  </a:extLst>
                </a:gridCol>
                <a:gridCol w="576064">
                  <a:extLst>
                    <a:ext uri="{9D8B030D-6E8A-4147-A177-3AD203B41FA5}">
                      <a16:colId xmlns:a16="http://schemas.microsoft.com/office/drawing/2014/main" xmlns="" val="20001"/>
                    </a:ext>
                  </a:extLst>
                </a:gridCol>
                <a:gridCol w="576064">
                  <a:extLst>
                    <a:ext uri="{9D8B030D-6E8A-4147-A177-3AD203B41FA5}">
                      <a16:colId xmlns:a16="http://schemas.microsoft.com/office/drawing/2014/main" xmlns="" val="20002"/>
                    </a:ext>
                  </a:extLst>
                </a:gridCol>
                <a:gridCol w="608415">
                  <a:extLst>
                    <a:ext uri="{9D8B030D-6E8A-4147-A177-3AD203B41FA5}">
                      <a16:colId xmlns:a16="http://schemas.microsoft.com/office/drawing/2014/main" xmlns="" val="20003"/>
                    </a:ext>
                  </a:extLst>
                </a:gridCol>
                <a:gridCol w="615721">
                  <a:extLst>
                    <a:ext uri="{9D8B030D-6E8A-4147-A177-3AD203B41FA5}">
                      <a16:colId xmlns:a16="http://schemas.microsoft.com/office/drawing/2014/main" xmlns="" val="20004"/>
                    </a:ext>
                  </a:extLst>
                </a:gridCol>
                <a:gridCol w="576064">
                  <a:extLst>
                    <a:ext uri="{9D8B030D-6E8A-4147-A177-3AD203B41FA5}">
                      <a16:colId xmlns:a16="http://schemas.microsoft.com/office/drawing/2014/main" xmlns="" val="20005"/>
                    </a:ext>
                  </a:extLst>
                </a:gridCol>
                <a:gridCol w="576064">
                  <a:extLst>
                    <a:ext uri="{9D8B030D-6E8A-4147-A177-3AD203B41FA5}">
                      <a16:colId xmlns:a16="http://schemas.microsoft.com/office/drawing/2014/main" xmlns="" val="20006"/>
                    </a:ext>
                  </a:extLst>
                </a:gridCol>
              </a:tblGrid>
              <a:tr h="495960">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评论</a:t>
                      </a:r>
                      <a:endParaRPr lang="en-US" altLang="zh-CN" sz="1600" kern="100" dirty="0">
                        <a:effectLst/>
                        <a:latin typeface="宋体" panose="02010600030101010101" pitchFamily="2" charset="-122"/>
                        <a:ea typeface="宋体" panose="02010600030101010101" pitchFamily="2" charset="-122"/>
                      </a:endParaRPr>
                    </a:p>
                    <a:p>
                      <a:pPr algn="ctr">
                        <a:spcAft>
                          <a:spcPts val="0"/>
                        </a:spcAft>
                      </a:pPr>
                      <a:r>
                        <a:rPr lang="zh-CN" sz="1600" kern="100" dirty="0">
                          <a:effectLst/>
                          <a:latin typeface="宋体" panose="02010600030101010101" pitchFamily="2" charset="-122"/>
                          <a:ea typeface="宋体" panose="02010600030101010101" pitchFamily="2" charset="-122"/>
                        </a:rPr>
                        <a:t>编号</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功能</a:t>
                      </a:r>
                      <a:r>
                        <a:rPr lang="en-US" sz="1600" kern="100" dirty="0">
                          <a:effectLst/>
                          <a:latin typeface="宋体" panose="02010600030101010101" pitchFamily="2" charset="-122"/>
                          <a:ea typeface="宋体" panose="02010600030101010101" pitchFamily="2" charset="-122"/>
                        </a:rPr>
                        <a:t>A </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速度</a:t>
                      </a:r>
                      <a:r>
                        <a:rPr lang="en-US" sz="1600" kern="100" dirty="0">
                          <a:effectLst/>
                          <a:latin typeface="宋体" panose="02010600030101010101" pitchFamily="2" charset="-122"/>
                          <a:ea typeface="宋体" panose="02010600030101010101" pitchFamily="2" charset="-122"/>
                        </a:rPr>
                        <a:t>B</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屏幕</a:t>
                      </a:r>
                      <a:r>
                        <a:rPr lang="en-US" sz="1600" kern="100" dirty="0">
                          <a:effectLst/>
                          <a:latin typeface="宋体" panose="02010600030101010101" pitchFamily="2" charset="-122"/>
                          <a:ea typeface="宋体" panose="02010600030101010101" pitchFamily="2" charset="-122"/>
                        </a:rPr>
                        <a:t>C</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手感</a:t>
                      </a:r>
                      <a:r>
                        <a:rPr lang="en-US" sz="1600" kern="100" dirty="0">
                          <a:effectLst/>
                          <a:latin typeface="宋体" panose="02010600030101010101" pitchFamily="2" charset="-122"/>
                          <a:ea typeface="宋体" panose="02010600030101010101" pitchFamily="2" charset="-122"/>
                        </a:rPr>
                        <a:t>D</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客服</a:t>
                      </a:r>
                      <a:r>
                        <a:rPr lang="en-US" sz="1600" kern="100" dirty="0">
                          <a:effectLst/>
                          <a:latin typeface="宋体" panose="02010600030101010101" pitchFamily="2" charset="-122"/>
                          <a:ea typeface="宋体" panose="02010600030101010101" pitchFamily="2" charset="-122"/>
                        </a:rPr>
                        <a:t>E</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价格</a:t>
                      </a:r>
                      <a:r>
                        <a:rPr lang="en-US" sz="1600" kern="100" dirty="0">
                          <a:effectLst/>
                          <a:latin typeface="宋体" panose="02010600030101010101" pitchFamily="2" charset="-122"/>
                          <a:ea typeface="宋体" panose="02010600030101010101" pitchFamily="2" charset="-122"/>
                        </a:rPr>
                        <a:t>F</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2</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3</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4</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5</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6</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6"/>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7</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7"/>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8</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8"/>
                  </a:ext>
                </a:extLst>
              </a:tr>
              <a:tr h="401256">
                <a:tc>
                  <a:txBody>
                    <a:bodyPr/>
                    <a:lstStyle/>
                    <a:p>
                      <a:pPr algn="ctr">
                        <a:spcAft>
                          <a:spcPts val="0"/>
                        </a:spcAft>
                      </a:pPr>
                      <a:r>
                        <a:rPr lang="en-US" sz="1600" kern="100">
                          <a:effectLst/>
                          <a:latin typeface="宋体" panose="02010600030101010101" pitchFamily="2" charset="-122"/>
                          <a:ea typeface="宋体" panose="02010600030101010101" pitchFamily="2" charset="-122"/>
                        </a:rPr>
                        <a:t>9</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2053850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771800" y="843558"/>
            <a:ext cx="5184576" cy="3168352"/>
          </a:xfrm>
          <a:prstGeom prst="rect">
            <a:avLst/>
          </a:prstGeom>
        </p:spPr>
        <p:txBody>
          <a:bodyPr/>
          <a:lstStyle/>
          <a:p>
            <a:pPr marL="0" lvl="1" indent="0">
              <a:lnSpc>
                <a:spcPct val="200000"/>
              </a:lnSpc>
              <a:buNone/>
            </a:pPr>
            <a:r>
              <a:rPr kumimoji="1" lang="en-US" altLang="zh-CN" sz="2400" dirty="0">
                <a:latin typeface="+mj-ea"/>
                <a:ea typeface="+mj-ea"/>
              </a:rPr>
              <a:t>1.1  </a:t>
            </a:r>
            <a:r>
              <a:rPr kumimoji="1" lang="zh-CN" altLang="en-US" sz="2400" dirty="0">
                <a:latin typeface="+mj-ea"/>
                <a:ea typeface="+mj-ea"/>
              </a:rPr>
              <a:t>数据挖掘与机器学习</a:t>
            </a:r>
            <a:endParaRPr kumimoji="1" lang="en-US" altLang="zh-CN" sz="2400" dirty="0">
              <a:latin typeface="+mj-ea"/>
              <a:ea typeface="+mj-ea"/>
            </a:endParaRPr>
          </a:p>
          <a:p>
            <a:pPr marL="0" lvl="1" indent="0">
              <a:lnSpc>
                <a:spcPct val="200000"/>
              </a:lnSpc>
              <a:buNone/>
            </a:pPr>
            <a:r>
              <a:rPr kumimoji="1" lang="en-US" altLang="zh-CN" sz="2400" dirty="0">
                <a:latin typeface="+mj-ea"/>
                <a:ea typeface="+mj-ea"/>
              </a:rPr>
              <a:t>1.2  </a:t>
            </a:r>
            <a:r>
              <a:rPr kumimoji="1" lang="zh-CN" altLang="en-US" sz="2400" dirty="0">
                <a:latin typeface="+mj-ea"/>
                <a:ea typeface="+mj-ea"/>
              </a:rPr>
              <a:t>数据分析的任务</a:t>
            </a:r>
            <a:endParaRPr kumimoji="1" lang="en-US" altLang="zh-CN" sz="2400" dirty="0">
              <a:latin typeface="+mj-ea"/>
              <a:ea typeface="+mj-ea"/>
            </a:endParaRPr>
          </a:p>
          <a:p>
            <a:pPr marL="0" lvl="1" indent="0">
              <a:lnSpc>
                <a:spcPct val="200000"/>
              </a:lnSpc>
              <a:buNone/>
            </a:pPr>
            <a:r>
              <a:rPr kumimoji="1" lang="en-US" altLang="zh-CN" sz="2400" dirty="0">
                <a:latin typeface="+mj-ea"/>
                <a:ea typeface="+mj-ea"/>
              </a:rPr>
              <a:t>1.3  </a:t>
            </a:r>
            <a:r>
              <a:rPr kumimoji="1" lang="zh-CN" altLang="en-US" sz="2400" dirty="0">
                <a:latin typeface="+mj-ea"/>
                <a:ea typeface="+mj-ea"/>
              </a:rPr>
              <a:t>模型评估方法</a:t>
            </a:r>
            <a:endParaRPr kumimoji="1" lang="en-US" altLang="zh-CN" sz="2400" dirty="0">
              <a:latin typeface="+mj-ea"/>
              <a:ea typeface="+mj-ea"/>
            </a:endParaRPr>
          </a:p>
          <a:p>
            <a:pPr marL="0" lvl="1" indent="0">
              <a:lnSpc>
                <a:spcPct val="200000"/>
              </a:lnSpc>
              <a:buNone/>
            </a:pPr>
            <a:r>
              <a:rPr kumimoji="1" lang="en-US" altLang="zh-CN" sz="2400" dirty="0">
                <a:latin typeface="+mj-ea"/>
                <a:ea typeface="+mj-ea"/>
              </a:rPr>
              <a:t>1.4  </a:t>
            </a:r>
            <a:r>
              <a:rPr kumimoji="1" lang="en-US" altLang="zh-CN" sz="2400" dirty="0" err="1">
                <a:latin typeface="+mj-ea"/>
                <a:ea typeface="+mj-ea"/>
              </a:rPr>
              <a:t>Sklearn</a:t>
            </a:r>
            <a:r>
              <a:rPr kumimoji="1" lang="zh-CN" altLang="en-US" sz="2400" dirty="0">
                <a:latin typeface="+mj-ea"/>
                <a:ea typeface="+mj-ea"/>
              </a:rPr>
              <a:t>库使用方法</a:t>
            </a:r>
          </a:p>
        </p:txBody>
      </p:sp>
      <p:sp>
        <p:nvSpPr>
          <p:cNvPr id="2" name="标题 1">
            <a:extLst>
              <a:ext uri="{FF2B5EF4-FFF2-40B4-BE49-F238E27FC236}">
                <a16:creationId xmlns:a16="http://schemas.microsoft.com/office/drawing/2014/main" xmlns="" id="{C9516DEC-6AD2-11D5-64D0-2D635BB4479D}"/>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sz="2600" b="1" dirty="0"/>
              <a:t>1</a:t>
            </a:r>
            <a:r>
              <a:rPr lang="zh-CN" altLang="en-US" sz="2600" b="1" dirty="0"/>
              <a:t>、概述</a:t>
            </a:r>
          </a:p>
        </p:txBody>
      </p:sp>
    </p:spTree>
    <p:extLst>
      <p:ext uri="{BB962C8B-B14F-4D97-AF65-F5344CB8AC3E}">
        <p14:creationId xmlns:p14="http://schemas.microsoft.com/office/powerpoint/2010/main" val="4022497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081882" y="1296144"/>
            <a:ext cx="6882606" cy="2780918"/>
          </a:xfrm>
          <a:prstGeom prst="rect">
            <a:avLst/>
          </a:prstGeom>
        </p:spPr>
        <p:txBody>
          <a:bodyPr/>
          <a:lstStyle/>
          <a:p>
            <a:pPr marL="0" lvl="1" indent="0" algn="just">
              <a:lnSpc>
                <a:spcPct val="150000"/>
              </a:lnSpc>
              <a:buNone/>
            </a:pPr>
            <a:r>
              <a:rPr lang="en-US" altLang="zh-CN" sz="1800" dirty="0">
                <a:latin typeface="微软雅黑" pitchFamily="34" charset="-122"/>
                <a:ea typeface="微软雅黑" pitchFamily="34" charset="-122"/>
              </a:rPr>
              <a:t>Iris</a:t>
            </a:r>
            <a:r>
              <a:rPr lang="zh-CN" altLang="en-US" sz="1800" dirty="0">
                <a:latin typeface="微软雅黑" pitchFamily="34" charset="-122"/>
                <a:ea typeface="微软雅黑" pitchFamily="34" charset="-122"/>
              </a:rPr>
              <a:t>数据集导入：</a:t>
            </a:r>
            <a:r>
              <a:rPr lang="en-US" altLang="zh-CN" sz="1800" dirty="0">
                <a:latin typeface="微软雅黑" pitchFamily="34" charset="-122"/>
                <a:ea typeface="微软雅黑" pitchFamily="34" charset="-122"/>
              </a:rPr>
              <a:t>Iris</a:t>
            </a:r>
            <a:r>
              <a:rPr lang="zh-CN" altLang="zh-CN" sz="1800" dirty="0">
                <a:latin typeface="微软雅黑" pitchFamily="34" charset="-122"/>
                <a:ea typeface="微软雅黑" pitchFamily="34" charset="-122"/>
              </a:rPr>
              <a:t>每个样本包含</a:t>
            </a:r>
            <a:r>
              <a:rPr lang="en-US" altLang="zh-CN" sz="1800" dirty="0">
                <a:latin typeface="微软雅黑" pitchFamily="34" charset="-122"/>
                <a:ea typeface="微软雅黑" pitchFamily="34" charset="-122"/>
              </a:rPr>
              <a:t>4</a:t>
            </a:r>
            <a:r>
              <a:rPr lang="zh-CN" altLang="zh-CN" sz="1800" dirty="0">
                <a:latin typeface="微软雅黑" pitchFamily="34" charset="-122"/>
                <a:ea typeface="微软雅黑" pitchFamily="34" charset="-122"/>
              </a:rPr>
              <a:t>个特征：花萼长度，花萼宽度，花瓣长度，花瓣宽度</a:t>
            </a:r>
            <a:endParaRPr lang="en-US" altLang="zh-CN" sz="1800" dirty="0">
              <a:latin typeface="微软雅黑" pitchFamily="34" charset="-122"/>
              <a:ea typeface="微软雅黑" pitchFamily="34" charset="-122"/>
            </a:endParaRPr>
          </a:p>
          <a:p>
            <a:pPr lvl="2" algn="just">
              <a:lnSpc>
                <a:spcPct val="150000"/>
              </a:lnSpc>
            </a:pPr>
            <a:endParaRPr lang="en-US" altLang="zh-CN" sz="2000" dirty="0">
              <a:latin typeface="微软雅黑" pitchFamily="34" charset="-122"/>
              <a:ea typeface="微软雅黑" pitchFamily="34" charset="-122"/>
            </a:endParaRPr>
          </a:p>
          <a:p>
            <a:pPr marL="466725" lvl="3" indent="0" algn="just">
              <a:lnSpc>
                <a:spcPct val="150000"/>
              </a:lnSpc>
              <a:buNone/>
            </a:pPr>
            <a:endParaRPr lang="en-US" altLang="zh-CN" sz="2000" dirty="0">
              <a:latin typeface="微软雅黑" pitchFamily="34" charset="-122"/>
              <a:ea typeface="微软雅黑" pitchFamily="34" charset="-122"/>
            </a:endParaRPr>
          </a:p>
          <a:p>
            <a:pPr marL="0" lvl="1" indent="0" algn="just">
              <a:lnSpc>
                <a:spcPct val="150000"/>
              </a:lnSpc>
              <a:buNone/>
            </a:pPr>
            <a:r>
              <a:rPr lang="zh-CN" altLang="zh-CN" sz="1800" dirty="0">
                <a:latin typeface="微软雅黑" pitchFamily="34" charset="-122"/>
                <a:ea typeface="微软雅黑" pitchFamily="34" charset="-122"/>
              </a:rPr>
              <a:t>每类包含</a:t>
            </a:r>
            <a:r>
              <a:rPr lang="en-US" altLang="zh-CN" sz="1800" dirty="0">
                <a:latin typeface="微软雅黑" pitchFamily="34" charset="-122"/>
                <a:ea typeface="微软雅黑" pitchFamily="34" charset="-122"/>
              </a:rPr>
              <a:t>50</a:t>
            </a:r>
            <a:r>
              <a:rPr lang="zh-CN" altLang="zh-CN" sz="1800" dirty="0">
                <a:latin typeface="微软雅黑" pitchFamily="34" charset="-122"/>
                <a:ea typeface="微软雅黑" pitchFamily="34" charset="-122"/>
              </a:rPr>
              <a:t>个样本，共</a:t>
            </a:r>
            <a:r>
              <a:rPr lang="en-US" altLang="zh-CN" sz="1800" dirty="0">
                <a:latin typeface="微软雅黑" pitchFamily="34" charset="-122"/>
                <a:ea typeface="微软雅黑" pitchFamily="34" charset="-122"/>
              </a:rPr>
              <a:t>150</a:t>
            </a:r>
            <a:r>
              <a:rPr lang="zh-CN" altLang="zh-CN" sz="1800" dirty="0">
                <a:latin typeface="微软雅黑" pitchFamily="34" charset="-122"/>
                <a:ea typeface="微软雅黑" pitchFamily="34" charset="-122"/>
              </a:rPr>
              <a:t>个样本。该数据集包含</a:t>
            </a:r>
            <a:r>
              <a:rPr lang="en-US" altLang="zh-CN" sz="1800" dirty="0">
                <a:latin typeface="微软雅黑" pitchFamily="34" charset="-122"/>
                <a:ea typeface="微软雅黑" pitchFamily="34" charset="-122"/>
              </a:rPr>
              <a:t>4</a:t>
            </a:r>
            <a:r>
              <a:rPr lang="zh-CN" altLang="zh-CN" sz="1800" dirty="0">
                <a:latin typeface="微软雅黑" pitchFamily="34" charset="-122"/>
                <a:ea typeface="微软雅黑" pitchFamily="34" charset="-122"/>
              </a:rPr>
              <a:t>个特征向量，</a:t>
            </a:r>
            <a:r>
              <a:rPr lang="en-US" altLang="zh-CN" sz="1800" dirty="0">
                <a:latin typeface="微软雅黑" pitchFamily="34" charset="-122"/>
                <a:ea typeface="微软雅黑" pitchFamily="34" charset="-122"/>
              </a:rPr>
              <a:t>1</a:t>
            </a:r>
            <a:r>
              <a:rPr lang="zh-CN" altLang="zh-CN" sz="1800" dirty="0">
                <a:latin typeface="微软雅黑" pitchFamily="34" charset="-122"/>
                <a:ea typeface="微软雅黑" pitchFamily="34" charset="-122"/>
              </a:rPr>
              <a:t>个类别向量（</a:t>
            </a:r>
            <a:r>
              <a:rPr lang="en-US" altLang="zh-CN" sz="1800" dirty="0">
                <a:latin typeface="微软雅黑" pitchFamily="34" charset="-122"/>
                <a:ea typeface="微软雅黑" pitchFamily="34" charset="-122"/>
              </a:rPr>
              <a:t>label</a:t>
            </a:r>
            <a:r>
              <a:rPr lang="zh-CN" altLang="zh-CN" sz="18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656714909"/>
              </p:ext>
            </p:extLst>
          </p:nvPr>
        </p:nvGraphicFramePr>
        <p:xfrm>
          <a:off x="2267744" y="2211710"/>
          <a:ext cx="6552728" cy="960120"/>
        </p:xfrm>
        <a:graphic>
          <a:graphicData uri="http://schemas.openxmlformats.org/drawingml/2006/table">
            <a:tbl>
              <a:tblPr firstRow="1" bandRow="1">
                <a:tableStyleId>{5C22544A-7EE6-4342-B048-85BDC9FD1C3A}</a:tableStyleId>
              </a:tblPr>
              <a:tblGrid>
                <a:gridCol w="1147780">
                  <a:extLst>
                    <a:ext uri="{9D8B030D-6E8A-4147-A177-3AD203B41FA5}">
                      <a16:colId xmlns:a16="http://schemas.microsoft.com/office/drawing/2014/main" xmlns="" val="3296080332"/>
                    </a:ext>
                  </a:extLst>
                </a:gridCol>
                <a:gridCol w="5404948">
                  <a:extLst>
                    <a:ext uri="{9D8B030D-6E8A-4147-A177-3AD203B41FA5}">
                      <a16:colId xmlns:a16="http://schemas.microsoft.com/office/drawing/2014/main" xmlns="" val="3781988497"/>
                    </a:ext>
                  </a:extLst>
                </a:gridCol>
              </a:tblGrid>
              <a:tr h="278130">
                <a:tc>
                  <a:txBody>
                    <a:bodyPr/>
                    <a:lstStyle/>
                    <a:p>
                      <a:r>
                        <a:rPr lang="en-US" altLang="zh-CN" sz="1800" b="0" dirty="0">
                          <a:solidFill>
                            <a:schemeClr val="tx1"/>
                          </a:solidFill>
                        </a:rPr>
                        <a:t>In[9]</a:t>
                      </a:r>
                      <a:endParaRPr lang="zh-CN" altLang="en-US"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rPr>
                        <a:t>print(</a:t>
                      </a:r>
                      <a:r>
                        <a:rPr lang="en-US" altLang="zh-CN" sz="1800" b="0" dirty="0" err="1">
                          <a:solidFill>
                            <a:schemeClr val="tx1"/>
                          </a:solidFill>
                        </a:rPr>
                        <a:t>Iris.feature_names</a:t>
                      </a:r>
                      <a:r>
                        <a:rPr lang="en-US" altLang="zh-CN" sz="1800" b="0" dirty="0">
                          <a:solidFill>
                            <a:schemeClr val="tx1"/>
                          </a:solidFill>
                        </a:rPr>
                        <a:t>)</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480060">
                <a:tc>
                  <a:txBody>
                    <a:bodyPr/>
                    <a:lstStyle/>
                    <a:p>
                      <a:r>
                        <a:rPr lang="en-US" altLang="zh-CN" sz="1800" dirty="0"/>
                        <a:t>Out[9]</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t>['sepal length (cm)', 'sepal width (cm)',</a:t>
                      </a:r>
                    </a:p>
                    <a:p>
                      <a:r>
                        <a:rPr lang="en-US" altLang="zh-CN" sz="1800" dirty="0"/>
                        <a:t> 'petal length (cm)', 'petal width (cm)']</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739438254"/>
              </p:ext>
            </p:extLst>
          </p:nvPr>
        </p:nvGraphicFramePr>
        <p:xfrm>
          <a:off x="2326128" y="4077062"/>
          <a:ext cx="6494344" cy="685800"/>
        </p:xfrm>
        <a:graphic>
          <a:graphicData uri="http://schemas.openxmlformats.org/drawingml/2006/table">
            <a:tbl>
              <a:tblPr firstRow="1" bandRow="1">
                <a:tableStyleId>{5C22544A-7EE6-4342-B048-85BDC9FD1C3A}</a:tableStyleId>
              </a:tblPr>
              <a:tblGrid>
                <a:gridCol w="1137553">
                  <a:extLst>
                    <a:ext uri="{9D8B030D-6E8A-4147-A177-3AD203B41FA5}">
                      <a16:colId xmlns:a16="http://schemas.microsoft.com/office/drawing/2014/main" xmlns="" val="3296080332"/>
                    </a:ext>
                  </a:extLst>
                </a:gridCol>
                <a:gridCol w="5356791">
                  <a:extLst>
                    <a:ext uri="{9D8B030D-6E8A-4147-A177-3AD203B41FA5}">
                      <a16:colId xmlns:a16="http://schemas.microsoft.com/office/drawing/2014/main" xmlns="" val="3781988497"/>
                    </a:ext>
                  </a:extLst>
                </a:gridCol>
              </a:tblGrid>
              <a:tr h="278130">
                <a:tc>
                  <a:txBody>
                    <a:bodyPr/>
                    <a:lstStyle/>
                    <a:p>
                      <a:r>
                        <a:rPr lang="en-US" altLang="zh-CN" sz="1800" b="0" dirty="0">
                          <a:solidFill>
                            <a:schemeClr val="tx1"/>
                          </a:solidFill>
                        </a:rPr>
                        <a:t>In[10]</a:t>
                      </a:r>
                      <a:endParaRPr lang="zh-CN" altLang="en-US"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rPr>
                        <a:t>print(</a:t>
                      </a:r>
                      <a:r>
                        <a:rPr lang="en-US" altLang="zh-CN" sz="1800" b="0" dirty="0" err="1">
                          <a:solidFill>
                            <a:schemeClr val="tx1"/>
                          </a:solidFill>
                        </a:rPr>
                        <a:t>Iris.data.shape,Iris.target.shape</a:t>
                      </a:r>
                      <a:r>
                        <a:rPr lang="en-US" altLang="zh-CN" sz="1800" b="0" dirty="0">
                          <a:solidFill>
                            <a:schemeClr val="tx1"/>
                          </a:solidFill>
                        </a:rPr>
                        <a:t>)</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278130">
                <a:tc>
                  <a:txBody>
                    <a:bodyPr/>
                    <a:lstStyle/>
                    <a:p>
                      <a:r>
                        <a:rPr lang="en-US" altLang="zh-CN" sz="1800" dirty="0"/>
                        <a:t>Out[10]</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t>(150, 4) (150,)</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bl>
          </a:graphicData>
        </a:graphic>
      </p:graphicFrame>
      <p:sp>
        <p:nvSpPr>
          <p:cNvPr id="2" name="标题 1">
            <a:extLst>
              <a:ext uri="{FF2B5EF4-FFF2-40B4-BE49-F238E27FC236}">
                <a16:creationId xmlns:a16="http://schemas.microsoft.com/office/drawing/2014/main" xmlns="" id="{73B74C29-A7D3-F66E-EE52-72CB5B9BBA14}"/>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
        <p:nvSpPr>
          <p:cNvPr id="3" name="内容占位符 3">
            <a:extLst>
              <a:ext uri="{FF2B5EF4-FFF2-40B4-BE49-F238E27FC236}">
                <a16:creationId xmlns:a16="http://schemas.microsoft.com/office/drawing/2014/main" xmlns="" id="{72F5831B-E77E-F37C-203A-B6F427EAD83A}"/>
              </a:ext>
            </a:extLst>
          </p:cNvPr>
          <p:cNvSpPr txBox="1">
            <a:spLocks/>
          </p:cNvSpPr>
          <p:nvPr/>
        </p:nvSpPr>
        <p:spPr>
          <a:xfrm>
            <a:off x="1783770" y="869668"/>
            <a:ext cx="7180718" cy="47794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buFont typeface="Wingdings" panose="05000000000000000000" pitchFamily="2" charset="2"/>
              <a:buNone/>
            </a:pPr>
            <a:r>
              <a:rPr lang="en-US" altLang="zh-CN" sz="2000" b="1" dirty="0">
                <a:latin typeface="微软雅黑" pitchFamily="34" charset="-122"/>
                <a:ea typeface="微软雅黑" pitchFamily="34" charset="-122"/>
              </a:rPr>
              <a:t> 1. </a:t>
            </a:r>
            <a:r>
              <a:rPr lang="zh-CN" altLang="en-US" sz="2000" b="1" dirty="0">
                <a:latin typeface="微软雅黑" pitchFamily="34" charset="-122"/>
                <a:ea typeface="微软雅黑" pitchFamily="34" charset="-122"/>
              </a:rPr>
              <a:t>获取数据</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415258225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5991251" y="771550"/>
            <a:ext cx="326126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t>以</a:t>
            </a:r>
            <a:r>
              <a:rPr lang="zh-CN" altLang="zh-CN" sz="2000" dirty="0"/>
              <a:t>频繁</a:t>
            </a:r>
            <a:r>
              <a:rPr lang="en-US" altLang="zh-CN" sz="2000" dirty="0"/>
              <a:t>3</a:t>
            </a:r>
            <a:r>
              <a:rPr lang="zh-CN" altLang="zh-CN" sz="2000" dirty="0"/>
              <a:t>项集｛</a:t>
            </a:r>
            <a:r>
              <a:rPr lang="en-US" altLang="zh-CN" sz="2000" dirty="0"/>
              <a:t>B,C,E</a:t>
            </a:r>
            <a:r>
              <a:rPr lang="zh-CN" altLang="zh-CN" sz="2000" dirty="0"/>
              <a:t>｝</a:t>
            </a:r>
            <a:r>
              <a:rPr lang="zh-CN" altLang="en-US" sz="2000" dirty="0"/>
              <a:t>为例，</a:t>
            </a:r>
            <a:r>
              <a:rPr lang="zh-CN" altLang="zh-CN" sz="2000" dirty="0"/>
              <a:t>形成如下关联规则</a:t>
            </a:r>
            <a:r>
              <a:rPr lang="zh-CN" altLang="en-US" sz="2000" dirty="0"/>
              <a:t>：</a:t>
            </a:r>
          </a:p>
        </p:txBody>
      </p:sp>
      <p:sp>
        <p:nvSpPr>
          <p:cNvPr id="9" name="矩形 8"/>
          <p:cNvSpPr/>
          <p:nvPr/>
        </p:nvSpPr>
        <p:spPr>
          <a:xfrm>
            <a:off x="6087119" y="2141798"/>
            <a:ext cx="3173352" cy="2862322"/>
          </a:xfrm>
          <a:prstGeom prst="rect">
            <a:avLst/>
          </a:prstGeom>
        </p:spPr>
        <p:txBody>
          <a:bodyPr wrap="square">
            <a:spAutoFit/>
          </a:bodyPr>
          <a:lstStyle/>
          <a:p>
            <a:pPr>
              <a:lnSpc>
                <a:spcPct val="150000"/>
              </a:lnSpc>
            </a:pPr>
            <a:r>
              <a:rPr lang="en-US" altLang="zh-CN" sz="2000" dirty="0"/>
              <a:t>R</a:t>
            </a:r>
            <a:r>
              <a:rPr lang="en-US" altLang="zh-CN" sz="2000" baseline="-25000" dirty="0"/>
              <a:t>1</a:t>
            </a:r>
            <a:r>
              <a:rPr lang="zh-CN" altLang="zh-CN" sz="2000" dirty="0"/>
              <a:t>：｛</a:t>
            </a:r>
            <a:r>
              <a:rPr lang="en-US" altLang="zh-CN" sz="2000" dirty="0"/>
              <a:t>B</a:t>
            </a:r>
            <a:r>
              <a:rPr lang="zh-CN" altLang="zh-CN" sz="2000" dirty="0"/>
              <a:t>｝</a:t>
            </a:r>
            <a:r>
              <a:rPr lang="en-US" altLang="zh-CN" sz="2000" dirty="0"/>
              <a:t>=&gt;{C,E}   = 4/7</a:t>
            </a:r>
            <a:endParaRPr lang="zh-CN" altLang="zh-CN" sz="2000" dirty="0"/>
          </a:p>
          <a:p>
            <a:pPr>
              <a:lnSpc>
                <a:spcPct val="150000"/>
              </a:lnSpc>
            </a:pPr>
            <a:r>
              <a:rPr lang="en-US" altLang="zh-CN" sz="2000" dirty="0"/>
              <a:t>R</a:t>
            </a:r>
            <a:r>
              <a:rPr lang="en-US" altLang="zh-CN" sz="2000" baseline="-25000" dirty="0"/>
              <a:t>2</a:t>
            </a:r>
            <a:r>
              <a:rPr lang="zh-CN" altLang="zh-CN" sz="2000" dirty="0"/>
              <a:t>：｛</a:t>
            </a:r>
            <a:r>
              <a:rPr lang="en-US" altLang="zh-CN" sz="2000" dirty="0"/>
              <a:t>C</a:t>
            </a:r>
            <a:r>
              <a:rPr lang="zh-CN" altLang="zh-CN" sz="2000" dirty="0"/>
              <a:t>｝</a:t>
            </a:r>
            <a:r>
              <a:rPr lang="en-US" altLang="zh-CN" sz="2000" dirty="0"/>
              <a:t>=&gt;{B,E}   = 4/7</a:t>
            </a:r>
            <a:endParaRPr lang="zh-CN" altLang="zh-CN" sz="2000" dirty="0"/>
          </a:p>
          <a:p>
            <a:pPr>
              <a:lnSpc>
                <a:spcPct val="150000"/>
              </a:lnSpc>
            </a:pPr>
            <a:r>
              <a:rPr lang="en-US" altLang="zh-CN" sz="2000" dirty="0"/>
              <a:t>R</a:t>
            </a:r>
            <a:r>
              <a:rPr lang="en-US" altLang="zh-CN" sz="2000" baseline="-25000" dirty="0"/>
              <a:t>3</a:t>
            </a:r>
            <a:r>
              <a:rPr lang="zh-CN" altLang="zh-CN" sz="2000" dirty="0"/>
              <a:t>：｛</a:t>
            </a:r>
            <a:r>
              <a:rPr lang="en-US" altLang="zh-CN" sz="2000" dirty="0"/>
              <a:t>E</a:t>
            </a:r>
            <a:r>
              <a:rPr lang="zh-CN" altLang="zh-CN" sz="2000" dirty="0"/>
              <a:t>｝</a:t>
            </a:r>
            <a:r>
              <a:rPr lang="en-US" altLang="zh-CN" sz="2000" dirty="0"/>
              <a:t>=&gt;{B,C}   =4/7</a:t>
            </a:r>
            <a:endParaRPr lang="zh-CN" altLang="zh-CN" sz="2000" dirty="0"/>
          </a:p>
          <a:p>
            <a:pPr>
              <a:lnSpc>
                <a:spcPct val="150000"/>
              </a:lnSpc>
            </a:pPr>
            <a:r>
              <a:rPr lang="en-US" altLang="zh-CN" sz="2000" dirty="0"/>
              <a:t>R</a:t>
            </a:r>
            <a:r>
              <a:rPr lang="en-US" altLang="zh-CN" sz="2000" baseline="-25000" dirty="0"/>
              <a:t>4</a:t>
            </a:r>
            <a:r>
              <a:rPr lang="zh-CN" altLang="zh-CN" sz="2000" dirty="0"/>
              <a:t>：｛</a:t>
            </a:r>
            <a:r>
              <a:rPr lang="en-US" altLang="zh-CN" sz="2000" dirty="0"/>
              <a:t>B,C</a:t>
            </a:r>
            <a:r>
              <a:rPr lang="zh-CN" altLang="zh-CN" sz="2000" dirty="0"/>
              <a:t>｝</a:t>
            </a:r>
            <a:r>
              <a:rPr lang="en-US" altLang="zh-CN" sz="2000" dirty="0"/>
              <a:t>=&gt;{E}   =4/5</a:t>
            </a:r>
            <a:endParaRPr lang="zh-CN" altLang="zh-CN" sz="2000" dirty="0"/>
          </a:p>
          <a:p>
            <a:pPr>
              <a:lnSpc>
                <a:spcPct val="150000"/>
              </a:lnSpc>
            </a:pPr>
            <a:r>
              <a:rPr lang="en-US" altLang="zh-CN" sz="2000" dirty="0"/>
              <a:t>R</a:t>
            </a:r>
            <a:r>
              <a:rPr lang="en-US" altLang="zh-CN" sz="2000" baseline="-25000" dirty="0"/>
              <a:t>5</a:t>
            </a:r>
            <a:r>
              <a:rPr lang="zh-CN" altLang="zh-CN" sz="2000" dirty="0"/>
              <a:t>：｛</a:t>
            </a:r>
            <a:r>
              <a:rPr lang="en-US" altLang="zh-CN" sz="2000" dirty="0"/>
              <a:t>B,E</a:t>
            </a:r>
            <a:r>
              <a:rPr lang="zh-CN" altLang="zh-CN" sz="2000" dirty="0"/>
              <a:t>｝</a:t>
            </a:r>
            <a:r>
              <a:rPr lang="en-US" altLang="zh-CN" sz="2000" dirty="0"/>
              <a:t>=&gt;{C}   =4/6</a:t>
            </a:r>
            <a:endParaRPr lang="zh-CN" altLang="zh-CN" sz="2000" dirty="0"/>
          </a:p>
          <a:p>
            <a:pPr>
              <a:lnSpc>
                <a:spcPct val="150000"/>
              </a:lnSpc>
            </a:pPr>
            <a:r>
              <a:rPr lang="en-US" altLang="zh-CN" sz="2000" dirty="0"/>
              <a:t>R</a:t>
            </a:r>
            <a:r>
              <a:rPr lang="en-US" altLang="zh-CN" sz="2000" baseline="-25000" dirty="0"/>
              <a:t>6</a:t>
            </a:r>
            <a:r>
              <a:rPr lang="zh-CN" altLang="zh-CN" sz="2000" dirty="0"/>
              <a:t>：｛</a:t>
            </a:r>
            <a:r>
              <a:rPr lang="en-US" altLang="zh-CN" sz="2000" dirty="0"/>
              <a:t>C,E</a:t>
            </a:r>
            <a:r>
              <a:rPr lang="zh-CN" altLang="zh-CN" sz="2000" dirty="0"/>
              <a:t>｝</a:t>
            </a:r>
            <a:r>
              <a:rPr lang="en-US" altLang="zh-CN" sz="2000" dirty="0"/>
              <a:t>=&gt;{B}   =4/5</a:t>
            </a:r>
            <a:endParaRPr lang="zh-CN" altLang="zh-CN" sz="2000" dirty="0"/>
          </a:p>
        </p:txBody>
      </p:sp>
      <p:sp>
        <p:nvSpPr>
          <p:cNvPr id="8" name="TextBox 7"/>
          <p:cNvSpPr txBox="1"/>
          <p:nvPr/>
        </p:nvSpPr>
        <p:spPr>
          <a:xfrm>
            <a:off x="1691680" y="123478"/>
            <a:ext cx="7452320" cy="523220"/>
          </a:xfrm>
          <a:prstGeom prst="rect">
            <a:avLst/>
          </a:prstGeom>
          <a:noFill/>
        </p:spPr>
        <p:txBody>
          <a:bodyPr wrap="square" rtlCol="0">
            <a:spAutoFit/>
          </a:bodyPr>
          <a:lstStyle/>
          <a:p>
            <a:pPr algn="ctr"/>
            <a:r>
              <a:rPr lang="en-US" altLang="zh-CN" sz="2800" b="1" dirty="0" err="1">
                <a:latin typeface="宋体" pitchFamily="2" charset="-122"/>
              </a:rPr>
              <a:t>Apriori</a:t>
            </a:r>
            <a:r>
              <a:rPr lang="zh-CN" altLang="en-US" sz="2800" b="1" dirty="0">
                <a:latin typeface="宋体" pitchFamily="2" charset="-122"/>
              </a:rPr>
              <a:t>算例（</a:t>
            </a:r>
            <a:r>
              <a:rPr lang="en-US" altLang="zh-CN" sz="2800" b="1" dirty="0">
                <a:latin typeface="宋体" pitchFamily="2" charset="-122"/>
              </a:rPr>
              <a:t>2</a:t>
            </a:r>
            <a:r>
              <a:rPr lang="zh-CN" altLang="en-US" sz="2800" b="1" dirty="0">
                <a:latin typeface="宋体" pitchFamily="2" charset="-122"/>
              </a:rPr>
              <a:t>）</a:t>
            </a:r>
          </a:p>
        </p:txBody>
      </p:sp>
      <p:graphicFrame>
        <p:nvGraphicFramePr>
          <p:cNvPr id="10" name="表格 9"/>
          <p:cNvGraphicFramePr>
            <a:graphicFrameLocks noGrp="1"/>
          </p:cNvGraphicFramePr>
          <p:nvPr>
            <p:extLst>
              <p:ext uri="{D42A27DB-BD31-4B8C-83A1-F6EECF244321}">
                <p14:modId xmlns:p14="http://schemas.microsoft.com/office/powerpoint/2010/main" val="544136278"/>
              </p:ext>
            </p:extLst>
          </p:nvPr>
        </p:nvGraphicFramePr>
        <p:xfrm>
          <a:off x="1835696" y="915566"/>
          <a:ext cx="4176464" cy="3600400"/>
        </p:xfrm>
        <a:graphic>
          <a:graphicData uri="http://schemas.openxmlformats.org/drawingml/2006/table">
            <a:tbl>
              <a:tblPr firstRow="1" firstCol="1" bandRow="1">
                <a:tableStyleId>{F5AB1C69-6EDB-4FF4-983F-18BD219EF322}</a:tableStyleId>
              </a:tblPr>
              <a:tblGrid>
                <a:gridCol w="648072">
                  <a:extLst>
                    <a:ext uri="{9D8B030D-6E8A-4147-A177-3AD203B41FA5}">
                      <a16:colId xmlns:a16="http://schemas.microsoft.com/office/drawing/2014/main" xmlns="" val="20000"/>
                    </a:ext>
                  </a:extLst>
                </a:gridCol>
                <a:gridCol w="576064">
                  <a:extLst>
                    <a:ext uri="{9D8B030D-6E8A-4147-A177-3AD203B41FA5}">
                      <a16:colId xmlns:a16="http://schemas.microsoft.com/office/drawing/2014/main" xmlns="" val="20001"/>
                    </a:ext>
                  </a:extLst>
                </a:gridCol>
                <a:gridCol w="576064">
                  <a:extLst>
                    <a:ext uri="{9D8B030D-6E8A-4147-A177-3AD203B41FA5}">
                      <a16:colId xmlns:a16="http://schemas.microsoft.com/office/drawing/2014/main" xmlns="" val="20002"/>
                    </a:ext>
                  </a:extLst>
                </a:gridCol>
                <a:gridCol w="608415">
                  <a:extLst>
                    <a:ext uri="{9D8B030D-6E8A-4147-A177-3AD203B41FA5}">
                      <a16:colId xmlns:a16="http://schemas.microsoft.com/office/drawing/2014/main" xmlns="" val="20003"/>
                    </a:ext>
                  </a:extLst>
                </a:gridCol>
                <a:gridCol w="615721">
                  <a:extLst>
                    <a:ext uri="{9D8B030D-6E8A-4147-A177-3AD203B41FA5}">
                      <a16:colId xmlns:a16="http://schemas.microsoft.com/office/drawing/2014/main" xmlns="" val="20004"/>
                    </a:ext>
                  </a:extLst>
                </a:gridCol>
                <a:gridCol w="576064">
                  <a:extLst>
                    <a:ext uri="{9D8B030D-6E8A-4147-A177-3AD203B41FA5}">
                      <a16:colId xmlns:a16="http://schemas.microsoft.com/office/drawing/2014/main" xmlns="" val="20005"/>
                    </a:ext>
                  </a:extLst>
                </a:gridCol>
                <a:gridCol w="576064">
                  <a:extLst>
                    <a:ext uri="{9D8B030D-6E8A-4147-A177-3AD203B41FA5}">
                      <a16:colId xmlns:a16="http://schemas.microsoft.com/office/drawing/2014/main" xmlns="" val="20006"/>
                    </a:ext>
                  </a:extLst>
                </a:gridCol>
              </a:tblGrid>
              <a:tr h="495960">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评论</a:t>
                      </a:r>
                      <a:endParaRPr lang="en-US" altLang="zh-CN" sz="1600" kern="100" dirty="0">
                        <a:effectLst/>
                        <a:latin typeface="宋体" panose="02010600030101010101" pitchFamily="2" charset="-122"/>
                        <a:ea typeface="宋体" panose="02010600030101010101" pitchFamily="2" charset="-122"/>
                      </a:endParaRPr>
                    </a:p>
                    <a:p>
                      <a:pPr algn="ctr">
                        <a:spcAft>
                          <a:spcPts val="0"/>
                        </a:spcAft>
                      </a:pPr>
                      <a:r>
                        <a:rPr lang="zh-CN" sz="1600" kern="100" dirty="0">
                          <a:effectLst/>
                          <a:latin typeface="宋体" panose="02010600030101010101" pitchFamily="2" charset="-122"/>
                          <a:ea typeface="宋体" panose="02010600030101010101" pitchFamily="2" charset="-122"/>
                        </a:rPr>
                        <a:t>编号</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功能</a:t>
                      </a:r>
                      <a:r>
                        <a:rPr lang="en-US" sz="1600" kern="100" dirty="0">
                          <a:effectLst/>
                          <a:latin typeface="宋体" panose="02010600030101010101" pitchFamily="2" charset="-122"/>
                          <a:ea typeface="宋体" panose="02010600030101010101" pitchFamily="2" charset="-122"/>
                        </a:rPr>
                        <a:t>A </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速度</a:t>
                      </a:r>
                      <a:r>
                        <a:rPr lang="en-US" sz="1600" kern="100" dirty="0">
                          <a:effectLst/>
                          <a:latin typeface="宋体" panose="02010600030101010101" pitchFamily="2" charset="-122"/>
                          <a:ea typeface="宋体" panose="02010600030101010101" pitchFamily="2" charset="-122"/>
                        </a:rPr>
                        <a:t>B</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屏幕</a:t>
                      </a:r>
                      <a:r>
                        <a:rPr lang="en-US" sz="1600" kern="100" dirty="0">
                          <a:effectLst/>
                          <a:latin typeface="宋体" panose="02010600030101010101" pitchFamily="2" charset="-122"/>
                          <a:ea typeface="宋体" panose="02010600030101010101" pitchFamily="2" charset="-122"/>
                        </a:rPr>
                        <a:t>C</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手感</a:t>
                      </a:r>
                      <a:r>
                        <a:rPr lang="en-US" sz="1600" kern="100" dirty="0">
                          <a:effectLst/>
                          <a:latin typeface="宋体" panose="02010600030101010101" pitchFamily="2" charset="-122"/>
                          <a:ea typeface="宋体" panose="02010600030101010101" pitchFamily="2" charset="-122"/>
                        </a:rPr>
                        <a:t>D</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客服</a:t>
                      </a:r>
                      <a:r>
                        <a:rPr lang="en-US" sz="1600" kern="100" dirty="0">
                          <a:effectLst/>
                          <a:latin typeface="宋体" panose="02010600030101010101" pitchFamily="2" charset="-122"/>
                          <a:ea typeface="宋体" panose="02010600030101010101" pitchFamily="2" charset="-122"/>
                        </a:rPr>
                        <a:t>E</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价格</a:t>
                      </a:r>
                      <a:r>
                        <a:rPr lang="en-US" sz="1600" kern="100" dirty="0">
                          <a:effectLst/>
                          <a:latin typeface="宋体" panose="02010600030101010101" pitchFamily="2" charset="-122"/>
                          <a:ea typeface="宋体" panose="02010600030101010101" pitchFamily="2" charset="-122"/>
                        </a:rPr>
                        <a:t>F</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2</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3</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4</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5</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6</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6"/>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7</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7"/>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8</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8"/>
                  </a:ext>
                </a:extLst>
              </a:tr>
              <a:tr h="401256">
                <a:tc>
                  <a:txBody>
                    <a:bodyPr/>
                    <a:lstStyle/>
                    <a:p>
                      <a:pPr algn="ctr">
                        <a:spcAft>
                          <a:spcPts val="0"/>
                        </a:spcAft>
                      </a:pPr>
                      <a:r>
                        <a:rPr lang="en-US" sz="1600" kern="100">
                          <a:effectLst/>
                          <a:latin typeface="宋体" panose="02010600030101010101" pitchFamily="2" charset="-122"/>
                          <a:ea typeface="宋体" panose="02010600030101010101" pitchFamily="2" charset="-122"/>
                        </a:rPr>
                        <a:t>9</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263555790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048672" y="1915490"/>
            <a:ext cx="3275856" cy="2862322"/>
          </a:xfrm>
          <a:prstGeom prst="rect">
            <a:avLst/>
          </a:prstGeom>
        </p:spPr>
        <p:txBody>
          <a:bodyPr wrap="square">
            <a:spAutoFit/>
          </a:bodyPr>
          <a:lstStyle/>
          <a:p>
            <a:pPr>
              <a:lnSpc>
                <a:spcPct val="150000"/>
              </a:lnSpc>
            </a:pPr>
            <a:r>
              <a:rPr lang="en-US" altLang="zh-CN" sz="2000" dirty="0"/>
              <a:t>R</a:t>
            </a:r>
            <a:r>
              <a:rPr lang="en-US" altLang="zh-CN" sz="2000" baseline="-25000" dirty="0"/>
              <a:t>1</a:t>
            </a:r>
            <a:r>
              <a:rPr lang="zh-CN" altLang="zh-CN" sz="2000" dirty="0"/>
              <a:t>：｛</a:t>
            </a:r>
            <a:r>
              <a:rPr lang="en-US" altLang="zh-CN" sz="2000" dirty="0"/>
              <a:t>B</a:t>
            </a:r>
            <a:r>
              <a:rPr lang="zh-CN" altLang="zh-CN" sz="2000" dirty="0"/>
              <a:t>｝</a:t>
            </a:r>
            <a:r>
              <a:rPr lang="en-US" altLang="zh-CN" sz="2000" dirty="0"/>
              <a:t>=&gt;{C,E}   = 4/7</a:t>
            </a:r>
            <a:endParaRPr lang="zh-CN" altLang="zh-CN" sz="2000" dirty="0"/>
          </a:p>
          <a:p>
            <a:pPr>
              <a:lnSpc>
                <a:spcPct val="150000"/>
              </a:lnSpc>
            </a:pPr>
            <a:r>
              <a:rPr lang="en-US" altLang="zh-CN" sz="2000" dirty="0"/>
              <a:t>R</a:t>
            </a:r>
            <a:r>
              <a:rPr lang="en-US" altLang="zh-CN" sz="2000" baseline="-25000" dirty="0"/>
              <a:t>2</a:t>
            </a:r>
            <a:r>
              <a:rPr lang="zh-CN" altLang="zh-CN" sz="2000" dirty="0"/>
              <a:t>：｛</a:t>
            </a:r>
            <a:r>
              <a:rPr lang="en-US" altLang="zh-CN" sz="2000" dirty="0"/>
              <a:t>C</a:t>
            </a:r>
            <a:r>
              <a:rPr lang="zh-CN" altLang="zh-CN" sz="2000" dirty="0"/>
              <a:t>｝</a:t>
            </a:r>
            <a:r>
              <a:rPr lang="en-US" altLang="zh-CN" sz="2000" dirty="0"/>
              <a:t>=&gt;{B,E}   = 4/7</a:t>
            </a:r>
            <a:endParaRPr lang="zh-CN" altLang="zh-CN" sz="2000" dirty="0"/>
          </a:p>
          <a:p>
            <a:pPr>
              <a:lnSpc>
                <a:spcPct val="150000"/>
              </a:lnSpc>
            </a:pPr>
            <a:r>
              <a:rPr lang="en-US" altLang="zh-CN" sz="2000" dirty="0"/>
              <a:t>R</a:t>
            </a:r>
            <a:r>
              <a:rPr lang="en-US" altLang="zh-CN" sz="2000" baseline="-25000" dirty="0"/>
              <a:t>3</a:t>
            </a:r>
            <a:r>
              <a:rPr lang="zh-CN" altLang="zh-CN" sz="2000" dirty="0"/>
              <a:t>：｛</a:t>
            </a:r>
            <a:r>
              <a:rPr lang="en-US" altLang="zh-CN" sz="2000" dirty="0"/>
              <a:t>E</a:t>
            </a:r>
            <a:r>
              <a:rPr lang="zh-CN" altLang="zh-CN" sz="2000" dirty="0"/>
              <a:t>｝</a:t>
            </a:r>
            <a:r>
              <a:rPr lang="en-US" altLang="zh-CN" sz="2000" dirty="0"/>
              <a:t>=&gt;{B,C}   =4/7</a:t>
            </a:r>
            <a:endParaRPr lang="zh-CN" altLang="zh-CN" sz="2000" dirty="0"/>
          </a:p>
          <a:p>
            <a:pPr>
              <a:lnSpc>
                <a:spcPct val="150000"/>
              </a:lnSpc>
            </a:pPr>
            <a:r>
              <a:rPr lang="en-US" altLang="zh-CN" sz="2000" dirty="0"/>
              <a:t>R</a:t>
            </a:r>
            <a:r>
              <a:rPr lang="en-US" altLang="zh-CN" sz="2000" baseline="-25000" dirty="0"/>
              <a:t>4</a:t>
            </a:r>
            <a:r>
              <a:rPr lang="zh-CN" altLang="zh-CN" sz="2000" dirty="0"/>
              <a:t>：｛</a:t>
            </a:r>
            <a:r>
              <a:rPr lang="en-US" altLang="zh-CN" sz="2000" dirty="0"/>
              <a:t>B,C</a:t>
            </a:r>
            <a:r>
              <a:rPr lang="zh-CN" altLang="zh-CN" sz="2000" dirty="0"/>
              <a:t>｝</a:t>
            </a:r>
            <a:r>
              <a:rPr lang="en-US" altLang="zh-CN" sz="2000" dirty="0"/>
              <a:t>=&gt;{E}   =4/5</a:t>
            </a:r>
            <a:endParaRPr lang="zh-CN" altLang="zh-CN" sz="2000" dirty="0"/>
          </a:p>
          <a:p>
            <a:pPr>
              <a:lnSpc>
                <a:spcPct val="150000"/>
              </a:lnSpc>
            </a:pPr>
            <a:r>
              <a:rPr lang="en-US" altLang="zh-CN" sz="2000" dirty="0"/>
              <a:t>R</a:t>
            </a:r>
            <a:r>
              <a:rPr lang="en-US" altLang="zh-CN" sz="2000" baseline="-25000" dirty="0"/>
              <a:t>5</a:t>
            </a:r>
            <a:r>
              <a:rPr lang="zh-CN" altLang="zh-CN" sz="2000" dirty="0"/>
              <a:t>：｛</a:t>
            </a:r>
            <a:r>
              <a:rPr lang="en-US" altLang="zh-CN" sz="2000" dirty="0"/>
              <a:t>B,E</a:t>
            </a:r>
            <a:r>
              <a:rPr lang="zh-CN" altLang="zh-CN" sz="2000" dirty="0"/>
              <a:t>｝</a:t>
            </a:r>
            <a:r>
              <a:rPr lang="en-US" altLang="zh-CN" sz="2000" dirty="0"/>
              <a:t>=&gt;{C}   =4/6</a:t>
            </a:r>
            <a:endParaRPr lang="zh-CN" altLang="zh-CN" sz="2000" dirty="0"/>
          </a:p>
          <a:p>
            <a:pPr>
              <a:lnSpc>
                <a:spcPct val="150000"/>
              </a:lnSpc>
            </a:pPr>
            <a:r>
              <a:rPr lang="en-US" altLang="zh-CN" sz="2000" dirty="0"/>
              <a:t>R</a:t>
            </a:r>
            <a:r>
              <a:rPr lang="en-US" altLang="zh-CN" sz="2000" baseline="-25000" dirty="0"/>
              <a:t>6</a:t>
            </a:r>
            <a:r>
              <a:rPr lang="zh-CN" altLang="zh-CN" sz="2000" dirty="0"/>
              <a:t>：｛</a:t>
            </a:r>
            <a:r>
              <a:rPr lang="en-US" altLang="zh-CN" sz="2000" dirty="0"/>
              <a:t>C,E</a:t>
            </a:r>
            <a:r>
              <a:rPr lang="zh-CN" altLang="zh-CN" sz="2000" dirty="0"/>
              <a:t>｝</a:t>
            </a:r>
            <a:r>
              <a:rPr lang="en-US" altLang="zh-CN" sz="2000" dirty="0"/>
              <a:t>=&gt;{B}   =4/5</a:t>
            </a:r>
            <a:endParaRPr lang="zh-CN" altLang="zh-CN" sz="2000" dirty="0"/>
          </a:p>
        </p:txBody>
      </p:sp>
      <p:sp>
        <p:nvSpPr>
          <p:cNvPr id="10" name="矩形 9"/>
          <p:cNvSpPr/>
          <p:nvPr/>
        </p:nvSpPr>
        <p:spPr>
          <a:xfrm>
            <a:off x="6084168" y="3291830"/>
            <a:ext cx="3024336" cy="1796849"/>
          </a:xfrm>
          <a:prstGeom prst="rect">
            <a:avLst/>
          </a:prstGeom>
          <a:noFill/>
          <a:ln>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6689556" y="4731990"/>
            <a:ext cx="1338828" cy="369332"/>
          </a:xfrm>
          <a:prstGeom prst="rect">
            <a:avLst/>
          </a:prstGeom>
          <a:noFill/>
        </p:spPr>
        <p:txBody>
          <a:bodyPr wrap="none" rtlCol="0">
            <a:spAutoFit/>
          </a:bodyPr>
          <a:lstStyle/>
          <a:p>
            <a:r>
              <a:rPr lang="zh-CN" altLang="en-US" b="1" dirty="0">
                <a:solidFill>
                  <a:srgbClr val="FF0000"/>
                </a:solidFill>
              </a:rPr>
              <a:t>强关联规则</a:t>
            </a:r>
          </a:p>
        </p:txBody>
      </p:sp>
      <p:sp>
        <p:nvSpPr>
          <p:cNvPr id="19" name="矩形 18"/>
          <p:cNvSpPr/>
          <p:nvPr/>
        </p:nvSpPr>
        <p:spPr>
          <a:xfrm>
            <a:off x="5940152" y="734382"/>
            <a:ext cx="3152749" cy="147732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dirty="0"/>
              <a:t>以</a:t>
            </a:r>
            <a:r>
              <a:rPr lang="zh-CN" altLang="zh-CN" sz="2000" dirty="0"/>
              <a:t>频繁</a:t>
            </a:r>
            <a:r>
              <a:rPr lang="en-US" altLang="zh-CN" sz="2000" dirty="0"/>
              <a:t>3</a:t>
            </a:r>
            <a:r>
              <a:rPr lang="zh-CN" altLang="zh-CN" sz="2000" dirty="0"/>
              <a:t>项集｛</a:t>
            </a:r>
            <a:r>
              <a:rPr lang="en-US" altLang="zh-CN" sz="2000" dirty="0"/>
              <a:t>B,C,E</a:t>
            </a:r>
            <a:r>
              <a:rPr lang="zh-CN" altLang="zh-CN" sz="2000" dirty="0"/>
              <a:t>｝</a:t>
            </a:r>
            <a:r>
              <a:rPr lang="zh-CN" altLang="en-US" sz="2000" dirty="0"/>
              <a:t>为例，</a:t>
            </a:r>
            <a:r>
              <a:rPr lang="zh-CN" altLang="zh-CN" sz="2000" dirty="0"/>
              <a:t>形成如下关联规则</a:t>
            </a:r>
            <a:r>
              <a:rPr lang="zh-CN" altLang="en-US" sz="2000" dirty="0"/>
              <a:t>：</a:t>
            </a:r>
          </a:p>
        </p:txBody>
      </p:sp>
      <p:sp>
        <p:nvSpPr>
          <p:cNvPr id="12" name="TextBox 11"/>
          <p:cNvSpPr txBox="1"/>
          <p:nvPr/>
        </p:nvSpPr>
        <p:spPr>
          <a:xfrm>
            <a:off x="1691680" y="123478"/>
            <a:ext cx="7452320" cy="523220"/>
          </a:xfrm>
          <a:prstGeom prst="rect">
            <a:avLst/>
          </a:prstGeom>
          <a:noFill/>
        </p:spPr>
        <p:txBody>
          <a:bodyPr wrap="square" rtlCol="0">
            <a:spAutoFit/>
          </a:bodyPr>
          <a:lstStyle/>
          <a:p>
            <a:pPr algn="ctr"/>
            <a:r>
              <a:rPr lang="en-US" altLang="zh-CN" sz="2800" b="1" dirty="0" err="1">
                <a:latin typeface="宋体" pitchFamily="2" charset="-122"/>
              </a:rPr>
              <a:t>Apriori</a:t>
            </a:r>
            <a:r>
              <a:rPr lang="zh-CN" altLang="en-US" sz="2800" b="1" dirty="0">
                <a:latin typeface="宋体" pitchFamily="2" charset="-122"/>
              </a:rPr>
              <a:t>算例（</a:t>
            </a:r>
            <a:r>
              <a:rPr lang="en-US" altLang="zh-CN" sz="2800" b="1" dirty="0">
                <a:latin typeface="宋体" pitchFamily="2" charset="-122"/>
              </a:rPr>
              <a:t>2</a:t>
            </a:r>
            <a:r>
              <a:rPr lang="zh-CN" altLang="en-US" sz="2800" b="1" dirty="0">
                <a:latin typeface="宋体" pitchFamily="2" charset="-122"/>
              </a:rPr>
              <a:t>）</a:t>
            </a:r>
          </a:p>
        </p:txBody>
      </p:sp>
      <p:graphicFrame>
        <p:nvGraphicFramePr>
          <p:cNvPr id="13" name="表格 12"/>
          <p:cNvGraphicFramePr>
            <a:graphicFrameLocks noGrp="1"/>
          </p:cNvGraphicFramePr>
          <p:nvPr>
            <p:extLst>
              <p:ext uri="{D42A27DB-BD31-4B8C-83A1-F6EECF244321}">
                <p14:modId xmlns:p14="http://schemas.microsoft.com/office/powerpoint/2010/main" val="544136278"/>
              </p:ext>
            </p:extLst>
          </p:nvPr>
        </p:nvGraphicFramePr>
        <p:xfrm>
          <a:off x="1835696" y="915566"/>
          <a:ext cx="4176464" cy="3600400"/>
        </p:xfrm>
        <a:graphic>
          <a:graphicData uri="http://schemas.openxmlformats.org/drawingml/2006/table">
            <a:tbl>
              <a:tblPr firstRow="1" firstCol="1" bandRow="1">
                <a:tableStyleId>{F5AB1C69-6EDB-4FF4-983F-18BD219EF322}</a:tableStyleId>
              </a:tblPr>
              <a:tblGrid>
                <a:gridCol w="648072">
                  <a:extLst>
                    <a:ext uri="{9D8B030D-6E8A-4147-A177-3AD203B41FA5}">
                      <a16:colId xmlns:a16="http://schemas.microsoft.com/office/drawing/2014/main" xmlns="" val="20000"/>
                    </a:ext>
                  </a:extLst>
                </a:gridCol>
                <a:gridCol w="576064">
                  <a:extLst>
                    <a:ext uri="{9D8B030D-6E8A-4147-A177-3AD203B41FA5}">
                      <a16:colId xmlns:a16="http://schemas.microsoft.com/office/drawing/2014/main" xmlns="" val="20001"/>
                    </a:ext>
                  </a:extLst>
                </a:gridCol>
                <a:gridCol w="576064">
                  <a:extLst>
                    <a:ext uri="{9D8B030D-6E8A-4147-A177-3AD203B41FA5}">
                      <a16:colId xmlns:a16="http://schemas.microsoft.com/office/drawing/2014/main" xmlns="" val="20002"/>
                    </a:ext>
                  </a:extLst>
                </a:gridCol>
                <a:gridCol w="608415">
                  <a:extLst>
                    <a:ext uri="{9D8B030D-6E8A-4147-A177-3AD203B41FA5}">
                      <a16:colId xmlns:a16="http://schemas.microsoft.com/office/drawing/2014/main" xmlns="" val="20003"/>
                    </a:ext>
                  </a:extLst>
                </a:gridCol>
                <a:gridCol w="615721">
                  <a:extLst>
                    <a:ext uri="{9D8B030D-6E8A-4147-A177-3AD203B41FA5}">
                      <a16:colId xmlns:a16="http://schemas.microsoft.com/office/drawing/2014/main" xmlns="" val="20004"/>
                    </a:ext>
                  </a:extLst>
                </a:gridCol>
                <a:gridCol w="576064">
                  <a:extLst>
                    <a:ext uri="{9D8B030D-6E8A-4147-A177-3AD203B41FA5}">
                      <a16:colId xmlns:a16="http://schemas.microsoft.com/office/drawing/2014/main" xmlns="" val="20005"/>
                    </a:ext>
                  </a:extLst>
                </a:gridCol>
                <a:gridCol w="576064">
                  <a:extLst>
                    <a:ext uri="{9D8B030D-6E8A-4147-A177-3AD203B41FA5}">
                      <a16:colId xmlns:a16="http://schemas.microsoft.com/office/drawing/2014/main" xmlns="" val="20006"/>
                    </a:ext>
                  </a:extLst>
                </a:gridCol>
              </a:tblGrid>
              <a:tr h="495960">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评论</a:t>
                      </a:r>
                      <a:endParaRPr lang="en-US" altLang="zh-CN" sz="1600" kern="100" dirty="0">
                        <a:effectLst/>
                        <a:latin typeface="宋体" panose="02010600030101010101" pitchFamily="2" charset="-122"/>
                        <a:ea typeface="宋体" panose="02010600030101010101" pitchFamily="2" charset="-122"/>
                      </a:endParaRPr>
                    </a:p>
                    <a:p>
                      <a:pPr algn="ctr">
                        <a:spcAft>
                          <a:spcPts val="0"/>
                        </a:spcAft>
                      </a:pPr>
                      <a:r>
                        <a:rPr lang="zh-CN" sz="1600" kern="100" dirty="0">
                          <a:effectLst/>
                          <a:latin typeface="宋体" panose="02010600030101010101" pitchFamily="2" charset="-122"/>
                          <a:ea typeface="宋体" panose="02010600030101010101" pitchFamily="2" charset="-122"/>
                        </a:rPr>
                        <a:t>编号</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功能</a:t>
                      </a:r>
                      <a:r>
                        <a:rPr lang="en-US" sz="1600" kern="100" dirty="0">
                          <a:effectLst/>
                          <a:latin typeface="宋体" panose="02010600030101010101" pitchFamily="2" charset="-122"/>
                          <a:ea typeface="宋体" panose="02010600030101010101" pitchFamily="2" charset="-122"/>
                        </a:rPr>
                        <a:t>A </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速度</a:t>
                      </a:r>
                      <a:r>
                        <a:rPr lang="en-US" sz="1600" kern="100" dirty="0">
                          <a:effectLst/>
                          <a:latin typeface="宋体" panose="02010600030101010101" pitchFamily="2" charset="-122"/>
                          <a:ea typeface="宋体" panose="02010600030101010101" pitchFamily="2" charset="-122"/>
                        </a:rPr>
                        <a:t>B</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屏幕</a:t>
                      </a:r>
                      <a:r>
                        <a:rPr lang="en-US" sz="1600" kern="100" dirty="0">
                          <a:effectLst/>
                          <a:latin typeface="宋体" panose="02010600030101010101" pitchFamily="2" charset="-122"/>
                          <a:ea typeface="宋体" panose="02010600030101010101" pitchFamily="2" charset="-122"/>
                        </a:rPr>
                        <a:t>C</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手感</a:t>
                      </a:r>
                      <a:r>
                        <a:rPr lang="en-US" sz="1600" kern="100" dirty="0">
                          <a:effectLst/>
                          <a:latin typeface="宋体" panose="02010600030101010101" pitchFamily="2" charset="-122"/>
                          <a:ea typeface="宋体" panose="02010600030101010101" pitchFamily="2" charset="-122"/>
                        </a:rPr>
                        <a:t>D</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客服</a:t>
                      </a:r>
                      <a:r>
                        <a:rPr lang="en-US" sz="1600" kern="100" dirty="0">
                          <a:effectLst/>
                          <a:latin typeface="宋体" panose="02010600030101010101" pitchFamily="2" charset="-122"/>
                          <a:ea typeface="宋体" panose="02010600030101010101" pitchFamily="2" charset="-122"/>
                        </a:rPr>
                        <a:t>E</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600" kern="100" dirty="0">
                          <a:effectLst/>
                          <a:latin typeface="宋体" panose="02010600030101010101" pitchFamily="2" charset="-122"/>
                          <a:ea typeface="宋体" panose="02010600030101010101" pitchFamily="2" charset="-122"/>
                        </a:rPr>
                        <a:t>价格</a:t>
                      </a:r>
                      <a:r>
                        <a:rPr lang="en-US" sz="1600" kern="100" dirty="0">
                          <a:effectLst/>
                          <a:latin typeface="宋体" panose="02010600030101010101" pitchFamily="2" charset="-122"/>
                          <a:ea typeface="宋体" panose="02010600030101010101" pitchFamily="2" charset="-122"/>
                        </a:rPr>
                        <a:t>F</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2</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3</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4</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5</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6</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6"/>
                  </a:ext>
                </a:extLst>
              </a:tr>
              <a:tr h="337898">
                <a:tc>
                  <a:txBody>
                    <a:bodyPr/>
                    <a:lstStyle/>
                    <a:p>
                      <a:pPr algn="ctr">
                        <a:spcAft>
                          <a:spcPts val="0"/>
                        </a:spcAft>
                      </a:pPr>
                      <a:r>
                        <a:rPr lang="en-US" sz="1600" kern="100">
                          <a:effectLst/>
                          <a:latin typeface="宋体" panose="02010600030101010101" pitchFamily="2" charset="-122"/>
                          <a:ea typeface="宋体" panose="02010600030101010101" pitchFamily="2" charset="-122"/>
                        </a:rPr>
                        <a:t>7</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7"/>
                  </a:ext>
                </a:extLst>
              </a:tr>
              <a:tr h="337898">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8</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8"/>
                  </a:ext>
                </a:extLst>
              </a:tr>
              <a:tr h="401256">
                <a:tc>
                  <a:txBody>
                    <a:bodyPr/>
                    <a:lstStyle/>
                    <a:p>
                      <a:pPr algn="ctr">
                        <a:spcAft>
                          <a:spcPts val="0"/>
                        </a:spcAft>
                      </a:pPr>
                      <a:r>
                        <a:rPr lang="en-US" sz="1600" kern="100">
                          <a:effectLst/>
                          <a:latin typeface="宋体" panose="02010600030101010101" pitchFamily="2" charset="-122"/>
                          <a:ea typeface="宋体" panose="02010600030101010101" pitchFamily="2" charset="-122"/>
                        </a:rPr>
                        <a:t>9</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0</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1</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a:effectLst/>
                          <a:latin typeface="宋体" panose="02010600030101010101" pitchFamily="2" charset="-122"/>
                          <a:ea typeface="宋体" panose="02010600030101010101" pitchFamily="2" charset="-122"/>
                        </a:rPr>
                        <a:t>1</a:t>
                      </a:r>
                      <a:endParaRPr lang="zh-CN" sz="20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1600" kern="100" dirty="0">
                          <a:effectLst/>
                          <a:latin typeface="宋体" panose="02010600030101010101" pitchFamily="2" charset="-122"/>
                          <a:ea typeface="宋体" panose="02010600030101010101" pitchFamily="2" charset="-122"/>
                        </a:rPr>
                        <a:t>0</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1590333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91680" y="195486"/>
            <a:ext cx="7458336" cy="523220"/>
          </a:xfrm>
          <a:prstGeom prst="rect">
            <a:avLst/>
          </a:prstGeom>
        </p:spPr>
        <p:txBody>
          <a:bodyPr wrap="square">
            <a:spAutoFit/>
          </a:bodyPr>
          <a:lstStyle/>
          <a:p>
            <a:pPr algn="ctr"/>
            <a:r>
              <a:rPr lang="en-US" altLang="zh-CN" sz="2800" dirty="0" err="1">
                <a:latin typeface="黑体" panose="02010609060101010101" pitchFamily="49" charset="-122"/>
                <a:ea typeface="黑体" panose="02010609060101010101" pitchFamily="49" charset="-122"/>
              </a:rPr>
              <a:t>Apriori</a:t>
            </a:r>
            <a:r>
              <a:rPr lang="zh-CN" altLang="en-US" sz="2800" dirty="0">
                <a:latin typeface="黑体" panose="02010609060101010101" pitchFamily="49" charset="-122"/>
                <a:ea typeface="黑体" panose="02010609060101010101" pitchFamily="49" charset="-122"/>
              </a:rPr>
              <a:t>算法的思考</a:t>
            </a:r>
          </a:p>
        </p:txBody>
      </p:sp>
      <p:sp>
        <p:nvSpPr>
          <p:cNvPr id="8" name="矩形 7"/>
          <p:cNvSpPr/>
          <p:nvPr/>
        </p:nvSpPr>
        <p:spPr>
          <a:xfrm>
            <a:off x="1768983" y="843558"/>
            <a:ext cx="7215976" cy="4262705"/>
          </a:xfrm>
          <a:prstGeom prst="rect">
            <a:avLst/>
          </a:prstGeom>
        </p:spPr>
        <p:txBody>
          <a:bodyPr wrap="square">
            <a:spAutoFit/>
          </a:bodyPr>
          <a:lstStyle/>
          <a:p>
            <a:r>
              <a:rPr lang="zh-CN" altLang="en-US" sz="2200" b="1" dirty="0">
                <a:latin typeface="+mj-ea"/>
                <a:ea typeface="+mj-ea"/>
              </a:rPr>
              <a:t>优点：</a:t>
            </a:r>
            <a:endParaRPr lang="en-US" altLang="zh-CN" sz="2200" b="1" dirty="0">
              <a:latin typeface="+mj-ea"/>
              <a:ea typeface="+mj-ea"/>
            </a:endParaRPr>
          </a:p>
          <a:p>
            <a:pPr marL="342900" indent="-342900">
              <a:lnSpc>
                <a:spcPct val="150000"/>
              </a:lnSpc>
              <a:buFont typeface="Arial" panose="020B0604020202020204" pitchFamily="34" charset="0"/>
              <a:buChar char="•"/>
            </a:pPr>
            <a:r>
              <a:rPr lang="en-US" altLang="zh-CN" dirty="0" err="1">
                <a:latin typeface="+mj-ea"/>
                <a:ea typeface="+mj-ea"/>
              </a:rPr>
              <a:t>Apriori</a:t>
            </a:r>
            <a:r>
              <a:rPr lang="zh-CN" altLang="zh-CN" dirty="0">
                <a:latin typeface="+mj-ea"/>
                <a:ea typeface="+mj-ea"/>
              </a:rPr>
              <a:t>算法利用</a:t>
            </a:r>
            <a:r>
              <a:rPr lang="en-US" altLang="zh-CN" dirty="0" err="1">
                <a:latin typeface="+mj-ea"/>
                <a:ea typeface="+mj-ea"/>
              </a:rPr>
              <a:t>Apriori</a:t>
            </a:r>
            <a:r>
              <a:rPr lang="zh-CN" altLang="zh-CN" dirty="0">
                <a:latin typeface="+mj-ea"/>
                <a:ea typeface="+mj-ea"/>
              </a:rPr>
              <a:t>性质对候选项集生成过程进行了优化，采用了剪枝，避免了很多无效计算，简化了频繁项集生成过程，是有效的关联规则挖掘算法。</a:t>
            </a:r>
            <a:endParaRPr lang="en-US" altLang="zh-CN" dirty="0">
              <a:latin typeface="+mj-ea"/>
              <a:ea typeface="+mj-ea"/>
            </a:endParaRPr>
          </a:p>
          <a:p>
            <a:pPr>
              <a:lnSpc>
                <a:spcPct val="150000"/>
              </a:lnSpc>
            </a:pPr>
            <a:r>
              <a:rPr lang="zh-CN" altLang="en-US" sz="2200" b="1" dirty="0">
                <a:latin typeface="+mj-ea"/>
                <a:ea typeface="+mj-ea"/>
              </a:rPr>
              <a:t>缺点：</a:t>
            </a:r>
            <a:endParaRPr lang="en-US" altLang="zh-CN" sz="2200" b="1" dirty="0">
              <a:latin typeface="+mj-ea"/>
              <a:ea typeface="+mj-ea"/>
            </a:endParaRPr>
          </a:p>
          <a:p>
            <a:pPr marL="342900" indent="-342900">
              <a:lnSpc>
                <a:spcPct val="150000"/>
              </a:lnSpc>
              <a:buFont typeface="Arial" panose="020B0604020202020204" pitchFamily="34" charset="0"/>
              <a:buChar char="•"/>
            </a:pPr>
            <a:r>
              <a:rPr lang="en-US" altLang="zh-CN" dirty="0" err="1">
                <a:latin typeface="+mj-ea"/>
                <a:ea typeface="+mj-ea"/>
              </a:rPr>
              <a:t>Apriori</a:t>
            </a:r>
            <a:r>
              <a:rPr lang="zh-CN" altLang="zh-CN" dirty="0">
                <a:latin typeface="+mj-ea"/>
                <a:ea typeface="+mj-ea"/>
              </a:rPr>
              <a:t>算法每一次迭代都需要遍历数据集，当数据集过大无法一次性载入内存时，遍历的效率会变得非常低</a:t>
            </a:r>
            <a:r>
              <a:rPr lang="zh-CN" altLang="en-US" dirty="0">
                <a:latin typeface="+mj-ea"/>
                <a:ea typeface="+mj-ea"/>
              </a:rPr>
              <a:t>；</a:t>
            </a:r>
            <a:endParaRPr lang="en-US" altLang="zh-CN" dirty="0">
              <a:latin typeface="+mj-ea"/>
              <a:ea typeface="+mj-ea"/>
            </a:endParaRPr>
          </a:p>
          <a:p>
            <a:pPr marL="342900" indent="-342900">
              <a:lnSpc>
                <a:spcPct val="150000"/>
              </a:lnSpc>
              <a:buFont typeface="Arial" panose="020B0604020202020204" pitchFamily="34" charset="0"/>
              <a:buChar char="•"/>
            </a:pPr>
            <a:r>
              <a:rPr lang="en-US" altLang="zh-CN" dirty="0" err="1">
                <a:latin typeface="+mj-ea"/>
                <a:ea typeface="+mj-ea"/>
              </a:rPr>
              <a:t>Apriori</a:t>
            </a:r>
            <a:r>
              <a:rPr lang="zh-CN" altLang="zh-CN" dirty="0">
                <a:latin typeface="+mj-ea"/>
                <a:ea typeface="+mj-ea"/>
              </a:rPr>
              <a:t>算法仍然会产生大量无用的候选多项集，例如有</a:t>
            </a:r>
            <a:r>
              <a:rPr lang="en-US" altLang="zh-CN" dirty="0">
                <a:latin typeface="+mj-ea"/>
                <a:ea typeface="+mj-ea"/>
              </a:rPr>
              <a:t>1000</a:t>
            </a:r>
            <a:r>
              <a:rPr lang="zh-CN" altLang="zh-CN" dirty="0">
                <a:latin typeface="+mj-ea"/>
                <a:ea typeface="+mj-ea"/>
              </a:rPr>
              <a:t>个频繁</a:t>
            </a:r>
            <a:r>
              <a:rPr lang="en-US" altLang="zh-CN" dirty="0">
                <a:latin typeface="+mj-ea"/>
                <a:ea typeface="+mj-ea"/>
              </a:rPr>
              <a:t>1</a:t>
            </a:r>
            <a:r>
              <a:rPr lang="zh-CN" altLang="zh-CN" dirty="0">
                <a:latin typeface="+mj-ea"/>
                <a:ea typeface="+mj-ea"/>
              </a:rPr>
              <a:t>项集，则需要生成</a:t>
            </a:r>
            <a:r>
              <a:rPr lang="en-US" altLang="zh-CN" dirty="0">
                <a:latin typeface="+mj-ea"/>
                <a:ea typeface="+mj-ea"/>
              </a:rPr>
              <a:t>C21000</a:t>
            </a:r>
            <a:r>
              <a:rPr lang="zh-CN" altLang="zh-CN" dirty="0">
                <a:latin typeface="+mj-ea"/>
                <a:ea typeface="+mj-ea"/>
              </a:rPr>
              <a:t>个候选</a:t>
            </a:r>
            <a:r>
              <a:rPr lang="en-US" altLang="zh-CN" dirty="0">
                <a:latin typeface="+mj-ea"/>
                <a:ea typeface="+mj-ea"/>
              </a:rPr>
              <a:t>2</a:t>
            </a:r>
            <a:r>
              <a:rPr lang="zh-CN" altLang="zh-CN" dirty="0">
                <a:latin typeface="+mj-ea"/>
                <a:ea typeface="+mj-ea"/>
              </a:rPr>
              <a:t>项集，这说明还需要改进关联规则挖掘算法</a:t>
            </a:r>
            <a:endParaRPr lang="zh-CN" altLang="en-US" dirty="0">
              <a:latin typeface="+mj-ea"/>
              <a:ea typeface="+mj-ea"/>
            </a:endParaRPr>
          </a:p>
        </p:txBody>
      </p:sp>
    </p:spTree>
    <p:extLst>
      <p:ext uri="{BB962C8B-B14F-4D97-AF65-F5344CB8AC3E}">
        <p14:creationId xmlns:p14="http://schemas.microsoft.com/office/powerpoint/2010/main" val="111798067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7" name="TextBox 6"/>
          <p:cNvSpPr txBox="1"/>
          <p:nvPr/>
        </p:nvSpPr>
        <p:spPr>
          <a:xfrm>
            <a:off x="1826494" y="933563"/>
            <a:ext cx="7252823" cy="3170099"/>
          </a:xfrm>
          <a:prstGeom prst="rect">
            <a:avLst/>
          </a:prstGeom>
          <a:noFill/>
        </p:spPr>
        <p:txBody>
          <a:bodyPr wrap="square" rtlCol="0">
            <a:spAutoFit/>
          </a:bodyPr>
          <a:lstStyle/>
          <a:p>
            <a:pPr marL="285750" indent="-285750">
              <a:lnSpc>
                <a:spcPct val="200000"/>
              </a:lnSpc>
              <a:buFont typeface="Wingdings" panose="05000000000000000000" pitchFamily="2" charset="2"/>
              <a:buChar char="u"/>
            </a:pPr>
            <a:r>
              <a:rPr lang="en-US" altLang="zh-CN" sz="2000" dirty="0">
                <a:latin typeface="+mj-ea"/>
                <a:ea typeface="+mj-ea"/>
              </a:rPr>
              <a:t>FP-Growth</a:t>
            </a:r>
            <a:r>
              <a:rPr lang="zh-CN" altLang="zh-CN" sz="2000" dirty="0">
                <a:latin typeface="+mj-ea"/>
                <a:ea typeface="+mj-ea"/>
              </a:rPr>
              <a:t>算法是由韩家炜和裴健等于</a:t>
            </a:r>
            <a:r>
              <a:rPr lang="en-US" altLang="zh-CN" sz="2000" dirty="0">
                <a:latin typeface="+mj-ea"/>
                <a:ea typeface="+mj-ea"/>
              </a:rPr>
              <a:t>2000</a:t>
            </a:r>
            <a:r>
              <a:rPr lang="zh-CN" altLang="zh-CN" sz="2000" dirty="0">
                <a:latin typeface="+mj-ea"/>
                <a:ea typeface="+mj-ea"/>
              </a:rPr>
              <a:t>年提出的关联规则挖掘算法。</a:t>
            </a:r>
            <a:endParaRPr lang="en-US" altLang="zh-CN" sz="2000" dirty="0">
              <a:latin typeface="+mj-ea"/>
              <a:ea typeface="+mj-ea"/>
            </a:endParaRPr>
          </a:p>
          <a:p>
            <a:pPr marL="285750" indent="-285750">
              <a:lnSpc>
                <a:spcPct val="200000"/>
              </a:lnSpc>
              <a:buFont typeface="Wingdings" panose="05000000000000000000" pitchFamily="2" charset="2"/>
              <a:buChar char="u"/>
            </a:pPr>
            <a:r>
              <a:rPr lang="zh-CN" altLang="zh-CN" sz="2000" dirty="0">
                <a:latin typeface="+mj-ea"/>
                <a:ea typeface="+mj-ea"/>
              </a:rPr>
              <a:t>由于</a:t>
            </a:r>
            <a:r>
              <a:rPr lang="en-US" altLang="zh-CN" sz="2000" dirty="0" err="1">
                <a:latin typeface="+mj-ea"/>
                <a:ea typeface="+mj-ea"/>
              </a:rPr>
              <a:t>Apriori</a:t>
            </a:r>
            <a:r>
              <a:rPr lang="zh-CN" altLang="zh-CN" sz="2000" dirty="0">
                <a:latin typeface="+mj-ea"/>
                <a:ea typeface="+mj-ea"/>
              </a:rPr>
              <a:t>算法存在数据集过大无法一次性载入内存的问题，</a:t>
            </a:r>
            <a:r>
              <a:rPr lang="en-US" altLang="zh-CN" sz="2000" dirty="0">
                <a:latin typeface="+mj-ea"/>
                <a:ea typeface="+mj-ea"/>
              </a:rPr>
              <a:t>FP-Growth</a:t>
            </a:r>
            <a:r>
              <a:rPr lang="zh-CN" altLang="zh-CN" sz="2000" dirty="0">
                <a:latin typeface="+mj-ea"/>
                <a:ea typeface="+mj-ea"/>
              </a:rPr>
              <a:t>算法创新性的采用了一种叫做频繁模式树的数据结构将原始数据集进行压缩。</a:t>
            </a:r>
            <a:endParaRPr lang="zh-CN" altLang="en-US" sz="2000" dirty="0">
              <a:latin typeface="+mj-ea"/>
              <a:ea typeface="+mj-ea"/>
            </a:endParaRPr>
          </a:p>
        </p:txBody>
      </p:sp>
    </p:spTree>
    <p:extLst>
      <p:ext uri="{BB962C8B-B14F-4D97-AF65-F5344CB8AC3E}">
        <p14:creationId xmlns:p14="http://schemas.microsoft.com/office/powerpoint/2010/main" val="264300524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7" name="矩形 6"/>
          <p:cNvSpPr/>
          <p:nvPr/>
        </p:nvSpPr>
        <p:spPr>
          <a:xfrm>
            <a:off x="1941979" y="3112447"/>
            <a:ext cx="6840760" cy="1692771"/>
          </a:xfrm>
          <a:prstGeom prst="rect">
            <a:avLst/>
          </a:prstGeom>
        </p:spPr>
        <p:txBody>
          <a:bodyPr wrap="square">
            <a:spAutoFit/>
          </a:bodyPr>
          <a:lstStyle/>
          <a:p>
            <a:pPr>
              <a:lnSpc>
                <a:spcPct val="200000"/>
              </a:lnSpc>
            </a:pPr>
            <a:r>
              <a:rPr lang="en-US" altLang="zh-CN" sz="2200" dirty="0">
                <a:latin typeface="黑体" panose="02010609060101010101" pitchFamily="49" charset="-122"/>
                <a:ea typeface="黑体" panose="02010609060101010101" pitchFamily="49" charset="-122"/>
              </a:rPr>
              <a:t>FP-Growth</a:t>
            </a:r>
            <a:r>
              <a:rPr lang="zh-CN" altLang="zh-CN" sz="2200" dirty="0">
                <a:latin typeface="黑体" panose="02010609060101010101" pitchFamily="49" charset="-122"/>
                <a:ea typeface="黑体" panose="02010609060101010101" pitchFamily="49" charset="-122"/>
              </a:rPr>
              <a:t>算法过程分为两步</a:t>
            </a:r>
            <a:r>
              <a:rPr lang="en-US" altLang="zh-CN" sz="2200" dirty="0">
                <a:latin typeface="黑体" panose="02010609060101010101" pitchFamily="49" charset="-122"/>
                <a:ea typeface="黑体" panose="02010609060101010101" pitchFamily="49" charset="-122"/>
              </a:rPr>
              <a:t>:</a:t>
            </a:r>
          </a:p>
          <a:p>
            <a:pPr marL="457200" indent="-457200">
              <a:lnSpc>
                <a:spcPct val="150000"/>
              </a:lnSpc>
              <a:buFont typeface="+mj-lt"/>
              <a:buAutoNum type="arabicPeriod"/>
            </a:pPr>
            <a:r>
              <a:rPr lang="zh-CN" altLang="zh-CN" sz="2000" dirty="0">
                <a:latin typeface="+mj-ea"/>
                <a:ea typeface="+mj-ea"/>
              </a:rPr>
              <a:t>第一步根据原始数据集构造</a:t>
            </a:r>
            <a:r>
              <a:rPr lang="zh-CN" altLang="zh-CN" sz="2000" b="1" dirty="0">
                <a:latin typeface="+mj-ea"/>
                <a:ea typeface="+mj-ea"/>
              </a:rPr>
              <a:t>频繁模式树（</a:t>
            </a:r>
            <a:r>
              <a:rPr lang="en-US" altLang="zh-CN" sz="2000" b="1" dirty="0">
                <a:latin typeface="+mj-ea"/>
                <a:ea typeface="+mj-ea"/>
              </a:rPr>
              <a:t>FP</a:t>
            </a:r>
            <a:r>
              <a:rPr lang="zh-CN" altLang="zh-CN" sz="2000" b="1" dirty="0">
                <a:latin typeface="+mj-ea"/>
                <a:ea typeface="+mj-ea"/>
              </a:rPr>
              <a:t>树）</a:t>
            </a:r>
            <a:r>
              <a:rPr lang="en-US" altLang="zh-CN" sz="2000" b="1" dirty="0">
                <a:latin typeface="+mj-ea"/>
                <a:ea typeface="+mj-ea"/>
              </a:rPr>
              <a:t>;</a:t>
            </a:r>
          </a:p>
          <a:p>
            <a:pPr marL="457200" indent="-457200">
              <a:lnSpc>
                <a:spcPct val="150000"/>
              </a:lnSpc>
              <a:buFont typeface="+mj-lt"/>
              <a:buAutoNum type="arabicPeriod"/>
            </a:pPr>
            <a:r>
              <a:rPr lang="zh-CN" altLang="zh-CN" sz="2000" dirty="0">
                <a:latin typeface="+mj-ea"/>
                <a:ea typeface="+mj-ea"/>
              </a:rPr>
              <a:t>第二步基于频繁模式树挖掘频繁项集。</a:t>
            </a:r>
          </a:p>
        </p:txBody>
      </p:sp>
      <p:sp>
        <p:nvSpPr>
          <p:cNvPr id="8" name="TextBox 7"/>
          <p:cNvSpPr txBox="1"/>
          <p:nvPr/>
        </p:nvSpPr>
        <p:spPr>
          <a:xfrm>
            <a:off x="1763688" y="771550"/>
            <a:ext cx="7319375" cy="23408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2000" dirty="0"/>
              <a:t>FP</a:t>
            </a:r>
            <a:r>
              <a:rPr lang="zh-CN" altLang="en-US" sz="2000" dirty="0"/>
              <a:t>树是一种输入数据的压缩表示，通过逐个读取事务，把每个事务映射到一条路径来构造，由于不同的事务可能具有若干个相同的项，因此路径可能会重叠，重叠越多，压缩效果越好；如果</a:t>
            </a:r>
            <a:r>
              <a:rPr lang="en-US" altLang="zh-CN" sz="2000" dirty="0"/>
              <a:t>FP</a:t>
            </a:r>
            <a:r>
              <a:rPr lang="zh-CN" altLang="en-US" sz="2000" dirty="0"/>
              <a:t>树足够小能存放到内存中，就不必要重复扫描硬盘来提取频繁项集</a:t>
            </a:r>
          </a:p>
        </p:txBody>
      </p:sp>
    </p:spTree>
    <p:extLst>
      <p:ext uri="{BB962C8B-B14F-4D97-AF65-F5344CB8AC3E}">
        <p14:creationId xmlns:p14="http://schemas.microsoft.com/office/powerpoint/2010/main" val="31659618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7" name="TextBox 6"/>
          <p:cNvSpPr txBox="1"/>
          <p:nvPr/>
        </p:nvSpPr>
        <p:spPr>
          <a:xfrm>
            <a:off x="1763689" y="857206"/>
            <a:ext cx="3816424" cy="492443"/>
          </a:xfrm>
          <a:prstGeom prst="rect">
            <a:avLst/>
          </a:prstGeom>
          <a:noFill/>
        </p:spPr>
        <p:txBody>
          <a:bodyPr wrap="square" rtlCol="0">
            <a:spAutoFit/>
          </a:bodyPr>
          <a:lstStyle/>
          <a:p>
            <a:pPr marL="342900" indent="-342900">
              <a:buFont typeface="Arial" panose="020B0604020202020204" pitchFamily="34" charset="0"/>
              <a:buChar char="•"/>
            </a:pPr>
            <a:r>
              <a:rPr lang="en-US" altLang="zh-CN" sz="2600" dirty="0">
                <a:latin typeface="黑体" panose="02010609060101010101" pitchFamily="49" charset="-122"/>
                <a:ea typeface="黑体" panose="02010609060101010101" pitchFamily="49" charset="-122"/>
              </a:rPr>
              <a:t>FP-Growth</a:t>
            </a:r>
            <a:r>
              <a:rPr lang="zh-CN" altLang="en-US" sz="2600" dirty="0">
                <a:latin typeface="黑体" panose="02010609060101010101" pitchFamily="49" charset="-122"/>
                <a:ea typeface="黑体" panose="02010609060101010101" pitchFamily="49" charset="-122"/>
              </a:rPr>
              <a:t>算法示例：</a:t>
            </a:r>
          </a:p>
        </p:txBody>
      </p:sp>
      <p:graphicFrame>
        <p:nvGraphicFramePr>
          <p:cNvPr id="8" name="表格 7"/>
          <p:cNvGraphicFramePr>
            <a:graphicFrameLocks noGrp="1"/>
          </p:cNvGraphicFramePr>
          <p:nvPr>
            <p:extLst>
              <p:ext uri="{D42A27DB-BD31-4B8C-83A1-F6EECF244321}">
                <p14:modId xmlns:p14="http://schemas.microsoft.com/office/powerpoint/2010/main" val="2515676575"/>
              </p:ext>
            </p:extLst>
          </p:nvPr>
        </p:nvGraphicFramePr>
        <p:xfrm>
          <a:off x="1835696" y="1738716"/>
          <a:ext cx="2808312" cy="2736306"/>
        </p:xfrm>
        <a:graphic>
          <a:graphicData uri="http://schemas.openxmlformats.org/drawingml/2006/table">
            <a:tbl>
              <a:tblPr firstRow="1" firstCol="1" bandRow="1">
                <a:tableStyleId>{F5AB1C69-6EDB-4FF4-983F-18BD219EF322}</a:tableStyleId>
              </a:tblPr>
              <a:tblGrid>
                <a:gridCol w="792088">
                  <a:extLst>
                    <a:ext uri="{9D8B030D-6E8A-4147-A177-3AD203B41FA5}">
                      <a16:colId xmlns:a16="http://schemas.microsoft.com/office/drawing/2014/main" xmlns="" val="20000"/>
                    </a:ext>
                  </a:extLst>
                </a:gridCol>
                <a:gridCol w="2016224">
                  <a:extLst>
                    <a:ext uri="{9D8B030D-6E8A-4147-A177-3AD203B41FA5}">
                      <a16:colId xmlns:a16="http://schemas.microsoft.com/office/drawing/2014/main" xmlns="" val="20001"/>
                    </a:ext>
                  </a:extLst>
                </a:gridCol>
              </a:tblGrid>
              <a:tr h="456051">
                <a:tc>
                  <a:txBody>
                    <a:bodyPr/>
                    <a:lstStyle/>
                    <a:p>
                      <a:pPr algn="ctr">
                        <a:spcAft>
                          <a:spcPts val="0"/>
                        </a:spcAft>
                      </a:pPr>
                      <a:r>
                        <a:rPr lang="zh-CN" sz="2200" kern="100" dirty="0">
                          <a:effectLst/>
                        </a:rPr>
                        <a:t>编号</a:t>
                      </a:r>
                      <a:endParaRPr lang="zh-CN" sz="22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2200" kern="100" dirty="0">
                          <a:effectLst/>
                        </a:rPr>
                        <a:t>含有数据项</a:t>
                      </a:r>
                      <a:r>
                        <a:rPr lang="en-US" sz="2200" kern="100" dirty="0">
                          <a:effectLst/>
                        </a:rPr>
                        <a:t>  </a:t>
                      </a:r>
                      <a:endParaRPr lang="zh-CN" sz="22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456051">
                <a:tc>
                  <a:txBody>
                    <a:bodyPr/>
                    <a:lstStyle/>
                    <a:p>
                      <a:pPr algn="ctr">
                        <a:spcAft>
                          <a:spcPts val="0"/>
                        </a:spcAft>
                      </a:pPr>
                      <a:r>
                        <a:rPr lang="en-US" sz="2200" kern="100">
                          <a:effectLst/>
                        </a:rPr>
                        <a:t>1</a:t>
                      </a:r>
                      <a:endParaRPr lang="zh-CN" sz="2200" kern="100">
                        <a:effectLst/>
                        <a:latin typeface="Calibri"/>
                        <a:ea typeface="宋体"/>
                        <a:cs typeface="Times New Roman"/>
                      </a:endParaRPr>
                    </a:p>
                  </a:txBody>
                  <a:tcPr marL="68580" marR="68580" marT="0" marB="0" anchor="ctr"/>
                </a:tc>
                <a:tc>
                  <a:txBody>
                    <a:bodyPr/>
                    <a:lstStyle/>
                    <a:p>
                      <a:pPr algn="ctr">
                        <a:spcAft>
                          <a:spcPts val="0"/>
                        </a:spcAft>
                      </a:pPr>
                      <a:r>
                        <a:rPr lang="en-US" sz="2200" kern="100" dirty="0" err="1">
                          <a:effectLst/>
                        </a:rPr>
                        <a:t>f,a,c,d,g,i,m,p</a:t>
                      </a:r>
                      <a:endParaRPr lang="zh-CN" sz="22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1"/>
                  </a:ext>
                </a:extLst>
              </a:tr>
              <a:tr h="456051">
                <a:tc>
                  <a:txBody>
                    <a:bodyPr/>
                    <a:lstStyle/>
                    <a:p>
                      <a:pPr algn="ctr">
                        <a:spcAft>
                          <a:spcPts val="0"/>
                        </a:spcAft>
                      </a:pPr>
                      <a:r>
                        <a:rPr lang="en-US" sz="2200" kern="100">
                          <a:effectLst/>
                        </a:rPr>
                        <a:t>2</a:t>
                      </a:r>
                      <a:endParaRPr lang="zh-CN" sz="2200" kern="100">
                        <a:effectLst/>
                        <a:latin typeface="Calibri"/>
                        <a:ea typeface="宋体"/>
                        <a:cs typeface="Times New Roman"/>
                      </a:endParaRPr>
                    </a:p>
                  </a:txBody>
                  <a:tcPr marL="68580" marR="68580" marT="0" marB="0" anchor="ctr"/>
                </a:tc>
                <a:tc>
                  <a:txBody>
                    <a:bodyPr/>
                    <a:lstStyle/>
                    <a:p>
                      <a:pPr algn="ctr">
                        <a:spcAft>
                          <a:spcPts val="0"/>
                        </a:spcAft>
                      </a:pPr>
                      <a:r>
                        <a:rPr lang="en-US" sz="2200" kern="100" dirty="0" err="1">
                          <a:effectLst/>
                        </a:rPr>
                        <a:t>a,b,c,f,l,m,o</a:t>
                      </a:r>
                      <a:endParaRPr lang="zh-CN" sz="22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2"/>
                  </a:ext>
                </a:extLst>
              </a:tr>
              <a:tr h="456051">
                <a:tc>
                  <a:txBody>
                    <a:bodyPr/>
                    <a:lstStyle/>
                    <a:p>
                      <a:pPr algn="ctr">
                        <a:spcAft>
                          <a:spcPts val="0"/>
                        </a:spcAft>
                      </a:pPr>
                      <a:r>
                        <a:rPr lang="en-US" sz="2200" kern="100">
                          <a:effectLst/>
                        </a:rPr>
                        <a:t>3</a:t>
                      </a:r>
                      <a:endParaRPr lang="zh-CN" sz="2200" kern="100">
                        <a:effectLst/>
                        <a:latin typeface="Calibri"/>
                        <a:ea typeface="宋体"/>
                        <a:cs typeface="Times New Roman"/>
                      </a:endParaRPr>
                    </a:p>
                  </a:txBody>
                  <a:tcPr marL="68580" marR="68580" marT="0" marB="0" anchor="ctr"/>
                </a:tc>
                <a:tc>
                  <a:txBody>
                    <a:bodyPr/>
                    <a:lstStyle/>
                    <a:p>
                      <a:pPr algn="ctr">
                        <a:spcAft>
                          <a:spcPts val="0"/>
                        </a:spcAft>
                      </a:pPr>
                      <a:r>
                        <a:rPr lang="en-US" sz="2200" kern="100" dirty="0" err="1">
                          <a:effectLst/>
                        </a:rPr>
                        <a:t>b,f,h,j,o</a:t>
                      </a:r>
                      <a:endParaRPr lang="zh-CN" sz="22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3"/>
                  </a:ext>
                </a:extLst>
              </a:tr>
              <a:tr h="456051">
                <a:tc>
                  <a:txBody>
                    <a:bodyPr/>
                    <a:lstStyle/>
                    <a:p>
                      <a:pPr algn="ctr">
                        <a:spcAft>
                          <a:spcPts val="0"/>
                        </a:spcAft>
                      </a:pPr>
                      <a:r>
                        <a:rPr lang="en-US" sz="2200" kern="100">
                          <a:effectLst/>
                        </a:rPr>
                        <a:t>4</a:t>
                      </a:r>
                      <a:endParaRPr lang="zh-CN" sz="2200" kern="100">
                        <a:effectLst/>
                        <a:latin typeface="Calibri"/>
                        <a:ea typeface="宋体"/>
                        <a:cs typeface="Times New Roman"/>
                      </a:endParaRPr>
                    </a:p>
                  </a:txBody>
                  <a:tcPr marL="68580" marR="68580" marT="0" marB="0" anchor="ctr"/>
                </a:tc>
                <a:tc>
                  <a:txBody>
                    <a:bodyPr/>
                    <a:lstStyle/>
                    <a:p>
                      <a:pPr algn="ctr">
                        <a:spcAft>
                          <a:spcPts val="0"/>
                        </a:spcAft>
                      </a:pPr>
                      <a:r>
                        <a:rPr lang="en-US" sz="2200" kern="100">
                          <a:effectLst/>
                        </a:rPr>
                        <a:t>b,c,k,s,p</a:t>
                      </a:r>
                      <a:endParaRPr lang="zh-CN" sz="2200" kern="10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4"/>
                  </a:ext>
                </a:extLst>
              </a:tr>
              <a:tr h="456051">
                <a:tc>
                  <a:txBody>
                    <a:bodyPr/>
                    <a:lstStyle/>
                    <a:p>
                      <a:pPr algn="ctr">
                        <a:spcAft>
                          <a:spcPts val="0"/>
                        </a:spcAft>
                      </a:pPr>
                      <a:r>
                        <a:rPr lang="en-US" sz="2200" kern="100">
                          <a:effectLst/>
                        </a:rPr>
                        <a:t>5</a:t>
                      </a:r>
                      <a:endParaRPr lang="zh-CN" sz="2200" kern="100">
                        <a:effectLst/>
                        <a:latin typeface="Calibri"/>
                        <a:ea typeface="宋体"/>
                        <a:cs typeface="Times New Roman"/>
                      </a:endParaRPr>
                    </a:p>
                  </a:txBody>
                  <a:tcPr marL="68580" marR="68580" marT="0" marB="0" anchor="ctr"/>
                </a:tc>
                <a:tc>
                  <a:txBody>
                    <a:bodyPr/>
                    <a:lstStyle/>
                    <a:p>
                      <a:pPr algn="ctr">
                        <a:spcAft>
                          <a:spcPts val="0"/>
                        </a:spcAft>
                      </a:pPr>
                      <a:r>
                        <a:rPr lang="en-US" sz="2200" kern="100" dirty="0" err="1">
                          <a:effectLst/>
                        </a:rPr>
                        <a:t>a,f,c,e,l,p,m,n</a:t>
                      </a:r>
                      <a:endParaRPr lang="zh-CN" sz="22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5"/>
                  </a:ext>
                </a:extLst>
              </a:tr>
            </a:tbl>
          </a:graphicData>
        </a:graphic>
      </p:graphicFrame>
      <p:sp>
        <p:nvSpPr>
          <p:cNvPr id="9" name="矩形 8"/>
          <p:cNvSpPr/>
          <p:nvPr/>
        </p:nvSpPr>
        <p:spPr>
          <a:xfrm>
            <a:off x="4808009" y="1618230"/>
            <a:ext cx="4208502" cy="1754326"/>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altLang="zh-CN" sz="2400" dirty="0"/>
              <a:t>  </a:t>
            </a:r>
            <a:r>
              <a:rPr lang="zh-CN" altLang="zh-CN" sz="2400" dirty="0"/>
              <a:t>设置最小支持度为</a:t>
            </a:r>
            <a:r>
              <a:rPr lang="en-US" altLang="zh-CN" sz="2400" dirty="0"/>
              <a:t>0.6   </a:t>
            </a:r>
          </a:p>
          <a:p>
            <a:pPr>
              <a:lnSpc>
                <a:spcPct val="150000"/>
              </a:lnSpc>
            </a:pPr>
            <a:r>
              <a:rPr lang="en-US" altLang="zh-CN" sz="2400" dirty="0"/>
              <a:t>                0.6 * 5 = 3</a:t>
            </a:r>
          </a:p>
          <a:p>
            <a:pPr>
              <a:lnSpc>
                <a:spcPct val="150000"/>
              </a:lnSpc>
            </a:pPr>
            <a:r>
              <a:rPr lang="en-US" altLang="zh-CN" sz="2400" dirty="0"/>
              <a:t>      </a:t>
            </a:r>
            <a:r>
              <a:rPr lang="zh-CN" altLang="zh-CN" sz="2400" dirty="0"/>
              <a:t>频繁</a:t>
            </a:r>
            <a:r>
              <a:rPr lang="en-US" altLang="zh-CN" sz="2400" dirty="0"/>
              <a:t>1</a:t>
            </a:r>
            <a:r>
              <a:rPr lang="zh-CN" altLang="zh-CN" sz="2400" dirty="0"/>
              <a:t>项集应出现至少</a:t>
            </a:r>
            <a:r>
              <a:rPr lang="en-US" altLang="zh-CN" sz="2400" dirty="0"/>
              <a:t>3</a:t>
            </a:r>
            <a:r>
              <a:rPr lang="zh-CN" altLang="zh-CN" sz="2400" dirty="0"/>
              <a:t>次</a:t>
            </a:r>
            <a:endParaRPr lang="zh-CN" altLang="en-US" sz="2400" dirty="0"/>
          </a:p>
        </p:txBody>
      </p:sp>
    </p:spTree>
    <p:extLst>
      <p:ext uri="{BB962C8B-B14F-4D97-AF65-F5344CB8AC3E}">
        <p14:creationId xmlns:p14="http://schemas.microsoft.com/office/powerpoint/2010/main" val="11978933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7" name="TextBox 6"/>
          <p:cNvSpPr txBox="1"/>
          <p:nvPr/>
        </p:nvSpPr>
        <p:spPr>
          <a:xfrm>
            <a:off x="1763689" y="857206"/>
            <a:ext cx="3816424"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mj-ea"/>
                <a:ea typeface="+mj-ea"/>
              </a:rPr>
              <a:t>FP-Growth</a:t>
            </a:r>
            <a:r>
              <a:rPr lang="zh-CN" altLang="en-US" sz="2000" dirty="0">
                <a:latin typeface="+mj-ea"/>
                <a:ea typeface="+mj-ea"/>
              </a:rPr>
              <a:t>算法示例：</a:t>
            </a:r>
          </a:p>
        </p:txBody>
      </p:sp>
      <p:graphicFrame>
        <p:nvGraphicFramePr>
          <p:cNvPr id="8" name="表格 7"/>
          <p:cNvGraphicFramePr>
            <a:graphicFrameLocks noGrp="1"/>
          </p:cNvGraphicFramePr>
          <p:nvPr>
            <p:extLst>
              <p:ext uri="{D42A27DB-BD31-4B8C-83A1-F6EECF244321}">
                <p14:modId xmlns:p14="http://schemas.microsoft.com/office/powerpoint/2010/main" val="2857377806"/>
              </p:ext>
            </p:extLst>
          </p:nvPr>
        </p:nvGraphicFramePr>
        <p:xfrm>
          <a:off x="1907704" y="1491630"/>
          <a:ext cx="2808312" cy="2736306"/>
        </p:xfrm>
        <a:graphic>
          <a:graphicData uri="http://schemas.openxmlformats.org/drawingml/2006/table">
            <a:tbl>
              <a:tblPr firstRow="1" firstCol="1" bandRow="1">
                <a:tableStyleId>{F5AB1C69-6EDB-4FF4-983F-18BD219EF322}</a:tableStyleId>
              </a:tblPr>
              <a:tblGrid>
                <a:gridCol w="792088">
                  <a:extLst>
                    <a:ext uri="{9D8B030D-6E8A-4147-A177-3AD203B41FA5}">
                      <a16:colId xmlns:a16="http://schemas.microsoft.com/office/drawing/2014/main" xmlns="" val="20000"/>
                    </a:ext>
                  </a:extLst>
                </a:gridCol>
                <a:gridCol w="2016224">
                  <a:extLst>
                    <a:ext uri="{9D8B030D-6E8A-4147-A177-3AD203B41FA5}">
                      <a16:colId xmlns:a16="http://schemas.microsoft.com/office/drawing/2014/main" xmlns="" val="20001"/>
                    </a:ext>
                  </a:extLst>
                </a:gridCol>
              </a:tblGrid>
              <a:tr h="456051">
                <a:tc>
                  <a:txBody>
                    <a:bodyPr/>
                    <a:lstStyle/>
                    <a:p>
                      <a:pPr algn="ctr">
                        <a:spcAft>
                          <a:spcPts val="0"/>
                        </a:spcAft>
                      </a:pPr>
                      <a:r>
                        <a:rPr lang="zh-CN" sz="2000" kern="100" dirty="0">
                          <a:effectLst/>
                        </a:rPr>
                        <a:t>编号</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2000" kern="100" dirty="0">
                          <a:effectLst/>
                        </a:rPr>
                        <a:t>含有数据项</a:t>
                      </a:r>
                      <a:r>
                        <a:rPr lang="en-US" sz="2000" kern="100" dirty="0">
                          <a:effectLst/>
                        </a:rPr>
                        <a:t>  </a:t>
                      </a:r>
                      <a:endParaRPr lang="zh-CN" sz="20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456051">
                <a:tc>
                  <a:txBody>
                    <a:bodyPr/>
                    <a:lstStyle/>
                    <a:p>
                      <a:pPr algn="ctr">
                        <a:spcAft>
                          <a:spcPts val="0"/>
                        </a:spcAft>
                      </a:pPr>
                      <a:r>
                        <a:rPr lang="en-US" sz="2200" kern="100">
                          <a:effectLst/>
                        </a:rPr>
                        <a:t>1</a:t>
                      </a:r>
                      <a:endParaRPr lang="zh-CN" sz="2200" kern="100">
                        <a:effectLst/>
                        <a:latin typeface="Calibri"/>
                        <a:ea typeface="宋体"/>
                        <a:cs typeface="Times New Roman"/>
                      </a:endParaRPr>
                    </a:p>
                  </a:txBody>
                  <a:tcPr marL="68580" marR="68580" marT="0" marB="0" anchor="ctr"/>
                </a:tc>
                <a:tc>
                  <a:txBody>
                    <a:bodyPr/>
                    <a:lstStyle/>
                    <a:p>
                      <a:pPr algn="ctr">
                        <a:spcAft>
                          <a:spcPts val="0"/>
                        </a:spcAft>
                      </a:pPr>
                      <a:r>
                        <a:rPr lang="en-US" sz="2200" kern="100" dirty="0" err="1">
                          <a:effectLst/>
                        </a:rPr>
                        <a:t>f,a,c,d,g,i,m,p</a:t>
                      </a:r>
                      <a:endParaRPr lang="zh-CN" sz="22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1"/>
                  </a:ext>
                </a:extLst>
              </a:tr>
              <a:tr h="456051">
                <a:tc>
                  <a:txBody>
                    <a:bodyPr/>
                    <a:lstStyle/>
                    <a:p>
                      <a:pPr algn="ctr">
                        <a:spcAft>
                          <a:spcPts val="0"/>
                        </a:spcAft>
                      </a:pPr>
                      <a:r>
                        <a:rPr lang="en-US" sz="2200" kern="100">
                          <a:effectLst/>
                        </a:rPr>
                        <a:t>2</a:t>
                      </a:r>
                      <a:endParaRPr lang="zh-CN" sz="2200" kern="100">
                        <a:effectLst/>
                        <a:latin typeface="Calibri"/>
                        <a:ea typeface="宋体"/>
                        <a:cs typeface="Times New Roman"/>
                      </a:endParaRPr>
                    </a:p>
                  </a:txBody>
                  <a:tcPr marL="68580" marR="68580" marT="0" marB="0" anchor="ctr"/>
                </a:tc>
                <a:tc>
                  <a:txBody>
                    <a:bodyPr/>
                    <a:lstStyle/>
                    <a:p>
                      <a:pPr algn="ctr">
                        <a:spcAft>
                          <a:spcPts val="0"/>
                        </a:spcAft>
                      </a:pPr>
                      <a:r>
                        <a:rPr lang="en-US" sz="2200" kern="100" dirty="0" err="1">
                          <a:effectLst/>
                        </a:rPr>
                        <a:t>a,b,c,f,l,m,o</a:t>
                      </a:r>
                      <a:endParaRPr lang="zh-CN" sz="22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2"/>
                  </a:ext>
                </a:extLst>
              </a:tr>
              <a:tr h="456051">
                <a:tc>
                  <a:txBody>
                    <a:bodyPr/>
                    <a:lstStyle/>
                    <a:p>
                      <a:pPr algn="ctr">
                        <a:spcAft>
                          <a:spcPts val="0"/>
                        </a:spcAft>
                      </a:pPr>
                      <a:r>
                        <a:rPr lang="en-US" sz="2200" kern="100">
                          <a:effectLst/>
                        </a:rPr>
                        <a:t>3</a:t>
                      </a:r>
                      <a:endParaRPr lang="zh-CN" sz="2200" kern="100">
                        <a:effectLst/>
                        <a:latin typeface="Calibri"/>
                        <a:ea typeface="宋体"/>
                        <a:cs typeface="Times New Roman"/>
                      </a:endParaRPr>
                    </a:p>
                  </a:txBody>
                  <a:tcPr marL="68580" marR="68580" marT="0" marB="0" anchor="ctr"/>
                </a:tc>
                <a:tc>
                  <a:txBody>
                    <a:bodyPr/>
                    <a:lstStyle/>
                    <a:p>
                      <a:pPr algn="ctr">
                        <a:spcAft>
                          <a:spcPts val="0"/>
                        </a:spcAft>
                      </a:pPr>
                      <a:r>
                        <a:rPr lang="en-US" sz="2200" kern="100" dirty="0" err="1">
                          <a:effectLst/>
                        </a:rPr>
                        <a:t>b,f,h,j,o</a:t>
                      </a:r>
                      <a:endParaRPr lang="zh-CN" sz="22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3"/>
                  </a:ext>
                </a:extLst>
              </a:tr>
              <a:tr h="456051">
                <a:tc>
                  <a:txBody>
                    <a:bodyPr/>
                    <a:lstStyle/>
                    <a:p>
                      <a:pPr algn="ctr">
                        <a:spcAft>
                          <a:spcPts val="0"/>
                        </a:spcAft>
                      </a:pPr>
                      <a:r>
                        <a:rPr lang="en-US" sz="2200" kern="100">
                          <a:effectLst/>
                        </a:rPr>
                        <a:t>4</a:t>
                      </a:r>
                      <a:endParaRPr lang="zh-CN" sz="2200" kern="100">
                        <a:effectLst/>
                        <a:latin typeface="Calibri"/>
                        <a:ea typeface="宋体"/>
                        <a:cs typeface="Times New Roman"/>
                      </a:endParaRPr>
                    </a:p>
                  </a:txBody>
                  <a:tcPr marL="68580" marR="68580" marT="0" marB="0" anchor="ctr"/>
                </a:tc>
                <a:tc>
                  <a:txBody>
                    <a:bodyPr/>
                    <a:lstStyle/>
                    <a:p>
                      <a:pPr algn="ctr">
                        <a:spcAft>
                          <a:spcPts val="0"/>
                        </a:spcAft>
                      </a:pPr>
                      <a:r>
                        <a:rPr lang="en-US" sz="2200" kern="100" dirty="0" err="1">
                          <a:effectLst/>
                        </a:rPr>
                        <a:t>b,c,k,s,p</a:t>
                      </a:r>
                      <a:endParaRPr lang="zh-CN" sz="22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4"/>
                  </a:ext>
                </a:extLst>
              </a:tr>
              <a:tr h="456051">
                <a:tc>
                  <a:txBody>
                    <a:bodyPr/>
                    <a:lstStyle/>
                    <a:p>
                      <a:pPr algn="ctr">
                        <a:spcAft>
                          <a:spcPts val="0"/>
                        </a:spcAft>
                      </a:pPr>
                      <a:r>
                        <a:rPr lang="en-US" sz="2200" kern="100">
                          <a:effectLst/>
                        </a:rPr>
                        <a:t>5</a:t>
                      </a:r>
                      <a:endParaRPr lang="zh-CN" sz="2200" kern="100">
                        <a:effectLst/>
                        <a:latin typeface="Calibri"/>
                        <a:ea typeface="宋体"/>
                        <a:cs typeface="Times New Roman"/>
                      </a:endParaRPr>
                    </a:p>
                  </a:txBody>
                  <a:tcPr marL="68580" marR="68580" marT="0" marB="0" anchor="ctr"/>
                </a:tc>
                <a:tc>
                  <a:txBody>
                    <a:bodyPr/>
                    <a:lstStyle/>
                    <a:p>
                      <a:pPr algn="ctr">
                        <a:spcAft>
                          <a:spcPts val="0"/>
                        </a:spcAft>
                      </a:pPr>
                      <a:r>
                        <a:rPr lang="en-US" sz="2200" kern="100" dirty="0" err="1">
                          <a:effectLst/>
                        </a:rPr>
                        <a:t>a,f,c,e,l,p,m,n</a:t>
                      </a:r>
                      <a:endParaRPr lang="zh-CN" sz="22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xmlns="" val="10005"/>
                  </a:ext>
                </a:extLst>
              </a:tr>
            </a:tbl>
          </a:graphicData>
        </a:graphic>
      </p:graphicFrame>
      <p:sp>
        <p:nvSpPr>
          <p:cNvPr id="10" name="矩形 9"/>
          <p:cNvSpPr/>
          <p:nvPr/>
        </p:nvSpPr>
        <p:spPr>
          <a:xfrm>
            <a:off x="4709279" y="1347614"/>
            <a:ext cx="4111193" cy="1754326"/>
          </a:xfrm>
          <a:prstGeom prst="rect">
            <a:avLst/>
          </a:prstGeom>
        </p:spPr>
        <p:txBody>
          <a:bodyPr wrap="square">
            <a:spAutoFit/>
          </a:bodyPr>
          <a:lstStyle/>
          <a:p>
            <a:pPr marL="285750" indent="-285750" algn="just">
              <a:lnSpc>
                <a:spcPct val="150000"/>
              </a:lnSpc>
              <a:buFont typeface="Wingdings" panose="05000000000000000000" pitchFamily="2" charset="2"/>
              <a:buChar char="ü"/>
            </a:pPr>
            <a:r>
              <a:rPr lang="zh-CN" altLang="zh-CN" dirty="0">
                <a:latin typeface="+mj-ea"/>
                <a:ea typeface="+mj-ea"/>
              </a:rPr>
              <a:t>扫描数据库，识别所有的单个项并计算它们的支持度计数</a:t>
            </a:r>
            <a:r>
              <a:rPr lang="zh-CN" altLang="en-US" dirty="0">
                <a:latin typeface="+mj-ea"/>
                <a:ea typeface="+mj-ea"/>
              </a:rPr>
              <a:t>，</a:t>
            </a:r>
            <a:r>
              <a:rPr lang="zh-CN" altLang="zh-CN" dirty="0">
                <a:latin typeface="+mj-ea"/>
                <a:ea typeface="+mj-ea"/>
              </a:rPr>
              <a:t>提取出支持度计数大于或等于</a:t>
            </a:r>
            <a:r>
              <a:rPr lang="en-US" altLang="zh-CN" dirty="0">
                <a:latin typeface="+mj-ea"/>
                <a:ea typeface="+mj-ea"/>
              </a:rPr>
              <a:t>3</a:t>
            </a:r>
            <a:r>
              <a:rPr lang="zh-CN" altLang="zh-CN" dirty="0">
                <a:latin typeface="+mj-ea"/>
                <a:ea typeface="+mj-ea"/>
              </a:rPr>
              <a:t>的项</a:t>
            </a:r>
            <a:r>
              <a:rPr lang="zh-CN" altLang="en-US" dirty="0">
                <a:latin typeface="+mj-ea"/>
                <a:ea typeface="+mj-ea"/>
              </a:rPr>
              <a:t>，并按照支持度从高到低排序</a:t>
            </a:r>
          </a:p>
        </p:txBody>
      </p:sp>
      <p:sp>
        <p:nvSpPr>
          <p:cNvPr id="9" name="Text Box 28"/>
          <p:cNvSpPr txBox="1">
            <a:spLocks noChangeArrowheads="1"/>
          </p:cNvSpPr>
          <p:nvPr/>
        </p:nvSpPr>
        <p:spPr bwMode="auto">
          <a:xfrm>
            <a:off x="5148064" y="3147814"/>
            <a:ext cx="2016224" cy="1865126"/>
          </a:xfrm>
          <a:prstGeom prst="rect">
            <a:avLst/>
          </a:prstGeom>
          <a:noFill/>
          <a:ln w="12700">
            <a:solidFill>
              <a:schemeClr val="tx2"/>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90000"/>
              </a:lnSpc>
            </a:pPr>
            <a:r>
              <a:rPr lang="zh-CN" altLang="en-US" sz="1600" b="1" dirty="0">
                <a:latin typeface="Times New Roman" pitchFamily="18" charset="0"/>
              </a:rPr>
              <a:t>项头表</a:t>
            </a:r>
          </a:p>
          <a:p>
            <a:pPr>
              <a:lnSpc>
                <a:spcPct val="90000"/>
              </a:lnSpc>
            </a:pPr>
            <a:r>
              <a:rPr lang="en-US" altLang="zh-CN" sz="1600" b="1" i="1" u="sng" dirty="0" smtClean="0">
                <a:latin typeface="Times New Roman" pitchFamily="18" charset="0"/>
              </a:rPr>
              <a:t>Item  </a:t>
            </a:r>
            <a:r>
              <a:rPr lang="en-US" altLang="zh-CN" sz="1600" b="1" i="1" u="sng" dirty="0">
                <a:latin typeface="Times New Roman" pitchFamily="18" charset="0"/>
              </a:rPr>
              <a:t>frequency  head </a:t>
            </a:r>
          </a:p>
          <a:p>
            <a:pPr>
              <a:lnSpc>
                <a:spcPct val="90000"/>
              </a:lnSpc>
            </a:pPr>
            <a:r>
              <a:rPr lang="en-US" altLang="zh-CN" sz="1600" i="1" dirty="0">
                <a:latin typeface="Times New Roman" pitchFamily="18" charset="0"/>
              </a:rPr>
              <a:t> f	4</a:t>
            </a:r>
          </a:p>
          <a:p>
            <a:pPr>
              <a:lnSpc>
                <a:spcPct val="90000"/>
              </a:lnSpc>
            </a:pPr>
            <a:r>
              <a:rPr lang="en-US" altLang="zh-CN" sz="1600" i="1" dirty="0">
                <a:latin typeface="Times New Roman" pitchFamily="18" charset="0"/>
              </a:rPr>
              <a:t>c	4</a:t>
            </a:r>
          </a:p>
          <a:p>
            <a:pPr>
              <a:lnSpc>
                <a:spcPct val="90000"/>
              </a:lnSpc>
            </a:pPr>
            <a:r>
              <a:rPr lang="en-US" altLang="zh-CN" sz="1600" i="1" dirty="0">
                <a:latin typeface="Times New Roman" pitchFamily="18" charset="0"/>
              </a:rPr>
              <a:t>a	3</a:t>
            </a:r>
          </a:p>
          <a:p>
            <a:pPr>
              <a:lnSpc>
                <a:spcPct val="90000"/>
              </a:lnSpc>
            </a:pPr>
            <a:r>
              <a:rPr lang="en-US" altLang="zh-CN" sz="1600" i="1" dirty="0">
                <a:latin typeface="Times New Roman" pitchFamily="18" charset="0"/>
              </a:rPr>
              <a:t>b	3</a:t>
            </a:r>
          </a:p>
          <a:p>
            <a:pPr>
              <a:lnSpc>
                <a:spcPct val="90000"/>
              </a:lnSpc>
            </a:pPr>
            <a:r>
              <a:rPr lang="en-US" altLang="zh-CN" sz="1600" i="1" dirty="0">
                <a:latin typeface="Times New Roman" pitchFamily="18" charset="0"/>
              </a:rPr>
              <a:t>m	3</a:t>
            </a:r>
          </a:p>
          <a:p>
            <a:pPr>
              <a:lnSpc>
                <a:spcPct val="90000"/>
              </a:lnSpc>
            </a:pPr>
            <a:r>
              <a:rPr lang="en-US" altLang="zh-CN" sz="1600" i="1" dirty="0">
                <a:latin typeface="Times New Roman" pitchFamily="18" charset="0"/>
              </a:rPr>
              <a:t>p	3</a:t>
            </a:r>
            <a:endParaRPr lang="en-US" altLang="zh-CN" sz="1600" dirty="0">
              <a:latin typeface="Times New Roman" pitchFamily="18" charset="0"/>
            </a:endParaRPr>
          </a:p>
        </p:txBody>
      </p:sp>
    </p:spTree>
    <p:extLst>
      <p:ext uri="{BB962C8B-B14F-4D97-AF65-F5344CB8AC3E}">
        <p14:creationId xmlns:p14="http://schemas.microsoft.com/office/powerpoint/2010/main" val="39357838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7" name="TextBox 6"/>
          <p:cNvSpPr txBox="1"/>
          <p:nvPr/>
        </p:nvSpPr>
        <p:spPr>
          <a:xfrm>
            <a:off x="1763689" y="857206"/>
            <a:ext cx="3816424"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黑体" panose="02010609060101010101" pitchFamily="49" charset="-122"/>
                <a:ea typeface="黑体" panose="02010609060101010101" pitchFamily="49" charset="-122"/>
              </a:rPr>
              <a:t>FP-Growth</a:t>
            </a:r>
            <a:r>
              <a:rPr lang="zh-CN" altLang="en-US" sz="2000" dirty="0">
                <a:latin typeface="黑体" panose="02010609060101010101" pitchFamily="49" charset="-122"/>
                <a:ea typeface="黑体" panose="02010609060101010101" pitchFamily="49" charset="-122"/>
              </a:rPr>
              <a:t>算法示例：</a:t>
            </a:r>
          </a:p>
        </p:txBody>
      </p:sp>
      <p:graphicFrame>
        <p:nvGraphicFramePr>
          <p:cNvPr id="8" name="表格 7"/>
          <p:cNvGraphicFramePr>
            <a:graphicFrameLocks noGrp="1"/>
          </p:cNvGraphicFramePr>
          <p:nvPr>
            <p:extLst>
              <p:ext uri="{D42A27DB-BD31-4B8C-83A1-F6EECF244321}">
                <p14:modId xmlns:p14="http://schemas.microsoft.com/office/powerpoint/2010/main" val="2315970691"/>
              </p:ext>
            </p:extLst>
          </p:nvPr>
        </p:nvGraphicFramePr>
        <p:xfrm>
          <a:off x="1907704" y="1491630"/>
          <a:ext cx="3816424" cy="3384376"/>
        </p:xfrm>
        <a:graphic>
          <a:graphicData uri="http://schemas.openxmlformats.org/drawingml/2006/table">
            <a:tbl>
              <a:tblPr firstRow="1" firstCol="1" bandRow="1">
                <a:tableStyleId>{F5AB1C69-6EDB-4FF4-983F-18BD219EF322}</a:tableStyleId>
              </a:tblPr>
              <a:tblGrid>
                <a:gridCol w="399224">
                  <a:extLst>
                    <a:ext uri="{9D8B030D-6E8A-4147-A177-3AD203B41FA5}">
                      <a16:colId xmlns:a16="http://schemas.microsoft.com/office/drawing/2014/main" xmlns="" val="20000"/>
                    </a:ext>
                  </a:extLst>
                </a:gridCol>
                <a:gridCol w="1625494">
                  <a:extLst>
                    <a:ext uri="{9D8B030D-6E8A-4147-A177-3AD203B41FA5}">
                      <a16:colId xmlns:a16="http://schemas.microsoft.com/office/drawing/2014/main" xmlns="" val="20001"/>
                    </a:ext>
                  </a:extLst>
                </a:gridCol>
                <a:gridCol w="1791706">
                  <a:extLst>
                    <a:ext uri="{9D8B030D-6E8A-4147-A177-3AD203B41FA5}">
                      <a16:colId xmlns:a16="http://schemas.microsoft.com/office/drawing/2014/main" xmlns="" val="20002"/>
                    </a:ext>
                  </a:extLst>
                </a:gridCol>
              </a:tblGrid>
              <a:tr h="714746">
                <a:tc>
                  <a:txBody>
                    <a:bodyPr/>
                    <a:lstStyle/>
                    <a:p>
                      <a:pPr algn="ctr">
                        <a:spcAft>
                          <a:spcPts val="0"/>
                        </a:spcAft>
                      </a:pPr>
                      <a:r>
                        <a:rPr lang="zh-CN" sz="2000" kern="100" dirty="0">
                          <a:effectLst/>
                        </a:rPr>
                        <a:t>编号</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含有数据项</a:t>
                      </a:r>
                      <a:r>
                        <a:rPr lang="en-US" sz="1800" kern="100" dirty="0">
                          <a:effectLst/>
                        </a:rPr>
                        <a:t> </a:t>
                      </a:r>
                      <a:r>
                        <a:rPr lang="en-US" sz="2000" kern="100" dirty="0">
                          <a:effectLst/>
                        </a:rPr>
                        <a:t> </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排序的频繁项集</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533926">
                <a:tc>
                  <a:txBody>
                    <a:bodyPr/>
                    <a:lstStyle/>
                    <a:p>
                      <a:pPr algn="ctr">
                        <a:spcAft>
                          <a:spcPts val="0"/>
                        </a:spcAft>
                      </a:pPr>
                      <a:r>
                        <a:rPr lang="en-US" sz="2000" kern="100">
                          <a:effectLst/>
                        </a:rPr>
                        <a:t>1</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f,a,c,d,g,i,m,p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c,f,a,m,p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533926">
                <a:tc>
                  <a:txBody>
                    <a:bodyPr/>
                    <a:lstStyle/>
                    <a:p>
                      <a:pPr algn="ctr">
                        <a:spcAft>
                          <a:spcPts val="0"/>
                        </a:spcAft>
                      </a:pPr>
                      <a:r>
                        <a:rPr lang="en-US" sz="2000" kern="100">
                          <a:effectLst/>
                        </a:rPr>
                        <a:t>2</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a,b,c,f,l,m,o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c,f,a,b,m</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533926">
                <a:tc>
                  <a:txBody>
                    <a:bodyPr/>
                    <a:lstStyle/>
                    <a:p>
                      <a:pPr algn="ctr">
                        <a:spcAft>
                          <a:spcPts val="0"/>
                        </a:spcAft>
                      </a:pPr>
                      <a:r>
                        <a:rPr lang="en-US" sz="2000" kern="100">
                          <a:effectLst/>
                        </a:rPr>
                        <a:t>3</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b,f,h,j,o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f,b</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533926">
                <a:tc>
                  <a:txBody>
                    <a:bodyPr/>
                    <a:lstStyle/>
                    <a:p>
                      <a:pPr algn="ctr">
                        <a:spcAft>
                          <a:spcPts val="0"/>
                        </a:spcAft>
                      </a:pPr>
                      <a:r>
                        <a:rPr lang="en-US" sz="2000" kern="100">
                          <a:effectLst/>
                        </a:rPr>
                        <a:t>4</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b,c,k,s,p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c,b,p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533926">
                <a:tc>
                  <a:txBody>
                    <a:bodyPr/>
                    <a:lstStyle/>
                    <a:p>
                      <a:pPr algn="ctr">
                        <a:spcAft>
                          <a:spcPts val="0"/>
                        </a:spcAft>
                      </a:pPr>
                      <a:r>
                        <a:rPr lang="en-US" sz="2000" kern="100">
                          <a:effectLst/>
                        </a:rPr>
                        <a:t>5</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a,f,c,e,l,p,m,n</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bl>
          </a:graphicData>
        </a:graphic>
      </p:graphicFrame>
      <p:pic>
        <p:nvPicPr>
          <p:cNvPr id="9" name="图片 8" descr="QQ截图20200608101659"/>
          <p:cNvPicPr/>
          <p:nvPr/>
        </p:nvPicPr>
        <p:blipFill>
          <a:blip r:embed="rId2"/>
          <a:stretch>
            <a:fillRect/>
          </a:stretch>
        </p:blipFill>
        <p:spPr>
          <a:xfrm>
            <a:off x="6156176" y="2211710"/>
            <a:ext cx="2738033" cy="2736304"/>
          </a:xfrm>
          <a:prstGeom prst="rect">
            <a:avLst/>
          </a:prstGeom>
        </p:spPr>
      </p:pic>
      <p:sp>
        <p:nvSpPr>
          <p:cNvPr id="10" name="矩形 9"/>
          <p:cNvSpPr/>
          <p:nvPr/>
        </p:nvSpPr>
        <p:spPr>
          <a:xfrm>
            <a:off x="5580113" y="961577"/>
            <a:ext cx="3024336" cy="1338828"/>
          </a:xfrm>
          <a:prstGeom prst="rect">
            <a:avLst/>
          </a:prstGeom>
        </p:spPr>
        <p:txBody>
          <a:bodyPr wrap="square">
            <a:spAutoFit/>
          </a:bodyPr>
          <a:lstStyle/>
          <a:p>
            <a:pPr marL="285750" indent="-285750">
              <a:lnSpc>
                <a:spcPct val="150000"/>
              </a:lnSpc>
              <a:buFont typeface="Wingdings" panose="05000000000000000000" pitchFamily="2" charset="2"/>
              <a:buChar char="ü"/>
            </a:pPr>
            <a:r>
              <a:rPr lang="zh-CN" altLang="zh-CN" b="1" dirty="0"/>
              <a:t>构建根节点，标记为</a:t>
            </a:r>
            <a:r>
              <a:rPr lang="en-US" altLang="zh-CN" b="1" dirty="0"/>
              <a:t>null</a:t>
            </a:r>
            <a:r>
              <a:rPr lang="zh-CN" altLang="zh-CN" b="1" dirty="0"/>
              <a:t>，创建频繁项集，将链接列设为空</a:t>
            </a:r>
            <a:endParaRPr lang="zh-CN" altLang="en-US" b="1" dirty="0"/>
          </a:p>
        </p:txBody>
      </p:sp>
    </p:spTree>
    <p:extLst>
      <p:ext uri="{BB962C8B-B14F-4D97-AF65-F5344CB8AC3E}">
        <p14:creationId xmlns:p14="http://schemas.microsoft.com/office/powerpoint/2010/main" val="49817792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QQ截图20200608102021"/>
          <p:cNvPicPr/>
          <p:nvPr/>
        </p:nvPicPr>
        <p:blipFill>
          <a:blip r:embed="rId2"/>
          <a:stretch>
            <a:fillRect/>
          </a:stretch>
        </p:blipFill>
        <p:spPr>
          <a:xfrm>
            <a:off x="5940152" y="2259543"/>
            <a:ext cx="3096344" cy="2832487"/>
          </a:xfrm>
          <a:prstGeom prst="rect">
            <a:avLst/>
          </a:prstGeom>
        </p:spPr>
      </p:pic>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7" name="TextBox 6"/>
          <p:cNvSpPr txBox="1"/>
          <p:nvPr/>
        </p:nvSpPr>
        <p:spPr>
          <a:xfrm>
            <a:off x="1763689" y="857206"/>
            <a:ext cx="3816424"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黑体" panose="02010609060101010101" pitchFamily="49" charset="-122"/>
                <a:ea typeface="黑体" panose="02010609060101010101" pitchFamily="49" charset="-122"/>
              </a:rPr>
              <a:t>FP-Growth</a:t>
            </a:r>
            <a:r>
              <a:rPr lang="zh-CN" altLang="en-US" sz="2000" dirty="0">
                <a:latin typeface="黑体" panose="02010609060101010101" pitchFamily="49" charset="-122"/>
                <a:ea typeface="黑体" panose="02010609060101010101" pitchFamily="49" charset="-122"/>
              </a:rPr>
              <a:t>算法示例：</a:t>
            </a:r>
          </a:p>
        </p:txBody>
      </p:sp>
      <p:sp>
        <p:nvSpPr>
          <p:cNvPr id="10" name="矩形 9"/>
          <p:cNvSpPr/>
          <p:nvPr/>
        </p:nvSpPr>
        <p:spPr>
          <a:xfrm>
            <a:off x="5724128" y="843558"/>
            <a:ext cx="3384376" cy="1569660"/>
          </a:xfrm>
          <a:prstGeom prst="rect">
            <a:avLst/>
          </a:prstGeom>
        </p:spPr>
        <p:txBody>
          <a:bodyPr wrap="square">
            <a:spAutoFit/>
          </a:bodyPr>
          <a:lstStyle/>
          <a:p>
            <a:pPr>
              <a:lnSpc>
                <a:spcPct val="150000"/>
              </a:lnSpc>
            </a:pPr>
            <a:r>
              <a:rPr lang="en-US" altLang="zh-CN" sz="1600" dirty="0" smtClean="0">
                <a:latin typeface="+mj-ea"/>
                <a:ea typeface="+mj-ea"/>
              </a:rPr>
              <a:t>      </a:t>
            </a:r>
            <a:r>
              <a:rPr lang="zh-CN" altLang="zh-CN" sz="1600" dirty="0" smtClean="0">
                <a:latin typeface="+mj-ea"/>
                <a:ea typeface="+mj-ea"/>
              </a:rPr>
              <a:t>将</a:t>
            </a:r>
            <a:r>
              <a:rPr lang="zh-CN" altLang="zh-CN" sz="1600" dirty="0">
                <a:latin typeface="+mj-ea"/>
                <a:ea typeface="+mj-ea"/>
              </a:rPr>
              <a:t>第</a:t>
            </a:r>
            <a:r>
              <a:rPr lang="en-US" altLang="zh-CN" sz="1600" dirty="0">
                <a:latin typeface="+mj-ea"/>
                <a:ea typeface="+mj-ea"/>
              </a:rPr>
              <a:t>1</a:t>
            </a:r>
            <a:r>
              <a:rPr lang="zh-CN" altLang="zh-CN" sz="1600" dirty="0">
                <a:latin typeface="+mj-ea"/>
                <a:ea typeface="+mj-ea"/>
              </a:rPr>
              <a:t>条事务插入频繁模式树中</a:t>
            </a:r>
            <a:r>
              <a:rPr lang="zh-CN" altLang="en-US" sz="1600" dirty="0">
                <a:latin typeface="+mj-ea"/>
                <a:ea typeface="+mj-ea"/>
              </a:rPr>
              <a:t>，</a:t>
            </a:r>
            <a:r>
              <a:rPr lang="zh-CN" altLang="zh-CN" sz="1600" dirty="0">
                <a:latin typeface="+mj-ea"/>
                <a:ea typeface="+mj-ea"/>
              </a:rPr>
              <a:t>只插入频繁项集部分｛</a:t>
            </a:r>
            <a:r>
              <a:rPr lang="en-US" altLang="zh-CN" sz="1600" dirty="0">
                <a:latin typeface="+mj-ea"/>
                <a:ea typeface="+mj-ea"/>
              </a:rPr>
              <a:t>c</a:t>
            </a:r>
            <a:r>
              <a:rPr lang="en-US" altLang="zh-CN" sz="1600" dirty="0" smtClean="0">
                <a:latin typeface="+mj-ea"/>
                <a:ea typeface="+mj-ea"/>
              </a:rPr>
              <a:t>, f, a, m, p</a:t>
            </a:r>
            <a:r>
              <a:rPr lang="zh-CN" altLang="zh-CN" sz="1600" dirty="0">
                <a:latin typeface="+mj-ea"/>
                <a:ea typeface="+mj-ea"/>
              </a:rPr>
              <a:t>｝，将每个节点的支持度计数设为</a:t>
            </a:r>
            <a:r>
              <a:rPr lang="en-US" altLang="zh-CN" sz="1600" dirty="0">
                <a:latin typeface="+mj-ea"/>
                <a:ea typeface="+mj-ea"/>
              </a:rPr>
              <a:t>1</a:t>
            </a:r>
            <a:r>
              <a:rPr lang="zh-CN" altLang="zh-CN" sz="1600" dirty="0">
                <a:latin typeface="+mj-ea"/>
                <a:ea typeface="+mj-ea"/>
              </a:rPr>
              <a:t>，同时设置好对应项的链接</a:t>
            </a:r>
            <a:endParaRPr lang="zh-CN" altLang="en-US" sz="1600" dirty="0">
              <a:latin typeface="+mj-ea"/>
              <a:ea typeface="+mj-ea"/>
            </a:endParaRPr>
          </a:p>
        </p:txBody>
      </p:sp>
      <p:graphicFrame>
        <p:nvGraphicFramePr>
          <p:cNvPr id="8" name="表格 7"/>
          <p:cNvGraphicFramePr>
            <a:graphicFrameLocks noGrp="1"/>
          </p:cNvGraphicFramePr>
          <p:nvPr>
            <p:extLst>
              <p:ext uri="{D42A27DB-BD31-4B8C-83A1-F6EECF244321}">
                <p14:modId xmlns:p14="http://schemas.microsoft.com/office/powerpoint/2010/main" val="1552831002"/>
              </p:ext>
            </p:extLst>
          </p:nvPr>
        </p:nvGraphicFramePr>
        <p:xfrm>
          <a:off x="1907704" y="1491630"/>
          <a:ext cx="3816424" cy="3384376"/>
        </p:xfrm>
        <a:graphic>
          <a:graphicData uri="http://schemas.openxmlformats.org/drawingml/2006/table">
            <a:tbl>
              <a:tblPr firstRow="1" firstCol="1" bandRow="1">
                <a:tableStyleId>{F5AB1C69-6EDB-4FF4-983F-18BD219EF322}</a:tableStyleId>
              </a:tblPr>
              <a:tblGrid>
                <a:gridCol w="399224">
                  <a:extLst>
                    <a:ext uri="{9D8B030D-6E8A-4147-A177-3AD203B41FA5}">
                      <a16:colId xmlns:a16="http://schemas.microsoft.com/office/drawing/2014/main" xmlns="" val="20000"/>
                    </a:ext>
                  </a:extLst>
                </a:gridCol>
                <a:gridCol w="1625494">
                  <a:extLst>
                    <a:ext uri="{9D8B030D-6E8A-4147-A177-3AD203B41FA5}">
                      <a16:colId xmlns:a16="http://schemas.microsoft.com/office/drawing/2014/main" xmlns="" val="20001"/>
                    </a:ext>
                  </a:extLst>
                </a:gridCol>
                <a:gridCol w="1791706">
                  <a:extLst>
                    <a:ext uri="{9D8B030D-6E8A-4147-A177-3AD203B41FA5}">
                      <a16:colId xmlns:a16="http://schemas.microsoft.com/office/drawing/2014/main" xmlns="" val="20002"/>
                    </a:ext>
                  </a:extLst>
                </a:gridCol>
              </a:tblGrid>
              <a:tr h="714746">
                <a:tc>
                  <a:txBody>
                    <a:bodyPr/>
                    <a:lstStyle/>
                    <a:p>
                      <a:pPr algn="ctr">
                        <a:spcAft>
                          <a:spcPts val="0"/>
                        </a:spcAft>
                      </a:pPr>
                      <a:r>
                        <a:rPr lang="zh-CN" sz="1800" kern="100" dirty="0">
                          <a:effectLst/>
                        </a:rPr>
                        <a:t>编号</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含有数据项</a:t>
                      </a:r>
                      <a:r>
                        <a:rPr lang="en-US" sz="1800" kern="100" dirty="0">
                          <a:effectLst/>
                        </a:rPr>
                        <a:t> </a:t>
                      </a:r>
                      <a:r>
                        <a:rPr lang="en-US" sz="2000" kern="100" dirty="0">
                          <a:effectLst/>
                        </a:rPr>
                        <a:t> </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排序的频繁项集</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533926">
                <a:tc>
                  <a:txBody>
                    <a:bodyPr/>
                    <a:lstStyle/>
                    <a:p>
                      <a:pPr algn="ctr">
                        <a:spcAft>
                          <a:spcPts val="0"/>
                        </a:spcAft>
                      </a:pPr>
                      <a:r>
                        <a:rPr lang="en-US" sz="1800" kern="100" dirty="0">
                          <a:effectLst/>
                        </a:rPr>
                        <a:t>1</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f,a,c,d,g,i,m,p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c,f,a,m,p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533926">
                <a:tc>
                  <a:txBody>
                    <a:bodyPr/>
                    <a:lstStyle/>
                    <a:p>
                      <a:pPr algn="ctr">
                        <a:spcAft>
                          <a:spcPts val="0"/>
                        </a:spcAft>
                      </a:pPr>
                      <a:r>
                        <a:rPr lang="en-US" sz="1800" kern="100" dirty="0">
                          <a:effectLst/>
                        </a:rPr>
                        <a:t>2</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a,b,c,f,l,m,o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c,f,a,b,m</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533926">
                <a:tc>
                  <a:txBody>
                    <a:bodyPr/>
                    <a:lstStyle/>
                    <a:p>
                      <a:pPr algn="ctr">
                        <a:spcAft>
                          <a:spcPts val="0"/>
                        </a:spcAft>
                      </a:pPr>
                      <a:r>
                        <a:rPr lang="en-US" sz="1800" kern="100" dirty="0">
                          <a:effectLst/>
                        </a:rPr>
                        <a:t>3</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b,f,h,j,o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f,b</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533926">
                <a:tc>
                  <a:txBody>
                    <a:bodyPr/>
                    <a:lstStyle/>
                    <a:p>
                      <a:pPr algn="ctr">
                        <a:spcAft>
                          <a:spcPts val="0"/>
                        </a:spcAft>
                      </a:pPr>
                      <a:r>
                        <a:rPr lang="en-US" sz="1800" kern="100" dirty="0">
                          <a:effectLst/>
                        </a:rPr>
                        <a:t>4</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b,c,k,s,p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c,b,p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533926">
                <a:tc>
                  <a:txBody>
                    <a:bodyPr/>
                    <a:lstStyle/>
                    <a:p>
                      <a:pPr algn="ctr">
                        <a:spcAft>
                          <a:spcPts val="0"/>
                        </a:spcAft>
                      </a:pPr>
                      <a:r>
                        <a:rPr lang="en-US" sz="1800" kern="100" dirty="0">
                          <a:effectLst/>
                        </a:rPr>
                        <a:t>5</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a,f,c,e,l,p,m,n</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26666446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7" name="TextBox 6"/>
          <p:cNvSpPr txBox="1"/>
          <p:nvPr/>
        </p:nvSpPr>
        <p:spPr>
          <a:xfrm>
            <a:off x="1763689" y="857206"/>
            <a:ext cx="3816424"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FP-Growth</a:t>
            </a:r>
            <a:r>
              <a:rPr lang="zh-CN" altLang="en-US" sz="2400" dirty="0">
                <a:latin typeface="黑体" panose="02010609060101010101" pitchFamily="49" charset="-122"/>
                <a:ea typeface="黑体" panose="02010609060101010101" pitchFamily="49" charset="-122"/>
              </a:rPr>
              <a:t>算法示例：</a:t>
            </a:r>
          </a:p>
        </p:txBody>
      </p:sp>
      <p:sp>
        <p:nvSpPr>
          <p:cNvPr id="10" name="矩形 9"/>
          <p:cNvSpPr/>
          <p:nvPr/>
        </p:nvSpPr>
        <p:spPr>
          <a:xfrm>
            <a:off x="5570894" y="862444"/>
            <a:ext cx="3563887" cy="1200329"/>
          </a:xfrm>
          <a:prstGeom prst="rect">
            <a:avLst/>
          </a:prstGeom>
        </p:spPr>
        <p:txBody>
          <a:bodyPr wrap="square">
            <a:spAutoFit/>
          </a:bodyPr>
          <a:lstStyle/>
          <a:p>
            <a:pPr marL="285750" lvl="0" indent="-285750" algn="just">
              <a:buFont typeface="Wingdings" panose="05000000000000000000" pitchFamily="2" charset="2"/>
              <a:buChar char="ü"/>
            </a:pPr>
            <a:r>
              <a:rPr lang="zh-CN" altLang="zh-CN" dirty="0"/>
              <a:t>将第</a:t>
            </a:r>
            <a:r>
              <a:rPr lang="en-US" altLang="zh-CN" dirty="0"/>
              <a:t>2</a:t>
            </a:r>
            <a:r>
              <a:rPr lang="zh-CN" altLang="zh-CN" dirty="0"/>
              <a:t>条事务插入频繁模式树中，当节点相同，共享节点并将节点的支持度加</a:t>
            </a:r>
            <a:r>
              <a:rPr lang="en-US" altLang="zh-CN" dirty="0"/>
              <a:t>1</a:t>
            </a:r>
            <a:r>
              <a:rPr lang="zh-CN" altLang="zh-CN" dirty="0"/>
              <a:t>，同时更新对应项的链接</a:t>
            </a:r>
          </a:p>
        </p:txBody>
      </p:sp>
      <p:pic>
        <p:nvPicPr>
          <p:cNvPr id="14" name="图片 13" descr="QQ截图20200608102303"/>
          <p:cNvPicPr/>
          <p:nvPr/>
        </p:nvPicPr>
        <p:blipFill>
          <a:blip r:embed="rId2"/>
          <a:stretch>
            <a:fillRect/>
          </a:stretch>
        </p:blipFill>
        <p:spPr>
          <a:xfrm>
            <a:off x="6156175" y="2211710"/>
            <a:ext cx="2860335" cy="2787774"/>
          </a:xfrm>
          <a:prstGeom prst="rect">
            <a:avLst/>
          </a:prstGeom>
        </p:spPr>
      </p:pic>
      <p:graphicFrame>
        <p:nvGraphicFramePr>
          <p:cNvPr id="8" name="表格 7"/>
          <p:cNvGraphicFramePr>
            <a:graphicFrameLocks noGrp="1"/>
          </p:cNvGraphicFramePr>
          <p:nvPr>
            <p:extLst>
              <p:ext uri="{D42A27DB-BD31-4B8C-83A1-F6EECF244321}">
                <p14:modId xmlns:p14="http://schemas.microsoft.com/office/powerpoint/2010/main" val="2793652214"/>
              </p:ext>
            </p:extLst>
          </p:nvPr>
        </p:nvGraphicFramePr>
        <p:xfrm>
          <a:off x="1907704" y="1491630"/>
          <a:ext cx="3816424" cy="3384376"/>
        </p:xfrm>
        <a:graphic>
          <a:graphicData uri="http://schemas.openxmlformats.org/drawingml/2006/table">
            <a:tbl>
              <a:tblPr firstRow="1" firstCol="1" bandRow="1">
                <a:tableStyleId>{F5AB1C69-6EDB-4FF4-983F-18BD219EF322}</a:tableStyleId>
              </a:tblPr>
              <a:tblGrid>
                <a:gridCol w="399224">
                  <a:extLst>
                    <a:ext uri="{9D8B030D-6E8A-4147-A177-3AD203B41FA5}">
                      <a16:colId xmlns:a16="http://schemas.microsoft.com/office/drawing/2014/main" xmlns="" val="20000"/>
                    </a:ext>
                  </a:extLst>
                </a:gridCol>
                <a:gridCol w="1625494">
                  <a:extLst>
                    <a:ext uri="{9D8B030D-6E8A-4147-A177-3AD203B41FA5}">
                      <a16:colId xmlns:a16="http://schemas.microsoft.com/office/drawing/2014/main" xmlns="" val="20001"/>
                    </a:ext>
                  </a:extLst>
                </a:gridCol>
                <a:gridCol w="1791706">
                  <a:extLst>
                    <a:ext uri="{9D8B030D-6E8A-4147-A177-3AD203B41FA5}">
                      <a16:colId xmlns:a16="http://schemas.microsoft.com/office/drawing/2014/main" xmlns="" val="20002"/>
                    </a:ext>
                  </a:extLst>
                </a:gridCol>
              </a:tblGrid>
              <a:tr h="714746">
                <a:tc>
                  <a:txBody>
                    <a:bodyPr/>
                    <a:lstStyle/>
                    <a:p>
                      <a:pPr algn="ctr">
                        <a:spcAft>
                          <a:spcPts val="0"/>
                        </a:spcAft>
                      </a:pPr>
                      <a:r>
                        <a:rPr lang="zh-CN" sz="1800" kern="100" dirty="0">
                          <a:effectLst/>
                        </a:rPr>
                        <a:t>编号</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含有数据项</a:t>
                      </a:r>
                      <a:r>
                        <a:rPr lang="en-US" sz="1800" kern="100" dirty="0">
                          <a:effectLst/>
                        </a:rPr>
                        <a:t> </a:t>
                      </a:r>
                      <a:r>
                        <a:rPr lang="en-US" sz="2000" kern="100" dirty="0">
                          <a:effectLst/>
                        </a:rPr>
                        <a:t> </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排序的频繁项集</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533926">
                <a:tc>
                  <a:txBody>
                    <a:bodyPr/>
                    <a:lstStyle/>
                    <a:p>
                      <a:pPr algn="ctr">
                        <a:spcAft>
                          <a:spcPts val="0"/>
                        </a:spcAft>
                      </a:pPr>
                      <a:r>
                        <a:rPr lang="en-US" sz="1800" kern="100" dirty="0">
                          <a:effectLst/>
                        </a:rPr>
                        <a:t>1</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f,a,c,d,g,i,m,p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c,f,a,m,p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533926">
                <a:tc>
                  <a:txBody>
                    <a:bodyPr/>
                    <a:lstStyle/>
                    <a:p>
                      <a:pPr algn="ctr">
                        <a:spcAft>
                          <a:spcPts val="0"/>
                        </a:spcAft>
                      </a:pPr>
                      <a:r>
                        <a:rPr lang="en-US" sz="1800" kern="100" dirty="0">
                          <a:effectLst/>
                        </a:rPr>
                        <a:t>2</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a,b,c,f,l,m,o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c,f,a,b,m</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533926">
                <a:tc>
                  <a:txBody>
                    <a:bodyPr/>
                    <a:lstStyle/>
                    <a:p>
                      <a:pPr algn="ctr">
                        <a:spcAft>
                          <a:spcPts val="0"/>
                        </a:spcAft>
                      </a:pPr>
                      <a:r>
                        <a:rPr lang="en-US" sz="1800" kern="100" dirty="0">
                          <a:effectLst/>
                        </a:rPr>
                        <a:t>3</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b,f,h,j,o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f,b</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533926">
                <a:tc>
                  <a:txBody>
                    <a:bodyPr/>
                    <a:lstStyle/>
                    <a:p>
                      <a:pPr algn="ctr">
                        <a:spcAft>
                          <a:spcPts val="0"/>
                        </a:spcAft>
                      </a:pPr>
                      <a:r>
                        <a:rPr lang="en-US" sz="1800" kern="100" dirty="0">
                          <a:effectLst/>
                        </a:rPr>
                        <a:t>4</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b,c,k,s,p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c,b,p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533926">
                <a:tc>
                  <a:txBody>
                    <a:bodyPr/>
                    <a:lstStyle/>
                    <a:p>
                      <a:pPr algn="ctr">
                        <a:spcAft>
                          <a:spcPts val="0"/>
                        </a:spcAft>
                      </a:pPr>
                      <a:r>
                        <a:rPr lang="en-US" sz="1800" kern="100" dirty="0">
                          <a:effectLst/>
                        </a:rPr>
                        <a:t>5</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a,f,c,e,l,p,m,n</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810427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55778" y="1347614"/>
            <a:ext cx="7180718" cy="2736304"/>
          </a:xfrm>
          <a:prstGeom prst="rect">
            <a:avLst/>
          </a:prstGeom>
        </p:spPr>
        <p:txBody>
          <a:bodyPr/>
          <a:lstStyle/>
          <a:p>
            <a:pPr marL="0" lvl="1" indent="0" algn="just">
              <a:buNone/>
            </a:pPr>
            <a:r>
              <a:rPr lang="en-US" altLang="zh-CN" sz="1800" dirty="0">
                <a:latin typeface="微软雅黑" pitchFamily="34" charset="-122"/>
                <a:ea typeface="微软雅黑" pitchFamily="34" charset="-122"/>
              </a:rPr>
              <a:t>Boston</a:t>
            </a:r>
            <a:r>
              <a:rPr lang="zh-CN" altLang="en-US" sz="1800" dirty="0">
                <a:latin typeface="微软雅黑" pitchFamily="34" charset="-122"/>
                <a:ea typeface="微软雅黑" pitchFamily="34" charset="-122"/>
              </a:rPr>
              <a:t>数据集导入：</a:t>
            </a:r>
            <a:endParaRPr lang="en-US" altLang="zh-CN" sz="1800" dirty="0">
              <a:latin typeface="微软雅黑" pitchFamily="34" charset="-122"/>
              <a:ea typeface="微软雅黑" pitchFamily="34" charset="-122"/>
            </a:endParaRPr>
          </a:p>
          <a:p>
            <a:pPr lvl="1" algn="just">
              <a:lnSpc>
                <a:spcPts val="2600"/>
              </a:lnSpc>
            </a:pPr>
            <a:r>
              <a:rPr lang="zh-CN" altLang="zh-CN" sz="1800" dirty="0">
                <a:latin typeface="微软雅黑" pitchFamily="34" charset="-122"/>
                <a:ea typeface="微软雅黑" pitchFamily="34" charset="-122"/>
              </a:rPr>
              <a:t>波士顿房价数据集</a:t>
            </a:r>
            <a:r>
              <a:rPr lang="zh-CN" altLang="en-US" sz="1800" dirty="0">
                <a:latin typeface="微软雅黑" pitchFamily="34" charset="-122"/>
                <a:ea typeface="微软雅黑" pitchFamily="34" charset="-122"/>
              </a:rPr>
              <a:t>是常用来做回归分析的数据集，该数据集来源于</a:t>
            </a:r>
            <a:r>
              <a:rPr lang="en-US" altLang="zh-CN" sz="1800" dirty="0">
                <a:latin typeface="微软雅黑" pitchFamily="34" charset="-122"/>
                <a:ea typeface="微软雅黑" pitchFamily="34" charset="-122"/>
              </a:rPr>
              <a:t>1978</a:t>
            </a:r>
            <a:r>
              <a:rPr lang="zh-CN" altLang="en-US" sz="1800" dirty="0">
                <a:latin typeface="微软雅黑" pitchFamily="34" charset="-122"/>
                <a:ea typeface="微软雅黑" pitchFamily="34" charset="-122"/>
              </a:rPr>
              <a:t>年美国某经济学杂志上。该数据集包含若干波士顿房屋的价格及其各项数据，每个数据项包含</a:t>
            </a:r>
            <a:r>
              <a:rPr lang="en-US" altLang="zh-CN" sz="1800" dirty="0">
                <a:latin typeface="微软雅黑" pitchFamily="34" charset="-122"/>
                <a:ea typeface="微软雅黑" pitchFamily="34" charset="-122"/>
              </a:rPr>
              <a:t>14</a:t>
            </a:r>
            <a:r>
              <a:rPr lang="zh-CN" altLang="en-US" sz="1800" dirty="0">
                <a:latin typeface="微软雅黑" pitchFamily="34" charset="-122"/>
                <a:ea typeface="微软雅黑" pitchFamily="34" charset="-122"/>
              </a:rPr>
              <a:t>个数据，分别是住宅房间数目及周边犯罪率、是否在河边等</a:t>
            </a:r>
            <a:r>
              <a:rPr lang="en-US" altLang="zh-CN" sz="1800" dirty="0">
                <a:latin typeface="微软雅黑" pitchFamily="34" charset="-122"/>
                <a:ea typeface="微软雅黑" pitchFamily="34" charset="-122"/>
              </a:rPr>
              <a:t>13</a:t>
            </a:r>
            <a:r>
              <a:rPr lang="zh-CN" altLang="en-US" sz="1800" dirty="0">
                <a:latin typeface="微软雅黑" pitchFamily="34" charset="-122"/>
                <a:ea typeface="微软雅黑" pitchFamily="34" charset="-122"/>
              </a:rPr>
              <a:t>个房价相关信息，和最后一个房屋均价数据。</a:t>
            </a:r>
            <a:endParaRPr lang="en-US" altLang="zh-CN" sz="1800" dirty="0">
              <a:latin typeface="微软雅黑" pitchFamily="34" charset="-122"/>
              <a:ea typeface="微软雅黑" pitchFamily="34" charset="-122"/>
            </a:endParaRPr>
          </a:p>
          <a:p>
            <a:pPr lvl="1" algn="just">
              <a:lnSpc>
                <a:spcPts val="2600"/>
              </a:lnSpc>
            </a:pPr>
            <a:r>
              <a:rPr lang="en-US" altLang="zh-CN" sz="1800" dirty="0" err="1">
                <a:latin typeface="微软雅黑" pitchFamily="34" charset="-122"/>
                <a:ea typeface="微软雅黑" pitchFamily="34" charset="-122"/>
              </a:rPr>
              <a:t>Sklearn</a:t>
            </a:r>
            <a:r>
              <a:rPr lang="zh-CN" altLang="en-US" sz="1800" dirty="0">
                <a:latin typeface="微软雅黑" pitchFamily="34" charset="-122"/>
                <a:ea typeface="微软雅黑" pitchFamily="34" charset="-122"/>
              </a:rPr>
              <a:t>自带有</a:t>
            </a:r>
            <a:r>
              <a:rPr lang="en-US" altLang="zh-CN" sz="1800" dirty="0" err="1">
                <a:latin typeface="微软雅黑" pitchFamily="34" charset="-122"/>
                <a:ea typeface="微软雅黑" pitchFamily="34" charset="-122"/>
              </a:rPr>
              <a:t>boston</a:t>
            </a:r>
            <a:r>
              <a:rPr lang="zh-CN" altLang="en-US" sz="1800" dirty="0">
                <a:latin typeface="微软雅黑" pitchFamily="34" charset="-122"/>
                <a:ea typeface="微软雅黑" pitchFamily="34" charset="-122"/>
              </a:rPr>
              <a:t>数据集，</a:t>
            </a:r>
            <a:r>
              <a:rPr lang="zh-CN" altLang="zh-CN" sz="1800" dirty="0">
                <a:latin typeface="微软雅黑" pitchFamily="34" charset="-122"/>
                <a:ea typeface="微软雅黑" pitchFamily="34" charset="-122"/>
              </a:rPr>
              <a:t>它包含</a:t>
            </a:r>
            <a:r>
              <a:rPr lang="en-US" altLang="zh-CN" sz="1800" dirty="0">
                <a:latin typeface="微软雅黑" pitchFamily="34" charset="-122"/>
                <a:ea typeface="微软雅黑" pitchFamily="34" charset="-122"/>
              </a:rPr>
              <a:t>506</a:t>
            </a:r>
            <a:r>
              <a:rPr lang="zh-CN" altLang="zh-CN" sz="1800" dirty="0">
                <a:latin typeface="微软雅黑" pitchFamily="34" charset="-122"/>
                <a:ea typeface="微软雅黑" pitchFamily="34" charset="-122"/>
              </a:rPr>
              <a:t>个样本、</a:t>
            </a:r>
            <a:r>
              <a:rPr lang="en-US" altLang="zh-CN" sz="1800" dirty="0">
                <a:latin typeface="微软雅黑" pitchFamily="34" charset="-122"/>
                <a:ea typeface="微软雅黑" pitchFamily="34" charset="-122"/>
              </a:rPr>
              <a:t>13</a:t>
            </a:r>
            <a:r>
              <a:rPr lang="zh-CN" altLang="zh-CN" sz="1800" dirty="0">
                <a:latin typeface="微软雅黑" pitchFamily="34" charset="-122"/>
                <a:ea typeface="微软雅黑" pitchFamily="34" charset="-122"/>
              </a:rPr>
              <a:t>个特征和一个实数表示的目标值</a:t>
            </a:r>
            <a:r>
              <a:rPr lang="zh-CN" altLang="en-US" sz="1800"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744423822"/>
              </p:ext>
            </p:extLst>
          </p:nvPr>
        </p:nvGraphicFramePr>
        <p:xfrm>
          <a:off x="2123728" y="4227934"/>
          <a:ext cx="6768752" cy="685800"/>
        </p:xfrm>
        <a:graphic>
          <a:graphicData uri="http://schemas.openxmlformats.org/drawingml/2006/table">
            <a:tbl>
              <a:tblPr firstRow="1" bandRow="1">
                <a:tableStyleId>{5C22544A-7EE6-4342-B048-85BDC9FD1C3A}</a:tableStyleId>
              </a:tblPr>
              <a:tblGrid>
                <a:gridCol w="1185618">
                  <a:extLst>
                    <a:ext uri="{9D8B030D-6E8A-4147-A177-3AD203B41FA5}">
                      <a16:colId xmlns:a16="http://schemas.microsoft.com/office/drawing/2014/main" xmlns="" val="3296080332"/>
                    </a:ext>
                  </a:extLst>
                </a:gridCol>
                <a:gridCol w="5583134">
                  <a:extLst>
                    <a:ext uri="{9D8B030D-6E8A-4147-A177-3AD203B41FA5}">
                      <a16:colId xmlns:a16="http://schemas.microsoft.com/office/drawing/2014/main" xmlns="" val="3781988497"/>
                    </a:ext>
                  </a:extLst>
                </a:gridCol>
              </a:tblGrid>
              <a:tr h="278130">
                <a:tc>
                  <a:txBody>
                    <a:bodyPr/>
                    <a:lstStyle/>
                    <a:p>
                      <a:r>
                        <a:rPr lang="en-US" altLang="zh-CN" sz="1800" b="0" dirty="0">
                          <a:solidFill>
                            <a:schemeClr val="tx1"/>
                          </a:solidFill>
                        </a:rPr>
                        <a:t>In[11]</a:t>
                      </a:r>
                      <a:endParaRPr lang="zh-CN" altLang="en-US"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rPr>
                        <a:t>Boston = </a:t>
                      </a:r>
                      <a:r>
                        <a:rPr lang="en-US" altLang="zh-CN" sz="1800" b="0" dirty="0" err="1">
                          <a:solidFill>
                            <a:schemeClr val="tx1"/>
                          </a:solidFill>
                        </a:rPr>
                        <a:t>datasets.load_boston</a:t>
                      </a:r>
                      <a:r>
                        <a:rPr lang="en-US" altLang="zh-CN" sz="1800" b="0" dirty="0">
                          <a:solidFill>
                            <a:schemeClr val="tx1"/>
                          </a:solidFill>
                        </a:rPr>
                        <a:t>()</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278130">
                <a:tc>
                  <a:txBody>
                    <a:bodyPr/>
                    <a:lstStyle/>
                    <a:p>
                      <a:r>
                        <a:rPr lang="en-US" altLang="zh-CN" sz="1800" dirty="0"/>
                        <a:t>In[12]</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rPr>
                        <a:t>print(</a:t>
                      </a:r>
                      <a:r>
                        <a:rPr lang="en-US" altLang="zh-CN" sz="1800" b="0" dirty="0" err="1">
                          <a:solidFill>
                            <a:schemeClr val="tx1"/>
                          </a:solidFill>
                        </a:rPr>
                        <a:t>Boston.data,Boston.target</a:t>
                      </a:r>
                      <a:r>
                        <a:rPr lang="en-US" altLang="zh-CN" sz="1800" b="0" dirty="0">
                          <a:solidFill>
                            <a:schemeClr val="tx1"/>
                          </a:solidFill>
                        </a:rPr>
                        <a:t>)</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bl>
          </a:graphicData>
        </a:graphic>
      </p:graphicFrame>
      <p:sp>
        <p:nvSpPr>
          <p:cNvPr id="2" name="标题 1">
            <a:extLst>
              <a:ext uri="{FF2B5EF4-FFF2-40B4-BE49-F238E27FC236}">
                <a16:creationId xmlns:a16="http://schemas.microsoft.com/office/drawing/2014/main" xmlns="" id="{FBCB1383-C458-AD6A-4C60-716D134C0729}"/>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
        <p:nvSpPr>
          <p:cNvPr id="3" name="内容占位符 3">
            <a:extLst>
              <a:ext uri="{FF2B5EF4-FFF2-40B4-BE49-F238E27FC236}">
                <a16:creationId xmlns:a16="http://schemas.microsoft.com/office/drawing/2014/main" xmlns="" id="{93FC1EB6-3324-DB69-8BC9-4258DCC71577}"/>
              </a:ext>
            </a:extLst>
          </p:cNvPr>
          <p:cNvSpPr txBox="1">
            <a:spLocks/>
          </p:cNvSpPr>
          <p:nvPr/>
        </p:nvSpPr>
        <p:spPr>
          <a:xfrm>
            <a:off x="1783770" y="869668"/>
            <a:ext cx="7180718" cy="47794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buFont typeface="Wingdings" panose="05000000000000000000" pitchFamily="2" charset="2"/>
              <a:buNone/>
            </a:pPr>
            <a:r>
              <a:rPr lang="en-US" altLang="zh-CN" sz="2000" b="1" dirty="0">
                <a:latin typeface="微软雅黑" pitchFamily="34" charset="-122"/>
                <a:ea typeface="微软雅黑" pitchFamily="34" charset="-122"/>
              </a:rPr>
              <a:t> 1. </a:t>
            </a:r>
            <a:r>
              <a:rPr lang="zh-CN" altLang="en-US" sz="2000" b="1" dirty="0">
                <a:latin typeface="微软雅黑" pitchFamily="34" charset="-122"/>
                <a:ea typeface="微软雅黑" pitchFamily="34" charset="-122"/>
              </a:rPr>
              <a:t>获取数据</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373996063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QQ截图20200608102524"/>
          <p:cNvPicPr/>
          <p:nvPr/>
        </p:nvPicPr>
        <p:blipFill>
          <a:blip r:embed="rId2"/>
          <a:stretch>
            <a:fillRect/>
          </a:stretch>
        </p:blipFill>
        <p:spPr>
          <a:xfrm>
            <a:off x="5987497" y="1923678"/>
            <a:ext cx="3004351" cy="3147814"/>
          </a:xfrm>
          <a:prstGeom prst="rect">
            <a:avLst/>
          </a:prstGeom>
        </p:spPr>
      </p:pic>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7" name="TextBox 6"/>
          <p:cNvSpPr txBox="1"/>
          <p:nvPr/>
        </p:nvSpPr>
        <p:spPr>
          <a:xfrm>
            <a:off x="1932366" y="884041"/>
            <a:ext cx="3071681"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黑体" panose="02010609060101010101" pitchFamily="49" charset="-122"/>
                <a:ea typeface="黑体" panose="02010609060101010101" pitchFamily="49" charset="-122"/>
              </a:rPr>
              <a:t>FP-Growth</a:t>
            </a:r>
            <a:r>
              <a:rPr lang="zh-CN" altLang="en-US" sz="2000" dirty="0">
                <a:latin typeface="黑体" panose="02010609060101010101" pitchFamily="49" charset="-122"/>
                <a:ea typeface="黑体" panose="02010609060101010101" pitchFamily="49" charset="-122"/>
              </a:rPr>
              <a:t>算法示例：</a:t>
            </a:r>
          </a:p>
        </p:txBody>
      </p:sp>
      <p:sp>
        <p:nvSpPr>
          <p:cNvPr id="8" name="矩形 7"/>
          <p:cNvSpPr/>
          <p:nvPr/>
        </p:nvSpPr>
        <p:spPr>
          <a:xfrm>
            <a:off x="5748791" y="882179"/>
            <a:ext cx="3267720" cy="1077218"/>
          </a:xfrm>
          <a:prstGeom prst="rect">
            <a:avLst/>
          </a:prstGeom>
        </p:spPr>
        <p:txBody>
          <a:bodyPr wrap="square">
            <a:spAutoFit/>
          </a:bodyPr>
          <a:lstStyle/>
          <a:p>
            <a:pPr lvl="0" algn="just"/>
            <a:r>
              <a:rPr lang="en-US" altLang="zh-CN" sz="1600" dirty="0" smtClean="0"/>
              <a:t>      </a:t>
            </a:r>
            <a:r>
              <a:rPr lang="zh-CN" altLang="zh-CN" sz="1600" dirty="0" smtClean="0"/>
              <a:t>将</a:t>
            </a:r>
            <a:r>
              <a:rPr lang="zh-CN" altLang="zh-CN" sz="1600" dirty="0"/>
              <a:t>第</a:t>
            </a:r>
            <a:r>
              <a:rPr lang="en-US" altLang="zh-CN" sz="1600" dirty="0"/>
              <a:t>3</a:t>
            </a:r>
            <a:r>
              <a:rPr lang="zh-CN" altLang="zh-CN" sz="1600" dirty="0"/>
              <a:t>条事务插入频繁模式树中，当节点相同，共享节点并将节点的支持度加</a:t>
            </a:r>
            <a:r>
              <a:rPr lang="en-US" altLang="zh-CN" sz="1600" dirty="0"/>
              <a:t>1</a:t>
            </a:r>
            <a:r>
              <a:rPr lang="zh-CN" altLang="zh-CN" sz="1600" dirty="0"/>
              <a:t>，同时更新对应项的</a:t>
            </a:r>
            <a:r>
              <a:rPr lang="zh-CN" altLang="zh-CN" sz="1600" dirty="0" smtClean="0"/>
              <a:t>链接</a:t>
            </a:r>
            <a:r>
              <a:rPr lang="zh-CN" altLang="en-US" sz="1600" dirty="0" smtClean="0"/>
              <a:t>。</a:t>
            </a:r>
            <a:endParaRPr lang="zh-CN" altLang="zh-CN" sz="1600" dirty="0"/>
          </a:p>
        </p:txBody>
      </p:sp>
      <p:graphicFrame>
        <p:nvGraphicFramePr>
          <p:cNvPr id="9" name="表格 8"/>
          <p:cNvGraphicFramePr>
            <a:graphicFrameLocks noGrp="1"/>
          </p:cNvGraphicFramePr>
          <p:nvPr>
            <p:extLst>
              <p:ext uri="{D42A27DB-BD31-4B8C-83A1-F6EECF244321}">
                <p14:modId xmlns:p14="http://schemas.microsoft.com/office/powerpoint/2010/main" val="2793652214"/>
              </p:ext>
            </p:extLst>
          </p:nvPr>
        </p:nvGraphicFramePr>
        <p:xfrm>
          <a:off x="1907704" y="1491630"/>
          <a:ext cx="3816424" cy="3384376"/>
        </p:xfrm>
        <a:graphic>
          <a:graphicData uri="http://schemas.openxmlformats.org/drawingml/2006/table">
            <a:tbl>
              <a:tblPr firstRow="1" firstCol="1" bandRow="1">
                <a:tableStyleId>{F5AB1C69-6EDB-4FF4-983F-18BD219EF322}</a:tableStyleId>
              </a:tblPr>
              <a:tblGrid>
                <a:gridCol w="399224">
                  <a:extLst>
                    <a:ext uri="{9D8B030D-6E8A-4147-A177-3AD203B41FA5}">
                      <a16:colId xmlns:a16="http://schemas.microsoft.com/office/drawing/2014/main" xmlns="" val="20000"/>
                    </a:ext>
                  </a:extLst>
                </a:gridCol>
                <a:gridCol w="1625494">
                  <a:extLst>
                    <a:ext uri="{9D8B030D-6E8A-4147-A177-3AD203B41FA5}">
                      <a16:colId xmlns:a16="http://schemas.microsoft.com/office/drawing/2014/main" xmlns="" val="20001"/>
                    </a:ext>
                  </a:extLst>
                </a:gridCol>
                <a:gridCol w="1791706">
                  <a:extLst>
                    <a:ext uri="{9D8B030D-6E8A-4147-A177-3AD203B41FA5}">
                      <a16:colId xmlns:a16="http://schemas.microsoft.com/office/drawing/2014/main" xmlns="" val="20002"/>
                    </a:ext>
                  </a:extLst>
                </a:gridCol>
              </a:tblGrid>
              <a:tr h="714746">
                <a:tc>
                  <a:txBody>
                    <a:bodyPr/>
                    <a:lstStyle/>
                    <a:p>
                      <a:pPr algn="ctr">
                        <a:spcAft>
                          <a:spcPts val="0"/>
                        </a:spcAft>
                      </a:pPr>
                      <a:r>
                        <a:rPr lang="zh-CN" sz="1800" kern="100" dirty="0">
                          <a:effectLst/>
                        </a:rPr>
                        <a:t>编号</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含有数据项</a:t>
                      </a:r>
                      <a:r>
                        <a:rPr lang="en-US" sz="1800" kern="100" dirty="0">
                          <a:effectLst/>
                        </a:rPr>
                        <a:t> </a:t>
                      </a:r>
                      <a:r>
                        <a:rPr lang="en-US" sz="2000" kern="100" dirty="0">
                          <a:effectLst/>
                        </a:rPr>
                        <a:t> </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排序的频繁项集</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533926">
                <a:tc>
                  <a:txBody>
                    <a:bodyPr/>
                    <a:lstStyle/>
                    <a:p>
                      <a:pPr algn="ctr">
                        <a:spcAft>
                          <a:spcPts val="0"/>
                        </a:spcAft>
                      </a:pPr>
                      <a:r>
                        <a:rPr lang="en-US" sz="1800" kern="100" dirty="0">
                          <a:effectLst/>
                        </a:rPr>
                        <a:t>1</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f,a,c,d,g,i,m,p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c,f,a,m,p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533926">
                <a:tc>
                  <a:txBody>
                    <a:bodyPr/>
                    <a:lstStyle/>
                    <a:p>
                      <a:pPr algn="ctr">
                        <a:spcAft>
                          <a:spcPts val="0"/>
                        </a:spcAft>
                      </a:pPr>
                      <a:r>
                        <a:rPr lang="en-US" sz="1800" kern="100" dirty="0">
                          <a:effectLst/>
                        </a:rPr>
                        <a:t>2</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a,b,c,f,l,m,o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c,f,a,b,m</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533926">
                <a:tc>
                  <a:txBody>
                    <a:bodyPr/>
                    <a:lstStyle/>
                    <a:p>
                      <a:pPr algn="ctr">
                        <a:spcAft>
                          <a:spcPts val="0"/>
                        </a:spcAft>
                      </a:pPr>
                      <a:r>
                        <a:rPr lang="en-US" sz="1800" kern="100" dirty="0">
                          <a:effectLst/>
                        </a:rPr>
                        <a:t>3</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b,f,h,j,o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f,b</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533926">
                <a:tc>
                  <a:txBody>
                    <a:bodyPr/>
                    <a:lstStyle/>
                    <a:p>
                      <a:pPr algn="ctr">
                        <a:spcAft>
                          <a:spcPts val="0"/>
                        </a:spcAft>
                      </a:pPr>
                      <a:r>
                        <a:rPr lang="en-US" sz="1800" kern="100" dirty="0">
                          <a:effectLst/>
                        </a:rPr>
                        <a:t>4</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b,c,k,s,p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c,b,p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533926">
                <a:tc>
                  <a:txBody>
                    <a:bodyPr/>
                    <a:lstStyle/>
                    <a:p>
                      <a:pPr algn="ctr">
                        <a:spcAft>
                          <a:spcPts val="0"/>
                        </a:spcAft>
                      </a:pPr>
                      <a:r>
                        <a:rPr lang="en-US" sz="1800" kern="100" dirty="0">
                          <a:effectLst/>
                        </a:rPr>
                        <a:t>5</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a,f,c,e,l,p,m,n</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9817792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7" name="TextBox 6"/>
          <p:cNvSpPr txBox="1"/>
          <p:nvPr/>
        </p:nvSpPr>
        <p:spPr>
          <a:xfrm>
            <a:off x="1763689" y="857206"/>
            <a:ext cx="3816424"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FP-Growth</a:t>
            </a:r>
            <a:r>
              <a:rPr lang="zh-CN" altLang="en-US" sz="2400" dirty="0">
                <a:latin typeface="黑体" panose="02010609060101010101" pitchFamily="49" charset="-122"/>
                <a:ea typeface="黑体" panose="02010609060101010101" pitchFamily="49" charset="-122"/>
              </a:rPr>
              <a:t>算法示例：</a:t>
            </a:r>
          </a:p>
        </p:txBody>
      </p:sp>
      <p:sp>
        <p:nvSpPr>
          <p:cNvPr id="8" name="矩形 7"/>
          <p:cNvSpPr/>
          <p:nvPr/>
        </p:nvSpPr>
        <p:spPr>
          <a:xfrm>
            <a:off x="5796136" y="869022"/>
            <a:ext cx="3024336" cy="646331"/>
          </a:xfrm>
          <a:prstGeom prst="rect">
            <a:avLst/>
          </a:prstGeom>
        </p:spPr>
        <p:txBody>
          <a:bodyPr wrap="square">
            <a:spAutoFit/>
          </a:bodyPr>
          <a:lstStyle/>
          <a:p>
            <a:pPr marL="285750" lvl="0" indent="-285750" algn="just">
              <a:buFont typeface="Wingdings" pitchFamily="2" charset="2"/>
              <a:buChar char="l"/>
            </a:pPr>
            <a:r>
              <a:rPr lang="zh-CN" altLang="zh-CN" dirty="0"/>
              <a:t>将第</a:t>
            </a:r>
            <a:r>
              <a:rPr lang="en-US" altLang="zh-CN" dirty="0"/>
              <a:t>4</a:t>
            </a:r>
            <a:r>
              <a:rPr lang="zh-CN" altLang="zh-CN" dirty="0"/>
              <a:t>条事务插入频繁模式树中</a:t>
            </a:r>
          </a:p>
        </p:txBody>
      </p:sp>
      <p:pic>
        <p:nvPicPr>
          <p:cNvPr id="11" name="图片 10" descr="QQ截图20200608102941"/>
          <p:cNvPicPr/>
          <p:nvPr/>
        </p:nvPicPr>
        <p:blipFill>
          <a:blip r:embed="rId2"/>
          <a:stretch>
            <a:fillRect/>
          </a:stretch>
        </p:blipFill>
        <p:spPr>
          <a:xfrm>
            <a:off x="5868144" y="1707654"/>
            <a:ext cx="3096344" cy="3168352"/>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2793652214"/>
              </p:ext>
            </p:extLst>
          </p:nvPr>
        </p:nvGraphicFramePr>
        <p:xfrm>
          <a:off x="1907704" y="1491630"/>
          <a:ext cx="3816424" cy="3384376"/>
        </p:xfrm>
        <a:graphic>
          <a:graphicData uri="http://schemas.openxmlformats.org/drawingml/2006/table">
            <a:tbl>
              <a:tblPr firstRow="1" firstCol="1" bandRow="1">
                <a:tableStyleId>{F5AB1C69-6EDB-4FF4-983F-18BD219EF322}</a:tableStyleId>
              </a:tblPr>
              <a:tblGrid>
                <a:gridCol w="399224">
                  <a:extLst>
                    <a:ext uri="{9D8B030D-6E8A-4147-A177-3AD203B41FA5}">
                      <a16:colId xmlns:a16="http://schemas.microsoft.com/office/drawing/2014/main" xmlns="" val="20000"/>
                    </a:ext>
                  </a:extLst>
                </a:gridCol>
                <a:gridCol w="1625494">
                  <a:extLst>
                    <a:ext uri="{9D8B030D-6E8A-4147-A177-3AD203B41FA5}">
                      <a16:colId xmlns:a16="http://schemas.microsoft.com/office/drawing/2014/main" xmlns="" val="20001"/>
                    </a:ext>
                  </a:extLst>
                </a:gridCol>
                <a:gridCol w="1791706">
                  <a:extLst>
                    <a:ext uri="{9D8B030D-6E8A-4147-A177-3AD203B41FA5}">
                      <a16:colId xmlns:a16="http://schemas.microsoft.com/office/drawing/2014/main" xmlns="" val="20002"/>
                    </a:ext>
                  </a:extLst>
                </a:gridCol>
              </a:tblGrid>
              <a:tr h="714746">
                <a:tc>
                  <a:txBody>
                    <a:bodyPr/>
                    <a:lstStyle/>
                    <a:p>
                      <a:pPr algn="ctr">
                        <a:spcAft>
                          <a:spcPts val="0"/>
                        </a:spcAft>
                      </a:pPr>
                      <a:r>
                        <a:rPr lang="zh-CN" sz="1800" kern="100" dirty="0">
                          <a:effectLst/>
                        </a:rPr>
                        <a:t>编号</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含有数据项</a:t>
                      </a:r>
                      <a:r>
                        <a:rPr lang="en-US" sz="1800" kern="100" dirty="0">
                          <a:effectLst/>
                        </a:rPr>
                        <a:t> </a:t>
                      </a:r>
                      <a:r>
                        <a:rPr lang="en-US" sz="2000" kern="100" dirty="0">
                          <a:effectLst/>
                        </a:rPr>
                        <a:t> </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排序的频繁项集</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533926">
                <a:tc>
                  <a:txBody>
                    <a:bodyPr/>
                    <a:lstStyle/>
                    <a:p>
                      <a:pPr algn="ctr">
                        <a:spcAft>
                          <a:spcPts val="0"/>
                        </a:spcAft>
                      </a:pPr>
                      <a:r>
                        <a:rPr lang="en-US" sz="1800" kern="100" dirty="0">
                          <a:effectLst/>
                        </a:rPr>
                        <a:t>1</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f,a,c,d,g,i,m,p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c,f,a,m,p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533926">
                <a:tc>
                  <a:txBody>
                    <a:bodyPr/>
                    <a:lstStyle/>
                    <a:p>
                      <a:pPr algn="ctr">
                        <a:spcAft>
                          <a:spcPts val="0"/>
                        </a:spcAft>
                      </a:pPr>
                      <a:r>
                        <a:rPr lang="en-US" sz="1800" kern="100" dirty="0">
                          <a:effectLst/>
                        </a:rPr>
                        <a:t>2</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a,b,c,f,l,m,o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c,f,a,b,m</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533926">
                <a:tc>
                  <a:txBody>
                    <a:bodyPr/>
                    <a:lstStyle/>
                    <a:p>
                      <a:pPr algn="ctr">
                        <a:spcAft>
                          <a:spcPts val="0"/>
                        </a:spcAft>
                      </a:pPr>
                      <a:r>
                        <a:rPr lang="en-US" sz="1800" kern="100" dirty="0">
                          <a:effectLst/>
                        </a:rPr>
                        <a:t>3</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b,f,h,j,o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f,b</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533926">
                <a:tc>
                  <a:txBody>
                    <a:bodyPr/>
                    <a:lstStyle/>
                    <a:p>
                      <a:pPr algn="ctr">
                        <a:spcAft>
                          <a:spcPts val="0"/>
                        </a:spcAft>
                      </a:pPr>
                      <a:r>
                        <a:rPr lang="en-US" sz="1800" kern="100" dirty="0">
                          <a:effectLst/>
                        </a:rPr>
                        <a:t>4</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b,c,k,s,p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c,b,p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533926">
                <a:tc>
                  <a:txBody>
                    <a:bodyPr/>
                    <a:lstStyle/>
                    <a:p>
                      <a:pPr algn="ctr">
                        <a:spcAft>
                          <a:spcPts val="0"/>
                        </a:spcAft>
                      </a:pPr>
                      <a:r>
                        <a:rPr lang="en-US" sz="1800" kern="100" dirty="0">
                          <a:effectLst/>
                        </a:rPr>
                        <a:t>5</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a,f,c,e,l,p,m,n</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38222618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7" name="TextBox 6"/>
          <p:cNvSpPr txBox="1"/>
          <p:nvPr/>
        </p:nvSpPr>
        <p:spPr>
          <a:xfrm>
            <a:off x="1763689" y="857206"/>
            <a:ext cx="3816424"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latin typeface="黑体" panose="02010609060101010101" pitchFamily="49" charset="-122"/>
                <a:ea typeface="黑体" panose="02010609060101010101" pitchFamily="49" charset="-122"/>
              </a:rPr>
              <a:t>FP-Growth</a:t>
            </a:r>
            <a:r>
              <a:rPr lang="zh-CN" altLang="en-US" sz="2000" dirty="0">
                <a:latin typeface="黑体" panose="02010609060101010101" pitchFamily="49" charset="-122"/>
                <a:ea typeface="黑体" panose="02010609060101010101" pitchFamily="49" charset="-122"/>
              </a:rPr>
              <a:t>算法示例：</a:t>
            </a:r>
          </a:p>
        </p:txBody>
      </p:sp>
      <p:sp>
        <p:nvSpPr>
          <p:cNvPr id="8" name="矩形 7"/>
          <p:cNvSpPr/>
          <p:nvPr/>
        </p:nvSpPr>
        <p:spPr>
          <a:xfrm>
            <a:off x="5292080" y="872595"/>
            <a:ext cx="2952328" cy="369332"/>
          </a:xfrm>
          <a:prstGeom prst="rect">
            <a:avLst/>
          </a:prstGeom>
        </p:spPr>
        <p:txBody>
          <a:bodyPr wrap="square">
            <a:spAutoFit/>
          </a:bodyPr>
          <a:lstStyle/>
          <a:p>
            <a:pPr lvl="0" algn="just"/>
            <a:r>
              <a:rPr lang="zh-CN" altLang="en-US" dirty="0"/>
              <a:t>最终的</a:t>
            </a:r>
            <a:r>
              <a:rPr lang="zh-CN" altLang="zh-CN" dirty="0"/>
              <a:t>频繁模式树</a:t>
            </a:r>
            <a:r>
              <a:rPr lang="zh-CN" altLang="en-US" dirty="0"/>
              <a:t>如下：</a:t>
            </a:r>
            <a:endParaRPr lang="zh-CN" altLang="zh-CN" dirty="0"/>
          </a:p>
        </p:txBody>
      </p:sp>
      <p:pic>
        <p:nvPicPr>
          <p:cNvPr id="12" name="图片 11" descr="QQ截图20200608103025"/>
          <p:cNvPicPr/>
          <p:nvPr/>
        </p:nvPicPr>
        <p:blipFill>
          <a:blip r:embed="rId2"/>
          <a:stretch>
            <a:fillRect/>
          </a:stretch>
        </p:blipFill>
        <p:spPr>
          <a:xfrm>
            <a:off x="5776152" y="1707654"/>
            <a:ext cx="3240359" cy="3147814"/>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2793652214"/>
              </p:ext>
            </p:extLst>
          </p:nvPr>
        </p:nvGraphicFramePr>
        <p:xfrm>
          <a:off x="1907704" y="1491630"/>
          <a:ext cx="3816424" cy="3384376"/>
        </p:xfrm>
        <a:graphic>
          <a:graphicData uri="http://schemas.openxmlformats.org/drawingml/2006/table">
            <a:tbl>
              <a:tblPr firstRow="1" firstCol="1" bandRow="1">
                <a:tableStyleId>{F5AB1C69-6EDB-4FF4-983F-18BD219EF322}</a:tableStyleId>
              </a:tblPr>
              <a:tblGrid>
                <a:gridCol w="399224">
                  <a:extLst>
                    <a:ext uri="{9D8B030D-6E8A-4147-A177-3AD203B41FA5}">
                      <a16:colId xmlns:a16="http://schemas.microsoft.com/office/drawing/2014/main" xmlns="" val="20000"/>
                    </a:ext>
                  </a:extLst>
                </a:gridCol>
                <a:gridCol w="1625494">
                  <a:extLst>
                    <a:ext uri="{9D8B030D-6E8A-4147-A177-3AD203B41FA5}">
                      <a16:colId xmlns:a16="http://schemas.microsoft.com/office/drawing/2014/main" xmlns="" val="20001"/>
                    </a:ext>
                  </a:extLst>
                </a:gridCol>
                <a:gridCol w="1791706">
                  <a:extLst>
                    <a:ext uri="{9D8B030D-6E8A-4147-A177-3AD203B41FA5}">
                      <a16:colId xmlns:a16="http://schemas.microsoft.com/office/drawing/2014/main" xmlns="" val="20002"/>
                    </a:ext>
                  </a:extLst>
                </a:gridCol>
              </a:tblGrid>
              <a:tr h="714746">
                <a:tc>
                  <a:txBody>
                    <a:bodyPr/>
                    <a:lstStyle/>
                    <a:p>
                      <a:pPr algn="ctr">
                        <a:spcAft>
                          <a:spcPts val="0"/>
                        </a:spcAft>
                      </a:pPr>
                      <a:r>
                        <a:rPr lang="zh-CN" sz="1800" kern="100" dirty="0">
                          <a:effectLst/>
                        </a:rPr>
                        <a:t>编号</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含有数据项</a:t>
                      </a:r>
                      <a:r>
                        <a:rPr lang="en-US" sz="1800" kern="100" dirty="0">
                          <a:effectLst/>
                        </a:rPr>
                        <a:t> </a:t>
                      </a:r>
                      <a:r>
                        <a:rPr lang="en-US" sz="2000" kern="100" dirty="0">
                          <a:effectLst/>
                        </a:rPr>
                        <a:t> </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1800" kern="100" dirty="0">
                          <a:effectLst/>
                        </a:rPr>
                        <a:t>排序的频繁项集</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533926">
                <a:tc>
                  <a:txBody>
                    <a:bodyPr/>
                    <a:lstStyle/>
                    <a:p>
                      <a:pPr algn="ctr">
                        <a:spcAft>
                          <a:spcPts val="0"/>
                        </a:spcAft>
                      </a:pPr>
                      <a:r>
                        <a:rPr lang="en-US" sz="1800" kern="100" dirty="0">
                          <a:effectLst/>
                        </a:rPr>
                        <a:t>1</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f,a,c,d,g,i,m,p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c,f,a,m,p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533926">
                <a:tc>
                  <a:txBody>
                    <a:bodyPr/>
                    <a:lstStyle/>
                    <a:p>
                      <a:pPr algn="ctr">
                        <a:spcAft>
                          <a:spcPts val="0"/>
                        </a:spcAft>
                      </a:pPr>
                      <a:r>
                        <a:rPr lang="en-US" sz="1800" kern="100" dirty="0">
                          <a:effectLst/>
                        </a:rPr>
                        <a:t>2</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a,b,c,f,l,m,o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c,f,a,b,m</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533926">
                <a:tc>
                  <a:txBody>
                    <a:bodyPr/>
                    <a:lstStyle/>
                    <a:p>
                      <a:pPr algn="ctr">
                        <a:spcAft>
                          <a:spcPts val="0"/>
                        </a:spcAft>
                      </a:pPr>
                      <a:r>
                        <a:rPr lang="en-US" sz="1800" kern="100" dirty="0">
                          <a:effectLst/>
                        </a:rPr>
                        <a:t>3</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b,f,h,j,o</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f,b</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533926">
                <a:tc>
                  <a:txBody>
                    <a:bodyPr/>
                    <a:lstStyle/>
                    <a:p>
                      <a:pPr algn="ctr">
                        <a:spcAft>
                          <a:spcPts val="0"/>
                        </a:spcAft>
                      </a:pPr>
                      <a:r>
                        <a:rPr lang="en-US" sz="1800" kern="100" dirty="0">
                          <a:effectLst/>
                        </a:rPr>
                        <a:t>4</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b,c,k,s,p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c,b,p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533926">
                <a:tc>
                  <a:txBody>
                    <a:bodyPr/>
                    <a:lstStyle/>
                    <a:p>
                      <a:pPr algn="ctr">
                        <a:spcAft>
                          <a:spcPts val="0"/>
                        </a:spcAft>
                      </a:pPr>
                      <a:r>
                        <a:rPr lang="en-US" sz="1800" kern="100" dirty="0">
                          <a:effectLst/>
                        </a:rPr>
                        <a:t>5</a:t>
                      </a:r>
                      <a:endParaRPr lang="zh-CN" sz="24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a,f,c,e,l,p,m,n</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err="1">
                          <a:effectLst/>
                        </a:rPr>
                        <a:t>c,f,a,m,p</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46113270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pic>
        <p:nvPicPr>
          <p:cNvPr id="8" name="图片 7" descr="QQ截图20200608103025"/>
          <p:cNvPicPr/>
          <p:nvPr/>
        </p:nvPicPr>
        <p:blipFill>
          <a:blip r:embed="rId2"/>
          <a:stretch>
            <a:fillRect/>
          </a:stretch>
        </p:blipFill>
        <p:spPr>
          <a:xfrm>
            <a:off x="5359559" y="1203598"/>
            <a:ext cx="3600400" cy="3615866"/>
          </a:xfrm>
          <a:prstGeom prst="rect">
            <a:avLst/>
          </a:prstGeom>
        </p:spPr>
      </p:pic>
      <p:sp>
        <p:nvSpPr>
          <p:cNvPr id="9" name="矩形 8"/>
          <p:cNvSpPr/>
          <p:nvPr/>
        </p:nvSpPr>
        <p:spPr>
          <a:xfrm>
            <a:off x="1907704" y="1131590"/>
            <a:ext cx="3168352" cy="3416320"/>
          </a:xfrm>
          <a:prstGeom prst="rect">
            <a:avLst/>
          </a:prstGeom>
        </p:spPr>
        <p:txBody>
          <a:bodyPr wrap="square">
            <a:spAutoFit/>
          </a:bodyPr>
          <a:lstStyle/>
          <a:p>
            <a:pPr marL="285750" indent="-285750" algn="just">
              <a:lnSpc>
                <a:spcPct val="150000"/>
              </a:lnSpc>
              <a:buFont typeface="Wingdings" panose="05000000000000000000" pitchFamily="2" charset="2"/>
              <a:buChar char="u"/>
            </a:pPr>
            <a:r>
              <a:rPr lang="zh-CN" altLang="zh-CN" dirty="0">
                <a:latin typeface="微软雅黑 Light" pitchFamily="34" charset="-122"/>
                <a:ea typeface="微软雅黑 Light" pitchFamily="34" charset="-122"/>
              </a:rPr>
              <a:t>频繁模式树的优点是通过设置最小支持度排除一部分特征项</a:t>
            </a:r>
            <a:r>
              <a:rPr lang="zh-CN" altLang="en-US" dirty="0">
                <a:latin typeface="微软雅黑 Light" pitchFamily="34" charset="-122"/>
                <a:ea typeface="微软雅黑 Light" pitchFamily="34" charset="-122"/>
              </a:rPr>
              <a:t>、</a:t>
            </a:r>
            <a:r>
              <a:rPr lang="zh-CN" altLang="zh-CN" dirty="0">
                <a:latin typeface="微软雅黑 Light" pitchFamily="34" charset="-122"/>
                <a:ea typeface="微软雅黑 Light" pitchFamily="34" charset="-122"/>
              </a:rPr>
              <a:t>很多特征项共享树节点的方式将原始数据集大大压缩。由于数据已经在节点中得到储存，下</a:t>
            </a:r>
            <a:r>
              <a:rPr lang="zh-CN" altLang="en-US" dirty="0">
                <a:latin typeface="微软雅黑 Light" pitchFamily="34" charset="-122"/>
                <a:ea typeface="微软雅黑 Light" pitchFamily="34" charset="-122"/>
              </a:rPr>
              <a:t>面</a:t>
            </a:r>
            <a:r>
              <a:rPr lang="zh-CN" altLang="zh-CN" dirty="0">
                <a:latin typeface="微软雅黑 Light" pitchFamily="34" charset="-122"/>
                <a:ea typeface="微软雅黑 Light" pitchFamily="34" charset="-122"/>
              </a:rPr>
              <a:t>只需要利用频繁模式树，完成频繁项集的挖掘</a:t>
            </a:r>
            <a:r>
              <a:rPr lang="zh-CN" altLang="en-US" dirty="0">
                <a:latin typeface="微软雅黑 Light" pitchFamily="34" charset="-122"/>
                <a:ea typeface="微软雅黑 Light" pitchFamily="34" charset="-122"/>
              </a:rPr>
              <a:t>。</a:t>
            </a:r>
            <a:endParaRPr lang="zh-CN" altLang="zh-CN" dirty="0">
              <a:latin typeface="微软雅黑 Light" pitchFamily="34" charset="-122"/>
              <a:ea typeface="微软雅黑 Light" pitchFamily="34" charset="-122"/>
            </a:endParaRPr>
          </a:p>
        </p:txBody>
      </p:sp>
    </p:spTree>
    <p:extLst>
      <p:ext uri="{BB962C8B-B14F-4D97-AF65-F5344CB8AC3E}">
        <p14:creationId xmlns:p14="http://schemas.microsoft.com/office/powerpoint/2010/main" val="49817792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7" name="TextBox 6"/>
          <p:cNvSpPr txBox="1"/>
          <p:nvPr/>
        </p:nvSpPr>
        <p:spPr>
          <a:xfrm>
            <a:off x="1763688" y="1103427"/>
            <a:ext cx="6552728"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dirty="0">
                <a:latin typeface="黑体" panose="02010609060101010101" pitchFamily="49" charset="-122"/>
                <a:ea typeface="黑体" panose="02010609060101010101" pitchFamily="49" charset="-122"/>
              </a:rPr>
              <a:t>FP-Growth</a:t>
            </a:r>
            <a:r>
              <a:rPr lang="zh-CN" altLang="en-US" sz="2400" dirty="0">
                <a:latin typeface="黑体" panose="02010609060101010101" pitchFamily="49" charset="-122"/>
                <a:ea typeface="黑体" panose="02010609060101010101" pitchFamily="49" charset="-122"/>
              </a:rPr>
              <a:t>算法示例 </a:t>
            </a:r>
            <a:r>
              <a:rPr lang="en-US" altLang="zh-CN" sz="2400" dirty="0">
                <a:latin typeface="黑体" panose="02010609060101010101" pitchFamily="49" charset="-122"/>
                <a:ea typeface="黑体" panose="02010609060101010101" pitchFamily="49" charset="-122"/>
              </a:rPr>
              <a:t>—— </a:t>
            </a:r>
            <a:r>
              <a:rPr lang="zh-CN" altLang="en-US" sz="2000" dirty="0">
                <a:latin typeface="宋体" panose="02010600030101010101" pitchFamily="2" charset="-122"/>
              </a:rPr>
              <a:t>构造条件模式库</a:t>
            </a:r>
          </a:p>
        </p:txBody>
      </p:sp>
      <p:sp>
        <p:nvSpPr>
          <p:cNvPr id="8" name="矩形 7"/>
          <p:cNvSpPr/>
          <p:nvPr/>
        </p:nvSpPr>
        <p:spPr>
          <a:xfrm>
            <a:off x="2045680" y="1851670"/>
            <a:ext cx="6774792" cy="141756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2000" b="1" dirty="0"/>
              <a:t>条件模式库</a:t>
            </a:r>
            <a:r>
              <a:rPr lang="zh-CN" altLang="en-US" sz="2000" b="1" dirty="0"/>
              <a:t>：</a:t>
            </a:r>
            <a:r>
              <a:rPr lang="zh-CN" altLang="zh-CN" sz="2000" dirty="0"/>
              <a:t>是指从原始数据集的频繁树中投影出的子数据集，它与特定后缀相关联。</a:t>
            </a:r>
            <a:endParaRPr lang="en-US" altLang="zh-CN" sz="2000" dirty="0"/>
          </a:p>
          <a:p>
            <a:pPr marL="285750" indent="-285750">
              <a:lnSpc>
                <a:spcPct val="150000"/>
              </a:lnSpc>
              <a:buFont typeface="Wingdings" panose="05000000000000000000" pitchFamily="2" charset="2"/>
              <a:buChar char="Ø"/>
            </a:pPr>
            <a:r>
              <a:rPr lang="zh-CN" altLang="en-US" sz="2000" dirty="0"/>
              <a:t>例如：</a:t>
            </a:r>
            <a:r>
              <a:rPr lang="zh-CN" altLang="zh-CN" sz="2000" dirty="0"/>
              <a:t>构造以</a:t>
            </a:r>
            <a:r>
              <a:rPr lang="en-US" altLang="zh-CN" sz="2000" dirty="0"/>
              <a:t>p</a:t>
            </a:r>
            <a:r>
              <a:rPr lang="zh-CN" altLang="zh-CN" sz="2000" dirty="0"/>
              <a:t>为后缀的条件模式库的方法</a:t>
            </a:r>
            <a:r>
              <a:rPr lang="zh-CN" altLang="en-US" sz="2000" dirty="0"/>
              <a:t>如下：</a:t>
            </a:r>
          </a:p>
        </p:txBody>
      </p:sp>
    </p:spTree>
    <p:extLst>
      <p:ext uri="{BB962C8B-B14F-4D97-AF65-F5344CB8AC3E}">
        <p14:creationId xmlns:p14="http://schemas.microsoft.com/office/powerpoint/2010/main" val="49817792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559769"/>
          </a:xfrm>
          <a:prstGeom prst="rect">
            <a:avLst/>
          </a:prstGeom>
          <a:noFill/>
        </p:spPr>
        <p:txBody>
          <a:bodyPr wrap="square" rtlCol="0">
            <a:spAutoFit/>
          </a:bodyPr>
          <a:lstStyle/>
          <a:p>
            <a:pPr algn="ctr">
              <a:lnSpc>
                <a:spcPct val="150000"/>
              </a:lnSpc>
            </a:pPr>
            <a:r>
              <a:rPr lang="en-US" altLang="zh-CN" sz="2400" b="1" dirty="0">
                <a:latin typeface="黑体" panose="02010609060101010101" pitchFamily="49" charset="-122"/>
                <a:ea typeface="黑体" panose="02010609060101010101" pitchFamily="49" charset="-122"/>
              </a:rPr>
              <a:t>FP-Growth </a:t>
            </a:r>
            <a:r>
              <a:rPr lang="zh-CN" altLang="zh-CN" sz="2400" b="1" dirty="0">
                <a:latin typeface="黑体" panose="02010609060101010101" pitchFamily="49" charset="-122"/>
                <a:ea typeface="黑体" panose="02010609060101010101" pitchFamily="49" charset="-122"/>
              </a:rPr>
              <a:t>算法</a:t>
            </a:r>
            <a:endParaRPr lang="zh-CN" altLang="en-US" sz="2400" b="1" dirty="0">
              <a:latin typeface="黑体" panose="02010609060101010101" pitchFamily="49" charset="-122"/>
              <a:ea typeface="黑体" panose="02010609060101010101" pitchFamily="49" charset="-122"/>
            </a:endParaRPr>
          </a:p>
        </p:txBody>
      </p:sp>
      <p:pic>
        <p:nvPicPr>
          <p:cNvPr id="7" name="图片 6" descr="QQ截图20200608103025"/>
          <p:cNvPicPr/>
          <p:nvPr/>
        </p:nvPicPr>
        <p:blipFill>
          <a:blip r:embed="rId2"/>
          <a:stretch>
            <a:fillRect/>
          </a:stretch>
        </p:blipFill>
        <p:spPr>
          <a:xfrm>
            <a:off x="1835695" y="843558"/>
            <a:ext cx="3138177" cy="3024336"/>
          </a:xfrm>
          <a:prstGeom prst="rect">
            <a:avLst/>
          </a:prstGeom>
        </p:spPr>
      </p:pic>
      <p:sp>
        <p:nvSpPr>
          <p:cNvPr id="8" name="矩形 7"/>
          <p:cNvSpPr/>
          <p:nvPr/>
        </p:nvSpPr>
        <p:spPr>
          <a:xfrm>
            <a:off x="4973873" y="843558"/>
            <a:ext cx="4098120" cy="2862322"/>
          </a:xfrm>
          <a:prstGeom prst="rect">
            <a:avLst/>
          </a:prstGeom>
        </p:spPr>
        <p:txBody>
          <a:bodyPr wrap="square">
            <a:spAutoFit/>
          </a:bodyPr>
          <a:lstStyle/>
          <a:p>
            <a:pPr marL="342900" indent="-342900">
              <a:lnSpc>
                <a:spcPct val="150000"/>
              </a:lnSpc>
              <a:buFont typeface="+mj-lt"/>
              <a:buAutoNum type="arabicPeriod"/>
            </a:pPr>
            <a:r>
              <a:rPr lang="zh-CN" altLang="zh-CN" sz="2000" dirty="0">
                <a:latin typeface="+mj-ea"/>
                <a:ea typeface="+mj-ea"/>
              </a:rPr>
              <a:t>找到频繁模式树中所有的</a:t>
            </a:r>
            <a:r>
              <a:rPr lang="en-US" altLang="zh-CN" sz="2000" dirty="0">
                <a:latin typeface="+mj-ea"/>
                <a:ea typeface="+mj-ea"/>
              </a:rPr>
              <a:t>p</a:t>
            </a:r>
            <a:r>
              <a:rPr lang="zh-CN" altLang="zh-CN" sz="2000" dirty="0">
                <a:latin typeface="+mj-ea"/>
                <a:ea typeface="+mj-ea"/>
              </a:rPr>
              <a:t>节点</a:t>
            </a:r>
            <a:r>
              <a:rPr lang="zh-CN" altLang="en-US" sz="2000" dirty="0">
                <a:latin typeface="+mj-ea"/>
                <a:ea typeface="+mj-ea"/>
              </a:rPr>
              <a:t>；</a:t>
            </a:r>
            <a:endParaRPr lang="en-US" altLang="zh-CN" sz="2000" dirty="0">
              <a:latin typeface="+mj-ea"/>
              <a:ea typeface="+mj-ea"/>
            </a:endParaRPr>
          </a:p>
          <a:p>
            <a:pPr marL="342900" indent="-342900">
              <a:lnSpc>
                <a:spcPct val="150000"/>
              </a:lnSpc>
              <a:buFont typeface="+mj-lt"/>
              <a:buAutoNum type="arabicPeriod"/>
            </a:pPr>
            <a:r>
              <a:rPr lang="zh-CN" altLang="zh-CN" sz="2000" dirty="0">
                <a:latin typeface="+mj-ea"/>
                <a:ea typeface="+mj-ea"/>
              </a:rPr>
              <a:t>回溯所有的路径得到</a:t>
            </a:r>
            <a:r>
              <a:rPr lang="en-US" altLang="zh-CN" sz="2000" dirty="0">
                <a:latin typeface="+mj-ea"/>
                <a:ea typeface="+mj-ea"/>
              </a:rPr>
              <a:t>(</a:t>
            </a:r>
            <a:r>
              <a:rPr lang="en-US" altLang="zh-CN" sz="2000" dirty="0" err="1">
                <a:latin typeface="+mj-ea"/>
                <a:ea typeface="+mj-ea"/>
              </a:rPr>
              <a:t>cbp</a:t>
            </a:r>
            <a:r>
              <a:rPr lang="en-US" altLang="zh-CN" sz="2000" dirty="0">
                <a:latin typeface="+mj-ea"/>
                <a:ea typeface="+mj-ea"/>
              </a:rPr>
              <a:t>, </a:t>
            </a:r>
            <a:r>
              <a:rPr lang="en-US" altLang="zh-CN" sz="2000" dirty="0" err="1">
                <a:latin typeface="+mj-ea"/>
                <a:ea typeface="+mj-ea"/>
              </a:rPr>
              <a:t>cfamp</a:t>
            </a:r>
            <a:r>
              <a:rPr lang="en-US" altLang="zh-CN" sz="2000" dirty="0">
                <a:latin typeface="+mj-ea"/>
                <a:ea typeface="+mj-ea"/>
              </a:rPr>
              <a:t>)</a:t>
            </a:r>
            <a:r>
              <a:rPr lang="zh-CN" altLang="zh-CN" sz="2000" dirty="0">
                <a:latin typeface="+mj-ea"/>
                <a:ea typeface="+mj-ea"/>
              </a:rPr>
              <a:t>，除去</a:t>
            </a:r>
            <a:r>
              <a:rPr lang="en-US" altLang="zh-CN" sz="2000" dirty="0">
                <a:latin typeface="+mj-ea"/>
                <a:ea typeface="+mj-ea"/>
              </a:rPr>
              <a:t>p</a:t>
            </a:r>
            <a:r>
              <a:rPr lang="zh-CN" altLang="zh-CN" sz="2000" dirty="0">
                <a:latin typeface="+mj-ea"/>
                <a:ea typeface="+mj-ea"/>
              </a:rPr>
              <a:t>节点后，将路径中的剩余节点当作新的项集</a:t>
            </a:r>
            <a:r>
              <a:rPr lang="zh-CN" altLang="en-US" sz="2000" dirty="0">
                <a:latin typeface="+mj-ea"/>
                <a:ea typeface="+mj-ea"/>
              </a:rPr>
              <a:t>；</a:t>
            </a:r>
            <a:endParaRPr lang="en-US" altLang="zh-CN" sz="2000" dirty="0">
              <a:latin typeface="+mj-ea"/>
              <a:ea typeface="+mj-ea"/>
            </a:endParaRPr>
          </a:p>
          <a:p>
            <a:pPr marL="342900" indent="-342900">
              <a:lnSpc>
                <a:spcPct val="150000"/>
              </a:lnSpc>
              <a:buFont typeface="+mj-lt"/>
              <a:buAutoNum type="arabicPeriod"/>
            </a:pPr>
            <a:r>
              <a:rPr lang="zh-CN" altLang="zh-CN" sz="2000" dirty="0">
                <a:latin typeface="+mj-ea"/>
                <a:ea typeface="+mj-ea"/>
              </a:rPr>
              <a:t>项集的支持度设置为对应路径中</a:t>
            </a:r>
            <a:r>
              <a:rPr lang="en-US" altLang="zh-CN" sz="2000" dirty="0">
                <a:latin typeface="+mj-ea"/>
                <a:ea typeface="+mj-ea"/>
              </a:rPr>
              <a:t>p</a:t>
            </a:r>
            <a:r>
              <a:rPr lang="zh-CN" altLang="zh-CN" sz="2000" dirty="0">
                <a:latin typeface="+mj-ea"/>
                <a:ea typeface="+mj-ea"/>
              </a:rPr>
              <a:t>节点的支持度</a:t>
            </a:r>
            <a:r>
              <a:rPr lang="zh-CN" altLang="en-US" sz="2000" dirty="0">
                <a:latin typeface="+mj-ea"/>
                <a:ea typeface="+mj-ea"/>
              </a:rPr>
              <a:t>。</a:t>
            </a:r>
          </a:p>
        </p:txBody>
      </p:sp>
      <p:sp>
        <p:nvSpPr>
          <p:cNvPr id="9" name="矩形 8"/>
          <p:cNvSpPr/>
          <p:nvPr/>
        </p:nvSpPr>
        <p:spPr>
          <a:xfrm>
            <a:off x="4355976" y="3939902"/>
            <a:ext cx="4314143" cy="1015663"/>
          </a:xfrm>
          <a:prstGeom prst="rect">
            <a:avLst/>
          </a:prstGeom>
        </p:spPr>
        <p:txBody>
          <a:bodyPr wrap="square">
            <a:spAutoFit/>
          </a:bodyPr>
          <a:lstStyle/>
          <a:p>
            <a:pPr>
              <a:lnSpc>
                <a:spcPct val="150000"/>
              </a:lnSpc>
            </a:pPr>
            <a:r>
              <a:rPr lang="zh-CN" altLang="en-US" sz="2000" dirty="0" smtClean="0">
                <a:latin typeface="+mj-ea"/>
                <a:ea typeface="+mj-ea"/>
              </a:rPr>
              <a:t>得到</a:t>
            </a:r>
            <a:r>
              <a:rPr lang="zh-CN" altLang="zh-CN" sz="2000" dirty="0" smtClean="0">
                <a:latin typeface="+mj-ea"/>
                <a:ea typeface="+mj-ea"/>
              </a:rPr>
              <a:t>以</a:t>
            </a:r>
            <a:r>
              <a:rPr lang="en-US" altLang="zh-CN" sz="2000" dirty="0">
                <a:latin typeface="+mj-ea"/>
                <a:ea typeface="+mj-ea"/>
              </a:rPr>
              <a:t>p</a:t>
            </a:r>
            <a:r>
              <a:rPr lang="zh-CN" altLang="zh-CN" sz="2000" dirty="0">
                <a:latin typeface="+mj-ea"/>
                <a:ea typeface="+mj-ea"/>
              </a:rPr>
              <a:t>为后缀的条件</a:t>
            </a:r>
            <a:r>
              <a:rPr lang="zh-CN" altLang="zh-CN" sz="2000" dirty="0" smtClean="0">
                <a:latin typeface="+mj-ea"/>
                <a:ea typeface="+mj-ea"/>
              </a:rPr>
              <a:t>模式</a:t>
            </a:r>
            <a:r>
              <a:rPr lang="zh-CN" altLang="en-US" sz="2000" dirty="0" smtClean="0">
                <a:latin typeface="+mj-ea"/>
                <a:ea typeface="+mj-ea"/>
              </a:rPr>
              <a:t>基</a:t>
            </a:r>
            <a:r>
              <a:rPr lang="zh-CN" altLang="zh-CN" sz="2000" dirty="0" smtClean="0">
                <a:latin typeface="+mj-ea"/>
                <a:ea typeface="+mj-ea"/>
              </a:rPr>
              <a:t>为</a:t>
            </a:r>
            <a:r>
              <a:rPr lang="zh-CN" altLang="en-US" sz="2000" dirty="0">
                <a:latin typeface="+mj-ea"/>
                <a:ea typeface="+mj-ea"/>
              </a:rPr>
              <a:t>：</a:t>
            </a:r>
            <a:endParaRPr lang="en-US" altLang="zh-CN" sz="2000" dirty="0">
              <a:latin typeface="+mj-ea"/>
              <a:ea typeface="+mj-ea"/>
            </a:endParaRPr>
          </a:p>
          <a:p>
            <a:pPr>
              <a:lnSpc>
                <a:spcPct val="150000"/>
              </a:lnSpc>
            </a:pPr>
            <a:r>
              <a:rPr lang="en-US" altLang="zh-CN" sz="2000" dirty="0"/>
              <a:t>           </a:t>
            </a:r>
            <a:r>
              <a:rPr lang="zh-CN" altLang="zh-CN" sz="2000" dirty="0"/>
              <a:t>｛</a:t>
            </a:r>
            <a:r>
              <a:rPr lang="en-US" altLang="zh-CN" sz="2000" dirty="0" err="1"/>
              <a:t>cfam</a:t>
            </a:r>
            <a:r>
              <a:rPr lang="zh-CN" altLang="zh-CN" sz="2000" dirty="0"/>
              <a:t>：</a:t>
            </a:r>
            <a:r>
              <a:rPr lang="en-US" altLang="zh-CN" sz="2000" dirty="0"/>
              <a:t>2</a:t>
            </a:r>
            <a:r>
              <a:rPr lang="zh-CN" altLang="zh-CN" sz="2000" dirty="0"/>
              <a:t>，</a:t>
            </a:r>
            <a:r>
              <a:rPr lang="en-US" altLang="zh-CN" sz="2000" dirty="0" err="1"/>
              <a:t>cb</a:t>
            </a:r>
            <a:r>
              <a:rPr lang="zh-CN" altLang="zh-CN" sz="2000" dirty="0"/>
              <a:t>：</a:t>
            </a:r>
            <a:r>
              <a:rPr lang="en-US" altLang="zh-CN" sz="2000" dirty="0"/>
              <a:t>1</a:t>
            </a:r>
            <a:r>
              <a:rPr lang="zh-CN" altLang="zh-CN" sz="2000" dirty="0"/>
              <a:t>｝</a:t>
            </a:r>
            <a:endParaRPr lang="zh-CN" altLang="en-US" sz="2000" dirty="0"/>
          </a:p>
        </p:txBody>
      </p:sp>
    </p:spTree>
    <p:extLst>
      <p:ext uri="{BB962C8B-B14F-4D97-AF65-F5344CB8AC3E}">
        <p14:creationId xmlns:p14="http://schemas.microsoft.com/office/powerpoint/2010/main" val="49817792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pic>
        <p:nvPicPr>
          <p:cNvPr id="7" name="图片 6" descr="QQ截图20200608103025"/>
          <p:cNvPicPr/>
          <p:nvPr/>
        </p:nvPicPr>
        <p:blipFill>
          <a:blip r:embed="rId2"/>
          <a:stretch>
            <a:fillRect/>
          </a:stretch>
        </p:blipFill>
        <p:spPr>
          <a:xfrm>
            <a:off x="1764643" y="1203598"/>
            <a:ext cx="3600400" cy="3239606"/>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3010111898"/>
              </p:ext>
            </p:extLst>
          </p:nvPr>
        </p:nvGraphicFramePr>
        <p:xfrm>
          <a:off x="5744113" y="1840649"/>
          <a:ext cx="3292383" cy="3107365"/>
        </p:xfrm>
        <a:graphic>
          <a:graphicData uri="http://schemas.openxmlformats.org/drawingml/2006/table">
            <a:tbl>
              <a:tblPr firstRow="1" firstCol="1" bandRow="1">
                <a:tableStyleId>{F5AB1C69-6EDB-4FF4-983F-18BD219EF322}</a:tableStyleId>
              </a:tblPr>
              <a:tblGrid>
                <a:gridCol w="916355">
                  <a:extLst>
                    <a:ext uri="{9D8B030D-6E8A-4147-A177-3AD203B41FA5}">
                      <a16:colId xmlns:a16="http://schemas.microsoft.com/office/drawing/2014/main" xmlns="" val="20000"/>
                    </a:ext>
                  </a:extLst>
                </a:gridCol>
                <a:gridCol w="2376028">
                  <a:extLst>
                    <a:ext uri="{9D8B030D-6E8A-4147-A177-3AD203B41FA5}">
                      <a16:colId xmlns:a16="http://schemas.microsoft.com/office/drawing/2014/main" xmlns="" val="20001"/>
                    </a:ext>
                  </a:extLst>
                </a:gridCol>
              </a:tblGrid>
              <a:tr h="377633">
                <a:tc>
                  <a:txBody>
                    <a:bodyPr/>
                    <a:lstStyle/>
                    <a:p>
                      <a:pPr algn="ctr">
                        <a:spcAft>
                          <a:spcPts val="0"/>
                        </a:spcAft>
                      </a:pPr>
                      <a:r>
                        <a:rPr lang="zh-CN" sz="2000" kern="100" dirty="0">
                          <a:effectLst/>
                        </a:rPr>
                        <a:t>特征项</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2000" kern="100" dirty="0">
                          <a:effectLst/>
                        </a:rPr>
                        <a:t>条件</a:t>
                      </a:r>
                      <a:r>
                        <a:rPr lang="zh-CN" sz="2000" kern="100" dirty="0" smtClean="0">
                          <a:effectLst/>
                        </a:rPr>
                        <a:t>模式</a:t>
                      </a:r>
                      <a:r>
                        <a:rPr lang="zh-CN" altLang="en-US" sz="2000" kern="100" dirty="0" smtClean="0">
                          <a:effectLst/>
                        </a:rPr>
                        <a:t>基</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0"/>
                  </a:ext>
                </a:extLst>
              </a:tr>
              <a:tr h="377633">
                <a:tc>
                  <a:txBody>
                    <a:bodyPr/>
                    <a:lstStyle/>
                    <a:p>
                      <a:pPr algn="ctr">
                        <a:spcAft>
                          <a:spcPts val="0"/>
                        </a:spcAft>
                      </a:pPr>
                      <a:r>
                        <a:rPr lang="en-US" sz="2000" kern="100">
                          <a:effectLst/>
                        </a:rPr>
                        <a:t>c</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dirty="0">
                          <a:effectLst/>
                        </a:rPr>
                        <a:t>{ }</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1"/>
                  </a:ext>
                </a:extLst>
              </a:tr>
              <a:tr h="377633">
                <a:tc>
                  <a:txBody>
                    <a:bodyPr/>
                    <a:lstStyle/>
                    <a:p>
                      <a:pPr algn="ctr">
                        <a:spcAft>
                          <a:spcPts val="0"/>
                        </a:spcAft>
                      </a:pPr>
                      <a:r>
                        <a:rPr lang="en-US" sz="2000" kern="100">
                          <a:effectLst/>
                        </a:rPr>
                        <a:t>f</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en-US" sz="2000" kern="100">
                          <a:effectLst/>
                        </a:rPr>
                        <a:t>{c</a:t>
                      </a:r>
                      <a:r>
                        <a:rPr lang="zh-CN" sz="2000" kern="100">
                          <a:effectLst/>
                        </a:rPr>
                        <a:t>：</a:t>
                      </a:r>
                      <a:r>
                        <a:rPr lang="en-US" sz="2000" kern="100">
                          <a:effectLst/>
                        </a:rPr>
                        <a:t>3}</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2"/>
                  </a:ext>
                </a:extLst>
              </a:tr>
              <a:tr h="377633">
                <a:tc>
                  <a:txBody>
                    <a:bodyPr/>
                    <a:lstStyle/>
                    <a:p>
                      <a:pPr algn="ctr">
                        <a:spcAft>
                          <a:spcPts val="0"/>
                        </a:spcAft>
                      </a:pPr>
                      <a:r>
                        <a:rPr lang="en-US" sz="2000" kern="100">
                          <a:effectLst/>
                        </a:rPr>
                        <a:t>a</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2000" kern="100">
                          <a:effectLst/>
                        </a:rPr>
                        <a:t>｛</a:t>
                      </a:r>
                      <a:r>
                        <a:rPr lang="en-US" sz="2000" kern="100">
                          <a:effectLst/>
                        </a:rPr>
                        <a:t>cf</a:t>
                      </a:r>
                      <a:r>
                        <a:rPr lang="zh-CN" sz="2000" kern="100">
                          <a:effectLst/>
                        </a:rPr>
                        <a:t>：</a:t>
                      </a:r>
                      <a:r>
                        <a:rPr lang="en-US" sz="2000" kern="100">
                          <a:effectLst/>
                        </a:rPr>
                        <a:t>3</a:t>
                      </a:r>
                      <a:r>
                        <a:rPr lang="zh-CN" sz="2000" kern="100">
                          <a:effectLst/>
                        </a:rPr>
                        <a:t>｝</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3"/>
                  </a:ext>
                </a:extLst>
              </a:tr>
              <a:tr h="542512">
                <a:tc>
                  <a:txBody>
                    <a:bodyPr/>
                    <a:lstStyle/>
                    <a:p>
                      <a:pPr algn="ctr">
                        <a:spcAft>
                          <a:spcPts val="0"/>
                        </a:spcAft>
                      </a:pPr>
                      <a:r>
                        <a:rPr lang="en-US" sz="2000" kern="100">
                          <a:effectLst/>
                        </a:rPr>
                        <a:t>b</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2000" kern="100" dirty="0">
                          <a:effectLst/>
                        </a:rPr>
                        <a:t>｛</a:t>
                      </a:r>
                      <a:r>
                        <a:rPr lang="en-US" sz="2000" kern="100" dirty="0" err="1">
                          <a:effectLst/>
                        </a:rPr>
                        <a:t>cfa</a:t>
                      </a:r>
                      <a:r>
                        <a:rPr lang="zh-CN" sz="2000" kern="100" dirty="0">
                          <a:effectLst/>
                        </a:rPr>
                        <a:t>：</a:t>
                      </a:r>
                      <a:r>
                        <a:rPr lang="en-US" sz="2000" kern="100" dirty="0">
                          <a:effectLst/>
                        </a:rPr>
                        <a:t>1</a:t>
                      </a:r>
                      <a:r>
                        <a:rPr lang="zh-CN" altLang="en-US" sz="2000" kern="100" dirty="0">
                          <a:effectLst/>
                        </a:rPr>
                        <a:t>；</a:t>
                      </a:r>
                      <a:r>
                        <a:rPr lang="en-US" sz="2000" kern="100" dirty="0">
                          <a:effectLst/>
                        </a:rPr>
                        <a:t>c</a:t>
                      </a:r>
                      <a:r>
                        <a:rPr lang="zh-CN" sz="2000" kern="100" dirty="0">
                          <a:effectLst/>
                        </a:rPr>
                        <a:t>：</a:t>
                      </a:r>
                      <a:r>
                        <a:rPr lang="en-US" sz="2000" kern="100" dirty="0">
                          <a:effectLst/>
                        </a:rPr>
                        <a:t>1</a:t>
                      </a:r>
                      <a:r>
                        <a:rPr lang="zh-CN" altLang="en-US" sz="2000" kern="100" dirty="0">
                          <a:effectLst/>
                        </a:rPr>
                        <a:t>；</a:t>
                      </a:r>
                      <a:endParaRPr lang="en-US" altLang="zh-CN" sz="2000" kern="100" dirty="0">
                        <a:effectLst/>
                      </a:endParaRPr>
                    </a:p>
                    <a:p>
                      <a:pPr algn="ctr">
                        <a:spcAft>
                          <a:spcPts val="0"/>
                        </a:spcAft>
                      </a:pPr>
                      <a:r>
                        <a:rPr lang="en-US" sz="2000" kern="100" dirty="0">
                          <a:effectLst/>
                        </a:rPr>
                        <a:t>f</a:t>
                      </a:r>
                      <a:r>
                        <a:rPr lang="zh-CN" sz="2000" kern="100" dirty="0">
                          <a:effectLst/>
                        </a:rPr>
                        <a:t>：</a:t>
                      </a:r>
                      <a:r>
                        <a:rPr lang="en-US" sz="2000" kern="100" dirty="0">
                          <a:effectLst/>
                        </a:rPr>
                        <a:t>1</a:t>
                      </a:r>
                      <a:r>
                        <a:rPr lang="zh-CN" sz="2000" kern="100" dirty="0">
                          <a:effectLst/>
                        </a:rPr>
                        <a:t>｝</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4"/>
                  </a:ext>
                </a:extLst>
              </a:tr>
              <a:tr h="377633">
                <a:tc>
                  <a:txBody>
                    <a:bodyPr/>
                    <a:lstStyle/>
                    <a:p>
                      <a:pPr algn="ctr">
                        <a:spcAft>
                          <a:spcPts val="0"/>
                        </a:spcAft>
                      </a:pPr>
                      <a:r>
                        <a:rPr lang="en-US" sz="2000" kern="100">
                          <a:effectLst/>
                        </a:rPr>
                        <a:t>m</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2000" kern="100" dirty="0">
                          <a:effectLst/>
                        </a:rPr>
                        <a:t>｛</a:t>
                      </a:r>
                      <a:r>
                        <a:rPr lang="en-US" sz="2000" kern="100" dirty="0" err="1">
                          <a:effectLst/>
                        </a:rPr>
                        <a:t>cfa</a:t>
                      </a:r>
                      <a:r>
                        <a:rPr lang="zh-CN" sz="2000" kern="100" dirty="0">
                          <a:effectLst/>
                        </a:rPr>
                        <a:t>：</a:t>
                      </a:r>
                      <a:r>
                        <a:rPr lang="en-US" sz="2000" kern="100" dirty="0">
                          <a:effectLst/>
                        </a:rPr>
                        <a:t>2</a:t>
                      </a:r>
                      <a:r>
                        <a:rPr lang="zh-CN" altLang="en-US" sz="2000" kern="100" dirty="0">
                          <a:effectLst/>
                        </a:rPr>
                        <a:t>；</a:t>
                      </a:r>
                      <a:endParaRPr lang="en-US" altLang="zh-CN" sz="2000" kern="100" dirty="0">
                        <a:effectLst/>
                      </a:endParaRPr>
                    </a:p>
                    <a:p>
                      <a:pPr algn="ctr">
                        <a:spcAft>
                          <a:spcPts val="0"/>
                        </a:spcAft>
                      </a:pPr>
                      <a:r>
                        <a:rPr lang="en-US" sz="2000" kern="100" dirty="0" err="1">
                          <a:effectLst/>
                        </a:rPr>
                        <a:t>cfab</a:t>
                      </a:r>
                      <a:r>
                        <a:rPr lang="zh-CN" sz="2000" kern="100" dirty="0">
                          <a:effectLst/>
                        </a:rPr>
                        <a:t>：</a:t>
                      </a:r>
                      <a:r>
                        <a:rPr lang="en-US" sz="2000" kern="100" dirty="0">
                          <a:effectLst/>
                        </a:rPr>
                        <a:t>1</a:t>
                      </a:r>
                      <a:r>
                        <a:rPr lang="zh-CN" sz="2000" kern="100" dirty="0">
                          <a:effectLst/>
                        </a:rPr>
                        <a:t>｝</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5"/>
                  </a:ext>
                </a:extLst>
              </a:tr>
              <a:tr h="377633">
                <a:tc>
                  <a:txBody>
                    <a:bodyPr/>
                    <a:lstStyle/>
                    <a:p>
                      <a:pPr algn="ctr">
                        <a:spcAft>
                          <a:spcPts val="0"/>
                        </a:spcAft>
                      </a:pPr>
                      <a:r>
                        <a:rPr lang="en-US" sz="2000" kern="100">
                          <a:effectLst/>
                        </a:rPr>
                        <a:t>p</a:t>
                      </a:r>
                      <a:endParaRPr lang="zh-CN" sz="2800" kern="100">
                        <a:effectLst/>
                        <a:latin typeface="宋体" panose="02010600030101010101" pitchFamily="2" charset="-122"/>
                        <a:ea typeface="宋体" panose="02010600030101010101" pitchFamily="2" charset="-122"/>
                        <a:cs typeface="Times New Roman"/>
                      </a:endParaRPr>
                    </a:p>
                  </a:txBody>
                  <a:tcPr marL="68580" marR="68580" marT="0" marB="0" anchor="ctr"/>
                </a:tc>
                <a:tc>
                  <a:txBody>
                    <a:bodyPr/>
                    <a:lstStyle/>
                    <a:p>
                      <a:pPr algn="ctr">
                        <a:spcAft>
                          <a:spcPts val="0"/>
                        </a:spcAft>
                      </a:pPr>
                      <a:r>
                        <a:rPr lang="zh-CN" sz="2000" kern="100" dirty="0">
                          <a:effectLst/>
                        </a:rPr>
                        <a:t>｛</a:t>
                      </a:r>
                      <a:r>
                        <a:rPr lang="en-US" sz="2000" kern="100" dirty="0" err="1">
                          <a:effectLst/>
                        </a:rPr>
                        <a:t>cfam</a:t>
                      </a:r>
                      <a:r>
                        <a:rPr lang="zh-CN" sz="2000" kern="100" dirty="0">
                          <a:effectLst/>
                        </a:rPr>
                        <a:t>：</a:t>
                      </a:r>
                      <a:r>
                        <a:rPr lang="en-US" sz="2000" kern="100" dirty="0">
                          <a:effectLst/>
                        </a:rPr>
                        <a:t>2</a:t>
                      </a:r>
                      <a:r>
                        <a:rPr lang="zh-CN" altLang="en-US" sz="2000" kern="100" dirty="0">
                          <a:effectLst/>
                        </a:rPr>
                        <a:t>；</a:t>
                      </a:r>
                      <a:r>
                        <a:rPr lang="en-US" sz="2000" kern="100" dirty="0" err="1">
                          <a:effectLst/>
                        </a:rPr>
                        <a:t>cb</a:t>
                      </a:r>
                      <a:r>
                        <a:rPr lang="zh-CN" sz="2000" kern="100" dirty="0">
                          <a:effectLst/>
                        </a:rPr>
                        <a:t>：</a:t>
                      </a:r>
                      <a:r>
                        <a:rPr lang="en-US" sz="2000" kern="100" dirty="0">
                          <a:effectLst/>
                        </a:rPr>
                        <a:t>1</a:t>
                      </a:r>
                      <a:r>
                        <a:rPr lang="zh-CN" sz="2000" kern="100" dirty="0">
                          <a:effectLst/>
                        </a:rPr>
                        <a:t>｝</a:t>
                      </a:r>
                      <a:endParaRPr lang="zh-CN" sz="2800" kern="100" dirty="0">
                        <a:effectLst/>
                        <a:latin typeface="宋体" panose="02010600030101010101" pitchFamily="2" charset="-122"/>
                        <a:ea typeface="宋体" panose="02010600030101010101" pitchFamily="2" charset="-122"/>
                        <a:cs typeface="Times New Roman"/>
                      </a:endParaRPr>
                    </a:p>
                  </a:txBody>
                  <a:tcPr marL="68580" marR="68580" marT="0" marB="0" anchor="ctr"/>
                </a:tc>
                <a:extLst>
                  <a:ext uri="{0D108BD9-81ED-4DB2-BD59-A6C34878D82A}">
                    <a16:rowId xmlns:a16="http://schemas.microsoft.com/office/drawing/2014/main" xmlns="" val="10006"/>
                  </a:ext>
                </a:extLst>
              </a:tr>
            </a:tbl>
          </a:graphicData>
        </a:graphic>
      </p:graphicFrame>
      <p:sp>
        <p:nvSpPr>
          <p:cNvPr id="11" name="矩形 10"/>
          <p:cNvSpPr/>
          <p:nvPr/>
        </p:nvSpPr>
        <p:spPr>
          <a:xfrm>
            <a:off x="4788024" y="771550"/>
            <a:ext cx="4228487" cy="101566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2000" dirty="0"/>
              <a:t>其他特征项的条件</a:t>
            </a:r>
            <a:r>
              <a:rPr lang="zh-CN" altLang="zh-CN" sz="2000" dirty="0" smtClean="0"/>
              <a:t>模式</a:t>
            </a:r>
            <a:r>
              <a:rPr lang="zh-CN" altLang="en-US" sz="2000" dirty="0" smtClean="0"/>
              <a:t>基</a:t>
            </a:r>
            <a:r>
              <a:rPr lang="zh-CN" altLang="zh-CN" sz="2000" dirty="0" smtClean="0"/>
              <a:t>，</a:t>
            </a:r>
            <a:r>
              <a:rPr lang="zh-CN" altLang="zh-CN" sz="2000" dirty="0"/>
              <a:t>如表所示</a:t>
            </a:r>
            <a:r>
              <a:rPr lang="zh-CN" altLang="en-US" sz="2000" dirty="0"/>
              <a:t>：</a:t>
            </a:r>
          </a:p>
        </p:txBody>
      </p:sp>
    </p:spTree>
    <p:extLst>
      <p:ext uri="{BB962C8B-B14F-4D97-AF65-F5344CB8AC3E}">
        <p14:creationId xmlns:p14="http://schemas.microsoft.com/office/powerpoint/2010/main" val="172145466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8207" y="51470"/>
            <a:ext cx="7308304" cy="637675"/>
          </a:xfrm>
          <a:prstGeom prst="rect">
            <a:avLst/>
          </a:prstGeom>
          <a:noFill/>
        </p:spPr>
        <p:txBody>
          <a:bodyPr wrap="square" rtlCol="0">
            <a:spAutoFit/>
          </a:bodyPr>
          <a:lstStyle/>
          <a:p>
            <a:pPr algn="ctr">
              <a:lnSpc>
                <a:spcPct val="150000"/>
              </a:lnSpc>
            </a:pPr>
            <a:r>
              <a:rPr lang="en-US" altLang="zh-CN" sz="2800" b="1" dirty="0">
                <a:latin typeface="黑体" panose="02010609060101010101" pitchFamily="49" charset="-122"/>
                <a:ea typeface="黑体" panose="02010609060101010101" pitchFamily="49" charset="-122"/>
              </a:rPr>
              <a:t>FP-Growth </a:t>
            </a:r>
            <a:r>
              <a:rPr lang="zh-CN" altLang="zh-CN" sz="2800" b="1" dirty="0">
                <a:latin typeface="黑体" panose="02010609060101010101" pitchFamily="49" charset="-122"/>
                <a:ea typeface="黑体" panose="02010609060101010101" pitchFamily="49" charset="-122"/>
              </a:rPr>
              <a:t>算法</a:t>
            </a:r>
            <a:endParaRPr lang="zh-CN" altLang="en-US" sz="2800" b="1" dirty="0">
              <a:latin typeface="黑体" panose="02010609060101010101" pitchFamily="49" charset="-122"/>
              <a:ea typeface="黑体" panose="02010609060101010101" pitchFamily="49" charset="-122"/>
            </a:endParaRPr>
          </a:p>
        </p:txBody>
      </p:sp>
      <p:sp>
        <p:nvSpPr>
          <p:cNvPr id="3" name="Rectangle 4"/>
          <p:cNvSpPr txBox="1">
            <a:spLocks noChangeArrowheads="1"/>
          </p:cNvSpPr>
          <p:nvPr/>
        </p:nvSpPr>
        <p:spPr>
          <a:xfrm>
            <a:off x="1835696" y="888291"/>
            <a:ext cx="3526663" cy="1395427"/>
          </a:xfrm>
          <a:prstGeom prst="rect">
            <a:avLst/>
          </a:prstGeom>
          <a:noFill/>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pPr>
            <a:r>
              <a:rPr lang="zh-CN" altLang="en-US" sz="1800" dirty="0" smtClean="0">
                <a:latin typeface="+mj-ea"/>
                <a:ea typeface="+mj-ea"/>
              </a:rPr>
              <a:t>对每个条件模式基</a:t>
            </a:r>
          </a:p>
          <a:p>
            <a:pPr lvl="1">
              <a:lnSpc>
                <a:spcPct val="150000"/>
              </a:lnSpc>
            </a:pPr>
            <a:r>
              <a:rPr lang="zh-CN" altLang="en-US" sz="1800" dirty="0" smtClean="0">
                <a:latin typeface="+mj-ea"/>
                <a:ea typeface="+mj-ea"/>
              </a:rPr>
              <a:t>为基中的每一项累积计数</a:t>
            </a:r>
          </a:p>
          <a:p>
            <a:pPr lvl="1">
              <a:lnSpc>
                <a:spcPct val="150000"/>
              </a:lnSpc>
            </a:pPr>
            <a:r>
              <a:rPr lang="zh-CN" altLang="en-US" sz="1800" dirty="0" smtClean="0">
                <a:latin typeface="+mj-ea"/>
                <a:ea typeface="+mj-ea"/>
              </a:rPr>
              <a:t>为模式基中的频繁项构建</a:t>
            </a:r>
            <a:r>
              <a:rPr lang="en-US" altLang="zh-CN" sz="1800" dirty="0" smtClean="0">
                <a:latin typeface="+mj-ea"/>
                <a:ea typeface="+mj-ea"/>
              </a:rPr>
              <a:t>FP</a:t>
            </a:r>
            <a:r>
              <a:rPr lang="zh-CN" altLang="en-US" sz="1800" dirty="0" smtClean="0">
                <a:latin typeface="+mj-ea"/>
                <a:ea typeface="+mj-ea"/>
              </a:rPr>
              <a:t>树</a:t>
            </a:r>
            <a:endParaRPr lang="zh-CN" altLang="en-US" sz="1800" dirty="0">
              <a:latin typeface="+mj-ea"/>
              <a:ea typeface="+mj-ea"/>
            </a:endParaRPr>
          </a:p>
        </p:txBody>
      </p:sp>
      <p:pic>
        <p:nvPicPr>
          <p:cNvPr id="4" name="图片 3" descr="QQ截图20200608103025"/>
          <p:cNvPicPr/>
          <p:nvPr/>
        </p:nvPicPr>
        <p:blipFill>
          <a:blip r:embed="rId2"/>
          <a:stretch>
            <a:fillRect/>
          </a:stretch>
        </p:blipFill>
        <p:spPr>
          <a:xfrm>
            <a:off x="1979712" y="2283718"/>
            <a:ext cx="2736304" cy="2787774"/>
          </a:xfrm>
          <a:prstGeom prst="rect">
            <a:avLst/>
          </a:prstGeom>
        </p:spPr>
      </p:pic>
      <p:sp>
        <p:nvSpPr>
          <p:cNvPr id="5" name="Rectangle 5"/>
          <p:cNvSpPr>
            <a:spLocks noChangeArrowheads="1"/>
          </p:cNvSpPr>
          <p:nvPr/>
        </p:nvSpPr>
        <p:spPr bwMode="auto">
          <a:xfrm>
            <a:off x="5758197" y="1124339"/>
            <a:ext cx="29662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50000"/>
              </a:lnSpc>
            </a:pPr>
            <a:r>
              <a:rPr lang="en-US" altLang="zh-CN" dirty="0">
                <a:latin typeface="+mj-ea"/>
                <a:ea typeface="+mj-ea"/>
              </a:rPr>
              <a:t>m-</a:t>
            </a:r>
            <a:r>
              <a:rPr lang="zh-CN" altLang="en-US" dirty="0">
                <a:latin typeface="+mj-ea"/>
                <a:ea typeface="+mj-ea"/>
              </a:rPr>
              <a:t>条件模式基</a:t>
            </a:r>
            <a:r>
              <a:rPr lang="en-US" altLang="zh-CN" dirty="0">
                <a:latin typeface="+mj-ea"/>
                <a:ea typeface="+mj-ea"/>
              </a:rPr>
              <a:t>:</a:t>
            </a:r>
          </a:p>
          <a:p>
            <a:pPr lvl="1" eaLnBrk="0" hangingPunct="0">
              <a:lnSpc>
                <a:spcPct val="150000"/>
              </a:lnSpc>
            </a:pPr>
            <a:r>
              <a:rPr lang="en-US" altLang="zh-CN" dirty="0" smtClean="0">
                <a:latin typeface="+mj-ea"/>
                <a:ea typeface="+mj-ea"/>
              </a:rPr>
              <a:t>cfa:2</a:t>
            </a:r>
            <a:r>
              <a:rPr lang="en-US" altLang="zh-CN" dirty="0">
                <a:latin typeface="+mj-ea"/>
                <a:ea typeface="+mj-ea"/>
              </a:rPr>
              <a:t>, </a:t>
            </a:r>
            <a:r>
              <a:rPr lang="en-US" altLang="zh-CN" dirty="0" smtClean="0">
                <a:latin typeface="+mj-ea"/>
                <a:ea typeface="+mj-ea"/>
              </a:rPr>
              <a:t>cfab:1</a:t>
            </a:r>
            <a:endParaRPr lang="en-US" altLang="zh-CN" dirty="0">
              <a:latin typeface="+mj-ea"/>
              <a:ea typeface="+mj-ea"/>
            </a:endParaRPr>
          </a:p>
        </p:txBody>
      </p:sp>
      <p:sp>
        <p:nvSpPr>
          <p:cNvPr id="9" name="Text Box 8"/>
          <p:cNvSpPr txBox="1">
            <a:spLocks noChangeArrowheads="1"/>
          </p:cNvSpPr>
          <p:nvPr/>
        </p:nvSpPr>
        <p:spPr bwMode="auto">
          <a:xfrm>
            <a:off x="5274741" y="2497991"/>
            <a:ext cx="428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a:latin typeface="Times New Roman" pitchFamily="18" charset="0"/>
              </a:rPr>
              <a:t>{}</a:t>
            </a:r>
          </a:p>
        </p:txBody>
      </p:sp>
      <p:sp>
        <p:nvSpPr>
          <p:cNvPr id="10" name="Text Box 9"/>
          <p:cNvSpPr txBox="1">
            <a:spLocks noChangeArrowheads="1"/>
          </p:cNvSpPr>
          <p:nvPr/>
        </p:nvSpPr>
        <p:spPr bwMode="auto">
          <a:xfrm>
            <a:off x="5255691" y="3107591"/>
            <a:ext cx="511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i="1" dirty="0" smtClean="0">
                <a:latin typeface="Times New Roman" pitchFamily="18" charset="0"/>
              </a:rPr>
              <a:t>c:4</a:t>
            </a:r>
            <a:endParaRPr lang="en-US" altLang="zh-CN" sz="2000" i="1" dirty="0">
              <a:latin typeface="Times New Roman" pitchFamily="18" charset="0"/>
            </a:endParaRPr>
          </a:p>
        </p:txBody>
      </p:sp>
      <p:sp>
        <p:nvSpPr>
          <p:cNvPr id="11" name="Text Box 10"/>
          <p:cNvSpPr txBox="1">
            <a:spLocks noChangeArrowheads="1"/>
          </p:cNvSpPr>
          <p:nvPr/>
        </p:nvSpPr>
        <p:spPr bwMode="auto">
          <a:xfrm>
            <a:off x="5273154" y="3626704"/>
            <a:ext cx="468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i="1" dirty="0" smtClean="0">
                <a:latin typeface="Times New Roman" pitchFamily="18" charset="0"/>
              </a:rPr>
              <a:t>f:3</a:t>
            </a:r>
            <a:endParaRPr lang="en-US" altLang="zh-CN" sz="2000" i="1" dirty="0">
              <a:latin typeface="Times New Roman" pitchFamily="18" charset="0"/>
            </a:endParaRPr>
          </a:p>
        </p:txBody>
      </p:sp>
      <p:sp>
        <p:nvSpPr>
          <p:cNvPr id="12" name="Text Box 11"/>
          <p:cNvSpPr txBox="1">
            <a:spLocks noChangeArrowheads="1"/>
          </p:cNvSpPr>
          <p:nvPr/>
        </p:nvSpPr>
        <p:spPr bwMode="auto">
          <a:xfrm>
            <a:off x="5227116" y="4160104"/>
            <a:ext cx="522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2000" i="1">
                <a:latin typeface="Times New Roman" pitchFamily="18" charset="0"/>
              </a:rPr>
              <a:t>a:3</a:t>
            </a:r>
          </a:p>
        </p:txBody>
      </p:sp>
      <p:cxnSp>
        <p:nvCxnSpPr>
          <p:cNvPr id="13" name="AutoShape 12"/>
          <p:cNvCxnSpPr>
            <a:cxnSpLocks noChangeShapeType="1"/>
            <a:stCxn id="9" idx="2"/>
          </p:cNvCxnSpPr>
          <p:nvPr/>
        </p:nvCxnSpPr>
        <p:spPr bwMode="auto">
          <a:xfrm flipH="1">
            <a:off x="5488260" y="2894866"/>
            <a:ext cx="794" cy="356268"/>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4" name="AutoShape 13"/>
          <p:cNvCxnSpPr>
            <a:cxnSpLocks noChangeShapeType="1"/>
          </p:cNvCxnSpPr>
          <p:nvPr/>
        </p:nvCxnSpPr>
        <p:spPr bwMode="auto">
          <a:xfrm flipH="1">
            <a:off x="5488260" y="3478737"/>
            <a:ext cx="3175" cy="119063"/>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15" name="AutoShape 14"/>
          <p:cNvCxnSpPr>
            <a:cxnSpLocks noChangeShapeType="1"/>
            <a:stCxn id="11" idx="2"/>
          </p:cNvCxnSpPr>
          <p:nvPr/>
        </p:nvCxnSpPr>
        <p:spPr bwMode="auto">
          <a:xfrm>
            <a:off x="5508104" y="4026754"/>
            <a:ext cx="3175" cy="231775"/>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8" name="Text Box 15"/>
          <p:cNvSpPr txBox="1">
            <a:spLocks noChangeArrowheads="1"/>
          </p:cNvSpPr>
          <p:nvPr/>
        </p:nvSpPr>
        <p:spPr bwMode="auto">
          <a:xfrm>
            <a:off x="4931983" y="4682796"/>
            <a:ext cx="14558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en-US" altLang="zh-CN" sz="1600" b="1" i="1" dirty="0" smtClean="0">
                <a:latin typeface="Times New Roman" pitchFamily="18" charset="0"/>
              </a:rPr>
              <a:t>m -</a:t>
            </a:r>
            <a:r>
              <a:rPr lang="zh-CN" altLang="en-US" sz="1600" b="1" dirty="0" smtClean="0">
                <a:latin typeface="Times New Roman" pitchFamily="18" charset="0"/>
              </a:rPr>
              <a:t>条件</a:t>
            </a:r>
            <a:r>
              <a:rPr lang="zh-CN" altLang="en-US" sz="1600" b="1" i="1" dirty="0" smtClean="0">
                <a:latin typeface="Times New Roman" pitchFamily="18" charset="0"/>
              </a:rPr>
              <a:t> </a:t>
            </a:r>
            <a:r>
              <a:rPr lang="en-US" altLang="zh-CN" sz="1600" b="1" dirty="0" smtClean="0">
                <a:latin typeface="Times New Roman" pitchFamily="18" charset="0"/>
              </a:rPr>
              <a:t>FP-</a:t>
            </a:r>
            <a:r>
              <a:rPr lang="zh-CN" altLang="en-US" sz="1600" b="1" dirty="0">
                <a:latin typeface="Times New Roman" pitchFamily="18" charset="0"/>
              </a:rPr>
              <a:t>树</a:t>
            </a:r>
            <a:endParaRPr lang="zh-CN" altLang="en-US" sz="1600" b="1" i="1" dirty="0">
              <a:latin typeface="Times New Roman" pitchFamily="18" charset="0"/>
            </a:endParaRPr>
          </a:p>
        </p:txBody>
      </p:sp>
      <p:sp>
        <p:nvSpPr>
          <p:cNvPr id="24" name="Rectangle 16"/>
          <p:cNvSpPr>
            <a:spLocks noChangeArrowheads="1"/>
          </p:cNvSpPr>
          <p:nvPr/>
        </p:nvSpPr>
        <p:spPr bwMode="auto">
          <a:xfrm>
            <a:off x="6300192" y="2419549"/>
            <a:ext cx="262778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50000"/>
              </a:lnSpc>
              <a:spcBef>
                <a:spcPct val="50000"/>
              </a:spcBef>
            </a:pPr>
            <a:r>
              <a:rPr lang="zh-CN" altLang="en-US" sz="1600" b="1" dirty="0">
                <a:latin typeface="Times New Roman" pitchFamily="18" charset="0"/>
              </a:rPr>
              <a:t>所</a:t>
            </a:r>
            <a:r>
              <a:rPr lang="zh-CN" altLang="en-US" sz="1600" b="1" dirty="0" smtClean="0">
                <a:latin typeface="Times New Roman" pitchFamily="18" charset="0"/>
              </a:rPr>
              <a:t>有关于 </a:t>
            </a:r>
            <a:r>
              <a:rPr lang="en-US" altLang="zh-CN" sz="1600" dirty="0" smtClean="0">
                <a:latin typeface="+mj-ea"/>
                <a:ea typeface="+mj-ea"/>
              </a:rPr>
              <a:t>m </a:t>
            </a:r>
            <a:r>
              <a:rPr lang="zh-CN" altLang="en-US" sz="1600" b="1" dirty="0" smtClean="0">
                <a:latin typeface="Times New Roman" pitchFamily="18" charset="0"/>
              </a:rPr>
              <a:t>的</a:t>
            </a:r>
            <a:r>
              <a:rPr lang="zh-CN" altLang="en-US" sz="1600" b="1" dirty="0">
                <a:latin typeface="Times New Roman" pitchFamily="18" charset="0"/>
              </a:rPr>
              <a:t>频繁模式：</a:t>
            </a:r>
            <a:endParaRPr lang="zh-CN" altLang="en-US" sz="1600" b="1" i="1" dirty="0">
              <a:latin typeface="Times New Roman" pitchFamily="18" charset="0"/>
            </a:endParaRPr>
          </a:p>
          <a:p>
            <a:pPr marL="285750" indent="-285750" eaLnBrk="0" hangingPunct="0">
              <a:spcBef>
                <a:spcPct val="50000"/>
              </a:spcBef>
              <a:buFont typeface="Arial" pitchFamily="34" charset="0"/>
              <a:buChar char="•"/>
            </a:pPr>
            <a:r>
              <a:rPr lang="en-US" altLang="zh-CN" sz="1600" dirty="0">
                <a:latin typeface="+mj-ea"/>
                <a:ea typeface="+mj-ea"/>
              </a:rPr>
              <a:t>m, </a:t>
            </a:r>
            <a:endParaRPr lang="en-US" altLang="zh-CN" sz="1600" dirty="0" smtClean="0">
              <a:latin typeface="+mj-ea"/>
              <a:ea typeface="+mj-ea"/>
            </a:endParaRPr>
          </a:p>
          <a:p>
            <a:pPr marL="285750" indent="-285750" eaLnBrk="0" hangingPunct="0">
              <a:spcBef>
                <a:spcPct val="50000"/>
              </a:spcBef>
              <a:buFont typeface="Arial" pitchFamily="34" charset="0"/>
              <a:buChar char="•"/>
            </a:pPr>
            <a:r>
              <a:rPr lang="en-US" altLang="zh-CN" sz="1600" dirty="0" smtClean="0">
                <a:latin typeface="+mj-ea"/>
                <a:ea typeface="+mj-ea"/>
              </a:rPr>
              <a:t>cm</a:t>
            </a:r>
            <a:r>
              <a:rPr lang="en-US" altLang="zh-CN" sz="1600" dirty="0">
                <a:latin typeface="+mj-ea"/>
                <a:ea typeface="+mj-ea"/>
              </a:rPr>
              <a:t>, </a:t>
            </a:r>
            <a:r>
              <a:rPr lang="en-US" altLang="zh-CN" sz="1600" dirty="0" err="1">
                <a:latin typeface="+mj-ea"/>
                <a:ea typeface="+mj-ea"/>
              </a:rPr>
              <a:t>fm</a:t>
            </a:r>
            <a:r>
              <a:rPr lang="en-US" altLang="zh-CN" sz="1600" dirty="0">
                <a:latin typeface="+mj-ea"/>
                <a:ea typeface="+mj-ea"/>
              </a:rPr>
              <a:t>, am, </a:t>
            </a:r>
            <a:endParaRPr lang="en-US" altLang="zh-CN" sz="1600" dirty="0" smtClean="0">
              <a:latin typeface="+mj-ea"/>
              <a:ea typeface="+mj-ea"/>
            </a:endParaRPr>
          </a:p>
          <a:p>
            <a:pPr marL="285750" indent="-285750" eaLnBrk="0" hangingPunct="0">
              <a:spcBef>
                <a:spcPct val="50000"/>
              </a:spcBef>
              <a:buFont typeface="Arial" pitchFamily="34" charset="0"/>
              <a:buChar char="•"/>
            </a:pPr>
            <a:r>
              <a:rPr lang="en-US" altLang="zh-CN" sz="1600" dirty="0" err="1" smtClean="0">
                <a:latin typeface="+mj-ea"/>
                <a:ea typeface="+mj-ea"/>
              </a:rPr>
              <a:t>fcm</a:t>
            </a:r>
            <a:r>
              <a:rPr lang="en-US" altLang="zh-CN" sz="1600" dirty="0">
                <a:latin typeface="+mj-ea"/>
                <a:ea typeface="+mj-ea"/>
              </a:rPr>
              <a:t>, </a:t>
            </a:r>
            <a:r>
              <a:rPr lang="en-US" altLang="zh-CN" sz="1600" dirty="0" err="1">
                <a:latin typeface="+mj-ea"/>
                <a:ea typeface="+mj-ea"/>
              </a:rPr>
              <a:t>fam</a:t>
            </a:r>
            <a:r>
              <a:rPr lang="en-US" altLang="zh-CN" sz="1600" dirty="0">
                <a:latin typeface="+mj-ea"/>
                <a:ea typeface="+mj-ea"/>
              </a:rPr>
              <a:t>, cam, </a:t>
            </a:r>
            <a:endParaRPr lang="en-US" altLang="zh-CN" sz="1600" dirty="0" smtClean="0">
              <a:latin typeface="+mj-ea"/>
              <a:ea typeface="+mj-ea"/>
            </a:endParaRPr>
          </a:p>
          <a:p>
            <a:pPr marL="285750" indent="-285750" eaLnBrk="0" hangingPunct="0">
              <a:spcBef>
                <a:spcPct val="50000"/>
              </a:spcBef>
              <a:buFont typeface="Arial" pitchFamily="34" charset="0"/>
              <a:buChar char="•"/>
            </a:pPr>
            <a:r>
              <a:rPr lang="en-US" altLang="zh-CN" sz="1600" dirty="0" err="1" smtClean="0">
                <a:latin typeface="+mj-ea"/>
                <a:ea typeface="+mj-ea"/>
              </a:rPr>
              <a:t>cfam</a:t>
            </a:r>
            <a:endParaRPr lang="en-US" altLang="zh-CN" sz="1600" dirty="0">
              <a:latin typeface="+mj-ea"/>
              <a:ea typeface="+mj-ea"/>
            </a:endParaRPr>
          </a:p>
        </p:txBody>
      </p:sp>
    </p:spTree>
    <p:extLst>
      <p:ext uri="{BB962C8B-B14F-4D97-AF65-F5344CB8AC3E}">
        <p14:creationId xmlns:p14="http://schemas.microsoft.com/office/powerpoint/2010/main" val="345342626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8207" y="51470"/>
            <a:ext cx="7308304" cy="581057"/>
          </a:xfrm>
          <a:prstGeom prst="rect">
            <a:avLst/>
          </a:prstGeom>
          <a:noFill/>
        </p:spPr>
        <p:txBody>
          <a:bodyPr wrap="square" rtlCol="0">
            <a:spAutoFit/>
          </a:bodyPr>
          <a:lstStyle/>
          <a:p>
            <a:pPr algn="ctr">
              <a:lnSpc>
                <a:spcPct val="150000"/>
              </a:lnSpc>
            </a:pPr>
            <a:r>
              <a:rPr lang="zh-CN" altLang="en-US" sz="2400" dirty="0">
                <a:latin typeface="微软雅黑" pitchFamily="34" charset="-122"/>
                <a:ea typeface="微软雅黑" pitchFamily="34" charset="-122"/>
              </a:rPr>
              <a:t>关联规则挖掘案例与实验</a:t>
            </a:r>
          </a:p>
        </p:txBody>
      </p:sp>
    </p:spTree>
    <p:extLst>
      <p:ext uri="{BB962C8B-B14F-4D97-AF65-F5344CB8AC3E}">
        <p14:creationId xmlns:p14="http://schemas.microsoft.com/office/powerpoint/2010/main" val="223008434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5856" y="2125117"/>
            <a:ext cx="3960440" cy="646331"/>
          </a:xfrm>
          <a:prstGeom prst="rect">
            <a:avLst/>
          </a:prstGeom>
          <a:noFill/>
        </p:spPr>
        <p:txBody>
          <a:bodyPr wrap="square" rtlCol="0">
            <a:spAutoFit/>
          </a:bodyPr>
          <a:lstStyle/>
          <a:p>
            <a:pPr algn="ctr"/>
            <a:r>
              <a:rPr lang="en-US" altLang="zh-CN" sz="3600" dirty="0" smtClean="0"/>
              <a:t>PageRank  </a:t>
            </a:r>
            <a:r>
              <a:rPr lang="zh-CN" altLang="en-US" sz="3600" dirty="0" smtClean="0"/>
              <a:t>算 法</a:t>
            </a:r>
            <a:endParaRPr lang="zh-CN" altLang="en-US" sz="3600" dirty="0"/>
          </a:p>
        </p:txBody>
      </p:sp>
    </p:spTree>
    <p:extLst>
      <p:ext uri="{BB962C8B-B14F-4D97-AF65-F5344CB8AC3E}">
        <p14:creationId xmlns:p14="http://schemas.microsoft.com/office/powerpoint/2010/main" val="127381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051720" y="1347614"/>
            <a:ext cx="6840760" cy="1512168"/>
          </a:xfrm>
          <a:prstGeom prst="rect">
            <a:avLst/>
          </a:prstGeom>
        </p:spPr>
        <p:txBody>
          <a:bodyPr/>
          <a:lstStyle/>
          <a:p>
            <a:pPr marL="0" lvl="1" indent="0" algn="just">
              <a:lnSpc>
                <a:spcPct val="150000"/>
              </a:lnSpc>
              <a:buNone/>
            </a:pPr>
            <a:r>
              <a:rPr lang="zh-CN" altLang="en-US" sz="2000" dirty="0">
                <a:latin typeface="微软雅黑" pitchFamily="34" charset="-122"/>
                <a:ea typeface="微软雅黑" pitchFamily="34" charset="-122"/>
              </a:rPr>
              <a:t>       手写数字数据集：手写数字数据集包含</a:t>
            </a:r>
            <a:r>
              <a:rPr lang="en-US" altLang="zh-CN" sz="2000" dirty="0">
                <a:latin typeface="微软雅黑" pitchFamily="34" charset="-122"/>
                <a:ea typeface="微软雅黑" pitchFamily="34" charset="-122"/>
              </a:rPr>
              <a:t>1797</a:t>
            </a:r>
            <a:r>
              <a:rPr lang="zh-CN" altLang="en-US" sz="2000" dirty="0">
                <a:latin typeface="微软雅黑" pitchFamily="34" charset="-122"/>
                <a:ea typeface="微软雅黑" pitchFamily="34" charset="-122"/>
              </a:rPr>
              <a:t>个</a:t>
            </a:r>
            <a:r>
              <a:rPr lang="en-US" altLang="zh-CN" sz="2000" dirty="0">
                <a:latin typeface="微软雅黑" pitchFamily="34" charset="-122"/>
                <a:ea typeface="微软雅黑" pitchFamily="34" charset="-122"/>
              </a:rPr>
              <a:t>0-9</a:t>
            </a:r>
            <a:r>
              <a:rPr lang="zh-CN" altLang="en-US" sz="2000" dirty="0">
                <a:latin typeface="微软雅黑" pitchFamily="34" charset="-122"/>
                <a:ea typeface="微软雅黑" pitchFamily="34" charset="-122"/>
              </a:rPr>
              <a:t>的手写数字数据，每个数据由</a:t>
            </a:r>
            <a:r>
              <a:rPr lang="en-US" altLang="zh-CN" sz="2000" dirty="0">
                <a:latin typeface="微软雅黑" pitchFamily="34" charset="-122"/>
                <a:ea typeface="微软雅黑" pitchFamily="34" charset="-122"/>
              </a:rPr>
              <a:t>8 * 8 </a:t>
            </a:r>
            <a:r>
              <a:rPr lang="zh-CN" altLang="en-US" sz="2000" dirty="0">
                <a:latin typeface="微软雅黑" pitchFamily="34" charset="-122"/>
                <a:ea typeface="微软雅黑" pitchFamily="34" charset="-122"/>
              </a:rPr>
              <a:t>大小的矩阵构成，矩阵中值的范围是</a:t>
            </a:r>
            <a:r>
              <a:rPr lang="en-US" altLang="zh-CN" sz="2000" dirty="0">
                <a:latin typeface="微软雅黑" pitchFamily="34" charset="-122"/>
                <a:ea typeface="微软雅黑" pitchFamily="34" charset="-122"/>
              </a:rPr>
              <a:t>0-16</a:t>
            </a:r>
            <a:r>
              <a:rPr lang="zh-CN" altLang="en-US" sz="2000" dirty="0">
                <a:latin typeface="微软雅黑" pitchFamily="34" charset="-122"/>
                <a:ea typeface="微软雅黑" pitchFamily="34" charset="-122"/>
              </a:rPr>
              <a:t>，代表颜色的深度。   </a:t>
            </a:r>
            <a:endParaRPr lang="en-US" altLang="zh-CN" sz="2000" b="1" dirty="0">
              <a:latin typeface="微软雅黑" pitchFamily="34" charset="-122"/>
              <a:ea typeface="微软雅黑"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3659741783"/>
              </p:ext>
            </p:extLst>
          </p:nvPr>
        </p:nvGraphicFramePr>
        <p:xfrm>
          <a:off x="2195736" y="3003798"/>
          <a:ext cx="6566352" cy="1371600"/>
        </p:xfrm>
        <a:graphic>
          <a:graphicData uri="http://schemas.openxmlformats.org/drawingml/2006/table">
            <a:tbl>
              <a:tblPr firstRow="1" bandRow="1">
                <a:tableStyleId>{5C22544A-7EE6-4342-B048-85BDC9FD1C3A}</a:tableStyleId>
              </a:tblPr>
              <a:tblGrid>
                <a:gridCol w="1150166">
                  <a:extLst>
                    <a:ext uri="{9D8B030D-6E8A-4147-A177-3AD203B41FA5}">
                      <a16:colId xmlns:a16="http://schemas.microsoft.com/office/drawing/2014/main" xmlns="" val="3296080332"/>
                    </a:ext>
                  </a:extLst>
                </a:gridCol>
                <a:gridCol w="5416186">
                  <a:extLst>
                    <a:ext uri="{9D8B030D-6E8A-4147-A177-3AD203B41FA5}">
                      <a16:colId xmlns:a16="http://schemas.microsoft.com/office/drawing/2014/main" xmlns="" val="3781988497"/>
                    </a:ext>
                  </a:extLst>
                </a:gridCol>
              </a:tblGrid>
              <a:tr h="278130">
                <a:tc>
                  <a:txBody>
                    <a:bodyPr/>
                    <a:lstStyle/>
                    <a:p>
                      <a:r>
                        <a:rPr lang="en-US" altLang="zh-CN" sz="1800" b="0" dirty="0">
                          <a:solidFill>
                            <a:schemeClr val="tx1"/>
                          </a:solidFill>
                        </a:rPr>
                        <a:t>In[13]</a:t>
                      </a:r>
                      <a:endParaRPr lang="zh-CN" altLang="en-US"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rPr>
                        <a:t>digits = </a:t>
                      </a:r>
                      <a:r>
                        <a:rPr lang="en-US" altLang="zh-CN" sz="1800" b="0" dirty="0" err="1">
                          <a:solidFill>
                            <a:schemeClr val="tx1"/>
                          </a:solidFill>
                        </a:rPr>
                        <a:t>datasets.load_digits</a:t>
                      </a:r>
                      <a:r>
                        <a:rPr lang="en-US" altLang="zh-CN" sz="1800" b="0" dirty="0">
                          <a:solidFill>
                            <a:schemeClr val="tx1"/>
                          </a:solidFill>
                        </a:rPr>
                        <a:t>() #</a:t>
                      </a:r>
                      <a:r>
                        <a:rPr lang="zh-CN" altLang="en-US" sz="1800" b="0" dirty="0">
                          <a:solidFill>
                            <a:schemeClr val="tx1"/>
                          </a:solidFill>
                        </a:rPr>
                        <a:t>导入数据集</a:t>
                      </a:r>
                      <a:endParaRPr lang="en-US" altLang="zh-CN"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278130">
                <a:tc>
                  <a:txBody>
                    <a:bodyPr/>
                    <a:lstStyle/>
                    <a:p>
                      <a:r>
                        <a:rPr lang="en-US" altLang="zh-CN" sz="1800" dirty="0"/>
                        <a:t>In[14]</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t>print(</a:t>
                      </a:r>
                      <a:r>
                        <a:rPr lang="en-US" altLang="zh-CN" sz="1800" dirty="0" err="1"/>
                        <a:t>digits.data.shape</a:t>
                      </a:r>
                      <a:r>
                        <a:rPr lang="en-US" altLang="zh-CN" sz="1800" dirty="0"/>
                        <a:t>)</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r h="278130">
                <a:tc>
                  <a:txBody>
                    <a:bodyPr/>
                    <a:lstStyle/>
                    <a:p>
                      <a:r>
                        <a:rPr lang="en-US" altLang="zh-CN" sz="1800" dirty="0"/>
                        <a:t>In[15]</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t>print(</a:t>
                      </a:r>
                      <a:r>
                        <a:rPr lang="en-US" altLang="zh-CN" sz="1800" dirty="0" err="1"/>
                        <a:t>digits.target.shape</a:t>
                      </a:r>
                      <a:r>
                        <a:rPr lang="en-US" altLang="zh-CN" sz="1800" dirty="0"/>
                        <a:t>)</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1484050591"/>
                  </a:ext>
                </a:extLst>
              </a:tr>
              <a:tr h="278130">
                <a:tc>
                  <a:txBody>
                    <a:bodyPr/>
                    <a:lstStyle/>
                    <a:p>
                      <a:r>
                        <a:rPr lang="en-US" altLang="zh-CN" sz="1800" dirty="0"/>
                        <a:t>In[16]</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t>print(</a:t>
                      </a:r>
                      <a:r>
                        <a:rPr lang="en-US" altLang="zh-CN" sz="1800" dirty="0" err="1"/>
                        <a:t>digits.images.shape</a:t>
                      </a:r>
                      <a:r>
                        <a:rPr lang="en-US" altLang="zh-CN" sz="1800" dirty="0"/>
                        <a:t>)</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02112199"/>
                  </a:ext>
                </a:extLst>
              </a:tr>
            </a:tbl>
          </a:graphicData>
        </a:graphic>
      </p:graphicFrame>
      <p:sp>
        <p:nvSpPr>
          <p:cNvPr id="2" name="标题 1">
            <a:extLst>
              <a:ext uri="{FF2B5EF4-FFF2-40B4-BE49-F238E27FC236}">
                <a16:creationId xmlns:a16="http://schemas.microsoft.com/office/drawing/2014/main" xmlns="" id="{719546E1-8573-FE97-FB10-656002ADE7AF}"/>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
        <p:nvSpPr>
          <p:cNvPr id="3" name="内容占位符 3">
            <a:extLst>
              <a:ext uri="{FF2B5EF4-FFF2-40B4-BE49-F238E27FC236}">
                <a16:creationId xmlns:a16="http://schemas.microsoft.com/office/drawing/2014/main" xmlns="" id="{A689833A-EF12-8DE9-F605-013378589F9F}"/>
              </a:ext>
            </a:extLst>
          </p:cNvPr>
          <p:cNvSpPr txBox="1">
            <a:spLocks/>
          </p:cNvSpPr>
          <p:nvPr/>
        </p:nvSpPr>
        <p:spPr>
          <a:xfrm>
            <a:off x="1783770" y="869668"/>
            <a:ext cx="7180718" cy="47794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buFont typeface="Wingdings" panose="05000000000000000000" pitchFamily="2" charset="2"/>
              <a:buNone/>
            </a:pPr>
            <a:r>
              <a:rPr lang="en-US" altLang="zh-CN" sz="2000" b="1" dirty="0">
                <a:latin typeface="微软雅黑" pitchFamily="34" charset="-122"/>
                <a:ea typeface="微软雅黑" pitchFamily="34" charset="-122"/>
              </a:rPr>
              <a:t> 1. </a:t>
            </a:r>
            <a:r>
              <a:rPr lang="zh-CN" altLang="en-US" sz="2000" b="1" dirty="0">
                <a:latin typeface="微软雅黑" pitchFamily="34" charset="-122"/>
                <a:ea typeface="微软雅黑" pitchFamily="34" charset="-122"/>
              </a:rPr>
              <a:t>获取数据</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3558110062"/>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771800" y="483518"/>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dirty="0" smtClean="0"/>
              <a:t>1</a:t>
            </a:r>
            <a:endParaRPr lang="zh-CN" altLang="en-US" sz="2400" dirty="0"/>
          </a:p>
        </p:txBody>
      </p:sp>
      <p:sp>
        <p:nvSpPr>
          <p:cNvPr id="3" name="TextBox 2"/>
          <p:cNvSpPr txBox="1"/>
          <p:nvPr/>
        </p:nvSpPr>
        <p:spPr>
          <a:xfrm>
            <a:off x="3419872" y="483518"/>
            <a:ext cx="1627369" cy="523220"/>
          </a:xfrm>
          <a:prstGeom prst="rect">
            <a:avLst/>
          </a:prstGeom>
          <a:noFill/>
        </p:spPr>
        <p:txBody>
          <a:bodyPr wrap="none" rtlCol="0">
            <a:spAutoFit/>
          </a:bodyPr>
          <a:lstStyle/>
          <a:p>
            <a:r>
              <a:rPr lang="zh-CN" altLang="en-US" sz="2800" b="1" dirty="0" smtClean="0">
                <a:latin typeface="幼圆" pitchFamily="49" charset="-122"/>
                <a:ea typeface="幼圆" pitchFamily="49" charset="-122"/>
              </a:rPr>
              <a:t>背景介绍</a:t>
            </a:r>
            <a:endParaRPr lang="zh-CN" altLang="en-US" sz="2800" b="1" dirty="0">
              <a:latin typeface="幼圆" pitchFamily="49" charset="-122"/>
              <a:ea typeface="幼圆" pitchFamily="49" charset="-122"/>
            </a:endParaRPr>
          </a:p>
        </p:txBody>
      </p:sp>
      <p:sp>
        <p:nvSpPr>
          <p:cNvPr id="4" name="椭圆 3"/>
          <p:cNvSpPr/>
          <p:nvPr/>
        </p:nvSpPr>
        <p:spPr>
          <a:xfrm>
            <a:off x="3084105" y="1347614"/>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dirty="0"/>
              <a:t>2</a:t>
            </a:r>
            <a:endParaRPr lang="zh-CN" altLang="en-US" sz="2400" dirty="0"/>
          </a:p>
        </p:txBody>
      </p:sp>
      <p:sp>
        <p:nvSpPr>
          <p:cNvPr id="5" name="TextBox 4"/>
          <p:cNvSpPr txBox="1"/>
          <p:nvPr/>
        </p:nvSpPr>
        <p:spPr>
          <a:xfrm>
            <a:off x="3732176" y="1347614"/>
            <a:ext cx="3432111" cy="523220"/>
          </a:xfrm>
          <a:prstGeom prst="rect">
            <a:avLst/>
          </a:prstGeom>
          <a:noFill/>
        </p:spPr>
        <p:txBody>
          <a:bodyPr wrap="square" rtlCol="0">
            <a:spAutoFit/>
          </a:bodyPr>
          <a:lstStyle/>
          <a:p>
            <a:r>
              <a:rPr lang="zh-CN" altLang="en-US" sz="2800" b="1" dirty="0" smtClean="0">
                <a:latin typeface="幼圆" pitchFamily="49" charset="-122"/>
                <a:ea typeface="幼圆" pitchFamily="49" charset="-122"/>
              </a:rPr>
              <a:t>早期搜索算法分析</a:t>
            </a:r>
            <a:endParaRPr lang="zh-CN" altLang="en-US" sz="2800" b="1" dirty="0">
              <a:latin typeface="幼圆" pitchFamily="49" charset="-122"/>
              <a:ea typeface="幼圆" pitchFamily="49" charset="-122"/>
            </a:endParaRPr>
          </a:p>
        </p:txBody>
      </p:sp>
      <p:sp>
        <p:nvSpPr>
          <p:cNvPr id="6" name="椭圆 5"/>
          <p:cNvSpPr/>
          <p:nvPr/>
        </p:nvSpPr>
        <p:spPr>
          <a:xfrm>
            <a:off x="3346174" y="2283718"/>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dirty="0" smtClean="0"/>
              <a:t>3</a:t>
            </a:r>
            <a:endParaRPr lang="zh-CN" altLang="en-US" sz="2400" dirty="0"/>
          </a:p>
        </p:txBody>
      </p:sp>
      <p:sp>
        <p:nvSpPr>
          <p:cNvPr id="7" name="TextBox 6"/>
          <p:cNvSpPr txBox="1"/>
          <p:nvPr/>
        </p:nvSpPr>
        <p:spPr>
          <a:xfrm>
            <a:off x="3994246" y="2283718"/>
            <a:ext cx="2355132" cy="523220"/>
          </a:xfrm>
          <a:prstGeom prst="rect">
            <a:avLst/>
          </a:prstGeom>
          <a:noFill/>
        </p:spPr>
        <p:txBody>
          <a:bodyPr wrap="none" rtlCol="0">
            <a:spAutoFit/>
          </a:bodyPr>
          <a:lstStyle/>
          <a:p>
            <a:r>
              <a:rPr lang="en-US" altLang="zh-CN" sz="2800" b="1" dirty="0" smtClean="0">
                <a:latin typeface="幼圆" pitchFamily="49" charset="-122"/>
                <a:ea typeface="幼圆" pitchFamily="49" charset="-122"/>
              </a:rPr>
              <a:t>PageRank</a:t>
            </a:r>
            <a:r>
              <a:rPr lang="zh-CN" altLang="en-US" sz="2800" b="1" dirty="0" smtClean="0">
                <a:latin typeface="幼圆" pitchFamily="49" charset="-122"/>
                <a:ea typeface="幼圆" pitchFamily="49" charset="-122"/>
              </a:rPr>
              <a:t>算法</a:t>
            </a:r>
            <a:endParaRPr lang="zh-CN" altLang="en-US" sz="2800" b="1" dirty="0">
              <a:latin typeface="幼圆" pitchFamily="49" charset="-122"/>
              <a:ea typeface="幼圆" pitchFamily="49" charset="-122"/>
            </a:endParaRPr>
          </a:p>
        </p:txBody>
      </p:sp>
      <p:sp>
        <p:nvSpPr>
          <p:cNvPr id="8" name="椭圆 7"/>
          <p:cNvSpPr/>
          <p:nvPr/>
        </p:nvSpPr>
        <p:spPr>
          <a:xfrm>
            <a:off x="3657623" y="3291830"/>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dirty="0"/>
              <a:t>4</a:t>
            </a:r>
            <a:endParaRPr lang="zh-CN" altLang="en-US" sz="2400" dirty="0"/>
          </a:p>
        </p:txBody>
      </p:sp>
      <p:sp>
        <p:nvSpPr>
          <p:cNvPr id="9" name="TextBox 8"/>
          <p:cNvSpPr txBox="1"/>
          <p:nvPr/>
        </p:nvSpPr>
        <p:spPr>
          <a:xfrm>
            <a:off x="4305695" y="3291830"/>
            <a:ext cx="3076483" cy="523220"/>
          </a:xfrm>
          <a:prstGeom prst="rect">
            <a:avLst/>
          </a:prstGeom>
          <a:noFill/>
        </p:spPr>
        <p:txBody>
          <a:bodyPr wrap="none" rtlCol="0">
            <a:spAutoFit/>
          </a:bodyPr>
          <a:lstStyle/>
          <a:p>
            <a:r>
              <a:rPr lang="en-US" altLang="zh-CN" sz="2800" b="1" dirty="0" smtClean="0">
                <a:latin typeface="幼圆" pitchFamily="49" charset="-122"/>
                <a:ea typeface="幼圆" pitchFamily="49" charset="-122"/>
              </a:rPr>
              <a:t>PageRank</a:t>
            </a:r>
            <a:r>
              <a:rPr lang="zh-CN" altLang="en-US" sz="2800" b="1" dirty="0" smtClean="0">
                <a:latin typeface="幼圆" pitchFamily="49" charset="-122"/>
                <a:ea typeface="幼圆" pitchFamily="49" charset="-122"/>
              </a:rPr>
              <a:t>算法分析</a:t>
            </a:r>
            <a:endParaRPr lang="zh-CN" altLang="en-US" sz="2800" b="1" dirty="0">
              <a:latin typeface="幼圆" pitchFamily="49" charset="-122"/>
              <a:ea typeface="幼圆" pitchFamily="49" charset="-122"/>
            </a:endParaRPr>
          </a:p>
        </p:txBody>
      </p:sp>
      <p:sp>
        <p:nvSpPr>
          <p:cNvPr id="10" name="椭圆 9"/>
          <p:cNvSpPr/>
          <p:nvPr/>
        </p:nvSpPr>
        <p:spPr>
          <a:xfrm>
            <a:off x="3943897" y="4227934"/>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400" dirty="0" smtClean="0"/>
              <a:t>5</a:t>
            </a:r>
            <a:endParaRPr lang="zh-CN" altLang="en-US" sz="2400" dirty="0"/>
          </a:p>
        </p:txBody>
      </p:sp>
      <p:sp>
        <p:nvSpPr>
          <p:cNvPr id="11" name="TextBox 10"/>
          <p:cNvSpPr txBox="1"/>
          <p:nvPr/>
        </p:nvSpPr>
        <p:spPr>
          <a:xfrm>
            <a:off x="4591969" y="4227934"/>
            <a:ext cx="1988045" cy="523220"/>
          </a:xfrm>
          <a:prstGeom prst="rect">
            <a:avLst/>
          </a:prstGeom>
          <a:noFill/>
        </p:spPr>
        <p:txBody>
          <a:bodyPr wrap="none" rtlCol="0">
            <a:spAutoFit/>
          </a:bodyPr>
          <a:lstStyle/>
          <a:p>
            <a:r>
              <a:rPr lang="zh-CN" altLang="en-US" sz="2800" b="1" dirty="0" smtClean="0">
                <a:latin typeface="幼圆" pitchFamily="49" charset="-122"/>
                <a:ea typeface="幼圆" pitchFamily="49" charset="-122"/>
              </a:rPr>
              <a:t>总结与思考</a:t>
            </a:r>
            <a:endParaRPr lang="zh-CN" altLang="en-US" sz="2800" b="1" dirty="0">
              <a:latin typeface="幼圆" pitchFamily="49" charset="-122"/>
              <a:ea typeface="幼圆" pitchFamily="49" charset="-122"/>
            </a:endParaRPr>
          </a:p>
        </p:txBody>
      </p:sp>
    </p:spTree>
    <p:extLst>
      <p:ext uri="{BB962C8B-B14F-4D97-AF65-F5344CB8AC3E}">
        <p14:creationId xmlns:p14="http://schemas.microsoft.com/office/powerpoint/2010/main" val="692037707"/>
      </p:ext>
    </p:extLst>
  </p:cSld>
  <p:clrMapOvr>
    <a:masterClrMapping/>
  </p:clrMapOvr>
  <p:transition spd="slow">
    <p:push/>
  </p:transition>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2000" dirty="0" smtClean="0"/>
              <a:t>1</a:t>
            </a:r>
            <a:endParaRPr lang="zh-CN" altLang="en-US" sz="2000" dirty="0"/>
          </a:p>
        </p:txBody>
      </p:sp>
      <p:sp>
        <p:nvSpPr>
          <p:cNvPr id="3" name="TextBox 2"/>
          <p:cNvSpPr txBox="1"/>
          <p:nvPr/>
        </p:nvSpPr>
        <p:spPr>
          <a:xfrm>
            <a:off x="1331640" y="411510"/>
            <a:ext cx="1627369" cy="523220"/>
          </a:xfrm>
          <a:prstGeom prst="rect">
            <a:avLst/>
          </a:prstGeom>
          <a:noFill/>
        </p:spPr>
        <p:txBody>
          <a:bodyPr wrap="none" rtlCol="0">
            <a:spAutoFit/>
          </a:bodyPr>
          <a:lstStyle/>
          <a:p>
            <a:r>
              <a:rPr lang="zh-CN" altLang="en-US" sz="2800" b="1" dirty="0" smtClean="0">
                <a:latin typeface="幼圆" pitchFamily="49" charset="-122"/>
                <a:ea typeface="幼圆" pitchFamily="49" charset="-122"/>
              </a:rPr>
              <a:t>背景介绍</a:t>
            </a:r>
            <a:endParaRPr lang="zh-CN" altLang="en-US" sz="2800" b="1" dirty="0">
              <a:latin typeface="幼圆" pitchFamily="49" charset="-122"/>
              <a:ea typeface="幼圆" pitchFamily="49" charset="-122"/>
            </a:endParaRPr>
          </a:p>
        </p:txBody>
      </p:sp>
      <p:sp>
        <p:nvSpPr>
          <p:cNvPr id="4" name="TextBox 3"/>
          <p:cNvSpPr txBox="1"/>
          <p:nvPr/>
        </p:nvSpPr>
        <p:spPr>
          <a:xfrm>
            <a:off x="1907704" y="1419622"/>
            <a:ext cx="4032448" cy="523220"/>
          </a:xfrm>
          <a:prstGeom prst="rect">
            <a:avLst/>
          </a:prstGeom>
          <a:noFill/>
        </p:spPr>
        <p:txBody>
          <a:bodyPr wrap="square" rtlCol="0">
            <a:spAutoFit/>
          </a:bodyPr>
          <a:lstStyle/>
          <a:p>
            <a:pPr marL="342900" indent="-342900">
              <a:buFont typeface="Wingdings" pitchFamily="2" charset="2"/>
              <a:buChar char="Ø"/>
            </a:pPr>
            <a:r>
              <a:rPr lang="zh-CN" altLang="en-US" sz="2800" dirty="0" smtClean="0">
                <a:latin typeface="幼圆" pitchFamily="49" charset="-122"/>
                <a:ea typeface="幼圆" pitchFamily="49" charset="-122"/>
              </a:rPr>
              <a:t>信息量爆炸式增加</a:t>
            </a:r>
            <a:endParaRPr lang="zh-CN" altLang="en-US" sz="2800" dirty="0">
              <a:latin typeface="幼圆" pitchFamily="49" charset="-122"/>
              <a:ea typeface="幼圆" pitchFamily="49" charset="-122"/>
            </a:endParaRPr>
          </a:p>
        </p:txBody>
      </p:sp>
      <p:sp>
        <p:nvSpPr>
          <p:cNvPr id="5" name="TextBox 4"/>
          <p:cNvSpPr txBox="1"/>
          <p:nvPr/>
        </p:nvSpPr>
        <p:spPr>
          <a:xfrm>
            <a:off x="1893504" y="2355726"/>
            <a:ext cx="6350904" cy="523220"/>
          </a:xfrm>
          <a:prstGeom prst="rect">
            <a:avLst/>
          </a:prstGeom>
          <a:noFill/>
        </p:spPr>
        <p:txBody>
          <a:bodyPr wrap="square" rtlCol="0">
            <a:spAutoFit/>
          </a:bodyPr>
          <a:lstStyle/>
          <a:p>
            <a:pPr marL="342900" indent="-342900">
              <a:buFont typeface="Wingdings" pitchFamily="2" charset="2"/>
              <a:buChar char="Ø"/>
            </a:pPr>
            <a:r>
              <a:rPr lang="zh-CN" altLang="en-US" sz="2800" dirty="0" smtClean="0">
                <a:latin typeface="幼圆" pitchFamily="49" charset="-122"/>
                <a:ea typeface="幼圆" pitchFamily="49" charset="-122"/>
              </a:rPr>
              <a:t>信息的搜索和数据的分析愈加重要</a:t>
            </a:r>
            <a:endParaRPr lang="zh-CN" altLang="en-US" sz="2800" dirty="0">
              <a:latin typeface="幼圆" pitchFamily="49" charset="-122"/>
              <a:ea typeface="幼圆" pitchFamily="49" charset="-122"/>
            </a:endParaRPr>
          </a:p>
        </p:txBody>
      </p:sp>
      <p:sp>
        <p:nvSpPr>
          <p:cNvPr id="6" name="TextBox 5"/>
          <p:cNvSpPr txBox="1"/>
          <p:nvPr/>
        </p:nvSpPr>
        <p:spPr>
          <a:xfrm>
            <a:off x="1965513" y="3291830"/>
            <a:ext cx="2750503" cy="523220"/>
          </a:xfrm>
          <a:prstGeom prst="rect">
            <a:avLst/>
          </a:prstGeom>
          <a:noFill/>
        </p:spPr>
        <p:txBody>
          <a:bodyPr wrap="square" rtlCol="0">
            <a:spAutoFit/>
          </a:bodyPr>
          <a:lstStyle/>
          <a:p>
            <a:pPr marL="342900" indent="-342900">
              <a:buFont typeface="Wingdings" pitchFamily="2" charset="2"/>
              <a:buChar char="Ø"/>
            </a:pPr>
            <a:r>
              <a:rPr lang="zh-CN" altLang="en-US" sz="2800" dirty="0" smtClean="0">
                <a:latin typeface="幼圆" pitchFamily="49" charset="-122"/>
                <a:ea typeface="幼圆" pitchFamily="49" charset="-122"/>
              </a:rPr>
              <a:t>搜索引擎</a:t>
            </a:r>
            <a:endParaRPr lang="zh-CN" altLang="en-US" sz="2800" dirty="0">
              <a:latin typeface="幼圆" pitchFamily="49" charset="-122"/>
              <a:ea typeface="幼圆" pitchFamily="49" charset="-122"/>
            </a:endParaRPr>
          </a:p>
        </p:txBody>
      </p:sp>
    </p:spTree>
    <p:extLst>
      <p:ext uri="{BB962C8B-B14F-4D97-AF65-F5344CB8AC3E}">
        <p14:creationId xmlns:p14="http://schemas.microsoft.com/office/powerpoint/2010/main" val="3398005210"/>
      </p:ext>
    </p:extLst>
  </p:cSld>
  <p:clrMapOvr>
    <a:masterClrMapping/>
  </p:clrMapOvr>
  <p:timing>
    <p:tnLst>
      <p:par>
        <p:cT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483518"/>
            <a:ext cx="2808312" cy="461665"/>
          </a:xfrm>
          <a:prstGeom prst="rect">
            <a:avLst/>
          </a:prstGeom>
          <a:noFill/>
        </p:spPr>
        <p:txBody>
          <a:bodyPr wrap="square" rtlCol="0">
            <a:spAutoFit/>
          </a:bodyPr>
          <a:lstStyle/>
          <a:p>
            <a:r>
              <a:rPr lang="zh-CN" altLang="en-US" sz="2400" b="1" dirty="0" smtClean="0">
                <a:latin typeface="幼圆" pitchFamily="49" charset="-122"/>
                <a:ea typeface="幼圆" pitchFamily="49" charset="-122"/>
              </a:rPr>
              <a:t>早期搜索算法分析</a:t>
            </a:r>
            <a:endParaRPr lang="zh-CN" altLang="en-US" sz="2400" b="1" dirty="0">
              <a:latin typeface="幼圆" pitchFamily="49" charset="-122"/>
              <a:ea typeface="幼圆" pitchFamily="49" charset="-122"/>
            </a:endParaRPr>
          </a:p>
        </p:txBody>
      </p:sp>
      <p:sp>
        <p:nvSpPr>
          <p:cNvPr id="3" name="椭圆 2"/>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2</a:t>
            </a:r>
            <a:endParaRPr lang="zh-CN" altLang="en-US" dirty="0"/>
          </a:p>
        </p:txBody>
      </p:sp>
      <p:sp>
        <p:nvSpPr>
          <p:cNvPr id="5" name="横卷形 4"/>
          <p:cNvSpPr/>
          <p:nvPr/>
        </p:nvSpPr>
        <p:spPr>
          <a:xfrm>
            <a:off x="827584" y="1923678"/>
            <a:ext cx="893238" cy="576064"/>
          </a:xfrm>
          <a:prstGeom prst="horizont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Web1</a:t>
            </a:r>
            <a:endParaRPr lang="zh-CN" altLang="en-US" dirty="0">
              <a:solidFill>
                <a:schemeClr val="tx1"/>
              </a:solidFill>
            </a:endParaRPr>
          </a:p>
        </p:txBody>
      </p:sp>
      <p:sp>
        <p:nvSpPr>
          <p:cNvPr id="9" name="横卷形 8"/>
          <p:cNvSpPr/>
          <p:nvPr/>
        </p:nvSpPr>
        <p:spPr>
          <a:xfrm>
            <a:off x="827584" y="3111810"/>
            <a:ext cx="893238" cy="576064"/>
          </a:xfrm>
          <a:prstGeom prst="horizont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Web2</a:t>
            </a:r>
            <a:endParaRPr lang="zh-CN" altLang="en-US" dirty="0">
              <a:solidFill>
                <a:schemeClr val="tx1"/>
              </a:solidFill>
            </a:endParaRPr>
          </a:p>
        </p:txBody>
      </p:sp>
      <p:sp>
        <p:nvSpPr>
          <p:cNvPr id="13" name="横卷形 12"/>
          <p:cNvSpPr/>
          <p:nvPr/>
        </p:nvSpPr>
        <p:spPr>
          <a:xfrm>
            <a:off x="827584" y="4299942"/>
            <a:ext cx="893238" cy="576064"/>
          </a:xfrm>
          <a:prstGeom prst="horizont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Web3</a:t>
            </a:r>
            <a:endParaRPr lang="zh-CN" altLang="en-US" dirty="0">
              <a:solidFill>
                <a:schemeClr val="tx1"/>
              </a:solidFill>
            </a:endParaRPr>
          </a:p>
        </p:txBody>
      </p:sp>
      <p:sp>
        <p:nvSpPr>
          <p:cNvPr id="37" name="TextBox 36"/>
          <p:cNvSpPr txBox="1"/>
          <p:nvPr/>
        </p:nvSpPr>
        <p:spPr>
          <a:xfrm>
            <a:off x="5148064" y="1275606"/>
            <a:ext cx="1656184" cy="369332"/>
          </a:xfrm>
          <a:prstGeom prst="rect">
            <a:avLst/>
          </a:prstGeom>
          <a:noFill/>
        </p:spPr>
        <p:txBody>
          <a:bodyPr wrap="square" rtlCol="0">
            <a:spAutoFit/>
          </a:bodyPr>
          <a:lstStyle/>
          <a:p>
            <a:r>
              <a:rPr lang="en-US" altLang="zh-CN" dirty="0" smtClean="0">
                <a:latin typeface="+mj-ea"/>
                <a:ea typeface="+mj-ea"/>
              </a:rPr>
              <a:t>Search(</a:t>
            </a:r>
            <a:r>
              <a:rPr lang="zh-CN" altLang="en-US" dirty="0">
                <a:latin typeface="+mj-ea"/>
                <a:ea typeface="+mj-ea"/>
              </a:rPr>
              <a:t>汽车</a:t>
            </a:r>
            <a:r>
              <a:rPr lang="en-US" altLang="zh-CN" dirty="0" smtClean="0">
                <a:latin typeface="+mj-ea"/>
                <a:ea typeface="+mj-ea"/>
              </a:rPr>
              <a:t>)</a:t>
            </a:r>
            <a:endParaRPr lang="zh-CN" altLang="en-US" dirty="0">
              <a:latin typeface="+mj-ea"/>
              <a:ea typeface="+mj-ea"/>
            </a:endParaRPr>
          </a:p>
        </p:txBody>
      </p:sp>
      <p:sp>
        <p:nvSpPr>
          <p:cNvPr id="38" name="TextBox 37"/>
          <p:cNvSpPr txBox="1"/>
          <p:nvPr/>
        </p:nvSpPr>
        <p:spPr>
          <a:xfrm>
            <a:off x="5508104" y="1851670"/>
            <a:ext cx="576064" cy="646331"/>
          </a:xfrm>
          <a:prstGeom prst="rect">
            <a:avLst/>
          </a:prstGeom>
          <a:noFill/>
        </p:spPr>
        <p:txBody>
          <a:bodyPr wrap="square" rtlCol="0">
            <a:spAutoFit/>
          </a:bodyPr>
          <a:lstStyle/>
          <a:p>
            <a:r>
              <a:rPr lang="en-US" altLang="zh-CN" dirty="0"/>
              <a:t>p</a:t>
            </a:r>
            <a:r>
              <a:rPr lang="en-US" altLang="zh-CN" dirty="0" smtClean="0"/>
              <a:t>1</a:t>
            </a:r>
          </a:p>
          <a:p>
            <a:r>
              <a:rPr lang="en-US" altLang="zh-CN" dirty="0" smtClean="0"/>
              <a:t>p3</a:t>
            </a:r>
            <a:endParaRPr lang="zh-CN" altLang="en-US" dirty="0"/>
          </a:p>
        </p:txBody>
      </p:sp>
      <p:sp>
        <p:nvSpPr>
          <p:cNvPr id="40" name="爆炸形 1 39"/>
          <p:cNvSpPr/>
          <p:nvPr/>
        </p:nvSpPr>
        <p:spPr>
          <a:xfrm>
            <a:off x="6156176" y="3363838"/>
            <a:ext cx="2520280" cy="1224136"/>
          </a:xfrm>
          <a:prstGeom prst="irregularSeal1">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2000" dirty="0" smtClean="0"/>
              <a:t>词项作弊</a:t>
            </a:r>
            <a:endParaRPr lang="zh-CN" altLang="en-US" sz="2000" dirty="0"/>
          </a:p>
        </p:txBody>
      </p:sp>
      <p:sp>
        <p:nvSpPr>
          <p:cNvPr id="42" name="右大括号 41"/>
          <p:cNvSpPr/>
          <p:nvPr/>
        </p:nvSpPr>
        <p:spPr>
          <a:xfrm>
            <a:off x="1720822" y="2353399"/>
            <a:ext cx="474914" cy="2090559"/>
          </a:xfrm>
          <a:prstGeom prst="rightBrace">
            <a:avLst/>
          </a:prstGeom>
          <a:noFill/>
          <a:ln w="3492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 name="组合 3"/>
          <p:cNvGrpSpPr/>
          <p:nvPr/>
        </p:nvGrpSpPr>
        <p:grpSpPr>
          <a:xfrm>
            <a:off x="2217508" y="1266314"/>
            <a:ext cx="2330574" cy="3618984"/>
            <a:chOff x="2217508" y="1266314"/>
            <a:chExt cx="2330574" cy="3618984"/>
          </a:xfrm>
        </p:grpSpPr>
        <p:sp>
          <p:nvSpPr>
            <p:cNvPr id="7" name="TextBox 6"/>
            <p:cNvSpPr txBox="1"/>
            <p:nvPr/>
          </p:nvSpPr>
          <p:spPr>
            <a:xfrm>
              <a:off x="3369300" y="1891734"/>
              <a:ext cx="1135247" cy="923330"/>
            </a:xfrm>
            <a:prstGeom prst="rect">
              <a:avLst/>
            </a:prstGeom>
            <a:noFill/>
            <a:ln>
              <a:solidFill>
                <a:schemeClr val="accent1">
                  <a:shade val="50000"/>
                </a:schemeClr>
              </a:solidFill>
            </a:ln>
          </p:spPr>
          <p:txBody>
            <a:bodyPr wrap="none" rtlCol="0">
              <a:spAutoFit/>
            </a:bodyPr>
            <a:lstStyle/>
            <a:p>
              <a:r>
                <a:rPr lang="zh-CN" altLang="en-US" dirty="0"/>
                <a:t>汽车</a:t>
              </a:r>
              <a:r>
                <a:rPr lang="en-US" altLang="zh-CN" dirty="0" smtClean="0"/>
                <a:t>    p1</a:t>
              </a:r>
            </a:p>
            <a:p>
              <a:r>
                <a:rPr lang="zh-CN" altLang="en-US" dirty="0"/>
                <a:t>电脑</a:t>
              </a:r>
              <a:r>
                <a:rPr lang="en-US" altLang="zh-CN" dirty="0" smtClean="0"/>
                <a:t>    p1</a:t>
              </a:r>
            </a:p>
            <a:p>
              <a:r>
                <a:rPr lang="en-US" altLang="zh-CN" dirty="0" smtClean="0"/>
                <a:t>T  </a:t>
              </a:r>
              <a:r>
                <a:rPr lang="zh-CN" altLang="en-US" dirty="0" smtClean="0"/>
                <a:t>恤</a:t>
              </a:r>
              <a:r>
                <a:rPr lang="en-US" altLang="zh-CN" dirty="0" smtClean="0"/>
                <a:t>    p1</a:t>
              </a:r>
              <a:endParaRPr lang="en-US" altLang="zh-CN" dirty="0"/>
            </a:p>
          </p:txBody>
        </p:sp>
        <p:sp>
          <p:nvSpPr>
            <p:cNvPr id="8" name="TextBox 7"/>
            <p:cNvSpPr txBox="1"/>
            <p:nvPr/>
          </p:nvSpPr>
          <p:spPr>
            <a:xfrm>
              <a:off x="3059832" y="1266314"/>
              <a:ext cx="1488250" cy="400110"/>
            </a:xfrm>
            <a:prstGeom prst="rect">
              <a:avLst/>
            </a:prstGeom>
            <a:noFill/>
          </p:spPr>
          <p:txBody>
            <a:bodyPr wrap="square" rtlCol="0">
              <a:spAutoFit/>
            </a:bodyPr>
            <a:lstStyle/>
            <a:p>
              <a:r>
                <a:rPr lang="zh-CN" altLang="en-US" sz="2000" dirty="0" smtClean="0">
                  <a:latin typeface="+mj-ea"/>
                  <a:ea typeface="+mj-ea"/>
                </a:rPr>
                <a:t>倒排索引</a:t>
              </a:r>
              <a:r>
                <a:rPr lang="en-US" altLang="zh-CN" sz="2000" dirty="0" smtClean="0">
                  <a:latin typeface="+mj-ea"/>
                  <a:ea typeface="+mj-ea"/>
                </a:rPr>
                <a:t>:</a:t>
              </a:r>
              <a:endParaRPr lang="zh-CN" altLang="en-US" sz="2000" dirty="0">
                <a:latin typeface="+mj-ea"/>
                <a:ea typeface="+mj-ea"/>
              </a:endParaRPr>
            </a:p>
          </p:txBody>
        </p:sp>
        <p:sp>
          <p:nvSpPr>
            <p:cNvPr id="33" name="TextBox 32"/>
            <p:cNvSpPr txBox="1"/>
            <p:nvPr/>
          </p:nvSpPr>
          <p:spPr>
            <a:xfrm>
              <a:off x="3369300" y="3013090"/>
              <a:ext cx="1135247" cy="923330"/>
            </a:xfrm>
            <a:prstGeom prst="rect">
              <a:avLst/>
            </a:prstGeom>
            <a:noFill/>
            <a:ln>
              <a:solidFill>
                <a:schemeClr val="accent1">
                  <a:shade val="50000"/>
                </a:schemeClr>
              </a:solidFill>
            </a:ln>
          </p:spPr>
          <p:txBody>
            <a:bodyPr wrap="none" rtlCol="0">
              <a:spAutoFit/>
            </a:bodyPr>
            <a:lstStyle/>
            <a:p>
              <a:r>
                <a:rPr lang="zh-CN" altLang="en-US" dirty="0"/>
                <a:t>电脑</a:t>
              </a:r>
              <a:r>
                <a:rPr lang="en-US" altLang="zh-CN" dirty="0" smtClean="0"/>
                <a:t>    p2</a:t>
              </a:r>
            </a:p>
            <a:p>
              <a:r>
                <a:rPr lang="zh-CN" altLang="en-US" dirty="0"/>
                <a:t>电影</a:t>
              </a:r>
              <a:r>
                <a:rPr lang="en-US" altLang="zh-CN" dirty="0" smtClean="0"/>
                <a:t>    p2</a:t>
              </a:r>
            </a:p>
            <a:p>
              <a:r>
                <a:rPr lang="zh-CN" altLang="en-US" dirty="0"/>
                <a:t>苹果</a:t>
              </a:r>
              <a:r>
                <a:rPr lang="en-US" altLang="zh-CN" dirty="0" smtClean="0"/>
                <a:t>    p2</a:t>
              </a:r>
              <a:endParaRPr lang="en-US" altLang="zh-CN" dirty="0"/>
            </a:p>
          </p:txBody>
        </p:sp>
        <p:sp>
          <p:nvSpPr>
            <p:cNvPr id="35" name="TextBox 34"/>
            <p:cNvSpPr txBox="1"/>
            <p:nvPr/>
          </p:nvSpPr>
          <p:spPr>
            <a:xfrm>
              <a:off x="3369300" y="4238967"/>
              <a:ext cx="1077539" cy="646331"/>
            </a:xfrm>
            <a:prstGeom prst="rect">
              <a:avLst/>
            </a:prstGeom>
            <a:noFill/>
            <a:ln>
              <a:solidFill>
                <a:schemeClr val="accent1">
                  <a:shade val="50000"/>
                </a:schemeClr>
              </a:solidFill>
            </a:ln>
          </p:spPr>
          <p:txBody>
            <a:bodyPr wrap="none" rtlCol="0">
              <a:spAutoFit/>
            </a:bodyPr>
            <a:lstStyle/>
            <a:p>
              <a:r>
                <a:rPr lang="zh-CN" altLang="en-US" dirty="0"/>
                <a:t>啤酒</a:t>
              </a:r>
              <a:r>
                <a:rPr lang="en-US" altLang="zh-CN" dirty="0" smtClean="0"/>
                <a:t>   p3</a:t>
              </a:r>
            </a:p>
            <a:p>
              <a:r>
                <a:rPr lang="zh-CN" altLang="en-US" dirty="0" smtClean="0"/>
                <a:t>汽车</a:t>
              </a:r>
              <a:r>
                <a:rPr lang="en-US" altLang="zh-CN" dirty="0" smtClean="0"/>
                <a:t>   p3</a:t>
              </a:r>
              <a:endParaRPr lang="en-US" altLang="zh-CN" dirty="0"/>
            </a:p>
          </p:txBody>
        </p:sp>
        <p:sp>
          <p:nvSpPr>
            <p:cNvPr id="41" name="右箭头 40"/>
            <p:cNvSpPr/>
            <p:nvPr/>
          </p:nvSpPr>
          <p:spPr>
            <a:xfrm>
              <a:off x="2217508" y="3199791"/>
              <a:ext cx="936104" cy="430307"/>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rPr>
                <a:t>网络爬虫</a:t>
              </a:r>
              <a:endParaRPr lang="zh-CN" altLang="en-US" sz="1200" dirty="0">
                <a:solidFill>
                  <a:schemeClr val="tx1"/>
                </a:solidFill>
              </a:endParaRPr>
            </a:p>
          </p:txBody>
        </p:sp>
        <p:sp>
          <p:nvSpPr>
            <p:cNvPr id="43" name="左中括号 42"/>
            <p:cNvSpPr/>
            <p:nvPr/>
          </p:nvSpPr>
          <p:spPr>
            <a:xfrm>
              <a:off x="3153612" y="2353399"/>
              <a:ext cx="215688" cy="237859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4" name="下箭头标注 43"/>
          <p:cNvSpPr/>
          <p:nvPr/>
        </p:nvSpPr>
        <p:spPr>
          <a:xfrm>
            <a:off x="6588224" y="2130410"/>
            <a:ext cx="1368152" cy="945396"/>
          </a:xfrm>
          <a:prstGeom prst="downArrow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000" dirty="0" smtClean="0"/>
              <a:t>如何排序？</a:t>
            </a:r>
            <a:endParaRPr lang="zh-CN" altLang="en-US" sz="2000" dirty="0"/>
          </a:p>
        </p:txBody>
      </p:sp>
    </p:spTree>
    <p:extLst>
      <p:ext uri="{BB962C8B-B14F-4D97-AF65-F5344CB8AC3E}">
        <p14:creationId xmlns:p14="http://schemas.microsoft.com/office/powerpoint/2010/main" val="183423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up)">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0" grpId="0" animBg="1"/>
      <p:bldP spid="44"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048072" y="411510"/>
            <a:ext cx="7988424" cy="936104"/>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eaLnBrk="1" hangingPunct="1">
              <a:buFont typeface="Wingdings" pitchFamily="2" charset="2"/>
              <a:buChar char="l"/>
            </a:pPr>
            <a:r>
              <a:rPr lang="zh-CN" altLang="en-US" sz="1800" b="0" dirty="0" smtClean="0">
                <a:latin typeface="+mj-ea"/>
                <a:ea typeface="+mj-ea"/>
              </a:rPr>
              <a:t>早期一些搜索引擎确实是基于类似的算法评价网页重要性的。这种评价算法看似依据充分、实现直观简单，但却非常容易受到一种</a:t>
            </a:r>
            <a:r>
              <a:rPr lang="en-US" altLang="zh-CN" sz="1800" b="0" dirty="0" smtClean="0">
                <a:latin typeface="+mj-ea"/>
                <a:ea typeface="+mj-ea"/>
              </a:rPr>
              <a:t>’’Term Spam’’</a:t>
            </a:r>
            <a:r>
              <a:rPr lang="zh-CN" altLang="en-US" sz="1800" b="0" dirty="0" smtClean="0">
                <a:latin typeface="+mj-ea"/>
                <a:ea typeface="+mj-ea"/>
              </a:rPr>
              <a:t>的攻击。</a:t>
            </a:r>
            <a:endParaRPr lang="en-US" altLang="zh-CN" sz="1800" b="0" dirty="0" smtClean="0">
              <a:latin typeface="+mj-ea"/>
              <a:ea typeface="+mj-ea"/>
            </a:endParaRPr>
          </a:p>
        </p:txBody>
      </p:sp>
      <p:sp>
        <p:nvSpPr>
          <p:cNvPr id="3" name="Rectangle 3"/>
          <p:cNvSpPr txBox="1">
            <a:spLocks noChangeArrowheads="1"/>
          </p:cNvSpPr>
          <p:nvPr/>
        </p:nvSpPr>
        <p:spPr>
          <a:xfrm>
            <a:off x="1192088" y="1419622"/>
            <a:ext cx="7951912" cy="3600400"/>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285750" indent="-285750" eaLnBrk="1" hangingPunct="1">
              <a:lnSpc>
                <a:spcPct val="150000"/>
              </a:lnSpc>
              <a:buFont typeface="Wingdings" pitchFamily="2" charset="2"/>
              <a:buChar char="Ø"/>
            </a:pPr>
            <a:r>
              <a:rPr lang="zh-CN" altLang="en-US" sz="1800" b="0" dirty="0">
                <a:latin typeface="+mj-ea"/>
                <a:ea typeface="+mj-ea"/>
              </a:rPr>
              <a:t>现在假设</a:t>
            </a:r>
            <a:r>
              <a:rPr lang="en-US" altLang="zh-CN" sz="1800" b="0" dirty="0">
                <a:latin typeface="+mj-ea"/>
                <a:ea typeface="+mj-ea"/>
              </a:rPr>
              <a:t>Google</a:t>
            </a:r>
            <a:r>
              <a:rPr lang="zh-CN" altLang="en-US" sz="1800" b="0" dirty="0">
                <a:latin typeface="+mj-ea"/>
                <a:ea typeface="+mj-ea"/>
              </a:rPr>
              <a:t>单纯使用关键词占比评价页面重要性，</a:t>
            </a:r>
            <a:r>
              <a:rPr lang="zh-CN" altLang="en-US" sz="1800" b="0" dirty="0" smtClean="0">
                <a:latin typeface="+mj-ea"/>
                <a:ea typeface="+mj-ea"/>
              </a:rPr>
              <a:t>而张洋想让博客“张洋博客”在</a:t>
            </a:r>
            <a:r>
              <a:rPr lang="zh-CN" altLang="en-US" sz="1800" b="0" dirty="0">
                <a:latin typeface="+mj-ea"/>
                <a:ea typeface="+mj-ea"/>
              </a:rPr>
              <a:t>搜索结果中排名更靠前（最好排第一）。</a:t>
            </a:r>
            <a:r>
              <a:rPr lang="zh-CN" altLang="en-US" sz="1800" b="0" dirty="0" smtClean="0">
                <a:latin typeface="+mj-ea"/>
                <a:ea typeface="+mj-ea"/>
              </a:rPr>
              <a:t>那么可以</a:t>
            </a:r>
            <a:r>
              <a:rPr lang="zh-CN" altLang="en-US" sz="1800" b="0" dirty="0">
                <a:latin typeface="+mj-ea"/>
                <a:ea typeface="+mj-ea"/>
              </a:rPr>
              <a:t>这么做：在页面中加入一个隐藏的</a:t>
            </a:r>
            <a:r>
              <a:rPr lang="en-US" altLang="zh-CN" sz="1800" b="0" dirty="0">
                <a:latin typeface="+mj-ea"/>
                <a:ea typeface="+mj-ea"/>
              </a:rPr>
              <a:t>html</a:t>
            </a:r>
            <a:r>
              <a:rPr lang="zh-CN" altLang="en-US" sz="1800" b="0" dirty="0">
                <a:latin typeface="+mj-ea"/>
                <a:ea typeface="+mj-ea"/>
              </a:rPr>
              <a:t>元素（例如一个</a:t>
            </a:r>
            <a:r>
              <a:rPr lang="en-US" altLang="zh-CN" sz="1800" b="0" dirty="0">
                <a:latin typeface="+mj-ea"/>
                <a:ea typeface="+mj-ea"/>
              </a:rPr>
              <a:t>div</a:t>
            </a:r>
            <a:r>
              <a:rPr lang="zh-CN" altLang="en-US" sz="1800" b="0" dirty="0">
                <a:latin typeface="+mj-ea"/>
                <a:ea typeface="+mj-ea"/>
              </a:rPr>
              <a:t>），然后其内容是</a:t>
            </a:r>
            <a:r>
              <a:rPr lang="zh-CN" altLang="en-US" sz="1800" b="0" dirty="0" smtClean="0">
                <a:latin typeface="+mj-ea"/>
                <a:ea typeface="+mj-ea"/>
              </a:rPr>
              <a:t>“张洋”</a:t>
            </a:r>
            <a:r>
              <a:rPr lang="zh-CN" altLang="en-US" sz="1800" b="0" dirty="0">
                <a:latin typeface="+mj-ea"/>
                <a:ea typeface="+mj-ea"/>
              </a:rPr>
              <a:t>重复一万次。这样，搜索引擎在计算“</a:t>
            </a:r>
            <a:r>
              <a:rPr lang="zh-CN" altLang="en-US" sz="1800" b="0" dirty="0" smtClean="0">
                <a:latin typeface="+mj-ea"/>
                <a:ea typeface="+mj-ea"/>
              </a:rPr>
              <a:t>张洋 博</a:t>
            </a:r>
            <a:r>
              <a:rPr lang="zh-CN" altLang="en-US" sz="1800" b="0" dirty="0">
                <a:latin typeface="+mj-ea"/>
                <a:ea typeface="+mj-ea"/>
              </a:rPr>
              <a:t>客”的搜索结果时</a:t>
            </a:r>
            <a:r>
              <a:rPr lang="zh-CN" altLang="en-US" sz="1800" b="0" dirty="0" smtClean="0">
                <a:latin typeface="+mj-ea"/>
                <a:ea typeface="+mj-ea"/>
              </a:rPr>
              <a:t>，博</a:t>
            </a:r>
            <a:r>
              <a:rPr lang="zh-CN" altLang="en-US" sz="1800" b="0" dirty="0">
                <a:latin typeface="+mj-ea"/>
                <a:ea typeface="+mj-ea"/>
              </a:rPr>
              <a:t>客关键词占比就会非常大，从而做到排名靠前的效果</a:t>
            </a:r>
            <a:r>
              <a:rPr lang="zh-CN" altLang="en-US" sz="1800" b="0" dirty="0" smtClean="0">
                <a:latin typeface="+mj-ea"/>
                <a:ea typeface="+mj-ea"/>
              </a:rPr>
              <a:t>。</a:t>
            </a:r>
            <a:endParaRPr lang="en-US" altLang="zh-CN" sz="1800" b="0" dirty="0" smtClean="0">
              <a:latin typeface="+mj-ea"/>
              <a:ea typeface="+mj-ea"/>
            </a:endParaRPr>
          </a:p>
          <a:p>
            <a:pPr marL="285750" indent="-285750" eaLnBrk="1" hangingPunct="1">
              <a:lnSpc>
                <a:spcPct val="150000"/>
              </a:lnSpc>
              <a:buFont typeface="Wingdings" pitchFamily="2" charset="2"/>
              <a:buChar char="Ø"/>
            </a:pPr>
            <a:r>
              <a:rPr lang="zh-CN" altLang="en-US" sz="1800" b="0" dirty="0" smtClean="0">
                <a:latin typeface="+mj-ea"/>
                <a:ea typeface="+mj-ea"/>
              </a:rPr>
              <a:t>更进一步</a:t>
            </a:r>
            <a:r>
              <a:rPr lang="zh-CN" altLang="en-US" sz="1800" b="0" dirty="0">
                <a:latin typeface="+mj-ea"/>
                <a:ea typeface="+mj-ea"/>
              </a:rPr>
              <a:t>，我甚至可以干扰别的关键词搜索结果，例如我知道现在欧洲杯很火热，我就在我博客的隐藏</a:t>
            </a:r>
            <a:r>
              <a:rPr lang="en-US" altLang="zh-CN" sz="1800" b="0" dirty="0">
                <a:latin typeface="+mj-ea"/>
                <a:ea typeface="+mj-ea"/>
              </a:rPr>
              <a:t>div</a:t>
            </a:r>
            <a:r>
              <a:rPr lang="zh-CN" altLang="en-US" sz="1800" b="0" dirty="0">
                <a:latin typeface="+mj-ea"/>
                <a:ea typeface="+mj-ea"/>
              </a:rPr>
              <a:t>里加一万个“欧洲杯”，当有用户搜索欧洲杯时，我的博客就能出现在搜索结果较靠前的位置</a:t>
            </a:r>
            <a:r>
              <a:rPr lang="zh-CN" altLang="en-US" sz="1800" b="0" dirty="0" smtClean="0">
                <a:latin typeface="+mj-ea"/>
                <a:ea typeface="+mj-ea"/>
              </a:rPr>
              <a:t>。</a:t>
            </a:r>
            <a:endParaRPr lang="en-US" altLang="zh-CN" sz="1800" b="0" dirty="0">
              <a:latin typeface="+mj-ea"/>
              <a:ea typeface="+mj-ea"/>
            </a:endParaRPr>
          </a:p>
        </p:txBody>
      </p:sp>
    </p:spTree>
    <p:extLst>
      <p:ext uri="{BB962C8B-B14F-4D97-AF65-F5344CB8AC3E}">
        <p14:creationId xmlns:p14="http://schemas.microsoft.com/office/powerpoint/2010/main" val="362732440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483518"/>
            <a:ext cx="2232248"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a:t>
            </a:r>
            <a:endParaRPr lang="zh-CN" altLang="en-US" sz="2400" b="1" dirty="0">
              <a:latin typeface="幼圆" pitchFamily="49" charset="-122"/>
              <a:ea typeface="幼圆" pitchFamily="49" charset="-122"/>
            </a:endParaRPr>
          </a:p>
        </p:txBody>
      </p:sp>
      <p:sp>
        <p:nvSpPr>
          <p:cNvPr id="3" name="椭圆 2"/>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3</a:t>
            </a:r>
            <a:endParaRPr lang="zh-CN" altLang="en-US" dirty="0"/>
          </a:p>
        </p:txBody>
      </p:sp>
      <p:sp>
        <p:nvSpPr>
          <p:cNvPr id="6" name="Rectangle 3"/>
          <p:cNvSpPr txBox="1">
            <a:spLocks noChangeArrowheads="1"/>
          </p:cNvSpPr>
          <p:nvPr/>
        </p:nvSpPr>
        <p:spPr>
          <a:xfrm>
            <a:off x="1115616" y="1131590"/>
            <a:ext cx="7776864" cy="3600400"/>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eaLnBrk="1" hangingPunct="1">
              <a:lnSpc>
                <a:spcPct val="150000"/>
              </a:lnSpc>
              <a:buFont typeface="Wingdings" pitchFamily="2" charset="2"/>
              <a:buChar char="Ø"/>
            </a:pPr>
            <a:r>
              <a:rPr lang="en-US" altLang="zh-CN" sz="1800" dirty="0" smtClean="0">
                <a:latin typeface="+mj-ea"/>
                <a:ea typeface="+mj-ea"/>
              </a:rPr>
              <a:t>PageRank</a:t>
            </a:r>
            <a:r>
              <a:rPr lang="zh-CN" altLang="en-US" sz="1800" dirty="0" smtClean="0">
                <a:latin typeface="+mj-ea"/>
                <a:ea typeface="+mj-ea"/>
              </a:rPr>
              <a:t>是一种在搜索引擎中根据网页之间相互的链接关系计算网页排名的技术。</a:t>
            </a:r>
          </a:p>
          <a:p>
            <a:pPr eaLnBrk="1" hangingPunct="1">
              <a:lnSpc>
                <a:spcPct val="150000"/>
              </a:lnSpc>
              <a:buFont typeface="Wingdings" pitchFamily="2" charset="2"/>
              <a:buChar char="Ø"/>
            </a:pPr>
            <a:r>
              <a:rPr lang="en-US" altLang="zh-CN" sz="1800" dirty="0" smtClean="0">
                <a:latin typeface="+mj-ea"/>
                <a:ea typeface="+mj-ea"/>
              </a:rPr>
              <a:t>PageRank</a:t>
            </a:r>
            <a:r>
              <a:rPr lang="zh-CN" altLang="en-US" sz="1800" dirty="0" smtClean="0">
                <a:latin typeface="+mj-ea"/>
                <a:ea typeface="+mj-ea"/>
              </a:rPr>
              <a:t>是</a:t>
            </a:r>
            <a:r>
              <a:rPr lang="en-US" altLang="zh-CN" sz="1800" dirty="0" smtClean="0">
                <a:latin typeface="+mj-ea"/>
                <a:ea typeface="+mj-ea"/>
              </a:rPr>
              <a:t>Google</a:t>
            </a:r>
            <a:r>
              <a:rPr lang="zh-CN" altLang="en-US" sz="1800" dirty="0" smtClean="0">
                <a:latin typeface="+mj-ea"/>
                <a:ea typeface="+mj-ea"/>
              </a:rPr>
              <a:t>用来标识网页的等级或重要性的一种方法。其值为</a:t>
            </a:r>
            <a:r>
              <a:rPr lang="en-US" altLang="zh-CN" sz="1800" dirty="0" smtClean="0">
                <a:latin typeface="+mj-ea"/>
                <a:ea typeface="+mj-ea"/>
              </a:rPr>
              <a:t>0-10</a:t>
            </a:r>
            <a:r>
              <a:rPr lang="zh-CN" altLang="en-US" sz="1800" dirty="0" smtClean="0">
                <a:latin typeface="+mj-ea"/>
                <a:ea typeface="+mj-ea"/>
              </a:rPr>
              <a:t>，</a:t>
            </a:r>
            <a:r>
              <a:rPr lang="en-US" altLang="zh-CN" sz="1800" dirty="0" smtClean="0">
                <a:latin typeface="+mj-ea"/>
                <a:ea typeface="+mj-ea"/>
              </a:rPr>
              <a:t>PR</a:t>
            </a:r>
            <a:r>
              <a:rPr lang="zh-CN" altLang="en-US" sz="1800" dirty="0" smtClean="0">
                <a:latin typeface="+mj-ea"/>
                <a:ea typeface="+mj-ea"/>
              </a:rPr>
              <a:t>值越高说明该网页越受欢迎（越重要）。</a:t>
            </a:r>
            <a:endParaRPr lang="en-US" altLang="zh-CN" sz="1800" dirty="0" smtClean="0">
              <a:latin typeface="+mj-ea"/>
              <a:ea typeface="+mj-ea"/>
            </a:endParaRPr>
          </a:p>
          <a:p>
            <a:pPr eaLnBrk="1" hangingPunct="1">
              <a:lnSpc>
                <a:spcPct val="150000"/>
              </a:lnSpc>
              <a:buFont typeface="Wingdings" pitchFamily="2" charset="2"/>
              <a:buChar char="Ø"/>
            </a:pPr>
            <a:r>
              <a:rPr lang="en-US" altLang="zh-CN" sz="1800" dirty="0" smtClean="0">
                <a:latin typeface="+mj-ea"/>
                <a:ea typeface="+mj-ea"/>
              </a:rPr>
              <a:t>PageRank</a:t>
            </a:r>
            <a:r>
              <a:rPr lang="zh-CN" altLang="en-US" sz="1800" dirty="0" smtClean="0">
                <a:latin typeface="+mj-ea"/>
                <a:ea typeface="+mj-ea"/>
              </a:rPr>
              <a:t>近似于一个用户，是指在</a:t>
            </a:r>
            <a:r>
              <a:rPr lang="en-US" altLang="zh-CN" sz="1800" dirty="0" smtClean="0">
                <a:latin typeface="+mj-ea"/>
                <a:ea typeface="+mj-ea"/>
              </a:rPr>
              <a:t>Internet</a:t>
            </a:r>
            <a:r>
              <a:rPr lang="zh-CN" altLang="en-US" sz="1800" dirty="0" smtClean="0">
                <a:latin typeface="+mj-ea"/>
                <a:ea typeface="+mj-ea"/>
              </a:rPr>
              <a:t>上随机地单击链接将会到达特定网页的可能性。通常，能够从更多地方到达的网页更为重要，因此具有更高的</a:t>
            </a:r>
            <a:r>
              <a:rPr lang="en-US" altLang="zh-CN" sz="1800" dirty="0" smtClean="0">
                <a:latin typeface="+mj-ea"/>
                <a:ea typeface="+mj-ea"/>
              </a:rPr>
              <a:t>PageRank</a:t>
            </a:r>
            <a:r>
              <a:rPr lang="zh-CN" altLang="en-US" sz="1800" dirty="0" smtClean="0">
                <a:latin typeface="+mj-ea"/>
                <a:ea typeface="+mj-ea"/>
              </a:rPr>
              <a:t>。</a:t>
            </a:r>
          </a:p>
          <a:p>
            <a:pPr eaLnBrk="1" hangingPunct="1">
              <a:lnSpc>
                <a:spcPct val="150000"/>
              </a:lnSpc>
            </a:pPr>
            <a:endParaRPr lang="zh-CN" altLang="en-US" sz="1800" dirty="0" smtClean="0">
              <a:latin typeface="+mj-ea"/>
              <a:ea typeface="+mj-ea"/>
            </a:endParaRPr>
          </a:p>
        </p:txBody>
      </p:sp>
    </p:spTree>
    <p:extLst>
      <p:ext uri="{BB962C8B-B14F-4D97-AF65-F5344CB8AC3E}">
        <p14:creationId xmlns:p14="http://schemas.microsoft.com/office/powerpoint/2010/main" val="122161537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067694"/>
            <a:ext cx="3110285" cy="2507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txBox="1">
            <a:spLocks noChangeArrowheads="1"/>
          </p:cNvSpPr>
          <p:nvPr/>
        </p:nvSpPr>
        <p:spPr>
          <a:xfrm>
            <a:off x="1182688" y="699542"/>
            <a:ext cx="7772400" cy="936104"/>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eaLnBrk="1" hangingPunct="1">
              <a:lnSpc>
                <a:spcPct val="150000"/>
              </a:lnSpc>
              <a:buFont typeface="Wingdings" pitchFamily="2" charset="2"/>
              <a:buChar char="l"/>
            </a:pPr>
            <a:r>
              <a:rPr lang="en-US" altLang="zh-CN" sz="2000" b="0" dirty="0" smtClean="0">
                <a:latin typeface="+mj-ea"/>
                <a:ea typeface="+mj-ea"/>
              </a:rPr>
              <a:t>PageRank </a:t>
            </a:r>
            <a:r>
              <a:rPr lang="zh-CN" altLang="en-US" sz="2000" b="0" dirty="0" smtClean="0">
                <a:latin typeface="+mj-ea"/>
                <a:ea typeface="+mj-ea"/>
              </a:rPr>
              <a:t>是基于「从许多优质的网页链接过来的网页，必定还是优质网页」的回归关系，来判定所有网页的重要性。</a:t>
            </a:r>
          </a:p>
          <a:p>
            <a:pPr eaLnBrk="1" hangingPunct="1">
              <a:lnSpc>
                <a:spcPct val="150000"/>
              </a:lnSpc>
            </a:pPr>
            <a:endParaRPr lang="zh-CN" altLang="en-US" sz="2400" b="0" dirty="0" smtClean="0">
              <a:latin typeface="+mj-ea"/>
              <a:ea typeface="+mj-ea"/>
            </a:endParaRPr>
          </a:p>
        </p:txBody>
      </p:sp>
    </p:spTree>
    <p:extLst>
      <p:ext uri="{BB962C8B-B14F-4D97-AF65-F5344CB8AC3E}">
        <p14:creationId xmlns:p14="http://schemas.microsoft.com/office/powerpoint/2010/main" val="142355515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971600" y="483518"/>
            <a:ext cx="4104456" cy="501675"/>
          </a:xfrm>
          <a:prstGeom prst="rect">
            <a:avLst/>
          </a:prstGeom>
        </p:spPr>
        <p:txBody>
          <a:bodyPr/>
          <a:lstStyle/>
          <a:p>
            <a:pPr eaLnBrk="1" hangingPunct="1">
              <a:defRPr/>
            </a:pPr>
            <a:r>
              <a:rPr lang="en-US" altLang="zh-CN" sz="2000" b="1" dirty="0" smtClean="0"/>
              <a:t>PageRank</a:t>
            </a:r>
            <a:r>
              <a:rPr lang="zh-CN" altLang="en-US" sz="2000" b="1" dirty="0" smtClean="0"/>
              <a:t>算法核心思想</a:t>
            </a:r>
            <a:endParaRPr lang="zh-CN" altLang="en-US" sz="2000" dirty="0" smtClean="0"/>
          </a:p>
        </p:txBody>
      </p:sp>
      <p:sp>
        <p:nvSpPr>
          <p:cNvPr id="12291" name="Rectangle 3"/>
          <p:cNvSpPr>
            <a:spLocks noGrp="1" noChangeArrowheads="1"/>
          </p:cNvSpPr>
          <p:nvPr>
            <p:ph type="body" idx="4294967295"/>
          </p:nvPr>
        </p:nvSpPr>
        <p:spPr>
          <a:xfrm>
            <a:off x="1835696" y="1203598"/>
            <a:ext cx="2952328" cy="2798266"/>
          </a:xfrm>
          <a:prstGeom prst="rect">
            <a:avLst/>
          </a:prstGeom>
        </p:spPr>
        <p:txBody>
          <a:bodyPr/>
          <a:lstStyle/>
          <a:p>
            <a:pPr eaLnBrk="1" hangingPunct="1">
              <a:lnSpc>
                <a:spcPct val="150000"/>
              </a:lnSpc>
              <a:buFont typeface="Wingdings" pitchFamily="2" charset="2"/>
              <a:buChar char="l"/>
            </a:pPr>
            <a:r>
              <a:rPr lang="zh-CN" altLang="en-US" b="1" dirty="0" smtClean="0">
                <a:latin typeface="+mj-ea"/>
                <a:ea typeface="+mj-ea"/>
              </a:rPr>
              <a:t>链入链接数 </a:t>
            </a:r>
            <a:r>
              <a:rPr lang="en-US" altLang="zh-CN" dirty="0" smtClean="0">
                <a:latin typeface="+mj-ea"/>
                <a:ea typeface="+mj-ea"/>
              </a:rPr>
              <a:t>(</a:t>
            </a:r>
            <a:r>
              <a:rPr lang="zh-CN" altLang="en-US" dirty="0" smtClean="0">
                <a:latin typeface="+mj-ea"/>
                <a:ea typeface="+mj-ea"/>
              </a:rPr>
              <a:t>单纯的意义上的受欢迎度指标</a:t>
            </a:r>
            <a:r>
              <a:rPr lang="en-US" altLang="zh-CN" dirty="0" smtClean="0">
                <a:latin typeface="+mj-ea"/>
                <a:ea typeface="+mj-ea"/>
              </a:rPr>
              <a:t>) </a:t>
            </a:r>
          </a:p>
          <a:p>
            <a:pPr eaLnBrk="1" hangingPunct="1">
              <a:lnSpc>
                <a:spcPct val="150000"/>
              </a:lnSpc>
              <a:buFont typeface="Wingdings" pitchFamily="2" charset="2"/>
              <a:buChar char="l"/>
            </a:pPr>
            <a:r>
              <a:rPr lang="zh-CN" altLang="en-US" b="1" dirty="0" smtClean="0">
                <a:latin typeface="+mj-ea"/>
                <a:ea typeface="+mj-ea"/>
              </a:rPr>
              <a:t>链入链接是否来自推荐度高的页面 </a:t>
            </a:r>
            <a:r>
              <a:rPr lang="en-US" altLang="zh-CN" dirty="0" smtClean="0">
                <a:latin typeface="+mj-ea"/>
                <a:ea typeface="+mj-ea"/>
              </a:rPr>
              <a:t>(</a:t>
            </a:r>
            <a:r>
              <a:rPr lang="zh-CN" altLang="en-US" dirty="0" smtClean="0">
                <a:latin typeface="+mj-ea"/>
                <a:ea typeface="+mj-ea"/>
              </a:rPr>
              <a:t>有根据的受欢迎指标</a:t>
            </a:r>
            <a:r>
              <a:rPr lang="en-US" altLang="zh-CN" dirty="0" smtClean="0">
                <a:latin typeface="+mj-ea"/>
                <a:ea typeface="+mj-ea"/>
              </a:rPr>
              <a:t>) </a:t>
            </a:r>
          </a:p>
          <a:p>
            <a:pPr eaLnBrk="1" hangingPunct="1">
              <a:lnSpc>
                <a:spcPct val="150000"/>
              </a:lnSpc>
              <a:buFont typeface="Wingdings" pitchFamily="2" charset="2"/>
              <a:buChar char="l"/>
            </a:pPr>
            <a:r>
              <a:rPr lang="zh-CN" altLang="en-US" b="1" dirty="0" smtClean="0">
                <a:latin typeface="+mj-ea"/>
                <a:ea typeface="+mj-ea"/>
              </a:rPr>
              <a:t>链入链接源页面的链接数 </a:t>
            </a:r>
            <a:r>
              <a:rPr lang="en-US" altLang="zh-CN" dirty="0" smtClean="0">
                <a:latin typeface="+mj-ea"/>
                <a:ea typeface="+mj-ea"/>
              </a:rPr>
              <a:t>(</a:t>
            </a:r>
            <a:r>
              <a:rPr lang="zh-CN" altLang="en-US" dirty="0" smtClean="0">
                <a:latin typeface="+mj-ea"/>
                <a:ea typeface="+mj-ea"/>
              </a:rPr>
              <a:t>被选中的几率指标</a:t>
            </a:r>
            <a:r>
              <a:rPr lang="en-US" altLang="zh-CN" dirty="0" smtClean="0">
                <a:latin typeface="+mj-ea"/>
                <a:ea typeface="+mj-ea"/>
              </a:rPr>
              <a:t>) </a:t>
            </a:r>
          </a:p>
          <a:p>
            <a:pPr eaLnBrk="1" hangingPunct="1">
              <a:lnSpc>
                <a:spcPct val="150000"/>
              </a:lnSpc>
            </a:pPr>
            <a:endParaRPr lang="zh-CN" altLang="en-US" dirty="0" smtClean="0">
              <a:latin typeface="+mj-ea"/>
              <a:ea typeface="+mj-ea"/>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275606"/>
            <a:ext cx="3634680" cy="309634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5091535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5"/>
                                        </p:tgtEl>
                                        <p:attrNameLst>
                                          <p:attrName>style.visibility</p:attrName>
                                        </p:attrNameLst>
                                      </p:cBhvr>
                                      <p:to>
                                        <p:strVal val="visible"/>
                                      </p:to>
                                    </p:set>
                                    <p:animEffect transition="in" filter="dissolve">
                                      <p:cBhvr additive="repl">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971601" y="483518"/>
            <a:ext cx="4248472" cy="611212"/>
          </a:xfrm>
          <a:prstGeom prst="rect">
            <a:avLst/>
          </a:prstGeom>
        </p:spPr>
        <p:txBody>
          <a:bodyPr/>
          <a:lstStyle/>
          <a:p>
            <a:pPr eaLnBrk="1" hangingPunct="1"/>
            <a:r>
              <a:rPr lang="en-US" altLang="zh-CN" sz="2400" dirty="0" smtClean="0"/>
              <a:t>PageRank</a:t>
            </a:r>
            <a:r>
              <a:rPr lang="zh-CN" altLang="en-US" sz="2400" dirty="0" smtClean="0"/>
              <a:t>定义</a:t>
            </a:r>
          </a:p>
        </p:txBody>
      </p:sp>
      <p:sp>
        <p:nvSpPr>
          <p:cNvPr id="24579" name="Rectangle 3"/>
          <p:cNvSpPr>
            <a:spLocks noGrp="1" noChangeArrowheads="1"/>
          </p:cNvSpPr>
          <p:nvPr>
            <p:ph type="body" idx="4294967295"/>
          </p:nvPr>
        </p:nvSpPr>
        <p:spPr>
          <a:xfrm>
            <a:off x="899592" y="1275606"/>
            <a:ext cx="7992888" cy="3672408"/>
          </a:xfrm>
          <a:prstGeom prst="rect">
            <a:avLst/>
          </a:prstGeom>
        </p:spPr>
        <p:txBody>
          <a:bodyPr/>
          <a:lstStyle/>
          <a:p>
            <a:pPr eaLnBrk="1" hangingPunct="1">
              <a:lnSpc>
                <a:spcPct val="150000"/>
              </a:lnSpc>
              <a:buFont typeface="+mj-lt"/>
              <a:buAutoNum type="arabicPeriod"/>
            </a:pPr>
            <a:r>
              <a:rPr lang="zh-CN" altLang="en-US" sz="1800" b="0" dirty="0" smtClean="0">
                <a:latin typeface="+mj-ea"/>
                <a:ea typeface="+mj-ea"/>
              </a:rPr>
              <a:t>假设前提：即认为所有的网页形成一个牢固的链接图，每个网页都能从其他网页通过超链接到达。定义中给出的</a:t>
            </a:r>
            <a:r>
              <a:rPr lang="en-US" altLang="zh-CN" sz="1800" b="0" dirty="0" smtClean="0">
                <a:latin typeface="+mj-ea"/>
                <a:ea typeface="+mj-ea"/>
              </a:rPr>
              <a:t>PR</a:t>
            </a:r>
            <a:r>
              <a:rPr lang="zh-CN" altLang="en-US" sz="1800" b="0" dirty="0" smtClean="0">
                <a:latin typeface="+mj-ea"/>
                <a:ea typeface="+mj-ea"/>
              </a:rPr>
              <a:t>值都可以根据所有链接到它的网页的</a:t>
            </a:r>
            <a:r>
              <a:rPr lang="en-US" altLang="zh-CN" sz="1800" b="0" dirty="0" smtClean="0">
                <a:latin typeface="+mj-ea"/>
                <a:ea typeface="+mj-ea"/>
              </a:rPr>
              <a:t>PR</a:t>
            </a:r>
            <a:r>
              <a:rPr lang="zh-CN" altLang="en-US" sz="1800" b="0" dirty="0" smtClean="0">
                <a:latin typeface="+mj-ea"/>
                <a:ea typeface="+mj-ea"/>
              </a:rPr>
              <a:t>值除以各自向外的超链接数的商再进行求和。</a:t>
            </a:r>
            <a:endParaRPr lang="en-US" altLang="zh-CN" sz="1800" b="0" dirty="0">
              <a:latin typeface="+mj-ea"/>
              <a:ea typeface="+mj-ea"/>
            </a:endParaRPr>
          </a:p>
          <a:p>
            <a:pPr eaLnBrk="1" hangingPunct="1">
              <a:lnSpc>
                <a:spcPct val="150000"/>
              </a:lnSpc>
              <a:buFont typeface="+mj-lt"/>
              <a:buAutoNum type="arabicPeriod"/>
            </a:pPr>
            <a:r>
              <a:rPr lang="zh-CN" altLang="en-US" sz="1800" b="0" dirty="0" smtClean="0">
                <a:latin typeface="+mj-ea"/>
                <a:ea typeface="+mj-ea"/>
              </a:rPr>
              <a:t>假如一个人对网页上的超链接的点击是随机的，在牢固链接图的假设前提下，可以到达任一网页，只是到大的可能性大小不同。</a:t>
            </a:r>
            <a:endParaRPr lang="en-US" altLang="zh-CN" sz="1800" b="0" dirty="0">
              <a:latin typeface="+mj-ea"/>
              <a:ea typeface="+mj-ea"/>
            </a:endParaRPr>
          </a:p>
          <a:p>
            <a:pPr marL="0" indent="0" eaLnBrk="1" hangingPunct="1">
              <a:lnSpc>
                <a:spcPct val="150000"/>
              </a:lnSpc>
            </a:pPr>
            <a:r>
              <a:rPr lang="en-US" altLang="zh-CN" sz="1800" b="0" dirty="0" smtClean="0">
                <a:latin typeface="+mj-ea"/>
                <a:ea typeface="+mj-ea"/>
              </a:rPr>
              <a:t>    </a:t>
            </a:r>
            <a:r>
              <a:rPr lang="zh-CN" altLang="en-US" sz="1800" b="0" dirty="0" smtClean="0">
                <a:latin typeface="+mj-ea"/>
                <a:ea typeface="+mj-ea"/>
              </a:rPr>
              <a:t>显然，网页链入的超链接数越多，到达的可能性就越大，相应的</a:t>
            </a:r>
            <a:r>
              <a:rPr lang="en-US" altLang="zh-CN" sz="1800" b="0" dirty="0" smtClean="0">
                <a:latin typeface="+mj-ea"/>
                <a:ea typeface="+mj-ea"/>
              </a:rPr>
              <a:t>PR</a:t>
            </a:r>
            <a:r>
              <a:rPr lang="zh-CN" altLang="en-US" sz="1800" b="0" dirty="0" smtClean="0">
                <a:latin typeface="+mj-ea"/>
                <a:ea typeface="+mj-ea"/>
              </a:rPr>
              <a:t>值就越高。对于</a:t>
            </a:r>
            <a:r>
              <a:rPr lang="en-US" altLang="zh-CN" sz="1800" b="0" dirty="0" smtClean="0">
                <a:latin typeface="+mj-ea"/>
                <a:ea typeface="+mj-ea"/>
              </a:rPr>
              <a:t>PR</a:t>
            </a:r>
            <a:r>
              <a:rPr lang="zh-CN" altLang="en-US" sz="1800" b="0" dirty="0" smtClean="0">
                <a:latin typeface="+mj-ea"/>
                <a:ea typeface="+mj-ea"/>
              </a:rPr>
              <a:t>值高的网页链接到的网页，到达的可能性也就越大，其</a:t>
            </a:r>
            <a:r>
              <a:rPr lang="en-US" altLang="zh-CN" sz="1800" b="0" dirty="0" smtClean="0">
                <a:latin typeface="+mj-ea"/>
                <a:ea typeface="+mj-ea"/>
              </a:rPr>
              <a:t>PR</a:t>
            </a:r>
            <a:r>
              <a:rPr lang="zh-CN" altLang="en-US" sz="1800" b="0" dirty="0" smtClean="0">
                <a:latin typeface="+mj-ea"/>
                <a:ea typeface="+mj-ea"/>
              </a:rPr>
              <a:t>值也相应越高。</a:t>
            </a:r>
          </a:p>
        </p:txBody>
      </p:sp>
    </p:spTree>
    <p:extLst>
      <p:ext uri="{BB962C8B-B14F-4D97-AF65-F5344CB8AC3E}">
        <p14:creationId xmlns:p14="http://schemas.microsoft.com/office/powerpoint/2010/main" val="212704220"/>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1350963" y="160338"/>
            <a:ext cx="7793037" cy="1096962"/>
          </a:xfrm>
          <a:prstGeom prst="rect">
            <a:avLst/>
          </a:prstGeom>
        </p:spPr>
        <p:txBody>
          <a:bodyPr/>
          <a:lstStyle/>
          <a:p>
            <a:pPr eaLnBrk="1" hangingPunct="1"/>
            <a:r>
              <a:rPr lang="en-US" altLang="zh-CN" smtClean="0"/>
              <a:t>PageRank</a:t>
            </a:r>
            <a:r>
              <a:rPr lang="zh-CN" altLang="en-US" smtClean="0"/>
              <a:t>定义</a:t>
            </a:r>
          </a:p>
        </p:txBody>
      </p:sp>
      <p:sp>
        <p:nvSpPr>
          <p:cNvPr id="22531" name="Rectangle 3"/>
          <p:cNvSpPr>
            <a:spLocks noGrp="1" noChangeArrowheads="1"/>
          </p:cNvSpPr>
          <p:nvPr>
            <p:ph type="body" sz="half" idx="4294967295"/>
          </p:nvPr>
        </p:nvSpPr>
        <p:spPr>
          <a:xfrm>
            <a:off x="971600" y="699542"/>
            <a:ext cx="5688632" cy="3024336"/>
          </a:xfrm>
          <a:prstGeom prst="rect">
            <a:avLst/>
          </a:prstGeom>
        </p:spPr>
        <p:txBody>
          <a:bodyPr/>
          <a:lstStyle/>
          <a:p>
            <a:pPr eaLnBrk="1" hangingPunct="1">
              <a:lnSpc>
                <a:spcPct val="150000"/>
              </a:lnSpc>
              <a:buFont typeface="Wingdings" pitchFamily="2" charset="2"/>
              <a:buChar char="u"/>
            </a:pPr>
            <a:r>
              <a:rPr lang="zh-CN" altLang="en-US" b="0" dirty="0" smtClean="0">
                <a:latin typeface="+mj-ea"/>
                <a:ea typeface="+mj-ea"/>
              </a:rPr>
              <a:t>可以把互联网上的各网页之间的链接关系看成一个有向图。假设冲浪者浏览的下一个网页链接来自于当前网页。建立简化模型：对于任意网页</a:t>
            </a:r>
            <a:r>
              <a:rPr lang="en-US" altLang="zh-CN" b="0" dirty="0" smtClean="0">
                <a:latin typeface="+mj-ea"/>
                <a:ea typeface="+mj-ea"/>
              </a:rPr>
              <a:t>Pi</a:t>
            </a:r>
            <a:r>
              <a:rPr lang="zh-CN" altLang="en-US" b="0" dirty="0" smtClean="0">
                <a:latin typeface="+mj-ea"/>
                <a:ea typeface="+mj-ea"/>
              </a:rPr>
              <a:t>，它的</a:t>
            </a:r>
            <a:r>
              <a:rPr lang="en-US" altLang="zh-CN" b="0" dirty="0" smtClean="0">
                <a:latin typeface="+mj-ea"/>
                <a:ea typeface="+mj-ea"/>
              </a:rPr>
              <a:t>PageRank</a:t>
            </a:r>
            <a:r>
              <a:rPr lang="zh-CN" altLang="en-US" b="0" dirty="0" smtClean="0">
                <a:latin typeface="+mj-ea"/>
                <a:ea typeface="+mj-ea"/>
              </a:rPr>
              <a:t>值可表示为如下：其中</a:t>
            </a:r>
            <a:r>
              <a:rPr lang="en-US" altLang="zh-CN" b="0" dirty="0" smtClean="0">
                <a:latin typeface="+mj-ea"/>
                <a:ea typeface="+mj-ea"/>
              </a:rPr>
              <a:t>Bi</a:t>
            </a:r>
            <a:r>
              <a:rPr lang="zh-CN" altLang="en-US" b="0" dirty="0" smtClean="0">
                <a:latin typeface="+mj-ea"/>
                <a:ea typeface="+mj-ea"/>
              </a:rPr>
              <a:t>为所有链接到网页</a:t>
            </a:r>
            <a:r>
              <a:rPr lang="en-US" altLang="zh-CN" b="0" dirty="0" smtClean="0">
                <a:latin typeface="+mj-ea"/>
                <a:ea typeface="+mj-ea"/>
              </a:rPr>
              <a:t>i</a:t>
            </a:r>
            <a:r>
              <a:rPr lang="zh-CN" altLang="en-US" b="0" dirty="0" smtClean="0">
                <a:latin typeface="+mj-ea"/>
                <a:ea typeface="+mj-ea"/>
              </a:rPr>
              <a:t>的网页集合，</a:t>
            </a:r>
            <a:r>
              <a:rPr lang="en-US" altLang="zh-CN" b="0" dirty="0" err="1" smtClean="0">
                <a:latin typeface="+mj-ea"/>
                <a:ea typeface="+mj-ea"/>
              </a:rPr>
              <a:t>Lj</a:t>
            </a:r>
            <a:r>
              <a:rPr lang="zh-CN" altLang="en-US" b="0" dirty="0" smtClean="0">
                <a:latin typeface="+mj-ea"/>
                <a:ea typeface="+mj-ea"/>
              </a:rPr>
              <a:t>为网页</a:t>
            </a:r>
            <a:r>
              <a:rPr lang="en-US" altLang="zh-CN" b="0" dirty="0" smtClean="0">
                <a:latin typeface="+mj-ea"/>
                <a:ea typeface="+mj-ea"/>
              </a:rPr>
              <a:t>j</a:t>
            </a:r>
            <a:r>
              <a:rPr lang="zh-CN" altLang="en-US" b="0" dirty="0" smtClean="0">
                <a:latin typeface="+mj-ea"/>
                <a:ea typeface="+mj-ea"/>
              </a:rPr>
              <a:t>的对外链接数（出度）。</a:t>
            </a:r>
            <a:endParaRPr lang="en-US" altLang="zh-CN" b="0" dirty="0">
              <a:latin typeface="+mj-ea"/>
              <a:ea typeface="+mj-ea"/>
            </a:endParaRPr>
          </a:p>
          <a:p>
            <a:pPr eaLnBrk="1" hangingPunct="1">
              <a:lnSpc>
                <a:spcPct val="150000"/>
              </a:lnSpc>
              <a:buFont typeface="Wingdings" pitchFamily="2" charset="2"/>
              <a:buChar char="u"/>
            </a:pPr>
            <a:r>
              <a:rPr lang="zh-CN" altLang="en-US" b="0" dirty="0" smtClean="0">
                <a:latin typeface="+mj-ea"/>
                <a:ea typeface="+mj-ea"/>
              </a:rPr>
              <a:t>如果给每个网页一个随机</a:t>
            </a:r>
            <a:r>
              <a:rPr lang="en-US" altLang="zh-CN" b="0" dirty="0" smtClean="0">
                <a:latin typeface="+mj-ea"/>
                <a:ea typeface="+mj-ea"/>
              </a:rPr>
              <a:t>PageRank</a:t>
            </a:r>
            <a:r>
              <a:rPr lang="zh-CN" altLang="en-US" b="0" dirty="0" smtClean="0">
                <a:latin typeface="+mj-ea"/>
                <a:ea typeface="+mj-ea"/>
              </a:rPr>
              <a:t>值（非</a:t>
            </a:r>
            <a:r>
              <a:rPr lang="en-US" altLang="zh-CN" b="0" dirty="0" smtClean="0">
                <a:latin typeface="+mj-ea"/>
                <a:ea typeface="+mj-ea"/>
              </a:rPr>
              <a:t>0</a:t>
            </a:r>
            <a:r>
              <a:rPr lang="zh-CN" altLang="en-US" b="0" dirty="0" smtClean="0">
                <a:latin typeface="+mj-ea"/>
                <a:ea typeface="+mj-ea"/>
              </a:rPr>
              <a:t>），那么经过不断的重复计算，这些页面的</a:t>
            </a:r>
            <a:r>
              <a:rPr lang="en-US" altLang="zh-CN" b="0" dirty="0" smtClean="0">
                <a:latin typeface="+mj-ea"/>
                <a:ea typeface="+mj-ea"/>
              </a:rPr>
              <a:t>PR</a:t>
            </a:r>
            <a:r>
              <a:rPr lang="zh-CN" altLang="en-US" b="0" dirty="0" smtClean="0">
                <a:latin typeface="+mj-ea"/>
                <a:ea typeface="+mj-ea"/>
              </a:rPr>
              <a:t>值会趋向于稳定，也就是收敛的状态。</a:t>
            </a:r>
          </a:p>
        </p:txBody>
      </p:sp>
      <p:pic>
        <p:nvPicPr>
          <p:cNvPr id="25603"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555526"/>
            <a:ext cx="2158904"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Rectangle 8"/>
          <p:cNvSpPr>
            <a:spLocks noChangeArrowheads="1"/>
          </p:cNvSpPr>
          <p:nvPr/>
        </p:nvSpPr>
        <p:spPr bwMode="auto">
          <a:xfrm>
            <a:off x="0" y="-155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eaLnBrk="1" hangingPunct="1">
              <a:spcBef>
                <a:spcPct val="20000"/>
              </a:spcBef>
              <a:buClr>
                <a:schemeClr val="folHlink"/>
              </a:buClr>
              <a:buSzPct val="60000"/>
              <a:buFont typeface="Wingdings" charset="2"/>
              <a:buNone/>
              <a:defRPr/>
            </a:pPr>
            <a:endParaRPr lang="zh-CN" altLang="en-US">
              <a:latin typeface="Tahoma" charset="0"/>
              <a:ea typeface="宋体" charset="-122"/>
            </a:endParaRPr>
          </a:p>
        </p:txBody>
      </p:sp>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 r="-124" b="18044"/>
          <a:stretch/>
        </p:blipFill>
        <p:spPr bwMode="auto">
          <a:xfrm>
            <a:off x="3131840" y="3425506"/>
            <a:ext cx="4104456" cy="170765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7162074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7782" y="480219"/>
            <a:ext cx="2304256"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Rank</a:t>
            </a:r>
            <a:r>
              <a:rPr lang="zh-CN" altLang="en-US" sz="2400" b="1" dirty="0" smtClean="0">
                <a:latin typeface="幼圆" pitchFamily="49" charset="-122"/>
                <a:ea typeface="幼圆" pitchFamily="49" charset="-122"/>
              </a:rPr>
              <a:t>值的计算</a:t>
            </a:r>
            <a:endParaRPr lang="zh-CN" altLang="en-US" sz="2400" b="1" dirty="0">
              <a:latin typeface="幼圆" pitchFamily="49" charset="-122"/>
              <a:ea typeface="幼圆" pitchFamily="49" charset="-122"/>
            </a:endParaRPr>
          </a:p>
        </p:txBody>
      </p:sp>
      <p:sp>
        <p:nvSpPr>
          <p:cNvPr id="3" name="椭圆 2"/>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3</a:t>
            </a:r>
            <a:endParaRPr lang="zh-CN" altLang="en-US" dirty="0"/>
          </a:p>
        </p:txBody>
      </p:sp>
      <p:grpSp>
        <p:nvGrpSpPr>
          <p:cNvPr id="27" name="组合 26"/>
          <p:cNvGrpSpPr/>
          <p:nvPr/>
        </p:nvGrpSpPr>
        <p:grpSpPr>
          <a:xfrm>
            <a:off x="971600" y="1347614"/>
            <a:ext cx="2265252" cy="1938774"/>
            <a:chOff x="1043608" y="1751417"/>
            <a:chExt cx="3507488" cy="2476517"/>
          </a:xfrm>
        </p:grpSpPr>
        <p:sp>
          <p:nvSpPr>
            <p:cNvPr id="4" name="椭圆 3"/>
            <p:cNvSpPr/>
            <p:nvPr/>
          </p:nvSpPr>
          <p:spPr>
            <a:xfrm>
              <a:off x="1043608" y="1779662"/>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5" name="椭圆 4"/>
            <p:cNvSpPr/>
            <p:nvPr/>
          </p:nvSpPr>
          <p:spPr>
            <a:xfrm>
              <a:off x="3779912" y="1751417"/>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6" name="椭圆 5"/>
            <p:cNvSpPr/>
            <p:nvPr/>
          </p:nvSpPr>
          <p:spPr>
            <a:xfrm>
              <a:off x="3831015" y="3435845"/>
              <a:ext cx="720081" cy="792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sp>
          <p:nvSpPr>
            <p:cNvPr id="7" name="椭圆 6"/>
            <p:cNvSpPr/>
            <p:nvPr/>
          </p:nvSpPr>
          <p:spPr>
            <a:xfrm>
              <a:off x="1049355" y="3363838"/>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a:t>
              </a:r>
              <a:endParaRPr lang="zh-CN" altLang="en-US" sz="3200" dirty="0">
                <a:solidFill>
                  <a:schemeClr val="tx1"/>
                </a:solidFill>
              </a:endParaRPr>
            </a:p>
          </p:txBody>
        </p:sp>
        <p:cxnSp>
          <p:nvCxnSpPr>
            <p:cNvPr id="9" name="直接箭头连接符 8"/>
            <p:cNvCxnSpPr/>
            <p:nvPr/>
          </p:nvCxnSpPr>
          <p:spPr>
            <a:xfrm>
              <a:off x="1907704" y="2175706"/>
              <a:ext cx="172819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4139952" y="2571750"/>
              <a:ext cx="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flipV="1">
              <a:off x="1907704" y="3831890"/>
              <a:ext cx="1840295" cy="68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1769435" y="2427734"/>
              <a:ext cx="1978564" cy="115212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769435" y="2427734"/>
              <a:ext cx="1978564" cy="115212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1547664" y="2571750"/>
              <a:ext cx="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1259632" y="2643758"/>
              <a:ext cx="0" cy="67253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1907704" y="1995686"/>
              <a:ext cx="164529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TextBox 24"/>
              <p:cNvSpPr txBox="1"/>
              <p:nvPr/>
            </p:nvSpPr>
            <p:spPr>
              <a:xfrm>
                <a:off x="4716016" y="1602569"/>
                <a:ext cx="4260846" cy="1793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a:rPr>
                        <m:t>𝑀</m:t>
                      </m:r>
                      <m:r>
                        <a:rPr lang="en-US" altLang="zh-CN" sz="2800" b="0" i="1" smtClean="0">
                          <a:latin typeface="Cambria Math"/>
                        </a:rPr>
                        <m:t>=</m:t>
                      </m:r>
                      <m:d>
                        <m:dPr>
                          <m:begChr m:val="["/>
                          <m:endChr m:val="]"/>
                          <m:ctrlPr>
                            <a:rPr lang="en-US" altLang="zh-CN" sz="2800" b="0" i="1" smtClean="0">
                              <a:latin typeface="Cambria Math"/>
                            </a:rPr>
                          </m:ctrlPr>
                        </m:dPr>
                        <m:e>
                          <m:m>
                            <m:mPr>
                              <m:mcs>
                                <m:mc>
                                  <m:mcPr>
                                    <m:count m:val="3"/>
                                    <m:mcJc m:val="center"/>
                                  </m:mcPr>
                                </m:mc>
                              </m:mcs>
                              <m:ctrlPr>
                                <a:rPr lang="en-US" altLang="zh-CN" sz="2800" b="0" i="1" smtClean="0">
                                  <a:latin typeface="Cambria Math"/>
                                </a:rPr>
                              </m:ctrlPr>
                            </m:mPr>
                            <m:mr>
                              <m:e>
                                <m:r>
                                  <m:rPr>
                                    <m:brk m:alnAt="7"/>
                                  </m:rPr>
                                  <a:rPr lang="en-US" altLang="zh-CN" sz="2800" b="0" i="1" smtClean="0">
                                    <a:latin typeface="Cambria Math"/>
                                  </a:rPr>
                                  <m:t>0</m:t>
                                </m:r>
                              </m:e>
                              <m:e>
                                <m:r>
                                  <a:rPr lang="en-US" altLang="zh-CN" sz="2800" b="0" i="1" smtClean="0">
                                    <a:latin typeface="Cambria Math"/>
                                  </a:rPr>
                                  <m:t>1/2</m:t>
                                </m:r>
                              </m:e>
                              <m:e>
                                <m:r>
                                  <a:rPr lang="en-US" altLang="zh-CN" sz="2800" b="0" i="1" smtClean="0">
                                    <a:latin typeface="Cambria Math"/>
                                  </a:rPr>
                                  <m:t>0</m:t>
                                </m:r>
                              </m:e>
                            </m:mr>
                            <m:mr>
                              <m:e>
                                <m:r>
                                  <a:rPr lang="en-US" altLang="zh-CN" sz="2800" b="0" i="1" smtClean="0">
                                    <a:latin typeface="Cambria Math"/>
                                  </a:rPr>
                                  <m:t>1/3</m:t>
                                </m:r>
                              </m:e>
                              <m:e>
                                <m:r>
                                  <a:rPr lang="en-US" altLang="zh-CN" sz="2800" b="0" i="1" smtClean="0">
                                    <a:latin typeface="Cambria Math"/>
                                  </a:rPr>
                                  <m:t>0</m:t>
                                </m:r>
                              </m:e>
                              <m:e>
                                <m:r>
                                  <a:rPr lang="en-US" altLang="zh-CN" sz="2800" b="0" i="1" smtClean="0">
                                    <a:latin typeface="Cambria Math"/>
                                  </a:rPr>
                                  <m:t>0</m:t>
                                </m:r>
                              </m:e>
                            </m:mr>
                            <m:mr>
                              <m:e>
                                <m:eqArr>
                                  <m:eqArrPr>
                                    <m:ctrlPr>
                                      <a:rPr lang="en-US" altLang="zh-CN" sz="2800" b="0" i="1" smtClean="0">
                                        <a:latin typeface="Cambria Math"/>
                                      </a:rPr>
                                    </m:ctrlPr>
                                  </m:eqArrPr>
                                  <m:e>
                                    <m:r>
                                      <a:rPr lang="en-US" altLang="zh-CN" sz="2800" b="0" i="1" smtClean="0">
                                        <a:latin typeface="Cambria Math"/>
                                      </a:rPr>
                                      <m:t>1/3</m:t>
                                    </m:r>
                                  </m:e>
                                  <m:e>
                                    <m:r>
                                      <a:rPr lang="en-US" altLang="zh-CN" sz="2800" b="0" i="1" smtClean="0">
                                        <a:latin typeface="Cambria Math"/>
                                      </a:rPr>
                                      <m:t>1/3</m:t>
                                    </m:r>
                                  </m:e>
                                </m:eqArr>
                              </m:e>
                              <m:e>
                                <m:eqArr>
                                  <m:eqArrPr>
                                    <m:ctrlPr>
                                      <a:rPr lang="en-US" altLang="zh-CN" sz="2800" b="0" i="1" smtClean="0">
                                        <a:latin typeface="Cambria Math"/>
                                      </a:rPr>
                                    </m:ctrlPr>
                                  </m:eqArrPr>
                                  <m:e>
                                    <m:r>
                                      <a:rPr lang="en-US" altLang="zh-CN" sz="2800" b="0" i="1" smtClean="0">
                                        <a:latin typeface="Cambria Math"/>
                                      </a:rPr>
                                      <m:t>1/2</m:t>
                                    </m:r>
                                  </m:e>
                                  <m:e>
                                    <m:r>
                                      <a:rPr lang="en-US" altLang="zh-CN" sz="2800" b="0" i="1" smtClean="0">
                                        <a:latin typeface="Cambria Math"/>
                                      </a:rPr>
                                      <m:t>0</m:t>
                                    </m:r>
                                  </m:e>
                                </m:eqArr>
                              </m:e>
                              <m:e>
                                <m:eqArr>
                                  <m:eqArrPr>
                                    <m:ctrlPr>
                                      <a:rPr lang="en-US" altLang="zh-CN" sz="2800" b="0" i="1" smtClean="0">
                                        <a:latin typeface="Cambria Math"/>
                                      </a:rPr>
                                    </m:ctrlPr>
                                  </m:eqArrPr>
                                  <m:e>
                                    <m:r>
                                      <a:rPr lang="en-US" altLang="zh-CN" sz="2800" b="0" i="1" smtClean="0">
                                        <a:latin typeface="Cambria Math"/>
                                      </a:rPr>
                                      <m:t>0</m:t>
                                    </m:r>
                                  </m:e>
                                  <m:e>
                                    <m:r>
                                      <a:rPr lang="en-US" altLang="zh-CN" sz="2800" b="0" i="1" smtClean="0">
                                        <a:latin typeface="Cambria Math"/>
                                      </a:rPr>
                                      <m:t>1</m:t>
                                    </m:r>
                                  </m:e>
                                </m:eqArr>
                              </m:e>
                            </m:mr>
                          </m:m>
                          <m:r>
                            <a:rPr lang="en-US" altLang="zh-CN" sz="2800" b="0" i="1" smtClean="0">
                              <a:latin typeface="Cambria Math"/>
                            </a:rPr>
                            <m:t>    </m:t>
                          </m:r>
                          <m:m>
                            <m:mPr>
                              <m:mcs>
                                <m:mc>
                                  <m:mcPr>
                                    <m:count m:val="1"/>
                                    <m:mcJc m:val="center"/>
                                  </m:mcPr>
                                </m:mc>
                              </m:mcs>
                              <m:ctrlPr>
                                <a:rPr lang="en-US" altLang="zh-CN" sz="2800" b="0" i="1" smtClean="0">
                                  <a:latin typeface="Cambria Math"/>
                                </a:rPr>
                              </m:ctrlPr>
                            </m:mPr>
                            <m:mr>
                              <m:e>
                                <m:r>
                                  <m:rPr>
                                    <m:brk m:alnAt="7"/>
                                  </m:rPr>
                                  <a:rPr lang="en-US" altLang="zh-CN" sz="2800" b="0" i="1" smtClean="0">
                                    <a:latin typeface="Cambria Math"/>
                                  </a:rPr>
                                  <m:t>1</m:t>
                                </m:r>
                                <m:r>
                                  <a:rPr lang="en-US" altLang="zh-CN" sz="2800" b="0" i="1" smtClean="0">
                                    <a:latin typeface="Cambria Math"/>
                                  </a:rPr>
                                  <m:t>/2</m:t>
                                </m:r>
                              </m:e>
                            </m:mr>
                            <m:mr>
                              <m:e>
                                <m:r>
                                  <a:rPr lang="en-US" altLang="zh-CN" sz="2800" b="0" i="1" smtClean="0">
                                    <a:latin typeface="Cambria Math"/>
                                  </a:rPr>
                                  <m:t>1/2</m:t>
                                </m:r>
                              </m:e>
                            </m:mr>
                            <m:mr>
                              <m:e>
                                <m:eqArr>
                                  <m:eqArrPr>
                                    <m:ctrlPr>
                                      <a:rPr lang="en-US" altLang="zh-CN" sz="2800" b="0" i="1" smtClean="0">
                                        <a:latin typeface="Cambria Math"/>
                                      </a:rPr>
                                    </m:ctrlPr>
                                  </m:eqArrPr>
                                  <m:e>
                                    <m:r>
                                      <a:rPr lang="en-US" altLang="zh-CN" sz="2800" b="0" i="1" smtClean="0">
                                        <a:latin typeface="Cambria Math"/>
                                      </a:rPr>
                                      <m:t>0</m:t>
                                    </m:r>
                                  </m:e>
                                  <m:e>
                                    <m:r>
                                      <a:rPr lang="en-US" altLang="zh-CN" sz="2800" b="0" i="1" smtClean="0">
                                        <a:latin typeface="Cambria Math"/>
                                      </a:rPr>
                                      <m:t>0</m:t>
                                    </m:r>
                                  </m:e>
                                </m:eqArr>
                              </m:e>
                            </m:mr>
                          </m:m>
                        </m:e>
                      </m:d>
                    </m:oMath>
                  </m:oMathPara>
                </a14:m>
                <a:endParaRPr lang="zh-CN" altLang="en-US" sz="2800" dirty="0"/>
              </a:p>
            </p:txBody>
          </p:sp>
        </mc:Choice>
        <mc:Fallback xmlns="">
          <p:sp>
            <p:nvSpPr>
              <p:cNvPr id="25" name="TextBox 24"/>
              <p:cNvSpPr txBox="1">
                <a:spLocks noRot="1" noChangeAspect="1" noMove="1" noResize="1" noEditPoints="1" noAdjustHandles="1" noChangeArrowheads="1" noChangeShapeType="1" noTextEdit="1"/>
              </p:cNvSpPr>
              <p:nvPr/>
            </p:nvSpPr>
            <p:spPr>
              <a:xfrm>
                <a:off x="4716016" y="1602569"/>
                <a:ext cx="4260846" cy="1793504"/>
              </a:xfrm>
              <a:prstGeom prst="rect">
                <a:avLst/>
              </a:prstGeom>
              <a:blipFill rotWithShape="1">
                <a:blip r:embed="rId2"/>
                <a:stretch>
                  <a:fillRect/>
                </a:stretch>
              </a:blipFill>
            </p:spPr>
            <p:txBody>
              <a:bodyPr/>
              <a:lstStyle/>
              <a:p>
                <a:r>
                  <a:rPr lang="zh-CN" altLang="en-US">
                    <a:noFill/>
                  </a:rPr>
                  <a:t> </a:t>
                </a:r>
              </a:p>
            </p:txBody>
          </p:sp>
        </mc:Fallback>
      </mc:AlternateContent>
      <p:sp>
        <p:nvSpPr>
          <p:cNvPr id="26" name="TextBox 25"/>
          <p:cNvSpPr txBox="1"/>
          <p:nvPr/>
        </p:nvSpPr>
        <p:spPr>
          <a:xfrm>
            <a:off x="3471698" y="1424574"/>
            <a:ext cx="1512168" cy="461665"/>
          </a:xfrm>
          <a:prstGeom prst="rect">
            <a:avLst/>
          </a:prstGeom>
          <a:noFill/>
        </p:spPr>
        <p:txBody>
          <a:bodyPr wrap="square" rtlCol="0">
            <a:spAutoFit/>
          </a:bodyPr>
          <a:lstStyle/>
          <a:p>
            <a:r>
              <a:rPr lang="zh-CN" altLang="en-US" sz="2400" b="1" dirty="0" smtClean="0">
                <a:latin typeface="幼圆" pitchFamily="49" charset="-122"/>
                <a:ea typeface="幼圆" pitchFamily="49" charset="-122"/>
              </a:rPr>
              <a:t>转移矩阵：</a:t>
            </a:r>
            <a:endParaRPr lang="zh-CN" altLang="en-US" sz="2400" b="1" dirty="0">
              <a:latin typeface="幼圆" pitchFamily="49" charset="-122"/>
              <a:ea typeface="幼圆" pitchFamily="49" charset="-122"/>
            </a:endParaRPr>
          </a:p>
        </p:txBody>
      </p:sp>
      <p:sp>
        <p:nvSpPr>
          <p:cNvPr id="21" name="TextBox 20"/>
          <p:cNvSpPr txBox="1"/>
          <p:nvPr/>
        </p:nvSpPr>
        <p:spPr>
          <a:xfrm>
            <a:off x="1331640" y="483518"/>
            <a:ext cx="2232248"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a:t>
            </a:r>
            <a:endParaRPr lang="zh-CN" altLang="en-US" sz="2400" b="1" dirty="0">
              <a:latin typeface="幼圆" pitchFamily="49" charset="-122"/>
              <a:ea typeface="幼圆" pitchFamily="49" charset="-122"/>
            </a:endParaRPr>
          </a:p>
        </p:txBody>
      </p:sp>
      <p:sp>
        <p:nvSpPr>
          <p:cNvPr id="24" name="TextBox 23"/>
          <p:cNvSpPr txBox="1"/>
          <p:nvPr/>
        </p:nvSpPr>
        <p:spPr>
          <a:xfrm>
            <a:off x="782866" y="3723878"/>
            <a:ext cx="2954655" cy="461665"/>
          </a:xfrm>
          <a:prstGeom prst="rect">
            <a:avLst/>
          </a:prstGeom>
          <a:noFill/>
        </p:spPr>
        <p:txBody>
          <a:bodyPr wrap="none" rtlCol="0">
            <a:spAutoFit/>
          </a:bodyPr>
          <a:lstStyle/>
          <a:p>
            <a:r>
              <a:rPr lang="zh-CN" altLang="en-US" sz="2400" dirty="0" smtClean="0">
                <a:latin typeface="幼圆" pitchFamily="49" charset="-122"/>
                <a:ea typeface="幼圆" pitchFamily="49" charset="-122"/>
              </a:rPr>
              <a:t>初始</a:t>
            </a:r>
            <a:r>
              <a:rPr lang="en-US" altLang="zh-CN" sz="2400" dirty="0" smtClean="0">
                <a:latin typeface="幼圆" pitchFamily="49" charset="-122"/>
                <a:ea typeface="幼圆" pitchFamily="49" charset="-122"/>
              </a:rPr>
              <a:t>T</a:t>
            </a:r>
            <a:r>
              <a:rPr lang="en-US" altLang="zh-CN" sz="2000" dirty="0" smtClean="0">
                <a:latin typeface="幼圆" pitchFamily="49" charset="-122"/>
                <a:ea typeface="幼圆" pitchFamily="49" charset="-122"/>
              </a:rPr>
              <a:t>0</a:t>
            </a:r>
            <a:r>
              <a:rPr lang="zh-CN" altLang="en-US" sz="2400" dirty="0" smtClean="0">
                <a:latin typeface="幼圆" pitchFamily="49" charset="-122"/>
                <a:ea typeface="幼圆" pitchFamily="49" charset="-122"/>
              </a:rPr>
              <a:t>状态</a:t>
            </a:r>
            <a:r>
              <a:rPr lang="en-US" altLang="zh-CN" sz="2400" dirty="0" smtClean="0">
                <a:latin typeface="幼圆" pitchFamily="49" charset="-122"/>
                <a:ea typeface="幼圆" pitchFamily="49" charset="-122"/>
              </a:rPr>
              <a:t>Rank</a:t>
            </a:r>
            <a:r>
              <a:rPr lang="zh-CN" altLang="en-US" sz="2400" dirty="0" smtClean="0">
                <a:latin typeface="幼圆" pitchFamily="49" charset="-122"/>
                <a:ea typeface="幼圆" pitchFamily="49" charset="-122"/>
              </a:rPr>
              <a:t>值：</a:t>
            </a:r>
            <a:endParaRPr lang="zh-CN" altLang="en-US" sz="2400" dirty="0">
              <a:latin typeface="幼圆" pitchFamily="49" charset="-122"/>
              <a:ea typeface="幼圆" pitchFamily="49" charset="-122"/>
            </a:endParaRPr>
          </a:p>
        </p:txBody>
      </p:sp>
      <mc:AlternateContent xmlns:mc="http://schemas.openxmlformats.org/markup-compatibility/2006" xmlns:a14="http://schemas.microsoft.com/office/drawing/2010/main">
        <mc:Choice Requires="a14">
          <p:sp>
            <p:nvSpPr>
              <p:cNvPr id="12" name="TextBox 11"/>
              <p:cNvSpPr txBox="1"/>
              <p:nvPr/>
            </p:nvSpPr>
            <p:spPr>
              <a:xfrm>
                <a:off x="2843808" y="4371950"/>
                <a:ext cx="4075924" cy="461665"/>
              </a:xfrm>
              <a:prstGeom prst="rect">
                <a:avLst/>
              </a:prstGeom>
              <a:noFill/>
            </p:spPr>
            <p:txBody>
              <a:bodyPr wrap="none" rtlCol="0">
                <a:spAutoFit/>
              </a:bodyPr>
              <a:lstStyle/>
              <a:p>
                <a14:m>
                  <m:oMath xmlns:m="http://schemas.openxmlformats.org/officeDocument/2006/math">
                    <m:sSub>
                      <m:sSubPr>
                        <m:ctrlPr>
                          <a:rPr lang="en-US" altLang="zh-CN" sz="2400" i="1" smtClean="0">
                            <a:latin typeface="Cambria Math"/>
                          </a:rPr>
                        </m:ctrlPr>
                      </m:sSubPr>
                      <m:e>
                        <m:r>
                          <a:rPr lang="en-US" altLang="zh-CN" sz="2400" b="0" i="1" smtClean="0">
                            <a:latin typeface="Cambria Math"/>
                          </a:rPr>
                          <m:t>𝑉</m:t>
                        </m:r>
                      </m:e>
                      <m:sub>
                        <m:r>
                          <a:rPr lang="en-US" altLang="zh-CN" sz="2400" b="0" i="1" smtClean="0">
                            <a:latin typeface="Cambria Math"/>
                          </a:rPr>
                          <m:t>0</m:t>
                        </m:r>
                      </m:sub>
                    </m:sSub>
                  </m:oMath>
                </a14:m>
                <a:r>
                  <a:rPr lang="en-US" altLang="zh-CN" sz="2400" dirty="0" smtClean="0"/>
                  <a:t>=( </a:t>
                </a:r>
                <a14:m>
                  <m:oMath xmlns:m="http://schemas.openxmlformats.org/officeDocument/2006/math">
                    <m:m>
                      <m:mPr>
                        <m:mcs>
                          <m:mc>
                            <m:mcPr>
                              <m:count m:val="2"/>
                              <m:mcJc m:val="center"/>
                            </m:mcPr>
                          </m:mc>
                        </m:mcs>
                        <m:ctrlPr>
                          <a:rPr lang="en-US" altLang="zh-CN" sz="2400" i="1" smtClean="0">
                            <a:latin typeface="Cambria Math"/>
                          </a:rPr>
                        </m:ctrlPr>
                      </m:mPr>
                      <m:mr>
                        <m:e>
                          <m:r>
                            <m:rPr>
                              <m:brk m:alnAt="7"/>
                            </m:rPr>
                            <a:rPr lang="en-US" altLang="zh-CN" sz="2400" b="0" i="1" smtClean="0">
                              <a:latin typeface="Cambria Math"/>
                            </a:rPr>
                            <m:t>1</m:t>
                          </m:r>
                          <m:r>
                            <a:rPr lang="en-US" altLang="zh-CN" sz="2400" b="0" i="1" smtClean="0">
                              <a:latin typeface="Cambria Math"/>
                            </a:rPr>
                            <m:t>/4,</m:t>
                          </m:r>
                        </m:e>
                        <m:e>
                          <m:r>
                            <a:rPr lang="en-US" altLang="zh-CN" sz="2400" b="0" i="1" smtClean="0">
                              <a:latin typeface="Cambria Math"/>
                            </a:rPr>
                            <m:t>1/4</m:t>
                          </m:r>
                        </m:e>
                      </m:mr>
                    </m:m>
                    <m:r>
                      <a:rPr lang="en-US" altLang="zh-CN" sz="2400" b="0" i="1" smtClean="0">
                        <a:latin typeface="Cambria Math"/>
                      </a:rPr>
                      <m:t> ,    </m:t>
                    </m:r>
                    <m:m>
                      <m:mPr>
                        <m:mcs>
                          <m:mc>
                            <m:mcPr>
                              <m:count m:val="2"/>
                              <m:mcJc m:val="center"/>
                            </m:mcPr>
                          </m:mc>
                        </m:mcs>
                        <m:ctrlPr>
                          <a:rPr lang="en-US" altLang="zh-CN" sz="2400" i="1" smtClean="0">
                            <a:latin typeface="Cambria Math"/>
                          </a:rPr>
                        </m:ctrlPr>
                      </m:mPr>
                      <m:mr>
                        <m:e>
                          <m:r>
                            <m:rPr>
                              <m:brk m:alnAt="7"/>
                            </m:rPr>
                            <a:rPr lang="en-US" altLang="zh-CN" sz="2400" b="0" i="1" smtClean="0">
                              <a:latin typeface="Cambria Math"/>
                            </a:rPr>
                            <m:t>1</m:t>
                          </m:r>
                          <m:r>
                            <a:rPr lang="en-US" altLang="zh-CN" sz="2400" b="0" i="1" smtClean="0">
                              <a:latin typeface="Cambria Math"/>
                            </a:rPr>
                            <m:t>/4,</m:t>
                          </m:r>
                        </m:e>
                        <m:e>
                          <m:r>
                            <a:rPr lang="en-US" altLang="zh-CN" sz="2400" b="0" i="1" smtClean="0">
                              <a:latin typeface="Cambria Math"/>
                            </a:rPr>
                            <m:t>1/4)</m:t>
                          </m:r>
                        </m:e>
                      </m:mr>
                    </m:m>
                  </m:oMath>
                </a14:m>
                <a:endParaRPr lang="zh-CN" altLang="en-US" sz="24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843808" y="4371950"/>
                <a:ext cx="4075924" cy="461665"/>
              </a:xfrm>
              <a:prstGeom prst="rect">
                <a:avLst/>
              </a:prstGeom>
              <a:blipFill rotWithShape="1">
                <a:blip r:embed="rId3"/>
                <a:stretch>
                  <a:fillRect l="-449" t="-9211" r="-599"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03658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123728" y="1419622"/>
            <a:ext cx="6912768" cy="2285602"/>
          </a:xfrm>
          <a:prstGeom prst="rect">
            <a:avLst/>
          </a:prstGeom>
        </p:spPr>
        <p:txBody>
          <a:bodyPr/>
          <a:lstStyle/>
          <a:p>
            <a:pPr marL="0" lvl="1" indent="0" algn="just">
              <a:buNone/>
            </a:pPr>
            <a:r>
              <a:rPr lang="zh-CN" altLang="en-US" sz="2000" dirty="0">
                <a:latin typeface="微软雅黑" pitchFamily="34" charset="-122"/>
                <a:ea typeface="微软雅黑" pitchFamily="34" charset="-122"/>
              </a:rPr>
              <a:t>手写数字数据集：</a:t>
            </a:r>
            <a:endParaRPr lang="en-US" altLang="zh-CN" sz="2000" dirty="0">
              <a:latin typeface="微软雅黑" pitchFamily="34" charset="-122"/>
              <a:ea typeface="微软雅黑" pitchFamily="34" charset="-122"/>
            </a:endParaRPr>
          </a:p>
          <a:p>
            <a:pPr lvl="2" algn="just"/>
            <a:r>
              <a:rPr lang="zh-CN" altLang="en-US" sz="2000" dirty="0">
                <a:latin typeface="微软雅黑" pitchFamily="34" charset="-122"/>
                <a:ea typeface="微软雅黑" pitchFamily="34" charset="-122"/>
              </a:rPr>
              <a:t>使用</a:t>
            </a:r>
            <a:r>
              <a:rPr lang="en-US" altLang="zh-CN" sz="2000" dirty="0" err="1">
                <a:latin typeface="微软雅黑" pitchFamily="34" charset="-122"/>
                <a:ea typeface="微软雅黑" pitchFamily="34" charset="-122"/>
              </a:rPr>
              <a:t>matplotlib</a:t>
            </a:r>
            <a:r>
              <a:rPr lang="zh-CN" altLang="en-US" sz="2000" dirty="0">
                <a:latin typeface="微软雅黑" pitchFamily="34" charset="-122"/>
                <a:ea typeface="微软雅黑" pitchFamily="34" charset="-122"/>
              </a:rPr>
              <a:t>绘制一个手写数字数据。</a:t>
            </a:r>
            <a:endParaRPr kumimoji="1" lang="zh-CN" altLang="en-US" sz="2000" dirty="0">
              <a:latin typeface="微软雅黑" pitchFamily="34" charset="-122"/>
              <a:ea typeface="微软雅黑" pitchFamily="34" charset="-122"/>
            </a:endParaRPr>
          </a:p>
          <a:p>
            <a:pPr lvl="2" algn="just"/>
            <a:endParaRPr lang="en-US" altLang="zh-CN" sz="2000" dirty="0">
              <a:latin typeface="微软雅黑" pitchFamily="34" charset="-122"/>
              <a:ea typeface="微软雅黑" pitchFamily="34" charset="-122"/>
            </a:endParaRPr>
          </a:p>
          <a:p>
            <a:pPr marL="855662" lvl="2" indent="0" algn="just">
              <a:buNone/>
            </a:pPr>
            <a:endParaRPr lang="en-US" altLang="zh-CN" sz="2000" dirty="0">
              <a:latin typeface="微软雅黑" pitchFamily="34" charset="-122"/>
              <a:ea typeface="微软雅黑" pitchFamily="34" charset="-122"/>
            </a:endParaRPr>
          </a:p>
          <a:p>
            <a:pPr lvl="2" algn="just"/>
            <a:endParaRPr lang="en-US" altLang="zh-CN" sz="2000" dirty="0">
              <a:latin typeface="微软雅黑" pitchFamily="34" charset="-122"/>
              <a:ea typeface="微软雅黑" pitchFamily="34" charset="-122"/>
            </a:endParaRPr>
          </a:p>
          <a:p>
            <a:pPr lvl="2" algn="just"/>
            <a:endParaRPr lang="en-US" altLang="zh-CN" sz="2000" dirty="0">
              <a:latin typeface="微软雅黑" pitchFamily="34" charset="-122"/>
              <a:ea typeface="微软雅黑" pitchFamily="34" charset="-122"/>
            </a:endParaRPr>
          </a:p>
          <a:p>
            <a:pPr lvl="1" algn="just"/>
            <a:endParaRPr lang="en-US" altLang="zh-CN" sz="2000" b="1" dirty="0">
              <a:latin typeface="微软雅黑" pitchFamily="34" charset="-122"/>
              <a:ea typeface="微软雅黑"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1965580814"/>
              </p:ext>
            </p:extLst>
          </p:nvPr>
        </p:nvGraphicFramePr>
        <p:xfrm>
          <a:off x="2267744" y="2225247"/>
          <a:ext cx="6552728" cy="1371600"/>
        </p:xfrm>
        <a:graphic>
          <a:graphicData uri="http://schemas.openxmlformats.org/drawingml/2006/table">
            <a:tbl>
              <a:tblPr firstRow="1" bandRow="1">
                <a:tableStyleId>{5C22544A-7EE6-4342-B048-85BDC9FD1C3A}</a:tableStyleId>
              </a:tblPr>
              <a:tblGrid>
                <a:gridCol w="1147780">
                  <a:extLst>
                    <a:ext uri="{9D8B030D-6E8A-4147-A177-3AD203B41FA5}">
                      <a16:colId xmlns:a16="http://schemas.microsoft.com/office/drawing/2014/main" xmlns="" val="3296080332"/>
                    </a:ext>
                  </a:extLst>
                </a:gridCol>
                <a:gridCol w="5404948">
                  <a:extLst>
                    <a:ext uri="{9D8B030D-6E8A-4147-A177-3AD203B41FA5}">
                      <a16:colId xmlns:a16="http://schemas.microsoft.com/office/drawing/2014/main" xmlns="" val="3781988497"/>
                    </a:ext>
                  </a:extLst>
                </a:gridCol>
              </a:tblGrid>
              <a:tr h="278130">
                <a:tc>
                  <a:txBody>
                    <a:bodyPr/>
                    <a:lstStyle/>
                    <a:p>
                      <a:r>
                        <a:rPr lang="en-US" altLang="zh-CN" sz="1800" b="0" dirty="0">
                          <a:solidFill>
                            <a:schemeClr val="tx1"/>
                          </a:solidFill>
                        </a:rPr>
                        <a:t>In[17]</a:t>
                      </a:r>
                      <a:endParaRPr lang="zh-CN" altLang="en-US"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rPr>
                        <a:t>import </a:t>
                      </a:r>
                      <a:r>
                        <a:rPr lang="en-US" altLang="zh-CN" sz="1800" b="0" dirty="0" err="1">
                          <a:solidFill>
                            <a:schemeClr val="tx1"/>
                          </a:solidFill>
                        </a:rPr>
                        <a:t>matplotlib.pyplot</a:t>
                      </a:r>
                      <a:r>
                        <a:rPr lang="en-US" altLang="zh-CN" sz="1800" b="0" dirty="0">
                          <a:solidFill>
                            <a:schemeClr val="tx1"/>
                          </a:solidFill>
                        </a:rPr>
                        <a:t> as </a:t>
                      </a:r>
                      <a:r>
                        <a:rPr lang="en-US" altLang="zh-CN" sz="1800" b="0" dirty="0" err="1">
                          <a:solidFill>
                            <a:schemeClr val="tx1"/>
                          </a:solidFill>
                        </a:rPr>
                        <a:t>plt</a:t>
                      </a:r>
                      <a:endParaRPr lang="en-US" altLang="zh-CN"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278130">
                <a:tc>
                  <a:txBody>
                    <a:bodyPr/>
                    <a:lstStyle/>
                    <a:p>
                      <a:r>
                        <a:rPr lang="en-US" altLang="zh-CN" sz="1800" dirty="0"/>
                        <a:t>In[18]</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err="1"/>
                        <a:t>plt.matshow</a:t>
                      </a:r>
                      <a:r>
                        <a:rPr lang="en-US" altLang="zh-CN" sz="1800" dirty="0"/>
                        <a:t>(</a:t>
                      </a:r>
                      <a:r>
                        <a:rPr lang="en-US" altLang="zh-CN" sz="1800" dirty="0" err="1"/>
                        <a:t>digits.images</a:t>
                      </a:r>
                      <a:r>
                        <a:rPr lang="en-US" altLang="zh-CN" sz="1800" dirty="0"/>
                        <a:t>[1])</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r h="278130">
                <a:tc>
                  <a:txBody>
                    <a:bodyPr/>
                    <a:lstStyle/>
                    <a:p>
                      <a:r>
                        <a:rPr lang="en-US" altLang="zh-CN" sz="1800" dirty="0"/>
                        <a:t>In[19]</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err="1"/>
                        <a:t>plt.show</a:t>
                      </a:r>
                      <a:r>
                        <a:rPr lang="en-US" altLang="zh-CN" sz="1800" dirty="0"/>
                        <a:t>()</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1484050591"/>
                  </a:ext>
                </a:extLst>
              </a:tr>
              <a:tr h="278130">
                <a:tc>
                  <a:txBody>
                    <a:bodyPr/>
                    <a:lstStyle/>
                    <a:p>
                      <a:r>
                        <a:rPr lang="en-US" altLang="zh-CN" sz="1800" dirty="0"/>
                        <a:t>In[20]</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t>print(</a:t>
                      </a:r>
                      <a:r>
                        <a:rPr lang="en-US" altLang="zh-CN" sz="1800" dirty="0" err="1"/>
                        <a:t>digits.target</a:t>
                      </a:r>
                      <a:r>
                        <a:rPr lang="en-US" altLang="zh-CN" sz="1800" dirty="0"/>
                        <a:t>[1])</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3257063268"/>
                  </a:ext>
                </a:extLst>
              </a:tr>
            </a:tbl>
          </a:graphicData>
        </a:graphic>
      </p:graphicFrame>
      <p:pic>
        <p:nvPicPr>
          <p:cNvPr id="3" name="图片 2"/>
          <p:cNvPicPr>
            <a:picLocks noChangeAspect="1"/>
          </p:cNvPicPr>
          <p:nvPr/>
        </p:nvPicPr>
        <p:blipFill>
          <a:blip r:embed="rId3"/>
          <a:stretch>
            <a:fillRect/>
          </a:stretch>
        </p:blipFill>
        <p:spPr>
          <a:xfrm>
            <a:off x="3131840" y="3790353"/>
            <a:ext cx="1590929" cy="1253107"/>
          </a:xfrm>
          <a:prstGeom prst="rect">
            <a:avLst/>
          </a:prstGeom>
        </p:spPr>
      </p:pic>
      <p:sp>
        <p:nvSpPr>
          <p:cNvPr id="2" name="标题 1">
            <a:extLst>
              <a:ext uri="{FF2B5EF4-FFF2-40B4-BE49-F238E27FC236}">
                <a16:creationId xmlns:a16="http://schemas.microsoft.com/office/drawing/2014/main" xmlns="" id="{3ABFE8A9-6BC8-E534-0DF2-4A4504691151}"/>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
        <p:nvSpPr>
          <p:cNvPr id="5" name="内容占位符 3">
            <a:extLst>
              <a:ext uri="{FF2B5EF4-FFF2-40B4-BE49-F238E27FC236}">
                <a16:creationId xmlns:a16="http://schemas.microsoft.com/office/drawing/2014/main" xmlns="" id="{F4CD8D79-4290-5E8B-E970-6667140C0BA7}"/>
              </a:ext>
            </a:extLst>
          </p:cNvPr>
          <p:cNvSpPr txBox="1">
            <a:spLocks/>
          </p:cNvSpPr>
          <p:nvPr/>
        </p:nvSpPr>
        <p:spPr>
          <a:xfrm>
            <a:off x="1783770" y="869668"/>
            <a:ext cx="7180718" cy="47794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buFont typeface="Wingdings" panose="05000000000000000000" pitchFamily="2" charset="2"/>
              <a:buNone/>
            </a:pPr>
            <a:r>
              <a:rPr lang="en-US" altLang="zh-CN" sz="2000" b="1" dirty="0">
                <a:latin typeface="微软雅黑" pitchFamily="34" charset="-122"/>
                <a:ea typeface="微软雅黑" pitchFamily="34" charset="-122"/>
              </a:rPr>
              <a:t> 1. </a:t>
            </a:r>
            <a:r>
              <a:rPr lang="zh-CN" altLang="en-US" sz="2000" b="1" dirty="0">
                <a:latin typeface="微软雅黑" pitchFamily="34" charset="-122"/>
                <a:ea typeface="微软雅黑" pitchFamily="34" charset="-122"/>
              </a:rPr>
              <a:t>获取数据</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383408886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92894" y="490226"/>
            <a:ext cx="2304256"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Rank</a:t>
            </a:r>
            <a:r>
              <a:rPr lang="zh-CN" altLang="en-US" sz="2400" b="1" dirty="0" smtClean="0">
                <a:latin typeface="幼圆" pitchFamily="49" charset="-122"/>
                <a:ea typeface="幼圆" pitchFamily="49" charset="-122"/>
              </a:rPr>
              <a:t>值的计算</a:t>
            </a:r>
            <a:endParaRPr lang="zh-CN" altLang="en-US" sz="2400" b="1" dirty="0">
              <a:latin typeface="幼圆" pitchFamily="49" charset="-122"/>
              <a:ea typeface="幼圆" pitchFamily="49" charset="-122"/>
            </a:endParaRPr>
          </a:p>
        </p:txBody>
      </p:sp>
      <p:sp>
        <p:nvSpPr>
          <p:cNvPr id="3" name="椭圆 2"/>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3</a:t>
            </a:r>
            <a:endParaRPr lang="zh-CN" altLang="en-US" dirty="0"/>
          </a:p>
        </p:txBody>
      </p:sp>
      <p:sp>
        <p:nvSpPr>
          <p:cNvPr id="32" name="TextBox 31"/>
          <p:cNvSpPr txBox="1"/>
          <p:nvPr/>
        </p:nvSpPr>
        <p:spPr>
          <a:xfrm>
            <a:off x="3685921" y="1275606"/>
            <a:ext cx="1415772" cy="461665"/>
          </a:xfrm>
          <a:prstGeom prst="rect">
            <a:avLst/>
          </a:prstGeom>
          <a:noFill/>
        </p:spPr>
        <p:txBody>
          <a:bodyPr wrap="none" rtlCol="0">
            <a:spAutoFit/>
          </a:bodyPr>
          <a:lstStyle/>
          <a:p>
            <a:r>
              <a:rPr lang="zh-CN" altLang="en-US" sz="2400" dirty="0">
                <a:latin typeface="幼圆" pitchFamily="49" charset="-122"/>
                <a:ea typeface="幼圆" pitchFamily="49" charset="-122"/>
              </a:rPr>
              <a:t>第一</a:t>
            </a:r>
            <a:r>
              <a:rPr lang="zh-CN" altLang="en-US" sz="2400" dirty="0" smtClean="0">
                <a:latin typeface="幼圆" pitchFamily="49" charset="-122"/>
                <a:ea typeface="幼圆" pitchFamily="49" charset="-122"/>
              </a:rPr>
              <a:t>轮：</a:t>
            </a:r>
            <a:endParaRPr lang="zh-CN" altLang="en-US" sz="2400" dirty="0">
              <a:latin typeface="幼圆" pitchFamily="49" charset="-122"/>
              <a:ea typeface="幼圆" pitchFamily="49" charset="-122"/>
            </a:endParaRPr>
          </a:p>
        </p:txBody>
      </p:sp>
      <mc:AlternateContent xmlns:mc="http://schemas.openxmlformats.org/markup-compatibility/2006" xmlns:a14="http://schemas.microsoft.com/office/drawing/2010/main">
        <mc:Choice Requires="a14">
          <p:sp>
            <p:nvSpPr>
              <p:cNvPr id="33" name="TextBox 32"/>
              <p:cNvSpPr txBox="1"/>
              <p:nvPr/>
            </p:nvSpPr>
            <p:spPr>
              <a:xfrm>
                <a:off x="3522740" y="2893469"/>
                <a:ext cx="5311389" cy="1550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a:rPr>
                          </m:ctrlPr>
                        </m:sSubPr>
                        <m:e>
                          <m:r>
                            <a:rPr lang="en-US" altLang="zh-CN" sz="2400" b="0" i="1" smtClean="0">
                              <a:latin typeface="Cambria Math"/>
                            </a:rPr>
                            <m:t>𝑉</m:t>
                          </m:r>
                        </m:e>
                        <m:sub>
                          <m:r>
                            <a:rPr lang="en-US" altLang="zh-CN" sz="2400" b="0" i="1" smtClean="0">
                              <a:latin typeface="Cambria Math"/>
                            </a:rPr>
                            <m:t>1</m:t>
                          </m:r>
                        </m:sub>
                      </m:sSub>
                      <m:r>
                        <a:rPr lang="en-US" altLang="zh-CN" sz="2400" i="1">
                          <a:latin typeface="Cambria Math"/>
                        </a:rPr>
                        <m:t>=</m:t>
                      </m:r>
                      <m:r>
                        <a:rPr lang="en-US" altLang="zh-CN" sz="2400" b="0" i="1" smtClean="0">
                          <a:latin typeface="Cambria Math"/>
                        </a:rPr>
                        <m:t>𝑀𝑉</m:t>
                      </m:r>
                      <m:r>
                        <a:rPr lang="en-US" altLang="zh-CN" sz="2400" b="0" i="1" smtClean="0">
                          <a:latin typeface="Cambria Math"/>
                        </a:rPr>
                        <m:t>=</m:t>
                      </m:r>
                      <m:d>
                        <m:dPr>
                          <m:begChr m:val="["/>
                          <m:endChr m:val="]"/>
                          <m:ctrlPr>
                            <a:rPr lang="en-US" altLang="zh-CN" sz="2400" i="1">
                              <a:latin typeface="Cambria Math"/>
                            </a:rPr>
                          </m:ctrlPr>
                        </m:dPr>
                        <m:e>
                          <m:m>
                            <m:mPr>
                              <m:mcs>
                                <m:mc>
                                  <m:mcPr>
                                    <m:count m:val="3"/>
                                    <m:mcJc m:val="center"/>
                                  </m:mcPr>
                                </m:mc>
                              </m:mcs>
                              <m:ctrlPr>
                                <a:rPr lang="en-US" altLang="zh-CN" sz="2400" i="1">
                                  <a:latin typeface="Cambria Math"/>
                                </a:rPr>
                              </m:ctrlPr>
                            </m:mPr>
                            <m:mr>
                              <m:e>
                                <m:r>
                                  <m:rPr>
                                    <m:brk m:alnAt="7"/>
                                  </m:rPr>
                                  <a:rPr lang="en-US" altLang="zh-CN" sz="2400" i="1">
                                    <a:latin typeface="Cambria Math"/>
                                  </a:rPr>
                                  <m:t>0</m:t>
                                </m:r>
                              </m:e>
                              <m:e>
                                <m:r>
                                  <a:rPr lang="en-US" altLang="zh-CN" sz="2400" i="1">
                                    <a:latin typeface="Cambria Math"/>
                                  </a:rPr>
                                  <m:t>1/2</m:t>
                                </m:r>
                              </m:e>
                              <m:e>
                                <m:r>
                                  <a:rPr lang="en-US" altLang="zh-CN" sz="2400" i="1">
                                    <a:latin typeface="Cambria Math"/>
                                  </a:rPr>
                                  <m:t>0</m:t>
                                </m:r>
                              </m:e>
                            </m:mr>
                            <m:mr>
                              <m:e>
                                <m:r>
                                  <a:rPr lang="en-US" altLang="zh-CN" sz="2400" i="1">
                                    <a:latin typeface="Cambria Math"/>
                                  </a:rPr>
                                  <m:t>1/3</m:t>
                                </m:r>
                              </m:e>
                              <m:e>
                                <m:r>
                                  <a:rPr lang="en-US" altLang="zh-CN" sz="2400" i="1">
                                    <a:latin typeface="Cambria Math"/>
                                  </a:rPr>
                                  <m:t>0</m:t>
                                </m:r>
                              </m:e>
                              <m:e>
                                <m:r>
                                  <a:rPr lang="en-US" altLang="zh-CN" sz="2400" i="1">
                                    <a:latin typeface="Cambria Math"/>
                                  </a:rPr>
                                  <m:t>0</m:t>
                                </m:r>
                              </m:e>
                            </m:mr>
                            <m:mr>
                              <m:e>
                                <m:eqArr>
                                  <m:eqArrPr>
                                    <m:ctrlPr>
                                      <a:rPr lang="en-US" altLang="zh-CN" sz="2400" i="1">
                                        <a:latin typeface="Cambria Math"/>
                                      </a:rPr>
                                    </m:ctrlPr>
                                  </m:eqArrPr>
                                  <m:e>
                                    <m:r>
                                      <a:rPr lang="en-US" altLang="zh-CN" sz="2400" i="1">
                                        <a:latin typeface="Cambria Math"/>
                                      </a:rPr>
                                      <m:t>1/3</m:t>
                                    </m:r>
                                  </m:e>
                                  <m:e>
                                    <m:r>
                                      <a:rPr lang="en-US" altLang="zh-CN" sz="2400" i="1">
                                        <a:latin typeface="Cambria Math"/>
                                      </a:rPr>
                                      <m:t>1/3</m:t>
                                    </m:r>
                                  </m:e>
                                </m:eqArr>
                              </m:e>
                              <m:e>
                                <m:eqArr>
                                  <m:eqArrPr>
                                    <m:ctrlPr>
                                      <a:rPr lang="en-US" altLang="zh-CN" sz="2400" i="1">
                                        <a:latin typeface="Cambria Math"/>
                                      </a:rPr>
                                    </m:ctrlPr>
                                  </m:eqArrPr>
                                  <m:e>
                                    <m:r>
                                      <a:rPr lang="en-US" altLang="zh-CN" sz="2400" i="1">
                                        <a:latin typeface="Cambria Math"/>
                                      </a:rPr>
                                      <m:t>1/2</m:t>
                                    </m:r>
                                  </m:e>
                                  <m:e>
                                    <m:r>
                                      <a:rPr lang="en-US" altLang="zh-CN" sz="2400" i="1">
                                        <a:latin typeface="Cambria Math"/>
                                      </a:rPr>
                                      <m:t>0</m:t>
                                    </m:r>
                                  </m:e>
                                </m:eqArr>
                              </m:e>
                              <m:e>
                                <m:eqArr>
                                  <m:eqArrPr>
                                    <m:ctrlPr>
                                      <a:rPr lang="en-US" altLang="zh-CN" sz="2400" i="1">
                                        <a:latin typeface="Cambria Math"/>
                                      </a:rPr>
                                    </m:ctrlPr>
                                  </m:eqArrPr>
                                  <m:e>
                                    <m:r>
                                      <a:rPr lang="en-US" altLang="zh-CN" sz="2400" i="1">
                                        <a:latin typeface="Cambria Math"/>
                                      </a:rPr>
                                      <m:t>0</m:t>
                                    </m:r>
                                  </m:e>
                                  <m:e>
                                    <m:r>
                                      <a:rPr lang="en-US" altLang="zh-CN" sz="2400" i="1">
                                        <a:latin typeface="Cambria Math"/>
                                      </a:rPr>
                                      <m:t>1</m:t>
                                    </m:r>
                                  </m:e>
                                </m:eqArr>
                              </m:e>
                            </m:mr>
                          </m:m>
                          <m:r>
                            <a:rPr lang="en-US" altLang="zh-CN" sz="2400" i="1">
                              <a:latin typeface="Cambria Math"/>
                            </a:rPr>
                            <m:t>    </m:t>
                          </m:r>
                          <m:m>
                            <m:mPr>
                              <m:mcs>
                                <m:mc>
                                  <m:mcPr>
                                    <m:count m:val="1"/>
                                    <m:mcJc m:val="center"/>
                                  </m:mcPr>
                                </m:mc>
                              </m:mcs>
                              <m:ctrlPr>
                                <a:rPr lang="en-US" altLang="zh-CN" sz="2400" i="1">
                                  <a:latin typeface="Cambria Math"/>
                                </a:rPr>
                              </m:ctrlPr>
                            </m:mPr>
                            <m:mr>
                              <m:e>
                                <m:r>
                                  <m:rPr>
                                    <m:brk m:alnAt="7"/>
                                  </m:rPr>
                                  <a:rPr lang="en-US" altLang="zh-CN" sz="2400" i="1">
                                    <a:latin typeface="Cambria Math"/>
                                  </a:rPr>
                                  <m:t>1</m:t>
                                </m:r>
                                <m:r>
                                  <a:rPr lang="en-US" altLang="zh-CN" sz="2400" i="1">
                                    <a:latin typeface="Cambria Math"/>
                                  </a:rPr>
                                  <m:t>/2</m:t>
                                </m:r>
                              </m:e>
                            </m:mr>
                            <m:mr>
                              <m:e>
                                <m:r>
                                  <a:rPr lang="en-US" altLang="zh-CN" sz="2400" i="1">
                                    <a:latin typeface="Cambria Math"/>
                                  </a:rPr>
                                  <m:t>1/2</m:t>
                                </m:r>
                              </m:e>
                            </m:mr>
                            <m:mr>
                              <m:e>
                                <m:eqArr>
                                  <m:eqArrPr>
                                    <m:ctrlPr>
                                      <a:rPr lang="en-US" altLang="zh-CN" sz="2400" i="1">
                                        <a:latin typeface="Cambria Math"/>
                                      </a:rPr>
                                    </m:ctrlPr>
                                  </m:eqArrPr>
                                  <m:e>
                                    <m:r>
                                      <a:rPr lang="en-US" altLang="zh-CN" sz="2400" i="1">
                                        <a:latin typeface="Cambria Math"/>
                                      </a:rPr>
                                      <m:t>0</m:t>
                                    </m:r>
                                  </m:e>
                                  <m:e>
                                    <m:r>
                                      <a:rPr lang="en-US" altLang="zh-CN" sz="2400" i="1">
                                        <a:latin typeface="Cambria Math"/>
                                      </a:rPr>
                                      <m:t>0</m:t>
                                    </m:r>
                                  </m:e>
                                </m:eqArr>
                              </m:e>
                            </m:mr>
                          </m:m>
                        </m:e>
                      </m:d>
                      <m:d>
                        <m:dPr>
                          <m:begChr m:val="["/>
                          <m:endChr m:val="]"/>
                          <m:ctrlPr>
                            <a:rPr lang="en-US" altLang="zh-CN" sz="2400" b="0" i="1" smtClean="0">
                              <a:latin typeface="Cambria Math"/>
                            </a:rPr>
                          </m:ctrlPr>
                        </m:dPr>
                        <m:e>
                          <m:m>
                            <m:mPr>
                              <m:mcs>
                                <m:mc>
                                  <m:mcPr>
                                    <m:count m:val="1"/>
                                    <m:mcJc m:val="center"/>
                                  </m:mcPr>
                                </m:mc>
                              </m:mcs>
                              <m:ctrlPr>
                                <a:rPr lang="en-US" altLang="zh-CN" sz="2400" b="0" i="1" smtClean="0">
                                  <a:latin typeface="Cambria Math"/>
                                </a:rPr>
                              </m:ctrlPr>
                            </m:mPr>
                            <m:mr>
                              <m:e>
                                <m:r>
                                  <m:rPr>
                                    <m:brk m:alnAt="7"/>
                                  </m:rPr>
                                  <a:rPr lang="en-US" altLang="zh-CN" sz="2400" b="0" i="1" smtClean="0">
                                    <a:latin typeface="Cambria Math"/>
                                  </a:rPr>
                                  <m:t>1</m:t>
                                </m:r>
                                <m:r>
                                  <a:rPr lang="en-US" altLang="zh-CN" sz="2400" b="0" i="1" smtClean="0">
                                    <a:latin typeface="Cambria Math"/>
                                  </a:rPr>
                                  <m:t>/4</m:t>
                                </m:r>
                              </m:e>
                            </m:mr>
                            <m:mr>
                              <m:e>
                                <m:eqArr>
                                  <m:eqArrPr>
                                    <m:ctrlPr>
                                      <a:rPr lang="en-US" altLang="zh-CN" sz="2400" b="0" i="1" smtClean="0">
                                        <a:latin typeface="Cambria Math"/>
                                      </a:rPr>
                                    </m:ctrlPr>
                                  </m:eqArrPr>
                                  <m:e>
                                    <m:r>
                                      <a:rPr lang="en-US" altLang="zh-CN" sz="2400" b="0" i="1" smtClean="0">
                                        <a:latin typeface="Cambria Math"/>
                                      </a:rPr>
                                      <m:t>1/4</m:t>
                                    </m:r>
                                  </m:e>
                                  <m:e>
                                    <m:r>
                                      <a:rPr lang="en-US" altLang="zh-CN" sz="2400" b="0" i="1" smtClean="0">
                                        <a:latin typeface="Cambria Math"/>
                                      </a:rPr>
                                      <m:t>1/4</m:t>
                                    </m:r>
                                  </m:e>
                                </m:eqArr>
                              </m:e>
                            </m:mr>
                            <m:mr>
                              <m:e>
                                <m:r>
                                  <a:rPr lang="en-US" altLang="zh-CN" sz="2400" b="0" i="1" smtClean="0">
                                    <a:latin typeface="Cambria Math"/>
                                  </a:rPr>
                                  <m:t>1/4</m:t>
                                </m:r>
                              </m:e>
                            </m:mr>
                          </m:m>
                        </m:e>
                      </m:d>
                    </m:oMath>
                  </m:oMathPara>
                </a14:m>
                <a:endParaRPr lang="zh-CN" alt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3522740" y="2893469"/>
                <a:ext cx="5311389" cy="1550489"/>
              </a:xfrm>
              <a:prstGeom prst="rect">
                <a:avLst/>
              </a:prstGeom>
              <a:blipFill rotWithShape="1">
                <a:blip r:embed="rId2"/>
                <a:stretch>
                  <a:fillRect/>
                </a:stretch>
              </a:blipFill>
            </p:spPr>
            <p:txBody>
              <a:bodyPr/>
              <a:lstStyle/>
              <a:p>
                <a:r>
                  <a:rPr lang="zh-CN" altLang="en-US">
                    <a:noFill/>
                  </a:rPr>
                  <a:t> </a:t>
                </a:r>
              </a:p>
            </p:txBody>
          </p:sp>
        </mc:Fallback>
      </mc:AlternateContent>
      <p:sp>
        <p:nvSpPr>
          <p:cNvPr id="34" name="TextBox 33"/>
          <p:cNvSpPr txBox="1"/>
          <p:nvPr/>
        </p:nvSpPr>
        <p:spPr>
          <a:xfrm>
            <a:off x="1331640" y="483518"/>
            <a:ext cx="2232248"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a:t>
            </a:r>
            <a:endParaRPr lang="zh-CN" altLang="en-US" sz="2400" b="1" dirty="0">
              <a:latin typeface="幼圆" pitchFamily="49" charset="-122"/>
              <a:ea typeface="幼圆" pitchFamily="49" charset="-122"/>
            </a:endParaRPr>
          </a:p>
        </p:txBody>
      </p:sp>
      <p:sp>
        <p:nvSpPr>
          <p:cNvPr id="35" name="椭圆 34"/>
          <p:cNvSpPr/>
          <p:nvPr/>
        </p:nvSpPr>
        <p:spPr>
          <a:xfrm>
            <a:off x="4211960" y="1879044"/>
            <a:ext cx="663894" cy="5743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smtClean="0"/>
              <a:t>T</a:t>
            </a:r>
            <a:r>
              <a:rPr lang="en-US" altLang="zh-CN" sz="1400" dirty="0" smtClean="0"/>
              <a:t>0</a:t>
            </a:r>
            <a:endParaRPr lang="zh-CN" altLang="en-US" sz="1400" dirty="0"/>
          </a:p>
        </p:txBody>
      </p:sp>
      <p:cxnSp>
        <p:nvCxnSpPr>
          <p:cNvPr id="5" name="直接箭头连接符 4"/>
          <p:cNvCxnSpPr>
            <a:stCxn id="35" idx="6"/>
          </p:cNvCxnSpPr>
          <p:nvPr/>
        </p:nvCxnSpPr>
        <p:spPr>
          <a:xfrm>
            <a:off x="4875854" y="2166205"/>
            <a:ext cx="64855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5499061" y="1851670"/>
            <a:ext cx="663894" cy="5743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smtClean="0"/>
              <a:t>T</a:t>
            </a:r>
            <a:r>
              <a:rPr lang="en-US" altLang="zh-CN" sz="1400" dirty="0"/>
              <a:t>1</a:t>
            </a:r>
            <a:endParaRPr lang="zh-CN" altLang="en-US" sz="1400" dirty="0"/>
          </a:p>
        </p:txBody>
      </p:sp>
      <p:grpSp>
        <p:nvGrpSpPr>
          <p:cNvPr id="37" name="组合 36"/>
          <p:cNvGrpSpPr/>
          <p:nvPr/>
        </p:nvGrpSpPr>
        <p:grpSpPr>
          <a:xfrm>
            <a:off x="971600" y="1347614"/>
            <a:ext cx="2265252" cy="1938774"/>
            <a:chOff x="1043608" y="1751417"/>
            <a:chExt cx="3507488" cy="2476517"/>
          </a:xfrm>
        </p:grpSpPr>
        <p:sp>
          <p:nvSpPr>
            <p:cNvPr id="38" name="椭圆 37"/>
            <p:cNvSpPr/>
            <p:nvPr/>
          </p:nvSpPr>
          <p:spPr>
            <a:xfrm>
              <a:off x="1043608" y="1779662"/>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39" name="椭圆 38"/>
            <p:cNvSpPr/>
            <p:nvPr/>
          </p:nvSpPr>
          <p:spPr>
            <a:xfrm>
              <a:off x="3779912" y="1751417"/>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40" name="椭圆 39"/>
            <p:cNvSpPr/>
            <p:nvPr/>
          </p:nvSpPr>
          <p:spPr>
            <a:xfrm>
              <a:off x="3831015" y="3435845"/>
              <a:ext cx="720081" cy="792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sp>
          <p:nvSpPr>
            <p:cNvPr id="41" name="椭圆 40"/>
            <p:cNvSpPr/>
            <p:nvPr/>
          </p:nvSpPr>
          <p:spPr>
            <a:xfrm>
              <a:off x="1049355" y="3363838"/>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a:t>
              </a:r>
              <a:endParaRPr lang="zh-CN" altLang="en-US" sz="3200" dirty="0">
                <a:solidFill>
                  <a:schemeClr val="tx1"/>
                </a:solidFill>
              </a:endParaRPr>
            </a:p>
          </p:txBody>
        </p:sp>
        <p:cxnSp>
          <p:nvCxnSpPr>
            <p:cNvPr id="42" name="直接箭头连接符 41"/>
            <p:cNvCxnSpPr/>
            <p:nvPr/>
          </p:nvCxnSpPr>
          <p:spPr>
            <a:xfrm>
              <a:off x="1907704" y="2175706"/>
              <a:ext cx="172819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139952" y="2571750"/>
              <a:ext cx="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flipH="1" flipV="1">
              <a:off x="1907704" y="3831890"/>
              <a:ext cx="1840295" cy="68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1769435" y="2427734"/>
              <a:ext cx="1978564" cy="115212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1769435" y="2427734"/>
              <a:ext cx="1978564" cy="115212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1547664" y="2571750"/>
              <a:ext cx="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1259632" y="2643758"/>
              <a:ext cx="0" cy="67253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H="1">
              <a:off x="1907704" y="1995686"/>
              <a:ext cx="164529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1776559"/>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483518"/>
            <a:ext cx="2088232"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a:t>
            </a:r>
            <a:endParaRPr lang="zh-CN" altLang="en-US" sz="2400" b="1" dirty="0">
              <a:latin typeface="幼圆" pitchFamily="49" charset="-122"/>
              <a:ea typeface="幼圆" pitchFamily="49" charset="-122"/>
            </a:endParaRPr>
          </a:p>
        </p:txBody>
      </p:sp>
      <p:sp>
        <p:nvSpPr>
          <p:cNvPr id="3" name="椭圆 2"/>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3</a:t>
            </a:r>
            <a:endParaRPr lang="zh-CN" altLang="en-US" dirty="0"/>
          </a:p>
        </p:txBody>
      </p:sp>
      <mc:AlternateContent xmlns:mc="http://schemas.openxmlformats.org/markup-compatibility/2006" xmlns:a14="http://schemas.microsoft.com/office/drawing/2010/main">
        <mc:Choice Requires="a14">
          <p:sp>
            <p:nvSpPr>
              <p:cNvPr id="33" name="TextBox 32"/>
              <p:cNvSpPr txBox="1"/>
              <p:nvPr/>
            </p:nvSpPr>
            <p:spPr>
              <a:xfrm>
                <a:off x="3717632" y="2981726"/>
                <a:ext cx="4429161" cy="12405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𝑉</m:t>
                          </m:r>
                        </m:e>
                        <m:sub>
                          <m:r>
                            <a:rPr lang="en-US" altLang="zh-CN" b="0" i="1" smtClean="0">
                              <a:latin typeface="Cambria Math"/>
                            </a:rPr>
                            <m:t>2</m:t>
                          </m:r>
                        </m:sub>
                      </m:sSub>
                      <m:r>
                        <a:rPr lang="en-US" altLang="zh-CN" i="1">
                          <a:latin typeface="Cambria Math"/>
                        </a:rPr>
                        <m:t>=</m:t>
                      </m:r>
                      <m:r>
                        <a:rPr lang="en-US" altLang="zh-CN" b="0" i="1" smtClean="0">
                          <a:latin typeface="Cambria Math"/>
                        </a:rPr>
                        <m:t>𝑀</m:t>
                      </m:r>
                      <m:sSup>
                        <m:sSupPr>
                          <m:ctrlPr>
                            <a:rPr lang="zh-CN" altLang="en-US" i="1" dirty="0">
                              <a:latin typeface="Cambria Math"/>
                            </a:rPr>
                          </m:ctrlPr>
                        </m:sSupPr>
                        <m:e>
                          <m:r>
                            <a:rPr lang="en-US" altLang="zh-CN" i="1" dirty="0">
                              <a:latin typeface="Cambria Math"/>
                            </a:rPr>
                            <m:t>𝑉</m:t>
                          </m:r>
                        </m:e>
                        <m:sup>
                          <m:r>
                            <a:rPr lang="en-US" altLang="zh-CN" b="0" i="1" dirty="0" smtClean="0">
                              <a:latin typeface="Cambria Math"/>
                            </a:rPr>
                            <m:t>1</m:t>
                          </m:r>
                        </m:sup>
                      </m:sSup>
                      <m:r>
                        <a:rPr lang="en-US" altLang="zh-CN" b="0" i="1" smtClean="0">
                          <a:latin typeface="Cambria Math"/>
                        </a:rPr>
                        <m:t>=</m:t>
                      </m:r>
                      <m:sSup>
                        <m:sSupPr>
                          <m:ctrlPr>
                            <a:rPr lang="en-US" altLang="zh-CN" i="1" smtClean="0">
                              <a:latin typeface="Cambria Math"/>
                            </a:rPr>
                          </m:ctrlPr>
                        </m:sSupPr>
                        <m:e>
                          <m:d>
                            <m:dPr>
                              <m:begChr m:val="["/>
                              <m:endChr m:val="]"/>
                              <m:ctrlPr>
                                <a:rPr lang="en-US" altLang="zh-CN" i="1">
                                  <a:latin typeface="Cambria Math"/>
                                </a:rPr>
                              </m:ctrlPr>
                            </m:dPr>
                            <m:e>
                              <m:m>
                                <m:mPr>
                                  <m:mcs>
                                    <m:mc>
                                      <m:mcPr>
                                        <m:count m:val="3"/>
                                        <m:mcJc m:val="center"/>
                                      </m:mcPr>
                                    </m:mc>
                                  </m:mcs>
                                  <m:ctrlPr>
                                    <a:rPr lang="en-US" altLang="zh-CN" i="1">
                                      <a:latin typeface="Cambria Math"/>
                                    </a:rPr>
                                  </m:ctrlPr>
                                </m:mPr>
                                <m:mr>
                                  <m:e>
                                    <m:r>
                                      <m:rPr>
                                        <m:brk m:alnAt="7"/>
                                      </m:rPr>
                                      <a:rPr lang="en-US" altLang="zh-CN" i="1">
                                        <a:latin typeface="Cambria Math"/>
                                      </a:rPr>
                                      <m:t>0</m:t>
                                    </m:r>
                                  </m:e>
                                  <m:e>
                                    <m:r>
                                      <a:rPr lang="en-US" altLang="zh-CN" i="1">
                                        <a:latin typeface="Cambria Math"/>
                                      </a:rPr>
                                      <m:t>1/2</m:t>
                                    </m:r>
                                  </m:e>
                                  <m:e>
                                    <m:r>
                                      <a:rPr lang="en-US" altLang="zh-CN" i="1">
                                        <a:latin typeface="Cambria Math"/>
                                      </a:rPr>
                                      <m:t>0</m:t>
                                    </m:r>
                                  </m:e>
                                </m:mr>
                                <m:mr>
                                  <m:e>
                                    <m:r>
                                      <a:rPr lang="en-US" altLang="zh-CN" i="1">
                                        <a:latin typeface="Cambria Math"/>
                                      </a:rPr>
                                      <m:t>1/3</m:t>
                                    </m:r>
                                  </m:e>
                                  <m:e>
                                    <m:r>
                                      <a:rPr lang="en-US" altLang="zh-CN" i="1">
                                        <a:latin typeface="Cambria Math"/>
                                      </a:rPr>
                                      <m:t>0</m:t>
                                    </m:r>
                                  </m:e>
                                  <m:e>
                                    <m:r>
                                      <a:rPr lang="en-US" altLang="zh-CN" i="1">
                                        <a:latin typeface="Cambria Math"/>
                                      </a:rPr>
                                      <m:t>0</m:t>
                                    </m:r>
                                  </m:e>
                                </m:mr>
                                <m:mr>
                                  <m:e>
                                    <m:eqArr>
                                      <m:eqArrPr>
                                        <m:ctrlPr>
                                          <a:rPr lang="en-US" altLang="zh-CN" i="1">
                                            <a:latin typeface="Cambria Math"/>
                                          </a:rPr>
                                        </m:ctrlPr>
                                      </m:eqArrPr>
                                      <m:e>
                                        <m:r>
                                          <a:rPr lang="en-US" altLang="zh-CN" i="1">
                                            <a:latin typeface="Cambria Math"/>
                                          </a:rPr>
                                          <m:t>1/3</m:t>
                                        </m:r>
                                      </m:e>
                                      <m:e>
                                        <m:r>
                                          <a:rPr lang="en-US" altLang="zh-CN" i="1">
                                            <a:latin typeface="Cambria Math"/>
                                          </a:rPr>
                                          <m:t>1/3</m:t>
                                        </m:r>
                                      </m:e>
                                    </m:eqArr>
                                  </m:e>
                                  <m:e>
                                    <m:eqArr>
                                      <m:eqArrPr>
                                        <m:ctrlPr>
                                          <a:rPr lang="en-US" altLang="zh-CN" i="1">
                                            <a:latin typeface="Cambria Math"/>
                                          </a:rPr>
                                        </m:ctrlPr>
                                      </m:eqArrPr>
                                      <m:e>
                                        <m:r>
                                          <a:rPr lang="en-US" altLang="zh-CN" i="1">
                                            <a:latin typeface="Cambria Math"/>
                                          </a:rPr>
                                          <m:t>1/2</m:t>
                                        </m:r>
                                      </m:e>
                                      <m:e>
                                        <m:r>
                                          <a:rPr lang="en-US" altLang="zh-CN" i="1">
                                            <a:latin typeface="Cambria Math"/>
                                          </a:rPr>
                                          <m:t>0</m:t>
                                        </m:r>
                                      </m:e>
                                    </m:eqArr>
                                  </m:e>
                                  <m:e>
                                    <m:eqArr>
                                      <m:eqArrPr>
                                        <m:ctrlPr>
                                          <a:rPr lang="en-US" altLang="zh-CN" i="1">
                                            <a:latin typeface="Cambria Math"/>
                                          </a:rPr>
                                        </m:ctrlPr>
                                      </m:eqArrPr>
                                      <m:e>
                                        <m:r>
                                          <a:rPr lang="en-US" altLang="zh-CN" i="1">
                                            <a:latin typeface="Cambria Math"/>
                                          </a:rPr>
                                          <m:t>0</m:t>
                                        </m:r>
                                      </m:e>
                                      <m:e>
                                        <m:r>
                                          <a:rPr lang="en-US" altLang="zh-CN" i="1">
                                            <a:latin typeface="Cambria Math"/>
                                          </a:rPr>
                                          <m:t>1</m:t>
                                        </m:r>
                                      </m:e>
                                    </m:eqArr>
                                  </m:e>
                                </m:mr>
                              </m:m>
                              <m:r>
                                <a:rPr lang="en-US" altLang="zh-CN" i="1">
                                  <a:latin typeface="Cambria Math"/>
                                </a:rPr>
                                <m:t>    </m:t>
                              </m:r>
                              <m:m>
                                <m:mPr>
                                  <m:mcs>
                                    <m:mc>
                                      <m:mcPr>
                                        <m:count m:val="1"/>
                                        <m:mcJc m:val="center"/>
                                      </m:mcPr>
                                    </m:mc>
                                  </m:mcs>
                                  <m:ctrlPr>
                                    <a:rPr lang="en-US" altLang="zh-CN" i="1">
                                      <a:latin typeface="Cambria Math"/>
                                    </a:rPr>
                                  </m:ctrlPr>
                                </m:mPr>
                                <m:mr>
                                  <m:e>
                                    <m:r>
                                      <m:rPr>
                                        <m:brk m:alnAt="7"/>
                                      </m:rPr>
                                      <a:rPr lang="en-US" altLang="zh-CN" i="1">
                                        <a:latin typeface="Cambria Math"/>
                                      </a:rPr>
                                      <m:t>1</m:t>
                                    </m:r>
                                    <m:r>
                                      <a:rPr lang="en-US" altLang="zh-CN" i="1">
                                        <a:latin typeface="Cambria Math"/>
                                      </a:rPr>
                                      <m:t>/2</m:t>
                                    </m:r>
                                  </m:e>
                                </m:mr>
                                <m:mr>
                                  <m:e>
                                    <m:r>
                                      <a:rPr lang="en-US" altLang="zh-CN" i="1">
                                        <a:latin typeface="Cambria Math"/>
                                      </a:rPr>
                                      <m:t>1/2</m:t>
                                    </m:r>
                                  </m:e>
                                </m:mr>
                                <m:mr>
                                  <m:e>
                                    <m:eqArr>
                                      <m:eqArrPr>
                                        <m:ctrlPr>
                                          <a:rPr lang="en-US" altLang="zh-CN" i="1">
                                            <a:latin typeface="Cambria Math"/>
                                          </a:rPr>
                                        </m:ctrlPr>
                                      </m:eqArrPr>
                                      <m:e>
                                        <m:r>
                                          <a:rPr lang="en-US" altLang="zh-CN" i="1">
                                            <a:latin typeface="Cambria Math"/>
                                          </a:rPr>
                                          <m:t>0</m:t>
                                        </m:r>
                                      </m:e>
                                      <m:e>
                                        <m:r>
                                          <a:rPr lang="en-US" altLang="zh-CN" i="1">
                                            <a:latin typeface="Cambria Math"/>
                                          </a:rPr>
                                          <m:t>0</m:t>
                                        </m:r>
                                      </m:e>
                                    </m:eqArr>
                                  </m:e>
                                </m:mr>
                              </m:m>
                            </m:e>
                          </m:d>
                        </m:e>
                        <m:sup>
                          <m:r>
                            <a:rPr lang="en-US" altLang="zh-CN" b="0" i="1" smtClean="0">
                              <a:latin typeface="Cambria Math"/>
                            </a:rPr>
                            <m:t>2</m:t>
                          </m:r>
                        </m:sup>
                      </m:sSup>
                      <m:d>
                        <m:dPr>
                          <m:begChr m:val="["/>
                          <m:endChr m:val="]"/>
                          <m:ctrlPr>
                            <a:rPr lang="en-US" altLang="zh-CN" b="0" i="1" smtClean="0">
                              <a:latin typeface="Cambria Math"/>
                            </a:rPr>
                          </m:ctrlPr>
                        </m:dPr>
                        <m:e>
                          <m:m>
                            <m:mPr>
                              <m:mcs>
                                <m:mc>
                                  <m:mcPr>
                                    <m:count m:val="1"/>
                                    <m:mcJc m:val="center"/>
                                  </m:mcPr>
                                </m:mc>
                              </m:mcs>
                              <m:ctrlPr>
                                <a:rPr lang="en-US" altLang="zh-CN" b="0" i="1" smtClean="0">
                                  <a:latin typeface="Cambria Math"/>
                                </a:rPr>
                              </m:ctrlPr>
                            </m:mPr>
                            <m:mr>
                              <m:e>
                                <m:r>
                                  <m:rPr>
                                    <m:brk m:alnAt="7"/>
                                  </m:rPr>
                                  <a:rPr lang="en-US" altLang="zh-CN" b="0" i="1" smtClean="0">
                                    <a:latin typeface="Cambria Math"/>
                                  </a:rPr>
                                  <m:t>1</m:t>
                                </m:r>
                                <m:r>
                                  <a:rPr lang="en-US" altLang="zh-CN" b="0" i="1" smtClean="0">
                                    <a:latin typeface="Cambria Math"/>
                                  </a:rPr>
                                  <m:t>/4</m:t>
                                </m:r>
                              </m:e>
                            </m:mr>
                            <m:mr>
                              <m:e>
                                <m:eqArr>
                                  <m:eqArrPr>
                                    <m:ctrlPr>
                                      <a:rPr lang="en-US" altLang="zh-CN" b="0" i="1" smtClean="0">
                                        <a:latin typeface="Cambria Math"/>
                                      </a:rPr>
                                    </m:ctrlPr>
                                  </m:eqArrPr>
                                  <m:e>
                                    <m:r>
                                      <a:rPr lang="en-US" altLang="zh-CN" b="0" i="1" smtClean="0">
                                        <a:latin typeface="Cambria Math"/>
                                      </a:rPr>
                                      <m:t>1/4</m:t>
                                    </m:r>
                                  </m:e>
                                  <m:e>
                                    <m:r>
                                      <a:rPr lang="en-US" altLang="zh-CN" b="0" i="1" smtClean="0">
                                        <a:latin typeface="Cambria Math"/>
                                      </a:rPr>
                                      <m:t>1/4</m:t>
                                    </m:r>
                                  </m:e>
                                </m:eqArr>
                              </m:e>
                            </m:mr>
                            <m:mr>
                              <m:e>
                                <m:r>
                                  <a:rPr lang="en-US" altLang="zh-CN" b="0" i="1" smtClean="0">
                                    <a:latin typeface="Cambria Math"/>
                                  </a:rPr>
                                  <m:t>1/4</m:t>
                                </m:r>
                              </m:e>
                            </m:mr>
                          </m:m>
                        </m:e>
                      </m:d>
                    </m:oMath>
                  </m:oMathPara>
                </a14:m>
                <a:endParaRPr lang="zh-CN" alt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3717632" y="2981726"/>
                <a:ext cx="4429161" cy="1240596"/>
              </a:xfrm>
              <a:prstGeom prst="rect">
                <a:avLst/>
              </a:prstGeom>
              <a:blipFill rotWithShape="1">
                <a:blip r:embed="rId2"/>
                <a:stretch>
                  <a:fillRect/>
                </a:stretch>
              </a:blipFill>
            </p:spPr>
            <p:txBody>
              <a:bodyPr/>
              <a:lstStyle/>
              <a:p>
                <a:r>
                  <a:rPr lang="zh-CN" altLang="en-US">
                    <a:noFill/>
                  </a:rPr>
                  <a:t> </a:t>
                </a:r>
              </a:p>
            </p:txBody>
          </p:sp>
        </mc:Fallback>
      </mc:AlternateContent>
      <p:grpSp>
        <p:nvGrpSpPr>
          <p:cNvPr id="34" name="组合 33"/>
          <p:cNvGrpSpPr/>
          <p:nvPr/>
        </p:nvGrpSpPr>
        <p:grpSpPr>
          <a:xfrm>
            <a:off x="971600" y="1347614"/>
            <a:ext cx="2265252" cy="1938774"/>
            <a:chOff x="1043608" y="1751417"/>
            <a:chExt cx="3507488" cy="2476517"/>
          </a:xfrm>
        </p:grpSpPr>
        <p:sp>
          <p:nvSpPr>
            <p:cNvPr id="35" name="椭圆 34"/>
            <p:cNvSpPr/>
            <p:nvPr/>
          </p:nvSpPr>
          <p:spPr>
            <a:xfrm>
              <a:off x="1043608" y="1779662"/>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36" name="椭圆 35"/>
            <p:cNvSpPr/>
            <p:nvPr/>
          </p:nvSpPr>
          <p:spPr>
            <a:xfrm>
              <a:off x="3779912" y="1751417"/>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37" name="椭圆 36"/>
            <p:cNvSpPr/>
            <p:nvPr/>
          </p:nvSpPr>
          <p:spPr>
            <a:xfrm>
              <a:off x="3831015" y="3435845"/>
              <a:ext cx="720081" cy="792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sp>
          <p:nvSpPr>
            <p:cNvPr id="38" name="椭圆 37"/>
            <p:cNvSpPr/>
            <p:nvPr/>
          </p:nvSpPr>
          <p:spPr>
            <a:xfrm>
              <a:off x="1049355" y="3363838"/>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a:t>
              </a:r>
              <a:endParaRPr lang="zh-CN" altLang="en-US" sz="3200" dirty="0">
                <a:solidFill>
                  <a:schemeClr val="tx1"/>
                </a:solidFill>
              </a:endParaRPr>
            </a:p>
          </p:txBody>
        </p:sp>
        <p:cxnSp>
          <p:nvCxnSpPr>
            <p:cNvPr id="39" name="直接箭头连接符 38"/>
            <p:cNvCxnSpPr/>
            <p:nvPr/>
          </p:nvCxnSpPr>
          <p:spPr>
            <a:xfrm>
              <a:off x="1907704" y="2175706"/>
              <a:ext cx="172819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4139952" y="2571750"/>
              <a:ext cx="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flipV="1">
              <a:off x="1907704" y="3831890"/>
              <a:ext cx="1840295" cy="68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1769435" y="2427734"/>
              <a:ext cx="1978564" cy="115212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1769435" y="2427734"/>
              <a:ext cx="1978564" cy="115212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1547664" y="2571750"/>
              <a:ext cx="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flipV="1">
              <a:off x="1259632" y="2643758"/>
              <a:ext cx="0" cy="67253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1907704" y="1995686"/>
              <a:ext cx="164529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3685921" y="1275606"/>
            <a:ext cx="1261884" cy="461665"/>
          </a:xfrm>
          <a:prstGeom prst="rect">
            <a:avLst/>
          </a:prstGeom>
          <a:noFill/>
        </p:spPr>
        <p:txBody>
          <a:bodyPr wrap="none" rtlCol="0">
            <a:spAutoFit/>
          </a:bodyPr>
          <a:lstStyle/>
          <a:p>
            <a:r>
              <a:rPr lang="zh-CN" altLang="en-US" sz="2400" dirty="0" smtClean="0">
                <a:latin typeface="幼圆" pitchFamily="49" charset="-122"/>
                <a:ea typeface="幼圆" pitchFamily="49" charset="-122"/>
              </a:rPr>
              <a:t>第</a:t>
            </a:r>
            <a:r>
              <a:rPr lang="en-US" altLang="zh-CN" sz="2400" dirty="0" smtClean="0">
                <a:latin typeface="幼圆" pitchFamily="49" charset="-122"/>
                <a:ea typeface="幼圆" pitchFamily="49" charset="-122"/>
              </a:rPr>
              <a:t>2</a:t>
            </a:r>
            <a:r>
              <a:rPr lang="zh-CN" altLang="en-US" sz="2400" dirty="0" smtClean="0">
                <a:latin typeface="幼圆" pitchFamily="49" charset="-122"/>
                <a:ea typeface="幼圆" pitchFamily="49" charset="-122"/>
              </a:rPr>
              <a:t>轮：</a:t>
            </a:r>
            <a:endParaRPr lang="zh-CN" altLang="en-US" sz="2400" dirty="0">
              <a:latin typeface="幼圆" pitchFamily="49" charset="-122"/>
              <a:ea typeface="幼圆" pitchFamily="49" charset="-122"/>
            </a:endParaRPr>
          </a:p>
        </p:txBody>
      </p:sp>
      <p:sp>
        <p:nvSpPr>
          <p:cNvPr id="48" name="椭圆 47"/>
          <p:cNvSpPr/>
          <p:nvPr/>
        </p:nvSpPr>
        <p:spPr>
          <a:xfrm>
            <a:off x="4211960" y="1879044"/>
            <a:ext cx="663894" cy="5743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smtClean="0"/>
              <a:t>T</a:t>
            </a:r>
            <a:r>
              <a:rPr lang="en-US" altLang="zh-CN" sz="1400" dirty="0" smtClean="0"/>
              <a:t>0</a:t>
            </a:r>
            <a:endParaRPr lang="zh-CN" altLang="en-US" sz="1400" dirty="0"/>
          </a:p>
        </p:txBody>
      </p:sp>
      <p:cxnSp>
        <p:nvCxnSpPr>
          <p:cNvPr id="49" name="直接箭头连接符 48"/>
          <p:cNvCxnSpPr>
            <a:stCxn id="48" idx="6"/>
          </p:cNvCxnSpPr>
          <p:nvPr/>
        </p:nvCxnSpPr>
        <p:spPr>
          <a:xfrm>
            <a:off x="4875854" y="2166205"/>
            <a:ext cx="64855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5499061" y="1851670"/>
            <a:ext cx="663894" cy="5743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smtClean="0"/>
              <a:t>T</a:t>
            </a:r>
            <a:r>
              <a:rPr lang="en-US" altLang="zh-CN" sz="1400" dirty="0"/>
              <a:t>1</a:t>
            </a:r>
            <a:endParaRPr lang="zh-CN" altLang="en-US" sz="1400" dirty="0"/>
          </a:p>
        </p:txBody>
      </p:sp>
      <p:cxnSp>
        <p:nvCxnSpPr>
          <p:cNvPr id="51" name="直接箭头连接符 50"/>
          <p:cNvCxnSpPr/>
          <p:nvPr/>
        </p:nvCxnSpPr>
        <p:spPr>
          <a:xfrm>
            <a:off x="6181041" y="2110291"/>
            <a:ext cx="64855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6804248" y="1795756"/>
            <a:ext cx="663894" cy="5743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smtClean="0"/>
              <a:t>T</a:t>
            </a:r>
            <a:r>
              <a:rPr lang="en-US" altLang="zh-CN" sz="1400" dirty="0" smtClean="0"/>
              <a:t>2</a:t>
            </a:r>
            <a:endParaRPr lang="zh-CN" altLang="en-US" sz="1400" dirty="0"/>
          </a:p>
        </p:txBody>
      </p:sp>
    </p:spTree>
    <p:extLst>
      <p:ext uri="{BB962C8B-B14F-4D97-AF65-F5344CB8AC3E}">
        <p14:creationId xmlns:p14="http://schemas.microsoft.com/office/powerpoint/2010/main" val="1450033005"/>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Box 19"/>
              <p:cNvSpPr txBox="1"/>
              <p:nvPr/>
            </p:nvSpPr>
            <p:spPr>
              <a:xfrm>
                <a:off x="5151095" y="3507854"/>
                <a:ext cx="1899238" cy="5309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zh-CN" altLang="en-US" sz="2800" i="1" dirty="0" smtClean="0">
                              <a:latin typeface="Cambria Math"/>
                            </a:rPr>
                          </m:ctrlPr>
                        </m:sSupPr>
                        <m:e>
                          <m:r>
                            <a:rPr lang="en-US" altLang="zh-CN" sz="2800" b="0" i="1" dirty="0" smtClean="0">
                              <a:latin typeface="Cambria Math"/>
                            </a:rPr>
                            <m:t>𝑉</m:t>
                          </m:r>
                        </m:e>
                        <m:sup>
                          <m:r>
                            <a:rPr lang="en-US" altLang="zh-CN" sz="2800" b="0" i="1" dirty="0" smtClean="0">
                              <a:latin typeface="Cambria Math"/>
                            </a:rPr>
                            <m:t>𝑘</m:t>
                          </m:r>
                        </m:sup>
                      </m:sSup>
                      <m:r>
                        <a:rPr lang="en-US" altLang="zh-CN" sz="2800" i="1">
                          <a:latin typeface="Cambria Math"/>
                        </a:rPr>
                        <m:t>=</m:t>
                      </m:r>
                      <m:sSup>
                        <m:sSupPr>
                          <m:ctrlPr>
                            <a:rPr lang="en-US" altLang="zh-CN" sz="2800" i="1" smtClean="0">
                              <a:latin typeface="Cambria Math"/>
                            </a:rPr>
                          </m:ctrlPr>
                        </m:sSupPr>
                        <m:e>
                          <m:r>
                            <a:rPr lang="en-US" altLang="zh-CN" sz="2800" b="0" i="1" smtClean="0">
                              <a:latin typeface="Cambria Math"/>
                            </a:rPr>
                            <m:t>𝑀</m:t>
                          </m:r>
                        </m:e>
                        <m:sup>
                          <m:r>
                            <a:rPr lang="en-US" altLang="zh-CN" sz="2800" b="0" i="1" smtClean="0">
                              <a:latin typeface="Cambria Math"/>
                            </a:rPr>
                            <m:t>𝑘</m:t>
                          </m:r>
                        </m:sup>
                      </m:sSup>
                      <m:r>
                        <a:rPr lang="en-US" altLang="zh-CN" sz="2800" b="0" i="1" smtClean="0">
                          <a:latin typeface="Cambria Math"/>
                        </a:rPr>
                        <m:t>𝑉</m:t>
                      </m:r>
                    </m:oMath>
                  </m:oMathPara>
                </a14:m>
                <a:endParaRPr lang="zh-CN" altLang="en-US" sz="2800" dirty="0"/>
              </a:p>
            </p:txBody>
          </p:sp>
        </mc:Choice>
        <mc:Fallback xmlns="">
          <p:sp>
            <p:nvSpPr>
              <p:cNvPr id="20" name="TextBox 19"/>
              <p:cNvSpPr txBox="1">
                <a:spLocks noRot="1" noChangeAspect="1" noMove="1" noResize="1" noEditPoints="1" noAdjustHandles="1" noChangeArrowheads="1" noChangeShapeType="1" noTextEdit="1"/>
              </p:cNvSpPr>
              <p:nvPr/>
            </p:nvSpPr>
            <p:spPr>
              <a:xfrm>
                <a:off x="5151095" y="3507854"/>
                <a:ext cx="1899238" cy="53091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88639" y="4147856"/>
                <a:ext cx="8096174" cy="656142"/>
              </a:xfrm>
              <a:prstGeom prst="rect">
                <a:avLst/>
              </a:prstGeom>
            </p:spPr>
            <p:txBody>
              <a:bodyPr wrap="square">
                <a:spAutoFit/>
              </a:bodyPr>
              <a:lstStyle/>
              <a:p>
                <a:pPr>
                  <a:lnSpc>
                    <a:spcPct val="150000"/>
                  </a:lnSpc>
                </a:pPr>
                <a14:m>
                  <m:oMath xmlns:m="http://schemas.openxmlformats.org/officeDocument/2006/math">
                    <m:sSup>
                      <m:sSupPr>
                        <m:ctrlPr>
                          <a:rPr lang="en-US" altLang="zh-CN" sz="2400" i="1" smtClean="0">
                            <a:latin typeface="Cambria Math"/>
                          </a:rPr>
                        </m:ctrlPr>
                      </m:sSupPr>
                      <m:e>
                        <m:r>
                          <a:rPr lang="en-US" altLang="zh-CN" sz="2400" i="1">
                            <a:latin typeface="Cambria Math"/>
                          </a:rPr>
                          <m:t>𝑀</m:t>
                        </m:r>
                      </m:e>
                      <m:sup>
                        <m:r>
                          <a:rPr lang="en-US" altLang="zh-CN" sz="2400" i="1">
                            <a:latin typeface="Cambria Math"/>
                          </a:rPr>
                          <m:t>𝑘</m:t>
                        </m:r>
                      </m:sup>
                    </m:sSup>
                  </m:oMath>
                </a14:m>
                <a:r>
                  <a:rPr lang="zh-CN" altLang="en-US" sz="2400" dirty="0" smtClean="0">
                    <a:latin typeface="幼圆" pitchFamily="49" charset="-122"/>
                    <a:ea typeface="幼圆" pitchFamily="49" charset="-122"/>
                  </a:rPr>
                  <a:t> 是收敛的，所以迭代到一定次数以后，</a:t>
                </a:r>
                <a:r>
                  <a:rPr lang="zh-CN" altLang="en-US" sz="2400" dirty="0">
                    <a:latin typeface="幼圆" pitchFamily="49" charset="-122"/>
                    <a:ea typeface="幼圆" pitchFamily="49" charset="-122"/>
                  </a:rPr>
                  <a:t> </a:t>
                </a:r>
                <a14:m>
                  <m:oMath xmlns:m="http://schemas.openxmlformats.org/officeDocument/2006/math">
                    <m:sSup>
                      <m:sSupPr>
                        <m:ctrlPr>
                          <a:rPr lang="zh-CN" altLang="en-US" sz="2400" i="1" dirty="0" smtClean="0">
                            <a:latin typeface="Cambria Math"/>
                          </a:rPr>
                        </m:ctrlPr>
                      </m:sSupPr>
                      <m:e>
                        <m:r>
                          <a:rPr lang="en-US" altLang="zh-CN" sz="2400" i="1" dirty="0">
                            <a:latin typeface="Cambria Math"/>
                          </a:rPr>
                          <m:t>𝑉</m:t>
                        </m:r>
                      </m:e>
                      <m:sup>
                        <m:r>
                          <a:rPr lang="en-US" altLang="zh-CN" sz="2400" i="1" dirty="0">
                            <a:latin typeface="Cambria Math"/>
                          </a:rPr>
                          <m:t>𝑘</m:t>
                        </m:r>
                      </m:sup>
                    </m:sSup>
                    <m:r>
                      <a:rPr lang="en-US" altLang="zh-CN" sz="2400" b="0" i="1" dirty="0" smtClean="0">
                        <a:latin typeface="Cambria Math"/>
                      </a:rPr>
                      <m:t> </m:t>
                    </m:r>
                  </m:oMath>
                </a14:m>
                <a:r>
                  <a:rPr lang="zh-CN" altLang="en-US" sz="2400" dirty="0" smtClean="0">
                    <a:latin typeface="幼圆" pitchFamily="49" charset="-122"/>
                    <a:ea typeface="幼圆" pitchFamily="49" charset="-122"/>
                  </a:rPr>
                  <a:t> 趋于稳定</a:t>
                </a:r>
                <a:endParaRPr lang="zh-CN" altLang="en-US" sz="2400" dirty="0">
                  <a:latin typeface="幼圆" pitchFamily="49" charset="-122"/>
                  <a:ea typeface="幼圆" pitchFamily="49"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688639" y="4147856"/>
                <a:ext cx="8096174" cy="656142"/>
              </a:xfrm>
              <a:prstGeom prst="rect">
                <a:avLst/>
              </a:prstGeom>
              <a:blipFill rotWithShape="1">
                <a:blip r:embed="rId3"/>
                <a:stretch>
                  <a:fillRect b="-6481"/>
                </a:stretch>
              </a:blipFill>
            </p:spPr>
            <p:txBody>
              <a:bodyPr/>
              <a:lstStyle/>
              <a:p>
                <a:r>
                  <a:rPr lang="zh-CN" altLang="en-US">
                    <a:noFill/>
                  </a:rPr>
                  <a:t> </a:t>
                </a:r>
              </a:p>
            </p:txBody>
          </p:sp>
        </mc:Fallback>
      </mc:AlternateContent>
      <p:sp>
        <p:nvSpPr>
          <p:cNvPr id="22" name="TextBox 21"/>
          <p:cNvSpPr txBox="1"/>
          <p:nvPr/>
        </p:nvSpPr>
        <p:spPr>
          <a:xfrm>
            <a:off x="1331640" y="483518"/>
            <a:ext cx="2088232"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a:t>
            </a:r>
            <a:endParaRPr lang="zh-CN" altLang="en-US" sz="2400" b="1" dirty="0">
              <a:latin typeface="幼圆" pitchFamily="49" charset="-122"/>
              <a:ea typeface="幼圆" pitchFamily="49" charset="-122"/>
            </a:endParaRPr>
          </a:p>
        </p:txBody>
      </p:sp>
      <p:sp>
        <p:nvSpPr>
          <p:cNvPr id="23" name="椭圆 22"/>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3</a:t>
            </a:r>
            <a:endParaRPr lang="zh-CN" altLang="en-US" dirty="0"/>
          </a:p>
        </p:txBody>
      </p:sp>
      <p:sp>
        <p:nvSpPr>
          <p:cNvPr id="24" name="TextBox 23"/>
          <p:cNvSpPr txBox="1"/>
          <p:nvPr/>
        </p:nvSpPr>
        <p:spPr>
          <a:xfrm>
            <a:off x="3685921" y="1275606"/>
            <a:ext cx="1261884" cy="461665"/>
          </a:xfrm>
          <a:prstGeom prst="rect">
            <a:avLst/>
          </a:prstGeom>
          <a:noFill/>
        </p:spPr>
        <p:txBody>
          <a:bodyPr wrap="none" rtlCol="0">
            <a:spAutoFit/>
          </a:bodyPr>
          <a:lstStyle/>
          <a:p>
            <a:r>
              <a:rPr lang="zh-CN" altLang="en-US" sz="2400" b="1" dirty="0" smtClean="0">
                <a:latin typeface="幼圆" pitchFamily="49" charset="-122"/>
                <a:ea typeface="幼圆" pitchFamily="49" charset="-122"/>
              </a:rPr>
              <a:t>第</a:t>
            </a:r>
            <a:r>
              <a:rPr lang="en-US" altLang="zh-CN" sz="2400" b="1" dirty="0">
                <a:latin typeface="幼圆" pitchFamily="49" charset="-122"/>
                <a:ea typeface="幼圆" pitchFamily="49" charset="-122"/>
              </a:rPr>
              <a:t>k</a:t>
            </a:r>
            <a:r>
              <a:rPr lang="zh-CN" altLang="en-US" sz="2400" b="1" dirty="0" smtClean="0">
                <a:latin typeface="幼圆" pitchFamily="49" charset="-122"/>
                <a:ea typeface="幼圆" pitchFamily="49" charset="-122"/>
              </a:rPr>
              <a:t>轮</a:t>
            </a:r>
            <a:r>
              <a:rPr lang="zh-CN" altLang="en-US" sz="2400" dirty="0" smtClean="0">
                <a:latin typeface="幼圆" pitchFamily="49" charset="-122"/>
                <a:ea typeface="幼圆" pitchFamily="49" charset="-122"/>
              </a:rPr>
              <a:t>：</a:t>
            </a:r>
            <a:endParaRPr lang="zh-CN" altLang="en-US" sz="2400" dirty="0">
              <a:latin typeface="幼圆" pitchFamily="49" charset="-122"/>
              <a:ea typeface="幼圆" pitchFamily="49" charset="-122"/>
            </a:endParaRPr>
          </a:p>
        </p:txBody>
      </p:sp>
      <p:sp>
        <p:nvSpPr>
          <p:cNvPr id="25" name="椭圆 24"/>
          <p:cNvSpPr/>
          <p:nvPr/>
        </p:nvSpPr>
        <p:spPr>
          <a:xfrm>
            <a:off x="4211960" y="1879044"/>
            <a:ext cx="663894" cy="5743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smtClean="0"/>
              <a:t>T</a:t>
            </a:r>
            <a:r>
              <a:rPr lang="en-US" altLang="zh-CN" sz="1400" dirty="0" smtClean="0"/>
              <a:t>0</a:t>
            </a:r>
            <a:endParaRPr lang="zh-CN" altLang="en-US" sz="1400" dirty="0"/>
          </a:p>
        </p:txBody>
      </p:sp>
      <p:cxnSp>
        <p:nvCxnSpPr>
          <p:cNvPr id="26" name="直接箭头连接符 25"/>
          <p:cNvCxnSpPr>
            <a:stCxn id="25" idx="6"/>
          </p:cNvCxnSpPr>
          <p:nvPr/>
        </p:nvCxnSpPr>
        <p:spPr>
          <a:xfrm>
            <a:off x="4875854" y="2166205"/>
            <a:ext cx="64855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5499061" y="1851670"/>
            <a:ext cx="663894" cy="5743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smtClean="0"/>
              <a:t>T</a:t>
            </a:r>
            <a:r>
              <a:rPr lang="en-US" altLang="zh-CN" sz="1400" dirty="0"/>
              <a:t>1</a:t>
            </a:r>
            <a:endParaRPr lang="zh-CN" altLang="en-US" sz="1400" dirty="0"/>
          </a:p>
        </p:txBody>
      </p:sp>
      <p:cxnSp>
        <p:nvCxnSpPr>
          <p:cNvPr id="28" name="直接箭头连接符 27"/>
          <p:cNvCxnSpPr/>
          <p:nvPr/>
        </p:nvCxnSpPr>
        <p:spPr>
          <a:xfrm>
            <a:off x="6181041" y="2110291"/>
            <a:ext cx="648553"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6804248" y="1795756"/>
            <a:ext cx="663894" cy="5743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smtClean="0"/>
              <a:t>T</a:t>
            </a:r>
            <a:r>
              <a:rPr lang="en-US" altLang="zh-CN" sz="1400" dirty="0" smtClean="0"/>
              <a:t>2</a:t>
            </a:r>
            <a:endParaRPr lang="zh-CN" altLang="en-US" sz="1400" dirty="0"/>
          </a:p>
        </p:txBody>
      </p:sp>
      <p:cxnSp>
        <p:nvCxnSpPr>
          <p:cNvPr id="3" name="直接连接符 2"/>
          <p:cNvCxnSpPr>
            <a:stCxn id="29" idx="6"/>
          </p:cNvCxnSpPr>
          <p:nvPr/>
        </p:nvCxnSpPr>
        <p:spPr>
          <a:xfrm>
            <a:off x="7468142" y="2082917"/>
            <a:ext cx="560242" cy="0"/>
          </a:xfrm>
          <a:prstGeom prst="lin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8050771" y="1795756"/>
            <a:ext cx="663894" cy="57432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2000" dirty="0" err="1" smtClean="0"/>
              <a:t>T</a:t>
            </a:r>
            <a:r>
              <a:rPr lang="en-US" altLang="zh-CN" sz="1400" dirty="0" err="1"/>
              <a:t>k</a:t>
            </a:r>
            <a:endParaRPr lang="zh-CN" altLang="en-US" sz="1400" dirty="0"/>
          </a:p>
        </p:txBody>
      </p:sp>
      <p:grpSp>
        <p:nvGrpSpPr>
          <p:cNvPr id="31" name="组合 30"/>
          <p:cNvGrpSpPr/>
          <p:nvPr/>
        </p:nvGrpSpPr>
        <p:grpSpPr>
          <a:xfrm>
            <a:off x="971600" y="1347614"/>
            <a:ext cx="2265252" cy="1938774"/>
            <a:chOff x="1043608" y="1751417"/>
            <a:chExt cx="3507488" cy="2476517"/>
          </a:xfrm>
        </p:grpSpPr>
        <p:sp>
          <p:nvSpPr>
            <p:cNvPr id="32" name="椭圆 31"/>
            <p:cNvSpPr/>
            <p:nvPr/>
          </p:nvSpPr>
          <p:spPr>
            <a:xfrm>
              <a:off x="1043608" y="1779662"/>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33" name="椭圆 32"/>
            <p:cNvSpPr/>
            <p:nvPr/>
          </p:nvSpPr>
          <p:spPr>
            <a:xfrm>
              <a:off x="3779912" y="1751417"/>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34" name="椭圆 33"/>
            <p:cNvSpPr/>
            <p:nvPr/>
          </p:nvSpPr>
          <p:spPr>
            <a:xfrm>
              <a:off x="3831015" y="3435845"/>
              <a:ext cx="720081" cy="792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sp>
          <p:nvSpPr>
            <p:cNvPr id="35" name="椭圆 34"/>
            <p:cNvSpPr/>
            <p:nvPr/>
          </p:nvSpPr>
          <p:spPr>
            <a:xfrm>
              <a:off x="1049355" y="3363838"/>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a:t>
              </a:r>
              <a:endParaRPr lang="zh-CN" altLang="en-US" sz="3200" dirty="0">
                <a:solidFill>
                  <a:schemeClr val="tx1"/>
                </a:solidFill>
              </a:endParaRPr>
            </a:p>
          </p:txBody>
        </p:sp>
        <p:cxnSp>
          <p:nvCxnSpPr>
            <p:cNvPr id="36" name="直接箭头连接符 35"/>
            <p:cNvCxnSpPr/>
            <p:nvPr/>
          </p:nvCxnSpPr>
          <p:spPr>
            <a:xfrm>
              <a:off x="1907704" y="2175706"/>
              <a:ext cx="172819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4139952" y="2571750"/>
              <a:ext cx="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1907704" y="3831890"/>
              <a:ext cx="1840295" cy="68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1769435" y="2427734"/>
              <a:ext cx="1978564" cy="115212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1769435" y="2427734"/>
              <a:ext cx="1978564" cy="115212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1547664" y="2571750"/>
              <a:ext cx="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1259632" y="2643758"/>
              <a:ext cx="0" cy="67253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907704" y="1995686"/>
              <a:ext cx="164529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2753214"/>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483518"/>
            <a:ext cx="2677849"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算法分析</a:t>
            </a:r>
            <a:endParaRPr lang="zh-CN" altLang="en-US" sz="2400" b="1" dirty="0">
              <a:latin typeface="幼圆" pitchFamily="49" charset="-122"/>
              <a:ea typeface="幼圆" pitchFamily="49" charset="-122"/>
            </a:endParaRPr>
          </a:p>
        </p:txBody>
      </p:sp>
      <p:sp>
        <p:nvSpPr>
          <p:cNvPr id="3" name="椭圆 2"/>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4</a:t>
            </a:r>
            <a:endParaRPr lang="zh-CN" altLang="en-US" dirty="0"/>
          </a:p>
        </p:txBody>
      </p:sp>
      <p:sp>
        <p:nvSpPr>
          <p:cNvPr id="4" name="TextBox 3"/>
          <p:cNvSpPr txBox="1"/>
          <p:nvPr/>
        </p:nvSpPr>
        <p:spPr>
          <a:xfrm>
            <a:off x="1403647" y="2355726"/>
            <a:ext cx="2339102" cy="523220"/>
          </a:xfrm>
          <a:prstGeom prst="rect">
            <a:avLst/>
          </a:prstGeom>
          <a:noFill/>
        </p:spPr>
        <p:txBody>
          <a:bodyPr wrap="none" rtlCol="0">
            <a:spAutoFit/>
          </a:bodyPr>
          <a:lstStyle/>
          <a:p>
            <a:r>
              <a:rPr lang="zh-CN" altLang="en-US" sz="2800" b="1" dirty="0" smtClean="0">
                <a:latin typeface="幼圆" pitchFamily="49" charset="-122"/>
                <a:ea typeface="幼圆" pitchFamily="49" charset="-122"/>
              </a:rPr>
              <a:t>存在的问题：</a:t>
            </a:r>
            <a:endParaRPr lang="zh-CN" altLang="en-US" sz="2800" b="1" dirty="0">
              <a:latin typeface="幼圆" pitchFamily="49" charset="-122"/>
              <a:ea typeface="幼圆" pitchFamily="49" charset="-122"/>
            </a:endParaRPr>
          </a:p>
        </p:txBody>
      </p:sp>
      <p:sp>
        <p:nvSpPr>
          <p:cNvPr id="5" name="TextBox 4"/>
          <p:cNvSpPr txBox="1"/>
          <p:nvPr/>
        </p:nvSpPr>
        <p:spPr>
          <a:xfrm>
            <a:off x="1375890" y="1419622"/>
            <a:ext cx="5211683" cy="523220"/>
          </a:xfrm>
          <a:prstGeom prst="rect">
            <a:avLst/>
          </a:prstGeom>
          <a:noFill/>
        </p:spPr>
        <p:txBody>
          <a:bodyPr wrap="none" rtlCol="0">
            <a:spAutoFit/>
          </a:bodyPr>
          <a:lstStyle/>
          <a:p>
            <a:r>
              <a:rPr lang="en-US" altLang="zh-CN" sz="2800" b="1" dirty="0" smtClean="0">
                <a:latin typeface="幼圆" pitchFamily="49" charset="-122"/>
                <a:ea typeface="幼圆" pitchFamily="49" charset="-122"/>
              </a:rPr>
              <a:t>PageRank</a:t>
            </a:r>
            <a:r>
              <a:rPr lang="zh-CN" altLang="en-US" sz="2800" b="1" dirty="0" smtClean="0">
                <a:latin typeface="幼圆" pitchFamily="49" charset="-122"/>
                <a:ea typeface="幼圆" pitchFamily="49" charset="-122"/>
              </a:rPr>
              <a:t>：</a:t>
            </a:r>
            <a:r>
              <a:rPr lang="zh-CN" altLang="en-US" sz="2800" dirty="0" smtClean="0">
                <a:latin typeface="幼圆" pitchFamily="49" charset="-122"/>
                <a:ea typeface="幼圆" pitchFamily="49" charset="-122"/>
              </a:rPr>
              <a:t>有效避免了词项作弊</a:t>
            </a:r>
            <a:endParaRPr lang="zh-CN" altLang="en-US" sz="2800" dirty="0">
              <a:latin typeface="幼圆" pitchFamily="49" charset="-122"/>
              <a:ea typeface="幼圆" pitchFamily="49" charset="-122"/>
            </a:endParaRPr>
          </a:p>
        </p:txBody>
      </p:sp>
      <p:sp>
        <p:nvSpPr>
          <p:cNvPr id="6" name="TextBox 5"/>
          <p:cNvSpPr txBox="1"/>
          <p:nvPr/>
        </p:nvSpPr>
        <p:spPr>
          <a:xfrm>
            <a:off x="3742749" y="2768610"/>
            <a:ext cx="3877985" cy="523220"/>
          </a:xfrm>
          <a:prstGeom prst="rect">
            <a:avLst/>
          </a:prstGeom>
          <a:noFill/>
        </p:spPr>
        <p:txBody>
          <a:bodyPr wrap="none" rtlCol="0">
            <a:spAutoFit/>
          </a:bodyPr>
          <a:lstStyle/>
          <a:p>
            <a:pPr marL="457200" indent="-457200">
              <a:buFont typeface="Wingdings" pitchFamily="2" charset="2"/>
              <a:buChar char="Ø"/>
            </a:pPr>
            <a:r>
              <a:rPr lang="zh-CN" altLang="en-US" sz="2800" dirty="0" smtClean="0">
                <a:latin typeface="幼圆" pitchFamily="49" charset="-122"/>
                <a:ea typeface="幼圆" pitchFamily="49" charset="-122"/>
              </a:rPr>
              <a:t>算法本身存在的问题</a:t>
            </a:r>
            <a:endParaRPr lang="zh-CN" altLang="en-US" sz="2800" dirty="0">
              <a:latin typeface="幼圆" pitchFamily="49" charset="-122"/>
              <a:ea typeface="幼圆" pitchFamily="49" charset="-122"/>
            </a:endParaRPr>
          </a:p>
        </p:txBody>
      </p:sp>
      <p:sp>
        <p:nvSpPr>
          <p:cNvPr id="7" name="TextBox 6"/>
          <p:cNvSpPr txBox="1"/>
          <p:nvPr/>
        </p:nvSpPr>
        <p:spPr>
          <a:xfrm>
            <a:off x="3754574" y="3704714"/>
            <a:ext cx="2082621" cy="523220"/>
          </a:xfrm>
          <a:prstGeom prst="rect">
            <a:avLst/>
          </a:prstGeom>
          <a:noFill/>
        </p:spPr>
        <p:txBody>
          <a:bodyPr wrap="none" rtlCol="0">
            <a:spAutoFit/>
          </a:bodyPr>
          <a:lstStyle/>
          <a:p>
            <a:pPr marL="457200" indent="-457200">
              <a:buFont typeface="Wingdings" pitchFamily="2" charset="2"/>
              <a:buChar char="Ø"/>
            </a:pPr>
            <a:r>
              <a:rPr lang="zh-CN" altLang="en-US" sz="2800" dirty="0" smtClean="0">
                <a:latin typeface="幼圆" pitchFamily="49" charset="-122"/>
                <a:ea typeface="幼圆" pitchFamily="49" charset="-122"/>
              </a:rPr>
              <a:t>作弊问题</a:t>
            </a:r>
            <a:endParaRPr lang="zh-CN" altLang="en-US" sz="2800" dirty="0">
              <a:latin typeface="幼圆" pitchFamily="49" charset="-122"/>
              <a:ea typeface="幼圆" pitchFamily="49" charset="-122"/>
            </a:endParaRPr>
          </a:p>
        </p:txBody>
      </p:sp>
    </p:spTree>
    <p:extLst>
      <p:ext uri="{BB962C8B-B14F-4D97-AF65-F5344CB8AC3E}">
        <p14:creationId xmlns:p14="http://schemas.microsoft.com/office/powerpoint/2010/main" val="3635812641"/>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8" y="1131590"/>
            <a:ext cx="2339102" cy="461665"/>
          </a:xfrm>
          <a:prstGeom prst="rect">
            <a:avLst/>
          </a:prstGeom>
          <a:noFill/>
        </p:spPr>
        <p:txBody>
          <a:bodyPr wrap="none" rtlCol="0">
            <a:spAutoFit/>
          </a:bodyPr>
          <a:lstStyle/>
          <a:p>
            <a:r>
              <a:rPr lang="en-US" altLang="zh-CN" sz="2400" b="1" dirty="0" smtClean="0">
                <a:latin typeface="幼圆" pitchFamily="49" charset="-122"/>
                <a:ea typeface="幼圆" pitchFamily="49" charset="-122"/>
              </a:rPr>
              <a:t>Dead End</a:t>
            </a:r>
            <a:r>
              <a:rPr lang="zh-CN" altLang="en-US" sz="2400" b="1" dirty="0" smtClean="0">
                <a:latin typeface="幼圆" pitchFamily="49" charset="-122"/>
                <a:ea typeface="幼圆" pitchFamily="49" charset="-122"/>
              </a:rPr>
              <a:t>问题：</a:t>
            </a:r>
            <a:endParaRPr lang="zh-CN" altLang="en-US" sz="2400" b="1" dirty="0">
              <a:latin typeface="幼圆" pitchFamily="49" charset="-122"/>
              <a:ea typeface="幼圆" pitchFamily="49" charset="-122"/>
            </a:endParaRPr>
          </a:p>
        </p:txBody>
      </p:sp>
      <p:grpSp>
        <p:nvGrpSpPr>
          <p:cNvPr id="5" name="组合 4"/>
          <p:cNvGrpSpPr/>
          <p:nvPr/>
        </p:nvGrpSpPr>
        <p:grpSpPr>
          <a:xfrm>
            <a:off x="1547664" y="2289160"/>
            <a:ext cx="2232248" cy="1938774"/>
            <a:chOff x="1043608" y="1751417"/>
            <a:chExt cx="3456384" cy="2476517"/>
          </a:xfrm>
        </p:grpSpPr>
        <p:sp>
          <p:nvSpPr>
            <p:cNvPr id="6" name="椭圆 5"/>
            <p:cNvSpPr/>
            <p:nvPr/>
          </p:nvSpPr>
          <p:spPr>
            <a:xfrm>
              <a:off x="1043608" y="1779662"/>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7" name="椭圆 6"/>
            <p:cNvSpPr/>
            <p:nvPr/>
          </p:nvSpPr>
          <p:spPr>
            <a:xfrm>
              <a:off x="3779912" y="1751417"/>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8" name="椭圆 7"/>
            <p:cNvSpPr/>
            <p:nvPr/>
          </p:nvSpPr>
          <p:spPr>
            <a:xfrm>
              <a:off x="3779912" y="3435846"/>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sp>
          <p:nvSpPr>
            <p:cNvPr id="9" name="椭圆 8"/>
            <p:cNvSpPr/>
            <p:nvPr/>
          </p:nvSpPr>
          <p:spPr>
            <a:xfrm>
              <a:off x="1049355" y="3363838"/>
              <a:ext cx="720080" cy="7920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a:t>
              </a:r>
              <a:endParaRPr lang="zh-CN" altLang="en-US" sz="3200" dirty="0">
                <a:solidFill>
                  <a:schemeClr val="tx1"/>
                </a:solidFill>
              </a:endParaRPr>
            </a:p>
          </p:txBody>
        </p:sp>
        <p:cxnSp>
          <p:nvCxnSpPr>
            <p:cNvPr id="10" name="直接箭头连接符 9"/>
            <p:cNvCxnSpPr/>
            <p:nvPr/>
          </p:nvCxnSpPr>
          <p:spPr>
            <a:xfrm>
              <a:off x="1907704" y="2175706"/>
              <a:ext cx="1728192"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139952" y="2571750"/>
              <a:ext cx="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1907704" y="3831890"/>
              <a:ext cx="1840295" cy="68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769435" y="2427734"/>
              <a:ext cx="1978564" cy="115212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1547664" y="2571750"/>
              <a:ext cx="0" cy="7920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1907704" y="1995686"/>
              <a:ext cx="164529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TextBox 17"/>
              <p:cNvSpPr txBox="1"/>
              <p:nvPr/>
            </p:nvSpPr>
            <p:spPr>
              <a:xfrm>
                <a:off x="4211960" y="2146398"/>
                <a:ext cx="4017190" cy="1793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a:rPr>
                        <m:t>𝑀</m:t>
                      </m:r>
                      <m:r>
                        <a:rPr lang="en-US" altLang="zh-CN" sz="2800" b="0" i="1" smtClean="0">
                          <a:latin typeface="Cambria Math"/>
                        </a:rPr>
                        <m:t>=</m:t>
                      </m:r>
                      <m:d>
                        <m:dPr>
                          <m:begChr m:val="["/>
                          <m:endChr m:val="]"/>
                          <m:ctrlPr>
                            <a:rPr lang="en-US" altLang="zh-CN" sz="2800" b="0" i="1" smtClean="0">
                              <a:latin typeface="Cambria Math"/>
                            </a:rPr>
                          </m:ctrlPr>
                        </m:dPr>
                        <m:e>
                          <m:m>
                            <m:mPr>
                              <m:mcs>
                                <m:mc>
                                  <m:mcPr>
                                    <m:count m:val="3"/>
                                    <m:mcJc m:val="center"/>
                                  </m:mcPr>
                                </m:mc>
                              </m:mcs>
                              <m:ctrlPr>
                                <a:rPr lang="en-US" altLang="zh-CN" sz="2800" b="0" i="1" smtClean="0">
                                  <a:latin typeface="Cambria Math"/>
                                </a:rPr>
                              </m:ctrlPr>
                            </m:mPr>
                            <m:mr>
                              <m:e>
                                <m:r>
                                  <m:rPr>
                                    <m:brk m:alnAt="7"/>
                                  </m:rPr>
                                  <a:rPr lang="en-US" altLang="zh-CN" sz="2800" b="0" i="1" smtClean="0">
                                    <a:latin typeface="Cambria Math"/>
                                  </a:rPr>
                                  <m:t>0</m:t>
                                </m:r>
                              </m:e>
                              <m:e>
                                <m:r>
                                  <a:rPr lang="en-US" altLang="zh-CN" sz="2800" b="0" i="1" smtClean="0">
                                    <a:latin typeface="Cambria Math"/>
                                  </a:rPr>
                                  <m:t>1/2</m:t>
                                </m:r>
                              </m:e>
                              <m:e>
                                <m:r>
                                  <a:rPr lang="en-US" altLang="zh-CN" sz="2800" b="0" i="1" smtClean="0">
                                    <a:latin typeface="Cambria Math"/>
                                  </a:rPr>
                                  <m:t>0</m:t>
                                </m:r>
                              </m:e>
                            </m:mr>
                            <m:mr>
                              <m:e>
                                <m:r>
                                  <a:rPr lang="en-US" altLang="zh-CN" sz="2800" b="0" i="1" smtClean="0">
                                    <a:latin typeface="Cambria Math"/>
                                  </a:rPr>
                                  <m:t>1/3</m:t>
                                </m:r>
                              </m:e>
                              <m:e>
                                <m:r>
                                  <a:rPr lang="en-US" altLang="zh-CN" sz="2800" b="0" i="1" smtClean="0">
                                    <a:latin typeface="Cambria Math"/>
                                  </a:rPr>
                                  <m:t>0</m:t>
                                </m:r>
                              </m:e>
                              <m:e>
                                <m:r>
                                  <a:rPr lang="en-US" altLang="zh-CN" sz="2800" b="0" i="1" smtClean="0">
                                    <a:latin typeface="Cambria Math"/>
                                  </a:rPr>
                                  <m:t>0</m:t>
                                </m:r>
                              </m:e>
                            </m:mr>
                            <m:mr>
                              <m:e>
                                <m:eqArr>
                                  <m:eqArrPr>
                                    <m:ctrlPr>
                                      <a:rPr lang="en-US" altLang="zh-CN" sz="2800" b="0" i="1" smtClean="0">
                                        <a:latin typeface="Cambria Math"/>
                                      </a:rPr>
                                    </m:ctrlPr>
                                  </m:eqArrPr>
                                  <m:e>
                                    <m:r>
                                      <a:rPr lang="en-US" altLang="zh-CN" sz="2800" b="0" i="1" smtClean="0">
                                        <a:latin typeface="Cambria Math"/>
                                      </a:rPr>
                                      <m:t>1/3</m:t>
                                    </m:r>
                                  </m:e>
                                  <m:e>
                                    <m:r>
                                      <a:rPr lang="en-US" altLang="zh-CN" sz="2800" b="0" i="1" smtClean="0">
                                        <a:latin typeface="Cambria Math"/>
                                      </a:rPr>
                                      <m:t>1/3</m:t>
                                    </m:r>
                                  </m:e>
                                </m:eqArr>
                              </m:e>
                              <m:e>
                                <m:eqArr>
                                  <m:eqArrPr>
                                    <m:ctrlPr>
                                      <a:rPr lang="en-US" altLang="zh-CN" sz="2800" b="0" i="1" smtClean="0">
                                        <a:latin typeface="Cambria Math"/>
                                      </a:rPr>
                                    </m:ctrlPr>
                                  </m:eqArrPr>
                                  <m:e>
                                    <m:r>
                                      <a:rPr lang="en-US" altLang="zh-CN" sz="2800" b="0" i="1" smtClean="0">
                                        <a:latin typeface="Cambria Math"/>
                                      </a:rPr>
                                      <m:t>1/2</m:t>
                                    </m:r>
                                  </m:e>
                                  <m:e>
                                    <m:r>
                                      <a:rPr lang="en-US" altLang="zh-CN" sz="2800" b="0" i="1" smtClean="0">
                                        <a:latin typeface="Cambria Math"/>
                                      </a:rPr>
                                      <m:t>0</m:t>
                                    </m:r>
                                  </m:e>
                                </m:eqArr>
                              </m:e>
                              <m:e>
                                <m:eqArr>
                                  <m:eqArrPr>
                                    <m:ctrlPr>
                                      <a:rPr lang="en-US" altLang="zh-CN" sz="2800" b="0" i="1" smtClean="0">
                                        <a:latin typeface="Cambria Math"/>
                                      </a:rPr>
                                    </m:ctrlPr>
                                  </m:eqArrPr>
                                  <m:e>
                                    <m:r>
                                      <a:rPr lang="en-US" altLang="zh-CN" sz="2800" b="0" i="1" smtClean="0">
                                        <a:latin typeface="Cambria Math"/>
                                      </a:rPr>
                                      <m:t>0</m:t>
                                    </m:r>
                                  </m:e>
                                  <m:e>
                                    <m:r>
                                      <a:rPr lang="en-US" altLang="zh-CN" sz="2800" b="0" i="1" smtClean="0">
                                        <a:latin typeface="Cambria Math"/>
                                      </a:rPr>
                                      <m:t>1</m:t>
                                    </m:r>
                                  </m:e>
                                </m:eqArr>
                              </m:e>
                            </m:mr>
                          </m:m>
                          <m:r>
                            <a:rPr lang="en-US" altLang="zh-CN" sz="2800" b="0" i="1" smtClean="0">
                              <a:latin typeface="Cambria Math"/>
                            </a:rPr>
                            <m:t>    </m:t>
                          </m:r>
                          <m:m>
                            <m:mPr>
                              <m:mcs>
                                <m:mc>
                                  <m:mcPr>
                                    <m:count m:val="1"/>
                                    <m:mcJc m:val="center"/>
                                  </m:mcPr>
                                </m:mc>
                              </m:mcs>
                              <m:ctrlPr>
                                <a:rPr lang="en-US" altLang="zh-CN" sz="2800" b="0" i="1" smtClean="0">
                                  <a:latin typeface="Cambria Math"/>
                                </a:rPr>
                              </m:ctrlPr>
                            </m:mPr>
                            <m:mr>
                              <m:e>
                                <m:r>
                                  <m:rPr>
                                    <m:brk m:alnAt="7"/>
                                  </m:rPr>
                                  <a:rPr lang="en-US" altLang="zh-CN" sz="2800" b="0" i="1" smtClean="0">
                                    <a:latin typeface="Cambria Math"/>
                                  </a:rPr>
                                  <m:t>0</m:t>
                                </m:r>
                              </m:e>
                            </m:mr>
                            <m:mr>
                              <m:e>
                                <m:r>
                                  <a:rPr lang="en-US" altLang="zh-CN" sz="2800" b="0" i="1" smtClean="0">
                                    <a:latin typeface="Cambria Math"/>
                                  </a:rPr>
                                  <m:t>0</m:t>
                                </m:r>
                              </m:e>
                            </m:mr>
                            <m:mr>
                              <m:e>
                                <m:eqArr>
                                  <m:eqArrPr>
                                    <m:ctrlPr>
                                      <a:rPr lang="en-US" altLang="zh-CN" sz="2800" b="0" i="1" smtClean="0">
                                        <a:latin typeface="Cambria Math"/>
                                      </a:rPr>
                                    </m:ctrlPr>
                                  </m:eqArrPr>
                                  <m:e>
                                    <m:r>
                                      <a:rPr lang="en-US" altLang="zh-CN" sz="2800" b="0" i="1" smtClean="0">
                                        <a:latin typeface="Cambria Math"/>
                                      </a:rPr>
                                      <m:t>0</m:t>
                                    </m:r>
                                  </m:e>
                                  <m:e>
                                    <m:r>
                                      <a:rPr lang="en-US" altLang="zh-CN" sz="2800" b="0" i="1" smtClean="0">
                                        <a:latin typeface="Cambria Math"/>
                                      </a:rPr>
                                      <m:t>0</m:t>
                                    </m:r>
                                  </m:e>
                                </m:eqArr>
                              </m:e>
                            </m:mr>
                          </m:m>
                        </m:e>
                      </m:d>
                    </m:oMath>
                  </m:oMathPara>
                </a14:m>
                <a:endParaRPr lang="zh-CN" altLang="en-US" sz="28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211960" y="2146398"/>
                <a:ext cx="4017190" cy="1793504"/>
              </a:xfrm>
              <a:prstGeom prst="rect">
                <a:avLst/>
              </a:prstGeom>
              <a:blipFill rotWithShape="1">
                <a:blip r:embed="rId2"/>
                <a:stretch>
                  <a:fillRect/>
                </a:stretch>
              </a:blipFill>
            </p:spPr>
            <p:txBody>
              <a:bodyPr/>
              <a:lstStyle/>
              <a:p>
                <a:r>
                  <a:rPr lang="zh-CN" altLang="en-US">
                    <a:noFill/>
                  </a:rPr>
                  <a:t> </a:t>
                </a:r>
              </a:p>
            </p:txBody>
          </p:sp>
        </mc:Fallback>
      </mc:AlternateContent>
      <p:sp>
        <p:nvSpPr>
          <p:cNvPr id="19" name="TextBox 18"/>
          <p:cNvSpPr txBox="1"/>
          <p:nvPr/>
        </p:nvSpPr>
        <p:spPr>
          <a:xfrm>
            <a:off x="1331640" y="483518"/>
            <a:ext cx="2677849"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算法分析</a:t>
            </a:r>
            <a:endParaRPr lang="zh-CN" altLang="en-US" sz="2400" b="1" dirty="0">
              <a:latin typeface="幼圆" pitchFamily="49" charset="-122"/>
              <a:ea typeface="幼圆" pitchFamily="49" charset="-122"/>
            </a:endParaRPr>
          </a:p>
        </p:txBody>
      </p:sp>
      <p:sp>
        <p:nvSpPr>
          <p:cNvPr id="20" name="椭圆 19"/>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4</a:t>
            </a:r>
            <a:endParaRPr lang="zh-CN" altLang="en-US" dirty="0"/>
          </a:p>
        </p:txBody>
      </p:sp>
    </p:spTree>
    <p:extLst>
      <p:ext uri="{BB962C8B-B14F-4D97-AF65-F5344CB8AC3E}">
        <p14:creationId xmlns:p14="http://schemas.microsoft.com/office/powerpoint/2010/main" val="4106770536"/>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8" y="1462013"/>
            <a:ext cx="2339102" cy="461665"/>
          </a:xfrm>
          <a:prstGeom prst="rect">
            <a:avLst/>
          </a:prstGeom>
          <a:noFill/>
        </p:spPr>
        <p:txBody>
          <a:bodyPr wrap="none" rtlCol="0">
            <a:spAutoFit/>
          </a:bodyPr>
          <a:lstStyle/>
          <a:p>
            <a:r>
              <a:rPr lang="en-US" altLang="zh-CN" sz="2400" b="1" dirty="0" smtClean="0">
                <a:latin typeface="幼圆" pitchFamily="49" charset="-122"/>
                <a:ea typeface="幼圆" pitchFamily="49" charset="-122"/>
              </a:rPr>
              <a:t>Dead End</a:t>
            </a:r>
            <a:r>
              <a:rPr lang="zh-CN" altLang="en-US" sz="2400" b="1" dirty="0" smtClean="0">
                <a:latin typeface="幼圆" pitchFamily="49" charset="-122"/>
                <a:ea typeface="幼圆" pitchFamily="49" charset="-122"/>
              </a:rPr>
              <a:t>问题：</a:t>
            </a:r>
            <a:endParaRPr lang="zh-CN" altLang="en-US" sz="2400" b="1" dirty="0">
              <a:latin typeface="幼圆" pitchFamily="49" charset="-122"/>
              <a:ea typeface="幼圆" pitchFamily="49" charset="-122"/>
            </a:endParaRPr>
          </a:p>
        </p:txBody>
      </p:sp>
      <p:sp>
        <p:nvSpPr>
          <p:cNvPr id="6" name="椭圆 5"/>
          <p:cNvSpPr/>
          <p:nvPr/>
        </p:nvSpPr>
        <p:spPr>
          <a:xfrm>
            <a:off x="1547664" y="2311272"/>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7" name="椭圆 6"/>
          <p:cNvSpPr/>
          <p:nvPr/>
        </p:nvSpPr>
        <p:spPr>
          <a:xfrm>
            <a:off x="3314860" y="2289160"/>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8" name="椭圆 7"/>
          <p:cNvSpPr/>
          <p:nvPr/>
        </p:nvSpPr>
        <p:spPr>
          <a:xfrm>
            <a:off x="3314860" y="3607837"/>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sp>
        <p:nvSpPr>
          <p:cNvPr id="9" name="椭圆 8"/>
          <p:cNvSpPr/>
          <p:nvPr/>
        </p:nvSpPr>
        <p:spPr>
          <a:xfrm>
            <a:off x="1551376" y="3551465"/>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a:t>
            </a:r>
            <a:endParaRPr lang="zh-CN" altLang="en-US" sz="3200" dirty="0">
              <a:solidFill>
                <a:schemeClr val="tx1"/>
              </a:solidFill>
            </a:endParaRPr>
          </a:p>
        </p:txBody>
      </p:sp>
      <p:cxnSp>
        <p:nvCxnSpPr>
          <p:cNvPr id="10" name="直接箭头连接符 9"/>
          <p:cNvCxnSpPr/>
          <p:nvPr/>
        </p:nvCxnSpPr>
        <p:spPr>
          <a:xfrm>
            <a:off x="2105726" y="2621320"/>
            <a:ext cx="11161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3547386" y="2931369"/>
            <a:ext cx="0" cy="62009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2105726" y="3917886"/>
            <a:ext cx="1188524" cy="53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2016427" y="2818624"/>
            <a:ext cx="1277823" cy="90195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873200" y="2931369"/>
            <a:ext cx="0" cy="62009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2105726" y="2480389"/>
            <a:ext cx="10625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47386" y="4371950"/>
            <a:ext cx="2441694" cy="584775"/>
          </a:xfrm>
          <a:prstGeom prst="rect">
            <a:avLst/>
          </a:prstGeom>
          <a:noFill/>
        </p:spPr>
        <p:txBody>
          <a:bodyPr wrap="none" rtlCol="0">
            <a:spAutoFit/>
          </a:bodyPr>
          <a:lstStyle>
            <a:defPPr>
              <a:defRPr lang="zh-CN"/>
            </a:defPPr>
            <a:lvl1pPr>
              <a:defRPr sz="2400" b="1">
                <a:latin typeface="幼圆" pitchFamily="49" charset="-122"/>
                <a:ea typeface="幼圆" pitchFamily="49" charset="-122"/>
              </a:defRPr>
            </a:lvl1pPr>
          </a:lstStyle>
          <a:p>
            <a:r>
              <a:rPr lang="zh-CN" altLang="en-US" sz="3200" b="0" dirty="0"/>
              <a:t>将</a:t>
            </a:r>
            <a:r>
              <a:rPr lang="en-US" altLang="zh-CN" sz="3200" b="0" dirty="0"/>
              <a:t>D</a:t>
            </a:r>
            <a:r>
              <a:rPr lang="zh-CN" altLang="en-US" sz="3200" b="0" dirty="0"/>
              <a:t>结点去掉</a:t>
            </a:r>
          </a:p>
        </p:txBody>
      </p:sp>
      <p:sp>
        <p:nvSpPr>
          <p:cNvPr id="18" name="TextBox 17"/>
          <p:cNvSpPr txBox="1"/>
          <p:nvPr/>
        </p:nvSpPr>
        <p:spPr>
          <a:xfrm>
            <a:off x="1331640" y="483518"/>
            <a:ext cx="2677849"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算法分析</a:t>
            </a:r>
            <a:endParaRPr lang="zh-CN" altLang="en-US" sz="2400" b="1" dirty="0">
              <a:latin typeface="幼圆" pitchFamily="49" charset="-122"/>
              <a:ea typeface="幼圆" pitchFamily="49" charset="-122"/>
            </a:endParaRPr>
          </a:p>
        </p:txBody>
      </p:sp>
      <p:sp>
        <p:nvSpPr>
          <p:cNvPr id="19" name="椭圆 18"/>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4</a:t>
            </a:r>
            <a:endParaRPr lang="zh-CN" altLang="en-US" dirty="0"/>
          </a:p>
        </p:txBody>
      </p:sp>
      <p:sp>
        <p:nvSpPr>
          <p:cNvPr id="20" name="椭圆 19"/>
          <p:cNvSpPr/>
          <p:nvPr/>
        </p:nvSpPr>
        <p:spPr>
          <a:xfrm>
            <a:off x="5724128" y="2233822"/>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21" name="椭圆 20"/>
          <p:cNvSpPr/>
          <p:nvPr/>
        </p:nvSpPr>
        <p:spPr>
          <a:xfrm>
            <a:off x="7491324" y="2211710"/>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22" name="椭圆 21"/>
          <p:cNvSpPr/>
          <p:nvPr/>
        </p:nvSpPr>
        <p:spPr>
          <a:xfrm>
            <a:off x="7491324" y="3530387"/>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cxnSp>
        <p:nvCxnSpPr>
          <p:cNvPr id="24" name="直接箭头连接符 23"/>
          <p:cNvCxnSpPr/>
          <p:nvPr/>
        </p:nvCxnSpPr>
        <p:spPr>
          <a:xfrm>
            <a:off x="6282190" y="2543870"/>
            <a:ext cx="11161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7723850" y="2853919"/>
            <a:ext cx="0" cy="62009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6192891" y="2741174"/>
            <a:ext cx="1277823" cy="90195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a:off x="6282190" y="2402939"/>
            <a:ext cx="10625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右箭头 1"/>
          <p:cNvSpPr/>
          <p:nvPr/>
        </p:nvSpPr>
        <p:spPr>
          <a:xfrm>
            <a:off x="4427984" y="2853919"/>
            <a:ext cx="792088" cy="866664"/>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5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22"/>
                                        </p:tgtEl>
                                      </p:cBhvr>
                                    </p:animEffect>
                                    <p:set>
                                      <p:cBhvr>
                                        <p:cTn id="29" dur="1" fill="hold">
                                          <p:stCondLst>
                                            <p:cond delay="499"/>
                                          </p:stCondLst>
                                        </p:cTn>
                                        <p:tgtEl>
                                          <p:spTgt spid="2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2" grpId="0" animBg="1"/>
    </p:bld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8" y="1462013"/>
            <a:ext cx="2339102" cy="461665"/>
          </a:xfrm>
          <a:prstGeom prst="rect">
            <a:avLst/>
          </a:prstGeom>
          <a:noFill/>
        </p:spPr>
        <p:txBody>
          <a:bodyPr wrap="none" rtlCol="0">
            <a:spAutoFit/>
          </a:bodyPr>
          <a:lstStyle/>
          <a:p>
            <a:r>
              <a:rPr lang="en-US" altLang="zh-CN" sz="2400" b="1" dirty="0" smtClean="0">
                <a:latin typeface="幼圆" pitchFamily="49" charset="-122"/>
                <a:ea typeface="幼圆" pitchFamily="49" charset="-122"/>
              </a:rPr>
              <a:t>Dead End</a:t>
            </a:r>
            <a:r>
              <a:rPr lang="zh-CN" altLang="en-US" sz="2400" b="1" dirty="0" smtClean="0">
                <a:latin typeface="幼圆" pitchFamily="49" charset="-122"/>
                <a:ea typeface="幼圆" pitchFamily="49" charset="-122"/>
              </a:rPr>
              <a:t>问题：</a:t>
            </a:r>
            <a:endParaRPr lang="zh-CN" altLang="en-US" sz="2400" b="1" dirty="0">
              <a:latin typeface="幼圆" pitchFamily="49" charset="-122"/>
              <a:ea typeface="幼圆" pitchFamily="49" charset="-122"/>
            </a:endParaRPr>
          </a:p>
        </p:txBody>
      </p:sp>
      <p:sp>
        <p:nvSpPr>
          <p:cNvPr id="6" name="椭圆 5"/>
          <p:cNvSpPr/>
          <p:nvPr/>
        </p:nvSpPr>
        <p:spPr>
          <a:xfrm>
            <a:off x="1547664" y="2311272"/>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7" name="椭圆 6"/>
          <p:cNvSpPr/>
          <p:nvPr/>
        </p:nvSpPr>
        <p:spPr>
          <a:xfrm>
            <a:off x="3314860" y="2289160"/>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cxnSp>
        <p:nvCxnSpPr>
          <p:cNvPr id="10" name="直接箭头连接符 9"/>
          <p:cNvCxnSpPr/>
          <p:nvPr/>
        </p:nvCxnSpPr>
        <p:spPr>
          <a:xfrm>
            <a:off x="2105726" y="2621320"/>
            <a:ext cx="11161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2105726" y="2480389"/>
            <a:ext cx="10625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63888" y="3939902"/>
            <a:ext cx="2441694" cy="584775"/>
          </a:xfrm>
          <a:prstGeom prst="rect">
            <a:avLst/>
          </a:prstGeom>
          <a:noFill/>
        </p:spPr>
        <p:txBody>
          <a:bodyPr wrap="none" rtlCol="0">
            <a:spAutoFit/>
          </a:bodyPr>
          <a:lstStyle>
            <a:defPPr>
              <a:defRPr lang="zh-CN"/>
            </a:defPPr>
            <a:lvl1pPr>
              <a:defRPr sz="2400" b="1">
                <a:latin typeface="幼圆" pitchFamily="49" charset="-122"/>
                <a:ea typeface="幼圆" pitchFamily="49" charset="-122"/>
              </a:defRPr>
            </a:lvl1pPr>
          </a:lstStyle>
          <a:p>
            <a:r>
              <a:rPr lang="zh-CN" altLang="en-US" sz="3200" b="0" dirty="0" smtClean="0"/>
              <a:t>将</a:t>
            </a:r>
            <a:r>
              <a:rPr lang="en-US" altLang="zh-CN" sz="3200" b="0" dirty="0"/>
              <a:t>C</a:t>
            </a:r>
            <a:r>
              <a:rPr lang="zh-CN" altLang="en-US" sz="3200" b="0" dirty="0" smtClean="0"/>
              <a:t>结点</a:t>
            </a:r>
            <a:r>
              <a:rPr lang="zh-CN" altLang="en-US" sz="3200" b="0" dirty="0"/>
              <a:t>去掉</a:t>
            </a:r>
          </a:p>
        </p:txBody>
      </p:sp>
      <p:sp>
        <p:nvSpPr>
          <p:cNvPr id="18" name="TextBox 17"/>
          <p:cNvSpPr txBox="1"/>
          <p:nvPr/>
        </p:nvSpPr>
        <p:spPr>
          <a:xfrm>
            <a:off x="1331640" y="483518"/>
            <a:ext cx="2677849"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算法分析</a:t>
            </a:r>
            <a:endParaRPr lang="zh-CN" altLang="en-US" sz="2400" b="1" dirty="0">
              <a:latin typeface="幼圆" pitchFamily="49" charset="-122"/>
              <a:ea typeface="幼圆" pitchFamily="49" charset="-122"/>
            </a:endParaRPr>
          </a:p>
        </p:txBody>
      </p:sp>
      <p:sp>
        <p:nvSpPr>
          <p:cNvPr id="19" name="椭圆 18"/>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4</a:t>
            </a:r>
            <a:endParaRPr lang="zh-CN" altLang="en-US" dirty="0"/>
          </a:p>
        </p:txBody>
      </p:sp>
      <p:sp>
        <p:nvSpPr>
          <p:cNvPr id="20" name="椭圆 19"/>
          <p:cNvSpPr/>
          <p:nvPr/>
        </p:nvSpPr>
        <p:spPr>
          <a:xfrm>
            <a:off x="5724128" y="2233822"/>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21" name="椭圆 20"/>
          <p:cNvSpPr/>
          <p:nvPr/>
        </p:nvSpPr>
        <p:spPr>
          <a:xfrm>
            <a:off x="7491324" y="2211710"/>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sp>
        <p:nvSpPr>
          <p:cNvPr id="22" name="椭圆 21"/>
          <p:cNvSpPr/>
          <p:nvPr/>
        </p:nvSpPr>
        <p:spPr>
          <a:xfrm>
            <a:off x="7491324" y="3530387"/>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cxnSp>
        <p:nvCxnSpPr>
          <p:cNvPr id="23" name="直接箭头连接符 22"/>
          <p:cNvCxnSpPr/>
          <p:nvPr/>
        </p:nvCxnSpPr>
        <p:spPr>
          <a:xfrm>
            <a:off x="6282190" y="2543870"/>
            <a:ext cx="11161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723850" y="2853919"/>
            <a:ext cx="0" cy="62009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6192891" y="2741174"/>
            <a:ext cx="1277823" cy="90195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6282190" y="2402939"/>
            <a:ext cx="10625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左箭头 1"/>
          <p:cNvSpPr/>
          <p:nvPr/>
        </p:nvSpPr>
        <p:spPr>
          <a:xfrm>
            <a:off x="4355976" y="2480389"/>
            <a:ext cx="648072" cy="883449"/>
          </a:xfrm>
          <a:prstGeom prst="lef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738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8" y="1462013"/>
            <a:ext cx="2339102" cy="461665"/>
          </a:xfrm>
          <a:prstGeom prst="rect">
            <a:avLst/>
          </a:prstGeom>
          <a:noFill/>
        </p:spPr>
        <p:txBody>
          <a:bodyPr wrap="none" rtlCol="0">
            <a:spAutoFit/>
          </a:bodyPr>
          <a:lstStyle/>
          <a:p>
            <a:r>
              <a:rPr lang="en-US" altLang="zh-CN" sz="2400" b="1" dirty="0" smtClean="0">
                <a:latin typeface="幼圆" pitchFamily="49" charset="-122"/>
                <a:ea typeface="幼圆" pitchFamily="49" charset="-122"/>
              </a:rPr>
              <a:t>Dead End</a:t>
            </a:r>
            <a:r>
              <a:rPr lang="zh-CN" altLang="en-US" sz="2400" b="1" dirty="0" smtClean="0">
                <a:latin typeface="幼圆" pitchFamily="49" charset="-122"/>
                <a:ea typeface="幼圆" pitchFamily="49" charset="-122"/>
              </a:rPr>
              <a:t>问题：</a:t>
            </a:r>
            <a:endParaRPr lang="zh-CN" altLang="en-US" sz="2400" b="1" dirty="0">
              <a:latin typeface="幼圆" pitchFamily="49" charset="-122"/>
              <a:ea typeface="幼圆" pitchFamily="49" charset="-122"/>
            </a:endParaRPr>
          </a:p>
        </p:txBody>
      </p:sp>
      <p:sp>
        <p:nvSpPr>
          <p:cNvPr id="6" name="椭圆 5"/>
          <p:cNvSpPr/>
          <p:nvPr/>
        </p:nvSpPr>
        <p:spPr>
          <a:xfrm>
            <a:off x="1547664" y="2311272"/>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7" name="椭圆 6"/>
          <p:cNvSpPr/>
          <p:nvPr/>
        </p:nvSpPr>
        <p:spPr>
          <a:xfrm>
            <a:off x="3314860" y="2289160"/>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cxnSp>
        <p:nvCxnSpPr>
          <p:cNvPr id="10" name="直接箭头连接符 9"/>
          <p:cNvCxnSpPr/>
          <p:nvPr/>
        </p:nvCxnSpPr>
        <p:spPr>
          <a:xfrm>
            <a:off x="2105726" y="2621320"/>
            <a:ext cx="11161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2105726" y="2480389"/>
            <a:ext cx="10625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4355976" y="1527918"/>
            <a:ext cx="2164375" cy="523220"/>
          </a:xfrm>
          <a:prstGeom prst="rect">
            <a:avLst/>
          </a:prstGeom>
          <a:noFill/>
        </p:spPr>
        <p:txBody>
          <a:bodyPr wrap="none" rtlCol="0">
            <a:spAutoFit/>
          </a:bodyPr>
          <a:lstStyle/>
          <a:p>
            <a:r>
              <a:rPr lang="en-US" altLang="zh-CN" sz="2800" dirty="0" smtClean="0"/>
              <a:t>Rank(A)=1/2</a:t>
            </a:r>
            <a:endParaRPr lang="zh-CN" altLang="en-US" sz="2800" dirty="0"/>
          </a:p>
        </p:txBody>
      </p:sp>
      <p:sp>
        <p:nvSpPr>
          <p:cNvPr id="18" name="TextBox 17"/>
          <p:cNvSpPr txBox="1"/>
          <p:nvPr/>
        </p:nvSpPr>
        <p:spPr>
          <a:xfrm>
            <a:off x="6550299" y="1488652"/>
            <a:ext cx="2188420" cy="523220"/>
          </a:xfrm>
          <a:prstGeom prst="rect">
            <a:avLst/>
          </a:prstGeom>
          <a:noFill/>
        </p:spPr>
        <p:txBody>
          <a:bodyPr wrap="none" rtlCol="0">
            <a:spAutoFit/>
          </a:bodyPr>
          <a:lstStyle/>
          <a:p>
            <a:r>
              <a:rPr lang="en-US" altLang="zh-CN" sz="2800" dirty="0" smtClean="0"/>
              <a:t>Rank(B)=1/2</a:t>
            </a:r>
            <a:endParaRPr lang="zh-CN" altLang="en-US" sz="2800" dirty="0"/>
          </a:p>
        </p:txBody>
      </p:sp>
      <p:sp>
        <p:nvSpPr>
          <p:cNvPr id="13" name="TextBox 12"/>
          <p:cNvSpPr txBox="1"/>
          <p:nvPr/>
        </p:nvSpPr>
        <p:spPr>
          <a:xfrm>
            <a:off x="1331640" y="483518"/>
            <a:ext cx="2677849"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算法分析</a:t>
            </a:r>
            <a:endParaRPr lang="zh-CN" altLang="en-US" sz="2400" b="1" dirty="0">
              <a:latin typeface="幼圆" pitchFamily="49" charset="-122"/>
              <a:ea typeface="幼圆" pitchFamily="49" charset="-122"/>
            </a:endParaRPr>
          </a:p>
        </p:txBody>
      </p:sp>
      <p:sp>
        <p:nvSpPr>
          <p:cNvPr id="14" name="椭圆 13"/>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4</a:t>
            </a:r>
            <a:endParaRPr lang="zh-CN" altLang="en-US" dirty="0"/>
          </a:p>
        </p:txBody>
      </p:sp>
    </p:spTree>
    <p:extLst>
      <p:ext uri="{BB962C8B-B14F-4D97-AF65-F5344CB8AC3E}">
        <p14:creationId xmlns:p14="http://schemas.microsoft.com/office/powerpoint/2010/main" val="892730934"/>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648" y="1462013"/>
            <a:ext cx="2339102" cy="461665"/>
          </a:xfrm>
          <a:prstGeom prst="rect">
            <a:avLst/>
          </a:prstGeom>
          <a:noFill/>
        </p:spPr>
        <p:txBody>
          <a:bodyPr wrap="none" rtlCol="0">
            <a:spAutoFit/>
          </a:bodyPr>
          <a:lstStyle/>
          <a:p>
            <a:r>
              <a:rPr lang="en-US" altLang="zh-CN" sz="2400" b="1" dirty="0" smtClean="0">
                <a:latin typeface="幼圆" pitchFamily="49" charset="-122"/>
                <a:ea typeface="幼圆" pitchFamily="49" charset="-122"/>
              </a:rPr>
              <a:t>Dead End</a:t>
            </a:r>
            <a:r>
              <a:rPr lang="zh-CN" altLang="en-US" sz="2400" b="1" dirty="0" smtClean="0">
                <a:latin typeface="幼圆" pitchFamily="49" charset="-122"/>
                <a:ea typeface="幼圆" pitchFamily="49" charset="-122"/>
              </a:rPr>
              <a:t>问题：</a:t>
            </a:r>
            <a:endParaRPr lang="zh-CN" altLang="en-US" sz="2400" b="1" dirty="0">
              <a:latin typeface="幼圆" pitchFamily="49" charset="-122"/>
              <a:ea typeface="幼圆" pitchFamily="49" charset="-122"/>
            </a:endParaRPr>
          </a:p>
        </p:txBody>
      </p:sp>
      <p:sp>
        <p:nvSpPr>
          <p:cNvPr id="6" name="椭圆 5"/>
          <p:cNvSpPr/>
          <p:nvPr/>
        </p:nvSpPr>
        <p:spPr>
          <a:xfrm>
            <a:off x="1547664" y="2311272"/>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7" name="椭圆 6"/>
          <p:cNvSpPr/>
          <p:nvPr/>
        </p:nvSpPr>
        <p:spPr>
          <a:xfrm>
            <a:off x="3314860" y="2289160"/>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cxnSp>
        <p:nvCxnSpPr>
          <p:cNvPr id="10" name="直接箭头连接符 9"/>
          <p:cNvCxnSpPr/>
          <p:nvPr/>
        </p:nvCxnSpPr>
        <p:spPr>
          <a:xfrm>
            <a:off x="2105726" y="2621320"/>
            <a:ext cx="11161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2105726" y="2480389"/>
            <a:ext cx="10625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016427" y="2818624"/>
            <a:ext cx="1763485" cy="1409310"/>
            <a:chOff x="2016427" y="2818624"/>
            <a:chExt cx="1763485" cy="1409310"/>
          </a:xfrm>
        </p:grpSpPr>
        <p:sp>
          <p:nvSpPr>
            <p:cNvPr id="19" name="椭圆 18"/>
            <p:cNvSpPr/>
            <p:nvPr/>
          </p:nvSpPr>
          <p:spPr>
            <a:xfrm>
              <a:off x="3314860" y="3607837"/>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cxnSp>
          <p:nvCxnSpPr>
            <p:cNvPr id="20" name="直接箭头连接符 19"/>
            <p:cNvCxnSpPr/>
            <p:nvPr/>
          </p:nvCxnSpPr>
          <p:spPr>
            <a:xfrm>
              <a:off x="3547386" y="2931369"/>
              <a:ext cx="0" cy="62009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2016427" y="2818624"/>
              <a:ext cx="1277823" cy="90195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1331640" y="483518"/>
            <a:ext cx="2677849"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算法分析</a:t>
            </a:r>
            <a:endParaRPr lang="zh-CN" altLang="en-US" sz="2400" b="1" dirty="0">
              <a:latin typeface="幼圆" pitchFamily="49" charset="-122"/>
              <a:ea typeface="幼圆" pitchFamily="49" charset="-122"/>
            </a:endParaRPr>
          </a:p>
        </p:txBody>
      </p:sp>
      <p:sp>
        <p:nvSpPr>
          <p:cNvPr id="30" name="椭圆 29"/>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4</a:t>
            </a:r>
            <a:endParaRPr lang="zh-CN" altLang="en-US" dirty="0"/>
          </a:p>
        </p:txBody>
      </p:sp>
      <p:sp>
        <p:nvSpPr>
          <p:cNvPr id="31" name="TextBox 30"/>
          <p:cNvSpPr txBox="1"/>
          <p:nvPr/>
        </p:nvSpPr>
        <p:spPr>
          <a:xfrm>
            <a:off x="4355976" y="1527918"/>
            <a:ext cx="2164375" cy="523220"/>
          </a:xfrm>
          <a:prstGeom prst="rect">
            <a:avLst/>
          </a:prstGeom>
          <a:noFill/>
        </p:spPr>
        <p:txBody>
          <a:bodyPr wrap="none" rtlCol="0">
            <a:spAutoFit/>
          </a:bodyPr>
          <a:lstStyle/>
          <a:p>
            <a:r>
              <a:rPr lang="en-US" altLang="zh-CN" sz="2800" dirty="0" smtClean="0"/>
              <a:t>Rank(A)=1/2</a:t>
            </a:r>
            <a:endParaRPr lang="zh-CN" altLang="en-US" sz="2800" dirty="0"/>
          </a:p>
        </p:txBody>
      </p:sp>
      <p:sp>
        <p:nvSpPr>
          <p:cNvPr id="32" name="TextBox 31"/>
          <p:cNvSpPr txBox="1"/>
          <p:nvPr/>
        </p:nvSpPr>
        <p:spPr>
          <a:xfrm>
            <a:off x="6550299" y="1488652"/>
            <a:ext cx="2188420" cy="523220"/>
          </a:xfrm>
          <a:prstGeom prst="rect">
            <a:avLst/>
          </a:prstGeom>
          <a:noFill/>
        </p:spPr>
        <p:txBody>
          <a:bodyPr wrap="none" rtlCol="0">
            <a:spAutoFit/>
          </a:bodyPr>
          <a:lstStyle/>
          <a:p>
            <a:r>
              <a:rPr lang="en-US" altLang="zh-CN" sz="2800" dirty="0" smtClean="0"/>
              <a:t>Rank(B)=1/2</a:t>
            </a:r>
            <a:endParaRPr lang="zh-CN" altLang="en-US" sz="2800" dirty="0"/>
          </a:p>
        </p:txBody>
      </p:sp>
      <p:sp>
        <p:nvSpPr>
          <p:cNvPr id="33" name="TextBox 32"/>
          <p:cNvSpPr txBox="1"/>
          <p:nvPr/>
        </p:nvSpPr>
        <p:spPr>
          <a:xfrm>
            <a:off x="4211960" y="2480389"/>
            <a:ext cx="4859022" cy="954107"/>
          </a:xfrm>
          <a:prstGeom prst="rect">
            <a:avLst/>
          </a:prstGeom>
          <a:noFill/>
        </p:spPr>
        <p:txBody>
          <a:bodyPr wrap="none" rtlCol="0">
            <a:spAutoFit/>
          </a:bodyPr>
          <a:lstStyle/>
          <a:p>
            <a:r>
              <a:rPr lang="en-US" altLang="zh-CN" sz="2800" dirty="0" smtClean="0"/>
              <a:t>Rank(C)=1/2×1/3+1/2×1/2</a:t>
            </a:r>
          </a:p>
          <a:p>
            <a:r>
              <a:rPr lang="en-US" altLang="zh-CN" sz="2800" dirty="0"/>
              <a:t> </a:t>
            </a:r>
            <a:r>
              <a:rPr lang="en-US" altLang="zh-CN" sz="2800" dirty="0" smtClean="0"/>
              <a:t>            =5/12</a:t>
            </a:r>
            <a:endParaRPr lang="zh-CN" altLang="en-US" sz="2800" dirty="0"/>
          </a:p>
        </p:txBody>
      </p:sp>
      <p:sp>
        <p:nvSpPr>
          <p:cNvPr id="34" name="椭圆 33"/>
          <p:cNvSpPr/>
          <p:nvPr/>
        </p:nvSpPr>
        <p:spPr>
          <a:xfrm>
            <a:off x="1551376" y="3551465"/>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a:t>
            </a:r>
            <a:endParaRPr lang="zh-CN" altLang="en-US" sz="3200" dirty="0">
              <a:solidFill>
                <a:schemeClr val="tx1"/>
              </a:solidFill>
            </a:endParaRPr>
          </a:p>
        </p:txBody>
      </p:sp>
      <p:cxnSp>
        <p:nvCxnSpPr>
          <p:cNvPr id="35" name="直接箭头连接符 34"/>
          <p:cNvCxnSpPr/>
          <p:nvPr/>
        </p:nvCxnSpPr>
        <p:spPr>
          <a:xfrm flipH="1" flipV="1">
            <a:off x="2105726" y="3917886"/>
            <a:ext cx="1188524" cy="53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1873200" y="2931369"/>
            <a:ext cx="0" cy="62009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211960" y="3607837"/>
            <a:ext cx="1957587" cy="523220"/>
          </a:xfrm>
          <a:prstGeom prst="rect">
            <a:avLst/>
          </a:prstGeom>
          <a:noFill/>
        </p:spPr>
        <p:txBody>
          <a:bodyPr wrap="none" rtlCol="0">
            <a:spAutoFit/>
          </a:bodyPr>
          <a:lstStyle/>
          <a:p>
            <a:r>
              <a:rPr lang="en-US" altLang="zh-CN" sz="2800" dirty="0" smtClean="0"/>
              <a:t>Rank(5)=</a:t>
            </a:r>
            <a:r>
              <a:rPr lang="zh-CN" altLang="en-US" sz="2800" dirty="0" smtClean="0"/>
              <a:t>？</a:t>
            </a:r>
            <a:endParaRPr lang="zh-CN" altLang="en-US" sz="2800" dirty="0"/>
          </a:p>
        </p:txBody>
      </p:sp>
    </p:spTree>
    <p:extLst>
      <p:ext uri="{BB962C8B-B14F-4D97-AF65-F5344CB8AC3E}">
        <p14:creationId xmlns:p14="http://schemas.microsoft.com/office/powerpoint/2010/main" val="40347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5"/>
                                        </p:tgtEl>
                                      </p:cBhvr>
                                    </p:animEffect>
                                    <p:set>
                                      <p:cBhvr>
                                        <p:cTn id="14" dur="1" fill="hold">
                                          <p:stCondLst>
                                            <p:cond delay="499"/>
                                          </p:stCondLst>
                                        </p:cTn>
                                        <p:tgtEl>
                                          <p:spTgt spid="35"/>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34"/>
                                        </p:tgtEl>
                                      </p:cBhvr>
                                    </p:animEffect>
                                    <p:set>
                                      <p:cBhvr>
                                        <p:cTn id="17" dur="1" fill="hold">
                                          <p:stCondLst>
                                            <p:cond delay="499"/>
                                          </p:stCondLst>
                                        </p:cTn>
                                        <p:tgtEl>
                                          <p:spTgt spid="34"/>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37"/>
                                        </p:tgtEl>
                                      </p:cBhvr>
                                    </p:animEffect>
                                    <p:set>
                                      <p:cBhvr>
                                        <p:cTn id="2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1350963" y="160338"/>
            <a:ext cx="7793037" cy="1096962"/>
          </a:xfrm>
          <a:prstGeom prst="rect">
            <a:avLst/>
          </a:prstGeom>
        </p:spPr>
        <p:txBody>
          <a:bodyPr/>
          <a:lstStyle/>
          <a:p>
            <a:pPr eaLnBrk="1" hangingPunct="1">
              <a:defRPr/>
            </a:pPr>
            <a:r>
              <a:rPr lang="en-US" altLang="zh-CN" dirty="0" smtClean="0"/>
              <a:t>Rank</a:t>
            </a:r>
            <a:r>
              <a:rPr lang="zh-CN" altLang="en-US" dirty="0" smtClean="0"/>
              <a:t> </a:t>
            </a:r>
            <a:r>
              <a:rPr lang="en-US" altLang="zh-CN" dirty="0" smtClean="0"/>
              <a:t>Sink</a:t>
            </a:r>
            <a:endParaRPr lang="zh-CN" altLang="en-US" dirty="0" smtClean="0"/>
          </a:p>
        </p:txBody>
      </p:sp>
      <p:sp>
        <p:nvSpPr>
          <p:cNvPr id="25603" name="Rectangle 3"/>
          <p:cNvSpPr>
            <a:spLocks noGrp="1" noChangeArrowheads="1"/>
          </p:cNvSpPr>
          <p:nvPr>
            <p:ph type="body" idx="4294967295"/>
          </p:nvPr>
        </p:nvSpPr>
        <p:spPr>
          <a:xfrm>
            <a:off x="1371600" y="3651250"/>
            <a:ext cx="7772400" cy="1098550"/>
          </a:xfrm>
          <a:prstGeom prst="rect">
            <a:avLst/>
          </a:prstGeom>
        </p:spPr>
        <p:txBody>
          <a:bodyPr/>
          <a:lstStyle/>
          <a:p>
            <a:pPr eaLnBrk="1" hangingPunct="1">
              <a:buClrTx/>
              <a:buFontTx/>
              <a:buNone/>
            </a:pPr>
            <a:r>
              <a:rPr lang="en-US" altLang="zh-CN" sz="1800" dirty="0" smtClean="0">
                <a:latin typeface="+mj-ea"/>
                <a:ea typeface="+mj-ea"/>
              </a:rPr>
              <a:t>Rank sink</a:t>
            </a:r>
            <a:r>
              <a:rPr lang="zh-CN" altLang="zh-CN" sz="1800" dirty="0" smtClean="0">
                <a:latin typeface="+mj-ea"/>
                <a:ea typeface="+mj-ea"/>
              </a:rPr>
              <a:t>：</a:t>
            </a:r>
            <a:endParaRPr lang="en-US" altLang="zh-CN" sz="1800" dirty="0" smtClean="0">
              <a:latin typeface="+mj-ea"/>
              <a:ea typeface="+mj-ea"/>
            </a:endParaRPr>
          </a:p>
          <a:p>
            <a:pPr eaLnBrk="1" hangingPunct="1">
              <a:buClrTx/>
              <a:buFontTx/>
              <a:buNone/>
            </a:pPr>
            <a:r>
              <a:rPr lang="en-US" altLang="zh-CN" sz="1800" b="0" dirty="0" smtClean="0">
                <a:latin typeface="+mj-ea"/>
                <a:ea typeface="+mj-ea"/>
              </a:rPr>
              <a:t>	</a:t>
            </a:r>
            <a:r>
              <a:rPr lang="zh-CN" altLang="zh-CN" sz="1800" b="0" dirty="0" smtClean="0">
                <a:latin typeface="+mj-ea"/>
                <a:ea typeface="+mj-ea"/>
              </a:rPr>
              <a:t>整个网页图中的一组紧密链接成环的网页如果没有外出的链接就产生</a:t>
            </a:r>
            <a:r>
              <a:rPr lang="en-US" altLang="zh-CN" sz="1800" b="0" dirty="0" smtClean="0">
                <a:latin typeface="+mj-ea"/>
                <a:ea typeface="+mj-ea"/>
              </a:rPr>
              <a:t>Rank</a:t>
            </a:r>
            <a:r>
              <a:rPr lang="zh-CN" altLang="en-US" sz="1800" b="0" dirty="0" smtClean="0">
                <a:latin typeface="+mj-ea"/>
                <a:ea typeface="+mj-ea"/>
              </a:rPr>
              <a:t> </a:t>
            </a:r>
            <a:r>
              <a:rPr lang="en-US" altLang="zh-CN" sz="1800" b="0" dirty="0" smtClean="0">
                <a:latin typeface="+mj-ea"/>
                <a:ea typeface="+mj-ea"/>
              </a:rPr>
              <a:t>Sink</a:t>
            </a:r>
          </a:p>
        </p:txBody>
      </p:sp>
      <p:grpSp>
        <p:nvGrpSpPr>
          <p:cNvPr id="29699" name="Group 2"/>
          <p:cNvGrpSpPr>
            <a:grpSpLocks/>
          </p:cNvGrpSpPr>
          <p:nvPr/>
        </p:nvGrpSpPr>
        <p:grpSpPr bwMode="auto">
          <a:xfrm>
            <a:off x="990601" y="1525191"/>
            <a:ext cx="2328863" cy="1857375"/>
            <a:chOff x="405" y="1080"/>
            <a:chExt cx="1572" cy="1723"/>
          </a:xfrm>
        </p:grpSpPr>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 y="1080"/>
              <a:ext cx="1572" cy="17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0" name="Text Box 4"/>
            <p:cNvSpPr txBox="1">
              <a:spLocks noChangeArrowheads="1"/>
            </p:cNvSpPr>
            <p:nvPr/>
          </p:nvSpPr>
          <p:spPr bwMode="auto">
            <a:xfrm>
              <a:off x="405" y="1080"/>
              <a:ext cx="1572" cy="17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eaLnBrk="1" hangingPunct="1">
                <a:spcBef>
                  <a:spcPct val="20000"/>
                </a:spcBef>
                <a:buClr>
                  <a:schemeClr val="folHlink"/>
                </a:buClr>
                <a:buSzPct val="60000"/>
                <a:buFont typeface="Wingdings" charset="2"/>
                <a:buNone/>
                <a:defRPr/>
              </a:pPr>
              <a:endParaRPr lang="zh-CN" altLang="en-US">
                <a:latin typeface="Tahoma" charset="0"/>
                <a:ea typeface="宋体" charset="-122"/>
              </a:endParaRPr>
            </a:p>
          </p:txBody>
        </p:sp>
      </p:grpSp>
      <p:graphicFrame>
        <p:nvGraphicFramePr>
          <p:cNvPr id="11" name="Group 5"/>
          <p:cNvGraphicFramePr>
            <a:graphicFrameLocks noGrp="1"/>
          </p:cNvGraphicFramePr>
          <p:nvPr/>
        </p:nvGraphicFramePr>
        <p:xfrm>
          <a:off x="3505201" y="1463279"/>
          <a:ext cx="5145087" cy="2138668"/>
        </p:xfrm>
        <a:graphic>
          <a:graphicData uri="http://schemas.openxmlformats.org/drawingml/2006/table">
            <a:tbl>
              <a:tblPr/>
              <a:tblGrid>
                <a:gridCol w="1143000"/>
                <a:gridCol w="914400"/>
                <a:gridCol w="1030287"/>
                <a:gridCol w="1028700"/>
                <a:gridCol w="1028700"/>
              </a:tblGrid>
              <a:tr h="299187">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7000"/>
                        </a:lnSpc>
                        <a:spcBef>
                          <a:spcPct val="0"/>
                        </a:spcBef>
                        <a:spcAft>
                          <a:spcPct val="0"/>
                        </a:spcAft>
                        <a:buClrTx/>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kumimoji="0" lang="en-US" altLang="zh-CN" sz="1400" b="0" i="0" u="none" strike="noStrike" cap="none" normalizeH="0" baseline="0">
                        <a:ln>
                          <a:noFill/>
                        </a:ln>
                        <a:solidFill>
                          <a:srgbClr val="000000"/>
                        </a:solidFill>
                        <a:effectLst/>
                        <a:latin typeface="Arial" charset="0"/>
                        <a:ea typeface="宋体" charset="-122"/>
                      </a:endParaRPr>
                    </a:p>
                  </a:txBody>
                  <a:tcPr marL="90000" marR="90000" marT="79367" marB="35106" horzOverflow="overflow">
                    <a:lnL>
                      <a:noFill/>
                    </a:lnL>
                    <a:lnR>
                      <a:noFill/>
                    </a:lnR>
                    <a:lnT>
                      <a:noFill/>
                    </a:lnT>
                    <a:lnB>
                      <a:noFill/>
                    </a:lnB>
                    <a:lnTlToBr>
                      <a:noFill/>
                    </a:lnTlToBr>
                    <a:lnBlToTr>
                      <a:noFill/>
                    </a:lnBlToTr>
                    <a:solidFill>
                      <a:srgbClr val="D3481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1" i="0" u="none" strike="noStrike" cap="none" normalizeH="0" baseline="0">
                          <a:ln>
                            <a:noFill/>
                          </a:ln>
                          <a:solidFill>
                            <a:srgbClr val="FFFFFF"/>
                          </a:solidFill>
                          <a:effectLst/>
                          <a:latin typeface="Arial Narrow" charset="0"/>
                          <a:ea typeface="宋体" charset="-122"/>
                        </a:rPr>
                        <a:t>PR(A)</a:t>
                      </a:r>
                    </a:p>
                  </a:txBody>
                  <a:tcPr marL="90000" marR="90000" marT="91221" marB="35106" horzOverflow="overflow">
                    <a:lnL>
                      <a:noFill/>
                    </a:lnL>
                    <a:lnR>
                      <a:noFill/>
                    </a:lnR>
                    <a:lnT>
                      <a:noFill/>
                    </a:lnT>
                    <a:lnB>
                      <a:noFill/>
                    </a:lnB>
                    <a:lnTlToBr>
                      <a:noFill/>
                    </a:lnTlToBr>
                    <a:lnBlToTr>
                      <a:noFill/>
                    </a:lnBlToTr>
                    <a:solidFill>
                      <a:srgbClr val="D3481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1" i="0" u="none" strike="noStrike" cap="none" normalizeH="0" baseline="0">
                          <a:ln>
                            <a:noFill/>
                          </a:ln>
                          <a:solidFill>
                            <a:srgbClr val="FFFFFF"/>
                          </a:solidFill>
                          <a:effectLst/>
                          <a:latin typeface="Arial Narrow" charset="0"/>
                          <a:ea typeface="宋体" charset="-122"/>
                        </a:rPr>
                        <a:t>PR(B)</a:t>
                      </a:r>
                    </a:p>
                  </a:txBody>
                  <a:tcPr marL="90000" marR="90000" marT="91221" marB="35106" horzOverflow="overflow">
                    <a:lnL>
                      <a:noFill/>
                    </a:lnL>
                    <a:lnR>
                      <a:noFill/>
                    </a:lnR>
                    <a:lnT>
                      <a:noFill/>
                    </a:lnT>
                    <a:lnB>
                      <a:noFill/>
                    </a:lnB>
                    <a:lnTlToBr>
                      <a:noFill/>
                    </a:lnTlToBr>
                    <a:lnBlToTr>
                      <a:noFill/>
                    </a:lnBlToTr>
                    <a:solidFill>
                      <a:srgbClr val="D3481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1" i="0" u="none" strike="noStrike" cap="none" normalizeH="0" baseline="0">
                          <a:ln>
                            <a:noFill/>
                          </a:ln>
                          <a:solidFill>
                            <a:srgbClr val="FFFFFF"/>
                          </a:solidFill>
                          <a:effectLst/>
                          <a:latin typeface="Arial Narrow" charset="0"/>
                          <a:ea typeface="宋体" charset="-122"/>
                        </a:rPr>
                        <a:t>PR(C)</a:t>
                      </a:r>
                    </a:p>
                  </a:txBody>
                  <a:tcPr marL="90000" marR="90000" marT="91221" marB="35106" horzOverflow="overflow">
                    <a:lnL>
                      <a:noFill/>
                    </a:lnL>
                    <a:lnR>
                      <a:noFill/>
                    </a:lnR>
                    <a:lnT>
                      <a:noFill/>
                    </a:lnT>
                    <a:lnB>
                      <a:noFill/>
                    </a:lnB>
                    <a:lnTlToBr>
                      <a:noFill/>
                    </a:lnTlToBr>
                    <a:lnBlToTr>
                      <a:noFill/>
                    </a:lnBlToTr>
                    <a:solidFill>
                      <a:srgbClr val="D3481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1" i="0" u="none" strike="noStrike" cap="none" normalizeH="0" baseline="0">
                          <a:ln>
                            <a:noFill/>
                          </a:ln>
                          <a:solidFill>
                            <a:srgbClr val="FFFFFF"/>
                          </a:solidFill>
                          <a:effectLst/>
                          <a:latin typeface="Arial Narrow" charset="0"/>
                          <a:ea typeface="宋体" charset="-122"/>
                        </a:rPr>
                        <a:t>PR(D)</a:t>
                      </a:r>
                    </a:p>
                  </a:txBody>
                  <a:tcPr marL="90000" marR="90000" marT="91221" marB="35106" horzOverflow="overflow">
                    <a:lnL>
                      <a:noFill/>
                    </a:lnL>
                    <a:lnR>
                      <a:noFill/>
                    </a:lnR>
                    <a:lnT>
                      <a:noFill/>
                    </a:lnT>
                    <a:lnB>
                      <a:noFill/>
                    </a:lnB>
                    <a:lnTlToBr>
                      <a:noFill/>
                    </a:lnTlToBr>
                    <a:lnBlToTr>
                      <a:noFill/>
                    </a:lnBlToTr>
                    <a:solidFill>
                      <a:srgbClr val="D34817"/>
                    </a:solidFill>
                  </a:tcPr>
                </a:tc>
              </a:tr>
              <a:tr h="299187">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zh-CN" altLang="zh-CN" sz="1400" b="0" i="0" u="none" strike="noStrike" cap="none" normalizeH="0" baseline="0">
                          <a:ln>
                            <a:noFill/>
                          </a:ln>
                          <a:solidFill>
                            <a:srgbClr val="000000"/>
                          </a:solidFill>
                          <a:effectLst/>
                          <a:latin typeface="Arial Narrow" charset="0"/>
                          <a:ea typeface="宋体" charset="-122"/>
                        </a:rPr>
                        <a:t>初始</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0.25</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0.25</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0.25</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0.25</a:t>
                      </a:r>
                    </a:p>
                  </a:txBody>
                  <a:tcPr marL="90000" marR="90000" marT="91221" marB="35106" horzOverflow="overflow">
                    <a:lnL>
                      <a:noFill/>
                    </a:lnL>
                    <a:lnR>
                      <a:noFill/>
                    </a:lnR>
                    <a:lnT>
                      <a:noFill/>
                    </a:lnT>
                    <a:lnB>
                      <a:noFill/>
                    </a:lnB>
                    <a:lnTlToBr>
                      <a:noFill/>
                    </a:lnTlToBr>
                    <a:lnBlToTr>
                      <a:noFill/>
                    </a:lnBlToTr>
                    <a:solidFill>
                      <a:srgbClr val="EFCECB"/>
                    </a:solidFill>
                  </a:tcPr>
                </a:tc>
              </a:tr>
              <a:tr h="299187">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zh-CN" altLang="zh-CN" sz="1400" b="0" i="0" u="none" strike="noStrike" cap="none" normalizeH="0" baseline="0">
                          <a:ln>
                            <a:noFill/>
                          </a:ln>
                          <a:solidFill>
                            <a:srgbClr val="000000"/>
                          </a:solidFill>
                          <a:effectLst/>
                          <a:latin typeface="Arial Narrow" charset="0"/>
                          <a:ea typeface="宋体" charset="-122"/>
                        </a:rPr>
                        <a:t>一次迭代</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0.375</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0.25</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0.375</a:t>
                      </a:r>
                    </a:p>
                  </a:txBody>
                  <a:tcPr marL="90000" marR="90000" marT="91221" marB="35106" horzOverflow="overflow">
                    <a:lnL>
                      <a:noFill/>
                    </a:lnL>
                    <a:lnR>
                      <a:noFill/>
                    </a:lnR>
                    <a:lnT>
                      <a:noFill/>
                    </a:lnT>
                    <a:lnB>
                      <a:noFill/>
                    </a:lnB>
                    <a:lnTlToBr>
                      <a:noFill/>
                    </a:lnTlToBr>
                    <a:lnBlToTr>
                      <a:noFill/>
                    </a:lnBlToTr>
                    <a:solidFill>
                      <a:srgbClr val="F7E8E7"/>
                    </a:solidFill>
                  </a:tcPr>
                </a:tc>
              </a:tr>
              <a:tr h="299187">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zh-CN" altLang="zh-CN" sz="1400" b="0" i="0" u="none" strike="noStrike" cap="none" normalizeH="0" baseline="0">
                          <a:ln>
                            <a:noFill/>
                          </a:ln>
                          <a:solidFill>
                            <a:srgbClr val="000000"/>
                          </a:solidFill>
                          <a:effectLst/>
                          <a:latin typeface="Arial Narrow" charset="0"/>
                          <a:ea typeface="宋体" charset="-122"/>
                        </a:rPr>
                        <a:t>二次迭代</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0.375</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0.375</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0.25</a:t>
                      </a:r>
                    </a:p>
                  </a:txBody>
                  <a:tcPr marL="90000" marR="90000" marT="91221" marB="35106" horzOverflow="overflow">
                    <a:lnL>
                      <a:noFill/>
                    </a:lnL>
                    <a:lnR>
                      <a:noFill/>
                    </a:lnR>
                    <a:lnT>
                      <a:noFill/>
                    </a:lnT>
                    <a:lnB>
                      <a:noFill/>
                    </a:lnB>
                    <a:lnTlToBr>
                      <a:noFill/>
                    </a:lnTlToBr>
                    <a:lnBlToTr>
                      <a:noFill/>
                    </a:lnBlToTr>
                    <a:solidFill>
                      <a:srgbClr val="EFCECB"/>
                    </a:solidFill>
                  </a:tcPr>
                </a:tc>
              </a:tr>
              <a:tr h="299187">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zh-CN" altLang="zh-CN" sz="1400" b="0" i="0" u="none" strike="noStrike" cap="none" normalizeH="0" baseline="0">
                          <a:ln>
                            <a:noFill/>
                          </a:ln>
                          <a:solidFill>
                            <a:srgbClr val="000000"/>
                          </a:solidFill>
                          <a:effectLst/>
                          <a:latin typeface="Arial Narrow" charset="0"/>
                          <a:ea typeface="宋体" charset="-122"/>
                        </a:rPr>
                        <a:t>三次迭代</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dirty="0">
                          <a:ln>
                            <a:noFill/>
                          </a:ln>
                          <a:solidFill>
                            <a:srgbClr val="000000"/>
                          </a:solidFill>
                          <a:effectLst/>
                          <a:latin typeface="Arial Narrow" charset="0"/>
                          <a:ea typeface="宋体" charset="-122"/>
                        </a:rPr>
                        <a:t>0.25</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0.375</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0.375</a:t>
                      </a:r>
                    </a:p>
                  </a:txBody>
                  <a:tcPr marL="90000" marR="90000" marT="91221" marB="35106" horzOverflow="overflow">
                    <a:lnL>
                      <a:noFill/>
                    </a:lnL>
                    <a:lnR>
                      <a:noFill/>
                    </a:lnR>
                    <a:lnT>
                      <a:noFill/>
                    </a:lnT>
                    <a:lnB>
                      <a:noFill/>
                    </a:lnB>
                    <a:lnTlToBr>
                      <a:noFill/>
                    </a:lnTlToBr>
                    <a:lnBlToTr>
                      <a:noFill/>
                    </a:lnBlToTr>
                    <a:solidFill>
                      <a:srgbClr val="F7E8E7"/>
                    </a:solidFill>
                  </a:tcPr>
                </a:tc>
              </a:tr>
              <a:tr h="299187">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zh-CN" altLang="zh-CN" sz="1400" b="0" i="0" u="none" strike="noStrike" cap="none" normalizeH="0" baseline="0">
                          <a:ln>
                            <a:noFill/>
                          </a:ln>
                          <a:solidFill>
                            <a:srgbClr val="000000"/>
                          </a:solidFill>
                          <a:effectLst/>
                          <a:latin typeface="Arial Narrow" charset="0"/>
                          <a:ea typeface="宋体" charset="-122"/>
                        </a:rPr>
                        <a:t>四次迭代</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0.375</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0.25</a:t>
                      </a:r>
                    </a:p>
                  </a:txBody>
                  <a:tcPr marL="90000" marR="90000" marT="91221" marB="35106" horzOverflow="overflow">
                    <a:lnL>
                      <a:noFill/>
                    </a:lnL>
                    <a:lnR>
                      <a:noFill/>
                    </a:lnR>
                    <a:lnT>
                      <a:noFill/>
                    </a:lnT>
                    <a:lnB>
                      <a:noFill/>
                    </a:lnB>
                    <a:lnTlToBr>
                      <a:noFill/>
                    </a:lnTlToBr>
                    <a:lnBlToTr>
                      <a:noFill/>
                    </a:lnBlToTr>
                    <a:solidFill>
                      <a:srgbClr val="EFCECB"/>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0.375</a:t>
                      </a:r>
                    </a:p>
                  </a:txBody>
                  <a:tcPr marL="90000" marR="90000" marT="91221" marB="35106" horzOverflow="overflow">
                    <a:lnL>
                      <a:noFill/>
                    </a:lnL>
                    <a:lnR>
                      <a:noFill/>
                    </a:lnR>
                    <a:lnT>
                      <a:noFill/>
                    </a:lnT>
                    <a:lnB>
                      <a:noFill/>
                    </a:lnB>
                    <a:lnTlToBr>
                      <a:noFill/>
                    </a:lnTlToBr>
                    <a:lnBlToTr>
                      <a:noFill/>
                    </a:lnBlToTr>
                    <a:solidFill>
                      <a:srgbClr val="EFCECB"/>
                    </a:solidFill>
                  </a:tcPr>
                </a:tc>
              </a:tr>
              <a:tr h="299187">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zh-CN" altLang="zh-CN" sz="1400" b="0" i="0" u="none" strike="noStrike" cap="none" normalizeH="0" baseline="0">
                          <a:ln>
                            <a:noFill/>
                          </a:ln>
                          <a:solidFill>
                            <a:srgbClr val="000000"/>
                          </a:solidFill>
                          <a:effectLst/>
                          <a:latin typeface="Arial Narrow" charset="0"/>
                          <a:ea typeface="宋体" charset="-122"/>
                        </a:rPr>
                        <a:t>五次迭代</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0</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a:ln>
                            <a:noFill/>
                          </a:ln>
                          <a:solidFill>
                            <a:srgbClr val="000000"/>
                          </a:solidFill>
                          <a:effectLst/>
                          <a:latin typeface="Arial Narrow" charset="0"/>
                          <a:ea typeface="宋体" charset="-122"/>
                        </a:rPr>
                        <a:t>…</a:t>
                      </a:r>
                    </a:p>
                  </a:txBody>
                  <a:tcPr marL="90000" marR="90000" marT="91221" marB="35106" horzOverflow="overflow">
                    <a:lnL>
                      <a:noFill/>
                    </a:lnL>
                    <a:lnR>
                      <a:noFill/>
                    </a:lnR>
                    <a:lnT>
                      <a:noFill/>
                    </a:lnT>
                    <a:lnB>
                      <a:noFill/>
                    </a:lnB>
                    <a:lnTlToBr>
                      <a:noFill/>
                    </a:lnTlToBr>
                    <a:lnBlToTr>
                      <a:noFill/>
                    </a:lnBlToTr>
                    <a:solidFill>
                      <a:srgbClr val="F7E8E7"/>
                    </a:solidFill>
                  </a:tcPr>
                </a:tc>
                <a:tc>
                  <a:txBody>
                    <a:bodyPr/>
                    <a:lstStyle>
                      <a:lvl1pPr eaLnBrk="0" hangingPunct="0">
                        <a:spcBef>
                          <a:spcPts val="8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Arial" charset="0"/>
                          <a:ea typeface="宋体" charset="-122"/>
                        </a:defRPr>
                      </a:lvl1pPr>
                      <a:lvl2pPr eaLnBrk="0" hangingPunct="0">
                        <a:spcBef>
                          <a:spcPts val="7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charset="0"/>
                          <a:ea typeface="宋体" charset="-122"/>
                        </a:defRPr>
                      </a:lvl2pPr>
                      <a:lvl3pPr eaLnBrk="0" hangingPunct="0">
                        <a:spcBef>
                          <a:spcPts val="6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Arial" charset="0"/>
                          <a:ea typeface="宋体" charset="-122"/>
                        </a:defRPr>
                      </a:lvl3pPr>
                      <a:lvl4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4pPr>
                      <a:lvl5pPr eaLnBrk="0" hangingPunct="0">
                        <a:spcBef>
                          <a:spcPts val="50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5pPr>
                      <a:lvl6pPr marL="25146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6pPr>
                      <a:lvl7pPr marL="29718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7pPr>
                      <a:lvl8pPr marL="34290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8pPr>
                      <a:lvl9pPr marL="3886200" indent="-228600" defTabSz="449263" eaLnBrk="0" fontAlgn="base" hangingPunct="0">
                        <a:spcBef>
                          <a:spcPts val="5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宋体" charset="-122"/>
                        </a:defRPr>
                      </a:lvl9pPr>
                    </a:lstStyle>
                    <a:p>
                      <a:pPr marL="0" marR="0" lvl="0" indent="0" algn="l" defTabSz="449263" rtl="0" eaLnBrk="1" fontAlgn="base" latinLnBrk="0" hangingPunct="1">
                        <a:lnSpc>
                          <a:spcPct val="84000"/>
                        </a:lnSpc>
                        <a:spcBef>
                          <a:spcPct val="0"/>
                        </a:spcBef>
                        <a:spcAft>
                          <a:spcPct val="0"/>
                        </a:spcAft>
                        <a:buClrTx/>
                        <a:buSzPct val="85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altLang="zh-CN" sz="1400" b="0" i="0" u="none" strike="noStrike" cap="none" normalizeH="0" baseline="0" dirty="0">
                          <a:ln>
                            <a:noFill/>
                          </a:ln>
                          <a:solidFill>
                            <a:srgbClr val="000000"/>
                          </a:solidFill>
                          <a:effectLst/>
                          <a:latin typeface="Arial Narrow" charset="0"/>
                          <a:ea typeface="宋体" charset="-122"/>
                        </a:rPr>
                        <a:t>…</a:t>
                      </a:r>
                    </a:p>
                  </a:txBody>
                  <a:tcPr marL="90000" marR="90000" marT="91221" marB="35106" horzOverflow="overflow">
                    <a:lnL>
                      <a:noFill/>
                    </a:lnL>
                    <a:lnR>
                      <a:noFill/>
                    </a:lnR>
                    <a:lnT>
                      <a:noFill/>
                    </a:lnT>
                    <a:lnB>
                      <a:noFill/>
                    </a:lnB>
                    <a:lnTlToBr>
                      <a:noFill/>
                    </a:lnTlToBr>
                    <a:lnBlToTr>
                      <a:noFill/>
                    </a:lnBlToTr>
                    <a:solidFill>
                      <a:srgbClr val="F7E8E7"/>
                    </a:solidFill>
                  </a:tcPr>
                </a:tc>
              </a:tr>
            </a:tbl>
          </a:graphicData>
        </a:graphic>
      </p:graphicFrame>
    </p:spTree>
    <p:extLst>
      <p:ext uri="{BB962C8B-B14F-4D97-AF65-F5344CB8AC3E}">
        <p14:creationId xmlns:p14="http://schemas.microsoft.com/office/powerpoint/2010/main" val="2515480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81170" y="1275607"/>
            <a:ext cx="7262259" cy="432048"/>
          </a:xfrm>
          <a:prstGeom prst="rect">
            <a:avLst/>
          </a:prstGeom>
        </p:spPr>
        <p:txBody>
          <a:bodyPr/>
          <a:lstStyle/>
          <a:p>
            <a:pPr marL="0" lvl="1" indent="0" algn="just">
              <a:lnSpc>
                <a:spcPct val="150000"/>
              </a:lnSpc>
              <a:buNone/>
            </a:pPr>
            <a:r>
              <a:rPr lang="zh-CN" altLang="en-US" sz="2000" dirty="0">
                <a:latin typeface="微软雅黑" pitchFamily="34" charset="-122"/>
                <a:ea typeface="微软雅黑" pitchFamily="34" charset="-122"/>
              </a:rPr>
              <a:t>创建数据集：可以利用</a:t>
            </a:r>
            <a:r>
              <a:rPr lang="en-US" altLang="zh-CN" sz="2000" dirty="0" err="1">
                <a:latin typeface="微软雅黑" pitchFamily="34" charset="-122"/>
                <a:ea typeface="微软雅黑" pitchFamily="34" charset="-122"/>
              </a:rPr>
              <a:t>Scikit</a:t>
            </a:r>
            <a:r>
              <a:rPr lang="en-US" altLang="zh-CN" sz="2000" dirty="0">
                <a:latin typeface="微软雅黑" pitchFamily="34" charset="-122"/>
                <a:ea typeface="微软雅黑" pitchFamily="34" charset="-122"/>
              </a:rPr>
              <a:t>-learn</a:t>
            </a:r>
            <a:r>
              <a:rPr lang="zh-CN" altLang="en-US" sz="2000" dirty="0">
                <a:latin typeface="微软雅黑" pitchFamily="34" charset="-122"/>
                <a:ea typeface="微软雅黑" pitchFamily="34" charset="-122"/>
              </a:rPr>
              <a:t>创建各种类型的人工数据集</a:t>
            </a:r>
            <a:endParaRPr lang="en-US" altLang="zh-CN" sz="1600" dirty="0"/>
          </a:p>
        </p:txBody>
      </p:sp>
      <p:pic>
        <p:nvPicPr>
          <p:cNvPr id="3" name="图片 2"/>
          <p:cNvPicPr>
            <a:picLocks noChangeAspect="1"/>
          </p:cNvPicPr>
          <p:nvPr/>
        </p:nvPicPr>
        <p:blipFill>
          <a:blip r:embed="rId3"/>
          <a:stretch>
            <a:fillRect/>
          </a:stretch>
        </p:blipFill>
        <p:spPr>
          <a:xfrm>
            <a:off x="2123728" y="1959681"/>
            <a:ext cx="4605417" cy="1476165"/>
          </a:xfrm>
          <a:prstGeom prst="rect">
            <a:avLst/>
          </a:prstGeom>
        </p:spPr>
      </p:pic>
      <p:pic>
        <p:nvPicPr>
          <p:cNvPr id="5" name="图片 4"/>
          <p:cNvPicPr>
            <a:picLocks noChangeAspect="1"/>
          </p:cNvPicPr>
          <p:nvPr/>
        </p:nvPicPr>
        <p:blipFill>
          <a:blip r:embed="rId4"/>
          <a:stretch>
            <a:fillRect/>
          </a:stretch>
        </p:blipFill>
        <p:spPr>
          <a:xfrm>
            <a:off x="2126821" y="3507854"/>
            <a:ext cx="4605417" cy="1512168"/>
          </a:xfrm>
          <a:prstGeom prst="rect">
            <a:avLst/>
          </a:prstGeom>
        </p:spPr>
      </p:pic>
      <p:sp>
        <p:nvSpPr>
          <p:cNvPr id="2" name="标题 1">
            <a:extLst>
              <a:ext uri="{FF2B5EF4-FFF2-40B4-BE49-F238E27FC236}">
                <a16:creationId xmlns:a16="http://schemas.microsoft.com/office/drawing/2014/main" xmlns="" id="{DF65F9EC-1F50-9FB9-4927-4A81E5324A34}"/>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
        <p:nvSpPr>
          <p:cNvPr id="6" name="内容占位符 3">
            <a:extLst>
              <a:ext uri="{FF2B5EF4-FFF2-40B4-BE49-F238E27FC236}">
                <a16:creationId xmlns:a16="http://schemas.microsoft.com/office/drawing/2014/main" xmlns="" id="{98E87CD3-C51F-77F9-8455-A489110FEEAF}"/>
              </a:ext>
            </a:extLst>
          </p:cNvPr>
          <p:cNvSpPr txBox="1">
            <a:spLocks/>
          </p:cNvSpPr>
          <p:nvPr/>
        </p:nvSpPr>
        <p:spPr>
          <a:xfrm>
            <a:off x="1783770" y="869668"/>
            <a:ext cx="7180718" cy="47794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buFont typeface="Wingdings" panose="05000000000000000000" pitchFamily="2" charset="2"/>
              <a:buNone/>
            </a:pPr>
            <a:r>
              <a:rPr lang="en-US" altLang="zh-CN" sz="2000" b="1" dirty="0">
                <a:latin typeface="微软雅黑" pitchFamily="34" charset="-122"/>
                <a:ea typeface="微软雅黑" pitchFamily="34" charset="-122"/>
              </a:rPr>
              <a:t> 1. </a:t>
            </a:r>
            <a:r>
              <a:rPr lang="zh-CN" altLang="en-US" sz="2000" b="1" dirty="0">
                <a:latin typeface="微软雅黑" pitchFamily="34" charset="-122"/>
                <a:ea typeface="微软雅黑" pitchFamily="34" charset="-122"/>
              </a:rPr>
              <a:t>获取数据</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427752805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p:cNvSpPr>
            <a:spLocks noChangeArrowheads="1"/>
          </p:cNvSpPr>
          <p:nvPr/>
        </p:nvSpPr>
        <p:spPr bwMode="auto">
          <a:xfrm>
            <a:off x="1043608" y="2096667"/>
            <a:ext cx="792088" cy="2255881"/>
          </a:xfrm>
          <a:prstGeom prst="roundRect">
            <a:avLst>
              <a:gd name="adj" fmla="val 16667"/>
            </a:avLst>
          </a:prstGeom>
          <a:gradFill rotWithShape="1">
            <a:gsLst>
              <a:gs pos="0">
                <a:schemeClr val="bg1"/>
              </a:gs>
              <a:gs pos="100000">
                <a:schemeClr val="bg2"/>
              </a:gs>
            </a:gsLst>
            <a:lin ang="2700000" scaled="1"/>
          </a:gradFill>
          <a:ln w="9525" cap="flat"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r>
              <a:rPr lang="zh-CN" altLang="en-US" sz="2000" dirty="0" smtClean="0"/>
              <a:t>    连接</a:t>
            </a:r>
            <a:r>
              <a:rPr lang="zh-CN" altLang="en-US" sz="2000" dirty="0" smtClean="0"/>
              <a:t>农场问题</a:t>
            </a:r>
            <a:endParaRPr lang="zh-CN" altLang="en-US" sz="2000" dirty="0"/>
          </a:p>
        </p:txBody>
      </p:sp>
      <p:sp>
        <p:nvSpPr>
          <p:cNvPr id="5" name="Text Box 8"/>
          <p:cNvSpPr txBox="1">
            <a:spLocks noChangeArrowheads="1"/>
          </p:cNvSpPr>
          <p:nvPr/>
        </p:nvSpPr>
        <p:spPr bwMode="auto">
          <a:xfrm>
            <a:off x="1962029" y="1797660"/>
            <a:ext cx="4306016" cy="2862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50000"/>
              </a:lnSpc>
            </a:pPr>
            <a:r>
              <a:rPr lang="zh-CN" altLang="en-US" sz="2000" dirty="0" smtClean="0">
                <a:latin typeface="幼圆" pitchFamily="49" charset="-122"/>
                <a:ea typeface="幼圆" pitchFamily="49" charset="-122"/>
              </a:rPr>
              <a:t>由</a:t>
            </a:r>
            <a:r>
              <a:rPr lang="zh-CN" altLang="en-US" sz="2000" dirty="0">
                <a:latin typeface="幼圆" pitchFamily="49" charset="-122"/>
                <a:ea typeface="幼圆" pitchFamily="49" charset="-122"/>
              </a:rPr>
              <a:t>互联网中的一部分网页组成，这些网页非常密集地互相连接在一起</a:t>
            </a:r>
            <a:r>
              <a:rPr lang="zh-CN" altLang="en-US" sz="2000" dirty="0" smtClean="0">
                <a:latin typeface="幼圆" pitchFamily="49" charset="-122"/>
                <a:ea typeface="幼圆" pitchFamily="49" charset="-122"/>
              </a:rPr>
              <a:t>。通过</a:t>
            </a:r>
            <a:r>
              <a:rPr lang="zh-CN" altLang="en-US" sz="2000" dirty="0">
                <a:latin typeface="幼圆" pitchFamily="49" charset="-122"/>
                <a:ea typeface="幼圆" pitchFamily="49" charset="-122"/>
              </a:rPr>
              <a:t>创建一个堆砌大量链接而没有实质内容的网页，这些链接彼此互</a:t>
            </a:r>
            <a:r>
              <a:rPr lang="zh-CN" altLang="en-US" sz="2000" dirty="0" smtClean="0">
                <a:latin typeface="幼圆" pitchFamily="49" charset="-122"/>
                <a:ea typeface="幼圆" pitchFamily="49" charset="-122"/>
              </a:rPr>
              <a:t>链或</a:t>
            </a:r>
            <a:r>
              <a:rPr lang="zh-CN" altLang="en-US" sz="2000" dirty="0">
                <a:latin typeface="幼圆" pitchFamily="49" charset="-122"/>
                <a:ea typeface="幼圆" pitchFamily="49" charset="-122"/>
              </a:rPr>
              <a:t>指向特定网站，以提高某个或者某些特定网页的Pagerank值为目的。</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201" y="2116069"/>
            <a:ext cx="2376264" cy="2225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p:cNvSpPr txBox="1"/>
          <p:nvPr/>
        </p:nvSpPr>
        <p:spPr>
          <a:xfrm>
            <a:off x="1331640" y="483518"/>
            <a:ext cx="2677849"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算法分析</a:t>
            </a:r>
            <a:endParaRPr lang="zh-CN" altLang="en-US" sz="2400" b="1" dirty="0">
              <a:latin typeface="幼圆" pitchFamily="49" charset="-122"/>
              <a:ea typeface="幼圆" pitchFamily="49" charset="-122"/>
            </a:endParaRPr>
          </a:p>
        </p:txBody>
      </p:sp>
      <p:sp>
        <p:nvSpPr>
          <p:cNvPr id="8" name="椭圆 7"/>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4</a:t>
            </a:r>
            <a:endParaRPr lang="zh-CN" altLang="en-US" dirty="0"/>
          </a:p>
        </p:txBody>
      </p:sp>
      <p:sp>
        <p:nvSpPr>
          <p:cNvPr id="2" name="TextBox 1"/>
          <p:cNvSpPr txBox="1"/>
          <p:nvPr/>
        </p:nvSpPr>
        <p:spPr>
          <a:xfrm>
            <a:off x="1654901" y="1174609"/>
            <a:ext cx="2031325" cy="461665"/>
          </a:xfrm>
          <a:prstGeom prst="rect">
            <a:avLst/>
          </a:prstGeom>
          <a:noFill/>
        </p:spPr>
        <p:txBody>
          <a:bodyPr wrap="none" rtlCol="0">
            <a:spAutoFit/>
          </a:bodyPr>
          <a:lstStyle/>
          <a:p>
            <a:r>
              <a:rPr lang="zh-CN" altLang="en-US" sz="2400" dirty="0" smtClean="0">
                <a:latin typeface="+mj-ea"/>
                <a:ea typeface="+mj-ea"/>
              </a:rPr>
              <a:t>链接作弊问题</a:t>
            </a:r>
            <a:endParaRPr lang="zh-CN" altLang="en-US" sz="2400" dirty="0">
              <a:latin typeface="+mj-ea"/>
              <a:ea typeface="+mj-ea"/>
            </a:endParaRPr>
          </a:p>
        </p:txBody>
      </p:sp>
    </p:spTree>
    <p:extLst>
      <p:ext uri="{BB962C8B-B14F-4D97-AF65-F5344CB8AC3E}">
        <p14:creationId xmlns:p14="http://schemas.microsoft.com/office/powerpoint/2010/main" val="4177650054"/>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rrowheads="1"/>
          </p:cNvSpPr>
          <p:nvPr/>
        </p:nvSpPr>
        <p:spPr bwMode="auto">
          <a:xfrm>
            <a:off x="1306165" y="1635646"/>
            <a:ext cx="817563" cy="2664295"/>
          </a:xfrm>
          <a:prstGeom prst="roundRect">
            <a:avLst>
              <a:gd name="adj" fmla="val 16667"/>
            </a:avLst>
          </a:prstGeom>
          <a:gradFill rotWithShape="1">
            <a:gsLst>
              <a:gs pos="0">
                <a:schemeClr val="bg1"/>
              </a:gs>
              <a:gs pos="100000">
                <a:schemeClr val="bg2"/>
              </a:gs>
            </a:gsLst>
            <a:lin ang="2700000" scaled="1"/>
          </a:gradFill>
          <a:ln w="9525"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 name="Rectangle 4"/>
          <p:cNvSpPr>
            <a:spLocks noChangeArrowheads="1"/>
          </p:cNvSpPr>
          <p:nvPr/>
        </p:nvSpPr>
        <p:spPr bwMode="auto">
          <a:xfrm>
            <a:off x="1331641" y="1995983"/>
            <a:ext cx="648071" cy="15838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400" b="1" i="1" dirty="0"/>
              <a:t>  </a:t>
            </a:r>
            <a:r>
              <a:rPr lang="zh-CN" altLang="en-US" sz="2400" b="1" i="1" dirty="0" smtClean="0"/>
              <a:t>交</a:t>
            </a:r>
          </a:p>
          <a:p>
            <a:r>
              <a:rPr lang="zh-CN" altLang="en-US" sz="2400" b="1" i="1" dirty="0" smtClean="0"/>
              <a:t>  换</a:t>
            </a:r>
          </a:p>
          <a:p>
            <a:r>
              <a:rPr lang="zh-CN" altLang="en-US" sz="2400" b="1" i="1" dirty="0" smtClean="0"/>
              <a:t>  链</a:t>
            </a:r>
          </a:p>
          <a:p>
            <a:r>
              <a:rPr lang="zh-CN" altLang="en-US" sz="2400" b="1" i="1" dirty="0" smtClean="0"/>
              <a:t>  接</a:t>
            </a:r>
            <a:endParaRPr lang="zh-CN" altLang="en-US" sz="2400" dirty="0"/>
          </a:p>
        </p:txBody>
      </p:sp>
      <p:sp>
        <p:nvSpPr>
          <p:cNvPr id="4" name="Text Box 5"/>
          <p:cNvSpPr txBox="1">
            <a:spLocks noChangeArrowheads="1"/>
          </p:cNvSpPr>
          <p:nvPr/>
        </p:nvSpPr>
        <p:spPr bwMode="auto">
          <a:xfrm>
            <a:off x="2267744" y="1635646"/>
            <a:ext cx="594042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400" dirty="0">
                <a:latin typeface="幼圆" pitchFamily="49" charset="-122"/>
                <a:ea typeface="幼圆" pitchFamily="49" charset="-122"/>
              </a:rPr>
              <a:t>交换链接是指网站之间人为地互相增加对方网站的链接，是增加外链成本最低和使用最多的一种方法。由于交换链接可以增加网站的外链，提高网站的pagerank值。</a:t>
            </a:r>
          </a:p>
        </p:txBody>
      </p:sp>
      <p:sp>
        <p:nvSpPr>
          <p:cNvPr id="7" name="TextBox 6"/>
          <p:cNvSpPr txBox="1"/>
          <p:nvPr/>
        </p:nvSpPr>
        <p:spPr>
          <a:xfrm>
            <a:off x="1331640" y="483518"/>
            <a:ext cx="2677849"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算法分析</a:t>
            </a:r>
            <a:endParaRPr lang="zh-CN" altLang="en-US" sz="2400" b="1" dirty="0">
              <a:latin typeface="幼圆" pitchFamily="49" charset="-122"/>
              <a:ea typeface="幼圆" pitchFamily="49" charset="-122"/>
            </a:endParaRPr>
          </a:p>
        </p:txBody>
      </p:sp>
      <p:sp>
        <p:nvSpPr>
          <p:cNvPr id="8" name="椭圆 7"/>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4</a:t>
            </a:r>
            <a:endParaRPr lang="zh-CN" altLang="en-US" dirty="0"/>
          </a:p>
        </p:txBody>
      </p:sp>
    </p:spTree>
    <p:extLst>
      <p:ext uri="{BB962C8B-B14F-4D97-AF65-F5344CB8AC3E}">
        <p14:creationId xmlns:p14="http://schemas.microsoft.com/office/powerpoint/2010/main" val="737947322"/>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p:cNvSpPr>
            <a:spLocks noChangeArrowheads="1"/>
          </p:cNvSpPr>
          <p:nvPr/>
        </p:nvSpPr>
        <p:spPr bwMode="auto">
          <a:xfrm>
            <a:off x="1223863" y="1707655"/>
            <a:ext cx="817563" cy="1081410"/>
          </a:xfrm>
          <a:prstGeom prst="roundRect">
            <a:avLst>
              <a:gd name="adj" fmla="val 16667"/>
            </a:avLst>
          </a:prstGeom>
          <a:gradFill rotWithShape="1">
            <a:gsLst>
              <a:gs pos="0">
                <a:schemeClr val="bg1"/>
              </a:gs>
              <a:gs pos="100000">
                <a:schemeClr val="bg2"/>
              </a:gs>
            </a:gsLst>
            <a:lin ang="2700000" scaled="1"/>
          </a:gradFill>
          <a:ln w="9525" cap="flat" cmpd="sng">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Rectangle 7"/>
          <p:cNvSpPr>
            <a:spLocks noChangeArrowheads="1"/>
          </p:cNvSpPr>
          <p:nvPr/>
        </p:nvSpPr>
        <p:spPr bwMode="auto">
          <a:xfrm>
            <a:off x="1223863" y="1834827"/>
            <a:ext cx="899865" cy="1168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b="1" i="1" dirty="0"/>
              <a:t>  </a:t>
            </a:r>
            <a:r>
              <a:rPr lang="zh-CN" altLang="en-US" sz="2400" b="1" i="1" dirty="0"/>
              <a:t>黄</a:t>
            </a:r>
          </a:p>
          <a:p>
            <a:r>
              <a:rPr lang="zh-CN" altLang="en-US" sz="2400" b="1" i="1" dirty="0"/>
              <a:t>  金</a:t>
            </a:r>
          </a:p>
          <a:p>
            <a:r>
              <a:rPr lang="zh-CN" altLang="en-US" sz="2400" b="1" i="1" dirty="0"/>
              <a:t>  链 </a:t>
            </a:r>
          </a:p>
          <a:p>
            <a:r>
              <a:rPr lang="zh-CN" altLang="en-US" sz="2400" b="1" i="1" dirty="0"/>
              <a:t>  </a:t>
            </a:r>
            <a:endParaRPr lang="zh-CN" altLang="en-US" sz="2000" dirty="0"/>
          </a:p>
        </p:txBody>
      </p:sp>
      <p:sp>
        <p:nvSpPr>
          <p:cNvPr id="4" name="Text Box 8"/>
          <p:cNvSpPr txBox="1">
            <a:spLocks noChangeArrowheads="1"/>
          </p:cNvSpPr>
          <p:nvPr/>
        </p:nvSpPr>
        <p:spPr bwMode="auto">
          <a:xfrm>
            <a:off x="2123728" y="1474787"/>
            <a:ext cx="6336704" cy="1384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50000"/>
              </a:lnSpc>
            </a:pPr>
            <a:r>
              <a:rPr lang="zh-CN" altLang="en-US" sz="2800" dirty="0">
                <a:latin typeface="幼圆" pitchFamily="49" charset="-122"/>
                <a:ea typeface="幼圆" pitchFamily="49" charset="-122"/>
              </a:rPr>
              <a:t>指一些高权重的网站出售首页的链接给作弊网站，提高作弊网站的pagerank值。</a:t>
            </a:r>
          </a:p>
        </p:txBody>
      </p:sp>
      <p:sp>
        <p:nvSpPr>
          <p:cNvPr id="7" name="TextBox 6"/>
          <p:cNvSpPr txBox="1"/>
          <p:nvPr/>
        </p:nvSpPr>
        <p:spPr>
          <a:xfrm>
            <a:off x="1331640" y="483518"/>
            <a:ext cx="2677849" cy="461665"/>
          </a:xfrm>
          <a:prstGeom prst="rect">
            <a:avLst/>
          </a:prstGeom>
          <a:noFill/>
        </p:spPr>
        <p:txBody>
          <a:bodyPr wrap="square" rtlCol="0">
            <a:spAutoFit/>
          </a:bodyPr>
          <a:lstStyle/>
          <a:p>
            <a:r>
              <a:rPr lang="en-US" altLang="zh-CN" sz="2400" b="1" dirty="0" smtClean="0">
                <a:latin typeface="幼圆" pitchFamily="49" charset="-122"/>
                <a:ea typeface="幼圆" pitchFamily="49" charset="-122"/>
              </a:rPr>
              <a:t>PageRank</a:t>
            </a:r>
            <a:r>
              <a:rPr lang="zh-CN" altLang="en-US" sz="2400" b="1" dirty="0" smtClean="0">
                <a:latin typeface="幼圆" pitchFamily="49" charset="-122"/>
                <a:ea typeface="幼圆" pitchFamily="49" charset="-122"/>
              </a:rPr>
              <a:t>算法分析</a:t>
            </a:r>
            <a:endParaRPr lang="zh-CN" altLang="en-US" sz="2400" b="1" dirty="0">
              <a:latin typeface="幼圆" pitchFamily="49" charset="-122"/>
              <a:ea typeface="幼圆" pitchFamily="49" charset="-122"/>
            </a:endParaRPr>
          </a:p>
        </p:txBody>
      </p:sp>
      <p:sp>
        <p:nvSpPr>
          <p:cNvPr id="8" name="椭圆 7"/>
          <p:cNvSpPr/>
          <p:nvPr/>
        </p:nvSpPr>
        <p:spPr>
          <a:xfrm>
            <a:off x="683568" y="339502"/>
            <a:ext cx="576064" cy="57606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dirty="0"/>
              <a:t>4</a:t>
            </a:r>
            <a:endParaRPr lang="zh-CN" altLang="en-US" dirty="0"/>
          </a:p>
        </p:txBody>
      </p:sp>
    </p:spTree>
    <p:extLst>
      <p:ext uri="{BB962C8B-B14F-4D97-AF65-F5344CB8AC3E}">
        <p14:creationId xmlns:p14="http://schemas.microsoft.com/office/powerpoint/2010/main" val="385316844"/>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9512" y="411510"/>
            <a:ext cx="2664296" cy="646331"/>
          </a:xfrm>
          <a:prstGeom prst="rect">
            <a:avLst/>
          </a:prstGeom>
          <a:noFill/>
        </p:spPr>
        <p:txBody>
          <a:bodyPr wrap="square" rtlCol="0">
            <a:spAutoFit/>
          </a:bodyPr>
          <a:lstStyle/>
          <a:p>
            <a:r>
              <a:rPr lang="zh-CN" altLang="en-US" sz="3600" dirty="0" smtClean="0">
                <a:solidFill>
                  <a:schemeClr val="bg1"/>
                </a:solidFill>
              </a:rPr>
              <a:t>总结与思考</a:t>
            </a:r>
            <a:endParaRPr lang="zh-CN" altLang="en-US" sz="3600" dirty="0">
              <a:solidFill>
                <a:schemeClr val="bg1"/>
              </a:solidFill>
            </a:endParaRPr>
          </a:p>
        </p:txBody>
      </p:sp>
      <p:sp>
        <p:nvSpPr>
          <p:cNvPr id="3" name="椭圆 2"/>
          <p:cNvSpPr/>
          <p:nvPr/>
        </p:nvSpPr>
        <p:spPr>
          <a:xfrm>
            <a:off x="4932040" y="2657131"/>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A</a:t>
            </a:r>
            <a:endParaRPr lang="zh-CN" altLang="en-US" sz="3200" dirty="0">
              <a:solidFill>
                <a:schemeClr val="tx1"/>
              </a:solidFill>
            </a:endParaRPr>
          </a:p>
        </p:txBody>
      </p:sp>
      <p:sp>
        <p:nvSpPr>
          <p:cNvPr id="4" name="椭圆 3"/>
          <p:cNvSpPr/>
          <p:nvPr/>
        </p:nvSpPr>
        <p:spPr>
          <a:xfrm>
            <a:off x="6699236" y="2635019"/>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B</a:t>
            </a:r>
            <a:endParaRPr lang="zh-CN" altLang="en-US" sz="3200" dirty="0">
              <a:solidFill>
                <a:schemeClr val="tx1"/>
              </a:solidFill>
            </a:endParaRPr>
          </a:p>
        </p:txBody>
      </p:sp>
      <p:cxnSp>
        <p:nvCxnSpPr>
          <p:cNvPr id="5" name="直接箭头连接符 4"/>
          <p:cNvCxnSpPr/>
          <p:nvPr/>
        </p:nvCxnSpPr>
        <p:spPr>
          <a:xfrm>
            <a:off x="5490102" y="2967179"/>
            <a:ext cx="111612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5490102" y="2826248"/>
            <a:ext cx="106258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400803" y="3164483"/>
            <a:ext cx="1763485" cy="1409310"/>
            <a:chOff x="2016427" y="2818624"/>
            <a:chExt cx="1763485" cy="1409310"/>
          </a:xfrm>
        </p:grpSpPr>
        <p:sp>
          <p:nvSpPr>
            <p:cNvPr id="8" name="椭圆 7"/>
            <p:cNvSpPr/>
            <p:nvPr/>
          </p:nvSpPr>
          <p:spPr>
            <a:xfrm>
              <a:off x="3314860" y="3607837"/>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chemeClr val="tx1"/>
                  </a:solidFill>
                </a:rPr>
                <a:t>C</a:t>
              </a:r>
              <a:endParaRPr lang="zh-CN" altLang="en-US" sz="3200" dirty="0">
                <a:solidFill>
                  <a:schemeClr val="tx1"/>
                </a:solidFill>
              </a:endParaRPr>
            </a:p>
          </p:txBody>
        </p:sp>
        <p:cxnSp>
          <p:nvCxnSpPr>
            <p:cNvPr id="9" name="直接箭头连接符 8"/>
            <p:cNvCxnSpPr/>
            <p:nvPr/>
          </p:nvCxnSpPr>
          <p:spPr>
            <a:xfrm>
              <a:off x="3547386" y="2931369"/>
              <a:ext cx="0" cy="62009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016427" y="2818624"/>
              <a:ext cx="1277823" cy="90195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4935752" y="3277228"/>
            <a:ext cx="1742874" cy="1240193"/>
            <a:chOff x="1551376" y="2931369"/>
            <a:chExt cx="1742874" cy="1240193"/>
          </a:xfrm>
        </p:grpSpPr>
        <p:sp>
          <p:nvSpPr>
            <p:cNvPr id="12" name="椭圆 11"/>
            <p:cNvSpPr/>
            <p:nvPr/>
          </p:nvSpPr>
          <p:spPr>
            <a:xfrm>
              <a:off x="1551376" y="3551465"/>
              <a:ext cx="465052" cy="6200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rPr>
                <a:t>D</a:t>
              </a:r>
              <a:endParaRPr lang="zh-CN" altLang="en-US" sz="3200" dirty="0">
                <a:solidFill>
                  <a:schemeClr val="tx1"/>
                </a:solidFill>
              </a:endParaRPr>
            </a:p>
          </p:txBody>
        </p:sp>
        <p:cxnSp>
          <p:nvCxnSpPr>
            <p:cNvPr id="13" name="直接箭头连接符 12"/>
            <p:cNvCxnSpPr/>
            <p:nvPr/>
          </p:nvCxnSpPr>
          <p:spPr>
            <a:xfrm flipH="1" flipV="1">
              <a:off x="2105726" y="3917886"/>
              <a:ext cx="1188524" cy="538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1873200" y="2931369"/>
              <a:ext cx="0" cy="62009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3359534" y="598051"/>
            <a:ext cx="2037558" cy="461665"/>
          </a:xfrm>
          <a:prstGeom prst="rect">
            <a:avLst/>
          </a:prstGeom>
          <a:noFill/>
        </p:spPr>
        <p:txBody>
          <a:bodyPr wrap="square" rtlCol="0">
            <a:spAutoFit/>
          </a:bodyPr>
          <a:lstStyle/>
          <a:p>
            <a:pPr marL="285750" indent="-285750">
              <a:buFont typeface="Wingdings" pitchFamily="2" charset="2"/>
              <a:buChar char="Ø"/>
            </a:pPr>
            <a:r>
              <a:rPr lang="zh-CN" altLang="en-US" sz="2400" dirty="0" smtClean="0">
                <a:latin typeface="+mj-ea"/>
                <a:ea typeface="+mj-ea"/>
              </a:rPr>
              <a:t> 思考题</a:t>
            </a:r>
            <a:endParaRPr lang="zh-CN" altLang="en-US" sz="2400" dirty="0">
              <a:latin typeface="+mj-ea"/>
              <a:ea typeface="+mj-ea"/>
            </a:endParaRPr>
          </a:p>
        </p:txBody>
      </p:sp>
      <p:sp>
        <p:nvSpPr>
          <p:cNvPr id="18" name="TextBox 17"/>
          <p:cNvSpPr txBox="1"/>
          <p:nvPr/>
        </p:nvSpPr>
        <p:spPr>
          <a:xfrm>
            <a:off x="3878338" y="1131590"/>
            <a:ext cx="3862013" cy="400110"/>
          </a:xfrm>
          <a:prstGeom prst="rect">
            <a:avLst/>
          </a:prstGeom>
          <a:noFill/>
        </p:spPr>
        <p:txBody>
          <a:bodyPr wrap="square" rtlCol="0">
            <a:spAutoFit/>
          </a:bodyPr>
          <a:lstStyle/>
          <a:p>
            <a:r>
              <a:rPr lang="en-US" altLang="zh-CN" sz="2000" dirty="0" smtClean="0">
                <a:latin typeface="幼圆" pitchFamily="49" charset="-122"/>
                <a:ea typeface="幼圆" pitchFamily="49" charset="-122"/>
              </a:rPr>
              <a:t>1. </a:t>
            </a:r>
            <a:r>
              <a:rPr lang="zh-CN" altLang="en-US" sz="2000" dirty="0" smtClean="0">
                <a:latin typeface="幼圆" pitchFamily="49" charset="-122"/>
                <a:ea typeface="幼圆" pitchFamily="49" charset="-122"/>
              </a:rPr>
              <a:t>如何解决链接农场的问题？</a:t>
            </a:r>
            <a:endParaRPr lang="zh-CN" altLang="en-US" sz="2000" dirty="0">
              <a:latin typeface="幼圆" pitchFamily="49" charset="-122"/>
              <a:ea typeface="幼圆" pitchFamily="49" charset="-122"/>
            </a:endParaRPr>
          </a:p>
        </p:txBody>
      </p:sp>
      <p:sp>
        <p:nvSpPr>
          <p:cNvPr id="19" name="TextBox 18"/>
          <p:cNvSpPr txBox="1"/>
          <p:nvPr/>
        </p:nvSpPr>
        <p:spPr>
          <a:xfrm>
            <a:off x="3878339" y="1707654"/>
            <a:ext cx="4031873" cy="400110"/>
          </a:xfrm>
          <a:prstGeom prst="rect">
            <a:avLst/>
          </a:prstGeom>
          <a:noFill/>
        </p:spPr>
        <p:txBody>
          <a:bodyPr wrap="none" rtlCol="0">
            <a:spAutoFit/>
          </a:bodyPr>
          <a:lstStyle/>
          <a:p>
            <a:r>
              <a:rPr lang="en-US" altLang="zh-CN" sz="2000" dirty="0" smtClean="0">
                <a:latin typeface="幼圆" pitchFamily="49" charset="-122"/>
                <a:ea typeface="幼圆" pitchFamily="49" charset="-122"/>
              </a:rPr>
              <a:t>2. </a:t>
            </a:r>
            <a:r>
              <a:rPr lang="zh-CN" altLang="en-US" sz="2000" dirty="0" smtClean="0">
                <a:latin typeface="幼圆" pitchFamily="49" charset="-122"/>
                <a:ea typeface="幼圆" pitchFamily="49" charset="-122"/>
              </a:rPr>
              <a:t>链向自己的</a:t>
            </a:r>
            <a:r>
              <a:rPr lang="zh-CN" altLang="en-US" sz="2000" dirty="0" smtClean="0">
                <a:latin typeface="幼圆" pitchFamily="49" charset="-122"/>
                <a:ea typeface="幼圆" pitchFamily="49" charset="-122"/>
              </a:rPr>
              <a:t>非 </a:t>
            </a:r>
            <a:r>
              <a:rPr lang="en-US" altLang="zh-CN" sz="2000" dirty="0" err="1" smtClean="0">
                <a:latin typeface="幼圆" pitchFamily="49" charset="-122"/>
                <a:ea typeface="幼圆" pitchFamily="49" charset="-122"/>
              </a:rPr>
              <a:t>Deadend</a:t>
            </a:r>
            <a:r>
              <a:rPr lang="en-US" altLang="zh-CN" sz="2000" dirty="0" smtClean="0">
                <a:latin typeface="幼圆" pitchFamily="49" charset="-122"/>
                <a:ea typeface="幼圆" pitchFamily="49" charset="-122"/>
              </a:rPr>
              <a:t> </a:t>
            </a:r>
            <a:r>
              <a:rPr lang="zh-CN" altLang="en-US" sz="2000" dirty="0" smtClean="0">
                <a:latin typeface="幼圆" pitchFamily="49" charset="-122"/>
                <a:ea typeface="幼圆" pitchFamily="49" charset="-122"/>
              </a:rPr>
              <a:t>问题</a:t>
            </a:r>
            <a:r>
              <a:rPr lang="zh-CN" altLang="en-US" sz="2000" dirty="0" smtClean="0">
                <a:latin typeface="幼圆" pitchFamily="49" charset="-122"/>
                <a:ea typeface="幼圆" pitchFamily="49" charset="-122"/>
              </a:rPr>
              <a:t>？</a:t>
            </a:r>
            <a:endParaRPr lang="zh-CN" altLang="en-US" sz="2000" dirty="0">
              <a:latin typeface="幼圆" pitchFamily="49" charset="-122"/>
              <a:ea typeface="幼圆" pitchFamily="49" charset="-122"/>
            </a:endParaRPr>
          </a:p>
        </p:txBody>
      </p:sp>
      <p:sp>
        <p:nvSpPr>
          <p:cNvPr id="27" name="任意多边形 26"/>
          <p:cNvSpPr/>
          <p:nvPr/>
        </p:nvSpPr>
        <p:spPr>
          <a:xfrm>
            <a:off x="4519372" y="4041258"/>
            <a:ext cx="572322" cy="657842"/>
          </a:xfrm>
          <a:custGeom>
            <a:avLst/>
            <a:gdLst>
              <a:gd name="connsiteX0" fmla="*/ 440754 w 572322"/>
              <a:gd name="connsiteY0" fmla="*/ 0 h 657842"/>
              <a:gd name="connsiteX1" fmla="*/ 118411 w 572322"/>
              <a:gd name="connsiteY1" fmla="*/ 6578 h 657842"/>
              <a:gd name="connsiteX2" fmla="*/ 98676 w 572322"/>
              <a:gd name="connsiteY2" fmla="*/ 13157 h 657842"/>
              <a:gd name="connsiteX3" fmla="*/ 72362 w 572322"/>
              <a:gd name="connsiteY3" fmla="*/ 32892 h 657842"/>
              <a:gd name="connsiteX4" fmla="*/ 52627 w 572322"/>
              <a:gd name="connsiteY4" fmla="*/ 46049 h 657842"/>
              <a:gd name="connsiteX5" fmla="*/ 26313 w 572322"/>
              <a:gd name="connsiteY5" fmla="*/ 85519 h 657842"/>
              <a:gd name="connsiteX6" fmla="*/ 13157 w 572322"/>
              <a:gd name="connsiteY6" fmla="*/ 131568 h 657842"/>
              <a:gd name="connsiteX7" fmla="*/ 0 w 572322"/>
              <a:gd name="connsiteY7" fmla="*/ 322342 h 657842"/>
              <a:gd name="connsiteX8" fmla="*/ 6578 w 572322"/>
              <a:gd name="connsiteY8" fmla="*/ 355234 h 657842"/>
              <a:gd name="connsiteX9" fmla="*/ 26313 w 572322"/>
              <a:gd name="connsiteY9" fmla="*/ 421018 h 657842"/>
              <a:gd name="connsiteX10" fmla="*/ 39470 w 572322"/>
              <a:gd name="connsiteY10" fmla="*/ 447332 h 657842"/>
              <a:gd name="connsiteX11" fmla="*/ 52627 w 572322"/>
              <a:gd name="connsiteY11" fmla="*/ 467067 h 657842"/>
              <a:gd name="connsiteX12" fmla="*/ 59206 w 572322"/>
              <a:gd name="connsiteY12" fmla="*/ 486803 h 657842"/>
              <a:gd name="connsiteX13" fmla="*/ 78941 w 572322"/>
              <a:gd name="connsiteY13" fmla="*/ 499959 h 657842"/>
              <a:gd name="connsiteX14" fmla="*/ 98676 w 572322"/>
              <a:gd name="connsiteY14" fmla="*/ 539430 h 657842"/>
              <a:gd name="connsiteX15" fmla="*/ 105255 w 572322"/>
              <a:gd name="connsiteY15" fmla="*/ 565744 h 657842"/>
              <a:gd name="connsiteX16" fmla="*/ 124990 w 572322"/>
              <a:gd name="connsiteY16" fmla="*/ 572322 h 657842"/>
              <a:gd name="connsiteX17" fmla="*/ 144725 w 572322"/>
              <a:gd name="connsiteY17" fmla="*/ 611793 h 657842"/>
              <a:gd name="connsiteX18" fmla="*/ 190774 w 572322"/>
              <a:gd name="connsiteY18" fmla="*/ 638106 h 657842"/>
              <a:gd name="connsiteX19" fmla="*/ 210509 w 572322"/>
              <a:gd name="connsiteY19" fmla="*/ 651263 h 657842"/>
              <a:gd name="connsiteX20" fmla="*/ 289450 w 572322"/>
              <a:gd name="connsiteY20" fmla="*/ 657842 h 657842"/>
              <a:gd name="connsiteX21" fmla="*/ 467067 w 572322"/>
              <a:gd name="connsiteY21" fmla="*/ 651263 h 657842"/>
              <a:gd name="connsiteX22" fmla="*/ 506538 w 572322"/>
              <a:gd name="connsiteY22" fmla="*/ 638106 h 657842"/>
              <a:gd name="connsiteX23" fmla="*/ 526273 w 572322"/>
              <a:gd name="connsiteY23" fmla="*/ 624949 h 657842"/>
              <a:gd name="connsiteX24" fmla="*/ 546008 w 572322"/>
              <a:gd name="connsiteY24" fmla="*/ 585479 h 657842"/>
              <a:gd name="connsiteX25" fmla="*/ 552587 w 572322"/>
              <a:gd name="connsiteY25" fmla="*/ 565744 h 657842"/>
              <a:gd name="connsiteX26" fmla="*/ 572322 w 572322"/>
              <a:gd name="connsiteY26" fmla="*/ 480224 h 657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322" h="657842">
                <a:moveTo>
                  <a:pt x="440754" y="0"/>
                </a:moveTo>
                <a:lnTo>
                  <a:pt x="118411" y="6578"/>
                </a:lnTo>
                <a:cubicBezTo>
                  <a:pt x="111482" y="6845"/>
                  <a:pt x="104697" y="9717"/>
                  <a:pt x="98676" y="13157"/>
                </a:cubicBezTo>
                <a:cubicBezTo>
                  <a:pt x="89157" y="18597"/>
                  <a:pt x="81284" y="26519"/>
                  <a:pt x="72362" y="32892"/>
                </a:cubicBezTo>
                <a:cubicBezTo>
                  <a:pt x="65928" y="37487"/>
                  <a:pt x="59205" y="41663"/>
                  <a:pt x="52627" y="46049"/>
                </a:cubicBezTo>
                <a:cubicBezTo>
                  <a:pt x="43856" y="59206"/>
                  <a:pt x="30148" y="70179"/>
                  <a:pt x="26313" y="85519"/>
                </a:cubicBezTo>
                <a:cubicBezTo>
                  <a:pt x="18053" y="118560"/>
                  <a:pt x="22594" y="103256"/>
                  <a:pt x="13157" y="131568"/>
                </a:cubicBezTo>
                <a:cubicBezTo>
                  <a:pt x="6513" y="198006"/>
                  <a:pt x="0" y="252700"/>
                  <a:pt x="0" y="322342"/>
                </a:cubicBezTo>
                <a:cubicBezTo>
                  <a:pt x="0" y="333523"/>
                  <a:pt x="4740" y="344205"/>
                  <a:pt x="6578" y="355234"/>
                </a:cubicBezTo>
                <a:cubicBezTo>
                  <a:pt x="18595" y="427336"/>
                  <a:pt x="2354" y="379088"/>
                  <a:pt x="26313" y="421018"/>
                </a:cubicBezTo>
                <a:cubicBezTo>
                  <a:pt x="31178" y="429533"/>
                  <a:pt x="34604" y="438817"/>
                  <a:pt x="39470" y="447332"/>
                </a:cubicBezTo>
                <a:cubicBezTo>
                  <a:pt x="43393" y="454197"/>
                  <a:pt x="49091" y="459995"/>
                  <a:pt x="52627" y="467067"/>
                </a:cubicBezTo>
                <a:cubicBezTo>
                  <a:pt x="55728" y="473269"/>
                  <a:pt x="54874" y="481388"/>
                  <a:pt x="59206" y="486803"/>
                </a:cubicBezTo>
                <a:cubicBezTo>
                  <a:pt x="64145" y="492977"/>
                  <a:pt x="72363" y="495574"/>
                  <a:pt x="78941" y="499959"/>
                </a:cubicBezTo>
                <a:cubicBezTo>
                  <a:pt x="93357" y="521584"/>
                  <a:pt x="91867" y="515597"/>
                  <a:pt x="98676" y="539430"/>
                </a:cubicBezTo>
                <a:cubicBezTo>
                  <a:pt x="101160" y="548123"/>
                  <a:pt x="99607" y="558684"/>
                  <a:pt x="105255" y="565744"/>
                </a:cubicBezTo>
                <a:cubicBezTo>
                  <a:pt x="109587" y="571159"/>
                  <a:pt x="118412" y="570129"/>
                  <a:pt x="124990" y="572322"/>
                </a:cubicBezTo>
                <a:cubicBezTo>
                  <a:pt x="130340" y="588373"/>
                  <a:pt x="131973" y="599041"/>
                  <a:pt x="144725" y="611793"/>
                </a:cubicBezTo>
                <a:cubicBezTo>
                  <a:pt x="155408" y="622476"/>
                  <a:pt x="178739" y="631229"/>
                  <a:pt x="190774" y="638106"/>
                </a:cubicBezTo>
                <a:cubicBezTo>
                  <a:pt x="197639" y="642029"/>
                  <a:pt x="202756" y="649712"/>
                  <a:pt x="210509" y="651263"/>
                </a:cubicBezTo>
                <a:cubicBezTo>
                  <a:pt x="236401" y="656442"/>
                  <a:pt x="263136" y="655649"/>
                  <a:pt x="289450" y="657842"/>
                </a:cubicBezTo>
                <a:cubicBezTo>
                  <a:pt x="348656" y="655649"/>
                  <a:pt x="408064" y="656627"/>
                  <a:pt x="467067" y="651263"/>
                </a:cubicBezTo>
                <a:cubicBezTo>
                  <a:pt x="480879" y="650007"/>
                  <a:pt x="494999" y="645799"/>
                  <a:pt x="506538" y="638106"/>
                </a:cubicBezTo>
                <a:lnTo>
                  <a:pt x="526273" y="624949"/>
                </a:lnTo>
                <a:cubicBezTo>
                  <a:pt x="542810" y="575344"/>
                  <a:pt x="520503" y="636488"/>
                  <a:pt x="546008" y="585479"/>
                </a:cubicBezTo>
                <a:cubicBezTo>
                  <a:pt x="549109" y="579277"/>
                  <a:pt x="550394" y="572322"/>
                  <a:pt x="552587" y="565744"/>
                </a:cubicBezTo>
                <a:cubicBezTo>
                  <a:pt x="566254" y="483744"/>
                  <a:pt x="546882" y="505668"/>
                  <a:pt x="572322" y="480224"/>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0" name="直接连接符 29"/>
          <p:cNvCxnSpPr>
            <a:stCxn id="27" idx="26"/>
          </p:cNvCxnSpPr>
          <p:nvPr/>
        </p:nvCxnSpPr>
        <p:spPr>
          <a:xfrm>
            <a:off x="5091694" y="4521482"/>
            <a:ext cx="72872" cy="10972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endCxn id="27" idx="26"/>
          </p:cNvCxnSpPr>
          <p:nvPr/>
        </p:nvCxnSpPr>
        <p:spPr>
          <a:xfrm flipV="1">
            <a:off x="5009208" y="4521482"/>
            <a:ext cx="82486" cy="10972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938803"/>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267744" y="1059582"/>
            <a:ext cx="5616624" cy="3384377"/>
          </a:xfrm>
          <a:prstGeom prst="rect">
            <a:avLst/>
          </a:prstGeom>
        </p:spPr>
        <p:txBody>
          <a:bodyPr/>
          <a:lstStyle/>
          <a:p>
            <a:pPr lvl="1">
              <a:lnSpc>
                <a:spcPct val="150000"/>
              </a:lnSpc>
            </a:pPr>
            <a:r>
              <a:rPr kumimoji="1" lang="en-US" altLang="zh-CN" sz="2400" b="1" dirty="0">
                <a:latin typeface="微软雅黑" pitchFamily="34" charset="-122"/>
                <a:ea typeface="微软雅黑" pitchFamily="34" charset="-122"/>
              </a:rPr>
              <a:t>5.1 </a:t>
            </a:r>
            <a:r>
              <a:rPr kumimoji="1" lang="zh-CN" altLang="en-US" sz="2400" b="1" dirty="0">
                <a:latin typeface="微软雅黑" pitchFamily="34" charset="-122"/>
                <a:ea typeface="微软雅黑" pitchFamily="34" charset="-122"/>
              </a:rPr>
              <a:t>神经元模型</a:t>
            </a:r>
            <a:endParaRPr kumimoji="1" lang="en-US" altLang="zh-CN" sz="2400" b="1" dirty="0">
              <a:latin typeface="微软雅黑" pitchFamily="34" charset="-122"/>
              <a:ea typeface="微软雅黑" pitchFamily="34" charset="-122"/>
            </a:endParaRPr>
          </a:p>
          <a:p>
            <a:pPr lvl="1">
              <a:lnSpc>
                <a:spcPct val="150000"/>
              </a:lnSpc>
            </a:pPr>
            <a:r>
              <a:rPr kumimoji="1" lang="en-US" altLang="zh-CN" sz="2400" b="1" dirty="0">
                <a:latin typeface="微软雅黑" pitchFamily="34" charset="-122"/>
                <a:ea typeface="微软雅黑" pitchFamily="34" charset="-122"/>
              </a:rPr>
              <a:t>5.2 </a:t>
            </a:r>
            <a:r>
              <a:rPr lang="zh-CN" altLang="zh-CN" sz="2400" b="1" dirty="0">
                <a:latin typeface="微软雅黑" pitchFamily="34" charset="-122"/>
                <a:ea typeface="微软雅黑" pitchFamily="34" charset="-122"/>
              </a:rPr>
              <a:t>感知机与多层神经网络</a:t>
            </a:r>
            <a:endParaRPr kumimoji="1" lang="en-US" altLang="zh-CN" sz="2400" b="1" dirty="0">
              <a:latin typeface="微软雅黑" pitchFamily="34" charset="-122"/>
              <a:ea typeface="微软雅黑" pitchFamily="34" charset="-122"/>
            </a:endParaRPr>
          </a:p>
          <a:p>
            <a:pPr lvl="1">
              <a:lnSpc>
                <a:spcPct val="150000"/>
              </a:lnSpc>
            </a:pPr>
            <a:r>
              <a:rPr kumimoji="1" lang="en-US" altLang="zh-CN" sz="2400" b="1" dirty="0">
                <a:latin typeface="微软雅黑" pitchFamily="34" charset="-122"/>
                <a:ea typeface="微软雅黑" pitchFamily="34" charset="-122"/>
              </a:rPr>
              <a:t>5.3 </a:t>
            </a:r>
            <a:r>
              <a:rPr lang="zh-CN" altLang="zh-CN" sz="2400" b="1" dirty="0">
                <a:latin typeface="微软雅黑" pitchFamily="34" charset="-122"/>
                <a:ea typeface="微软雅黑" pitchFamily="34" charset="-122"/>
              </a:rPr>
              <a:t>误差逆传播算法</a:t>
            </a:r>
            <a:endParaRPr lang="en-US" altLang="zh-CN" sz="2400" b="1" dirty="0">
              <a:latin typeface="微软雅黑" pitchFamily="34" charset="-122"/>
              <a:ea typeface="微软雅黑" pitchFamily="34" charset="-122"/>
            </a:endParaRPr>
          </a:p>
          <a:p>
            <a:pPr lvl="1">
              <a:lnSpc>
                <a:spcPct val="150000"/>
              </a:lnSpc>
            </a:pPr>
            <a:r>
              <a:rPr kumimoji="1" lang="en-US" altLang="zh-CN" sz="2400" b="1" dirty="0">
                <a:latin typeface="微软雅黑" pitchFamily="34" charset="-122"/>
                <a:ea typeface="微软雅黑" pitchFamily="34" charset="-122"/>
              </a:rPr>
              <a:t>5.4 </a:t>
            </a:r>
            <a:r>
              <a:rPr lang="zh-CN" altLang="zh-CN" sz="2400" b="1" dirty="0">
                <a:latin typeface="微软雅黑" pitchFamily="34" charset="-122"/>
                <a:ea typeface="微软雅黑" pitchFamily="34" charset="-122"/>
              </a:rPr>
              <a:t>深度学习</a:t>
            </a:r>
          </a:p>
        </p:txBody>
      </p:sp>
    </p:spTree>
    <p:extLst>
      <p:ext uri="{BB962C8B-B14F-4D97-AF65-F5344CB8AC3E}">
        <p14:creationId xmlns:p14="http://schemas.microsoft.com/office/powerpoint/2010/main" val="45914891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63688" y="0"/>
            <a:ext cx="7386662" cy="771550"/>
          </a:xfrm>
          <a:prstGeom prst="rect">
            <a:avLst/>
          </a:prstGeom>
        </p:spPr>
        <p:txBody>
          <a:bodyPr/>
          <a:lstStyle/>
          <a:p>
            <a:pPr>
              <a:lnSpc>
                <a:spcPct val="150000"/>
              </a:lnSpc>
            </a:pPr>
            <a:r>
              <a:rPr kumimoji="1" lang="en-US" altLang="zh-CN" sz="2600" b="1" dirty="0">
                <a:latin typeface="+mj-ea"/>
              </a:rPr>
              <a:t>5.1  </a:t>
            </a:r>
            <a:r>
              <a:rPr lang="zh-CN" altLang="en-US" sz="2600" b="1" dirty="0">
                <a:latin typeface="+mj-ea"/>
              </a:rPr>
              <a:t>神经元模型</a:t>
            </a:r>
            <a:endParaRPr kumimoji="1" lang="zh-CN" altLang="en-US" sz="2600" b="1" dirty="0">
              <a:latin typeface="+mj-ea"/>
            </a:endParaRPr>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1680" y="843558"/>
            <a:ext cx="7416824" cy="4248472"/>
          </a:xfrm>
          <a:prstGeom prst="rect">
            <a:avLst/>
          </a:prstGeom>
        </p:spPr>
        <p:txBody>
          <a:bodyPr/>
          <a:lstStyle/>
          <a:p>
            <a:pPr lvl="1" algn="just">
              <a:lnSpc>
                <a:spcPct val="150000"/>
              </a:lnSpc>
            </a:pPr>
            <a:r>
              <a:rPr lang="zh-CN" altLang="en-US" sz="2000" b="1" dirty="0">
                <a:latin typeface="微软雅黑" pitchFamily="34" charset="-122"/>
                <a:ea typeface="微软雅黑" pitchFamily="34" charset="-122"/>
              </a:rPr>
              <a:t>神经网络</a:t>
            </a:r>
            <a:endParaRPr lang="en-US" altLang="zh-CN" sz="2000" b="1" dirty="0">
              <a:latin typeface="微软雅黑" pitchFamily="34" charset="-122"/>
              <a:ea typeface="微软雅黑" pitchFamily="34" charset="-122"/>
            </a:endParaRPr>
          </a:p>
          <a:p>
            <a:pPr lvl="2" algn="just">
              <a:lnSpc>
                <a:spcPct val="150000"/>
              </a:lnSpc>
            </a:pPr>
            <a:r>
              <a:rPr lang="zh-CN" altLang="en-US" sz="2000" b="1" dirty="0">
                <a:latin typeface="微软雅黑" pitchFamily="34" charset="-122"/>
                <a:ea typeface="微软雅黑" pitchFamily="34" charset="-122"/>
              </a:rPr>
              <a:t>神经网络</a:t>
            </a:r>
            <a:r>
              <a:rPr lang="zh-CN" altLang="en-US" sz="2000" dirty="0">
                <a:latin typeface="微软雅黑" pitchFamily="34" charset="-122"/>
                <a:ea typeface="微软雅黑" pitchFamily="34" charset="-122"/>
              </a:rPr>
              <a:t>是通过对人脑的基本单元</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神经元的建模和联接，探索模拟人脑神经系统功能的模型，并研制一种具有学习、联想、记忆和模式识别等智能信息处理功能的人工系统。神经网络的一个重要特性是它能够</a:t>
            </a:r>
            <a:r>
              <a:rPr lang="zh-CN" altLang="en-US" sz="2000" b="1" dirty="0">
                <a:latin typeface="微软雅黑" pitchFamily="34" charset="-122"/>
                <a:ea typeface="微软雅黑" pitchFamily="34" charset="-122"/>
              </a:rPr>
              <a:t>从环境中学习，并把学习的结果分布存储于网络的突触连接中</a:t>
            </a:r>
            <a:r>
              <a:rPr lang="zh-CN" altLang="en-US" sz="2000" dirty="0">
                <a:latin typeface="微软雅黑" pitchFamily="34" charset="-122"/>
                <a:ea typeface="微软雅黑" pitchFamily="34" charset="-122"/>
              </a:rPr>
              <a:t>。</a:t>
            </a:r>
          </a:p>
          <a:p>
            <a:pPr lvl="2" algn="just">
              <a:lnSpc>
                <a:spcPct val="150000"/>
              </a:lnSpc>
            </a:pPr>
            <a:r>
              <a:rPr lang="zh-CN" altLang="en-US" sz="2000" dirty="0">
                <a:latin typeface="微软雅黑" pitchFamily="34" charset="-122"/>
                <a:ea typeface="微软雅黑" pitchFamily="34" charset="-122"/>
              </a:rPr>
              <a:t>神经元细胞从</a:t>
            </a:r>
            <a:r>
              <a:rPr lang="zh-CN" altLang="en-US" sz="2000" b="1" dirty="0">
                <a:latin typeface="微软雅黑" pitchFamily="34" charset="-122"/>
                <a:ea typeface="微软雅黑" pitchFamily="34" charset="-122"/>
              </a:rPr>
              <a:t>树突接收</a:t>
            </a:r>
            <a:r>
              <a:rPr lang="zh-CN" altLang="en-US" sz="2000" dirty="0">
                <a:latin typeface="微软雅黑" pitchFamily="34" charset="-122"/>
                <a:ea typeface="微软雅黑" pitchFamily="34" charset="-122"/>
              </a:rPr>
              <a:t>来自很多</a:t>
            </a:r>
            <a:r>
              <a:rPr lang="zh-CN" altLang="en-US" sz="2000" b="1" dirty="0">
                <a:latin typeface="微软雅黑" pitchFamily="34" charset="-122"/>
                <a:ea typeface="微软雅黑" pitchFamily="34" charset="-122"/>
              </a:rPr>
              <a:t>其他神经元的信号</a:t>
            </a:r>
            <a:r>
              <a:rPr lang="zh-CN" altLang="en-US" sz="2000" dirty="0">
                <a:latin typeface="微软雅黑" pitchFamily="34" charset="-122"/>
                <a:ea typeface="微软雅黑" pitchFamily="34" charset="-122"/>
              </a:rPr>
              <a:t>，通过</a:t>
            </a:r>
            <a:r>
              <a:rPr lang="zh-CN" altLang="en-US" sz="2000" b="1" dirty="0">
                <a:latin typeface="微软雅黑" pitchFamily="34" charset="-122"/>
                <a:ea typeface="微软雅黑" pitchFamily="34" charset="-122"/>
              </a:rPr>
              <a:t>细胞体计算</a:t>
            </a:r>
            <a:r>
              <a:rPr lang="zh-CN" altLang="en-US" sz="2000" dirty="0">
                <a:latin typeface="微软雅黑" pitchFamily="34" charset="-122"/>
                <a:ea typeface="微软雅黑" pitchFamily="34" charset="-122"/>
              </a:rPr>
              <a:t>这些信号是否到达传递的阈值从而决定是否由轴突将</a:t>
            </a:r>
            <a:r>
              <a:rPr lang="zh-CN" altLang="en-US" sz="2000" b="1" dirty="0">
                <a:latin typeface="微软雅黑" pitchFamily="34" charset="-122"/>
                <a:ea typeface="微软雅黑" pitchFamily="34" charset="-122"/>
              </a:rPr>
              <a:t>信号传递给其他神经元</a:t>
            </a:r>
            <a:r>
              <a:rPr lang="zh-CN" altLang="en-US" sz="2000" dirty="0">
                <a:latin typeface="微软雅黑" pitchFamily="34" charset="-122"/>
                <a:ea typeface="微软雅黑" pitchFamily="34" charset="-122"/>
              </a:rPr>
              <a:t>。</a:t>
            </a:r>
          </a:p>
          <a:p>
            <a:pPr lvl="2" algn="just">
              <a:lnSpc>
                <a:spcPct val="150000"/>
              </a:lnSpc>
            </a:pPr>
            <a:endParaRPr lang="zh-CN" altLang="en-US" sz="2000" dirty="0">
              <a:latin typeface="微软雅黑" pitchFamily="34" charset="-122"/>
              <a:ea typeface="微软雅黑" pitchFamily="34" charset="-122"/>
            </a:endParaRPr>
          </a:p>
          <a:p>
            <a:pPr lvl="2" algn="just">
              <a:lnSpc>
                <a:spcPct val="150000"/>
              </a:lnSpc>
            </a:pPr>
            <a:endParaRPr lang="en-US" altLang="zh-CN" sz="2000" b="1" dirty="0">
              <a:latin typeface="微软雅黑" pitchFamily="34" charset="-122"/>
              <a:ea typeface="微软雅黑" pitchFamily="34" charset="-122"/>
            </a:endParaRPr>
          </a:p>
          <a:p>
            <a:pPr lvl="2" algn="just">
              <a:lnSpc>
                <a:spcPct val="150000"/>
              </a:lnSpc>
            </a:pPr>
            <a:endParaRPr lang="en-US" altLang="zh-CN" sz="20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15208407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200800" cy="2016224"/>
          </a:xfrm>
          <a:prstGeom prst="rect">
            <a:avLst/>
          </a:prstGeom>
        </p:spPr>
        <p:txBody>
          <a:bodyPr/>
          <a:lstStyle/>
          <a:p>
            <a:pPr marL="0" lvl="1" indent="0" algn="just">
              <a:lnSpc>
                <a:spcPct val="150000"/>
              </a:lnSpc>
              <a:buNone/>
            </a:pPr>
            <a:r>
              <a:rPr lang="zh-CN" altLang="en-US" sz="1800" b="1" dirty="0">
                <a:latin typeface="微软雅黑" pitchFamily="34" charset="-122"/>
                <a:ea typeface="微软雅黑" pitchFamily="34" charset="-122"/>
              </a:rPr>
              <a:t>神经元模拟</a:t>
            </a:r>
            <a:r>
              <a:rPr lang="en-US" altLang="zh-CN" sz="1800" b="1" dirty="0">
                <a:latin typeface="微软雅黑" pitchFamily="34" charset="-122"/>
                <a:ea typeface="微软雅黑" pitchFamily="34" charset="-122"/>
              </a:rPr>
              <a:t>: </a:t>
            </a:r>
            <a:r>
              <a:rPr lang="zh-CN" altLang="zh-CN" sz="1800" dirty="0">
                <a:latin typeface="微软雅黑" pitchFamily="34" charset="-122"/>
                <a:ea typeface="微软雅黑" pitchFamily="34" charset="-122"/>
              </a:rPr>
              <a:t>神经网络中最基本的组成单位是</a:t>
            </a:r>
            <a:r>
              <a:rPr lang="zh-CN" altLang="zh-CN" sz="1800" b="1" dirty="0">
                <a:latin typeface="微软雅黑" pitchFamily="34" charset="-122"/>
                <a:ea typeface="微软雅黑" pitchFamily="34" charset="-122"/>
              </a:rPr>
              <a:t>神经元</a:t>
            </a:r>
            <a:r>
              <a:rPr lang="zh-CN" altLang="zh-CN"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neuron</a:t>
            </a:r>
            <a:r>
              <a:rPr lang="zh-CN" altLang="zh-CN" sz="1800" dirty="0">
                <a:latin typeface="微软雅黑" pitchFamily="34" charset="-122"/>
                <a:ea typeface="微软雅黑" pitchFamily="34" charset="-122"/>
              </a:rPr>
              <a:t>）模型，在生物神经网络中神经元的信息处理方式包括</a:t>
            </a:r>
            <a:r>
              <a:rPr lang="zh-CN" altLang="zh-CN" sz="1800" b="1" dirty="0">
                <a:latin typeface="微软雅黑" pitchFamily="34" charset="-122"/>
                <a:ea typeface="微软雅黑" pitchFamily="34" charset="-122"/>
              </a:rPr>
              <a:t>输入</a:t>
            </a:r>
            <a:r>
              <a:rPr lang="zh-CN" altLang="zh-CN" sz="1800" dirty="0">
                <a:latin typeface="微软雅黑" pitchFamily="34" charset="-122"/>
                <a:ea typeface="微软雅黑" pitchFamily="34" charset="-122"/>
              </a:rPr>
              <a:t>、</a:t>
            </a:r>
            <a:r>
              <a:rPr lang="zh-CN" altLang="zh-CN" sz="1800" b="1" dirty="0">
                <a:latin typeface="微软雅黑" pitchFamily="34" charset="-122"/>
                <a:ea typeface="微软雅黑" pitchFamily="34" charset="-122"/>
              </a:rPr>
              <a:t>处理</a:t>
            </a:r>
            <a:r>
              <a:rPr lang="zh-CN" altLang="zh-CN" sz="1800" dirty="0">
                <a:latin typeface="微软雅黑" pitchFamily="34" charset="-122"/>
                <a:ea typeface="微软雅黑" pitchFamily="34" charset="-122"/>
              </a:rPr>
              <a:t>、</a:t>
            </a:r>
            <a:r>
              <a:rPr lang="zh-CN" altLang="zh-CN" sz="1800" b="1" dirty="0">
                <a:latin typeface="微软雅黑" pitchFamily="34" charset="-122"/>
                <a:ea typeface="微软雅黑" pitchFamily="34" charset="-122"/>
              </a:rPr>
              <a:t>输出</a:t>
            </a:r>
            <a:r>
              <a:rPr lang="zh-CN" altLang="zh-CN" sz="1800" dirty="0">
                <a:latin typeface="微软雅黑" pitchFamily="34" charset="-122"/>
                <a:ea typeface="微软雅黑" pitchFamily="34" charset="-122"/>
              </a:rPr>
              <a:t>三个阶段，分别对应神经元细胞的</a:t>
            </a:r>
            <a:r>
              <a:rPr lang="zh-CN" altLang="zh-CN" sz="1800" b="1" dirty="0">
                <a:latin typeface="微软雅黑" pitchFamily="34" charset="-122"/>
                <a:ea typeface="微软雅黑" pitchFamily="34" charset="-122"/>
              </a:rPr>
              <a:t>树突</a:t>
            </a:r>
            <a:r>
              <a:rPr lang="zh-CN" altLang="zh-CN" sz="1800" dirty="0">
                <a:latin typeface="微软雅黑" pitchFamily="34" charset="-122"/>
                <a:ea typeface="微软雅黑" pitchFamily="34" charset="-122"/>
              </a:rPr>
              <a:t>，</a:t>
            </a:r>
            <a:r>
              <a:rPr lang="zh-CN" altLang="zh-CN" sz="1800" b="1" dirty="0">
                <a:latin typeface="微软雅黑" pitchFamily="34" charset="-122"/>
                <a:ea typeface="微软雅黑" pitchFamily="34" charset="-122"/>
              </a:rPr>
              <a:t>细胞体</a:t>
            </a:r>
            <a:r>
              <a:rPr lang="zh-CN" altLang="zh-CN" sz="1800" dirty="0">
                <a:latin typeface="微软雅黑" pitchFamily="34" charset="-122"/>
                <a:ea typeface="微软雅黑" pitchFamily="34" charset="-122"/>
              </a:rPr>
              <a:t>，</a:t>
            </a:r>
            <a:r>
              <a:rPr lang="zh-CN" altLang="zh-CN" sz="1800" b="1" dirty="0">
                <a:latin typeface="微软雅黑" pitchFamily="34" charset="-122"/>
                <a:ea typeface="微软雅黑" pitchFamily="34" charset="-122"/>
              </a:rPr>
              <a:t>轴突</a:t>
            </a:r>
            <a:r>
              <a:rPr lang="zh-CN" altLang="zh-CN" sz="1800" dirty="0">
                <a:latin typeface="微软雅黑" pitchFamily="34" charset="-122"/>
                <a:ea typeface="微软雅黑" pitchFamily="34" charset="-122"/>
              </a:rPr>
              <a:t>。我们的人工神经网络就是对神经元进行建模，构造神经元模型。</a:t>
            </a:r>
            <a:endParaRPr lang="en-US" altLang="zh-CN" sz="1800" b="1" dirty="0">
              <a:latin typeface="微软雅黑" pitchFamily="34" charset="-122"/>
              <a:ea typeface="微软雅黑" pitchFamily="34" charset="-122"/>
            </a:endParaRPr>
          </a:p>
          <a:p>
            <a:pPr lvl="2" algn="just">
              <a:lnSpc>
                <a:spcPct val="150000"/>
              </a:lnSpc>
            </a:pPr>
            <a:endParaRPr lang="en-US" altLang="zh-CN" sz="1800" b="1" dirty="0">
              <a:latin typeface="微软雅黑" pitchFamily="34" charset="-122"/>
              <a:ea typeface="微软雅黑" pitchFamily="34" charset="-122"/>
            </a:endParaRPr>
          </a:p>
          <a:p>
            <a:pPr lvl="2" algn="just">
              <a:lnSpc>
                <a:spcPct val="150000"/>
              </a:lnSpc>
            </a:pPr>
            <a:endParaRPr lang="en-US" altLang="zh-CN" sz="18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descr="https://timgsa.baidu.com/timg?image&amp;quality=80&amp;size=b9999_10000&amp;sec=1559453444857&amp;di=62d0ee1376faf6c4283331fc911b9e5d&amp;imgtype=0&amp;src=http%3A%2F%2Fimg.mp.itc.cn%2Fupload%2F20170414%2Fc62a792f046247329bdabb3b61647210.png"/>
          <p:cNvPicPr/>
          <p:nvPr/>
        </p:nvPicPr>
        <p:blipFill>
          <a:blip r:embed="rId4">
            <a:extLst>
              <a:ext uri="{28A0092B-C50C-407E-A947-70E740481C1C}">
                <a14:useLocalDpi xmlns:a14="http://schemas.microsoft.com/office/drawing/2010/main" val="0"/>
              </a:ext>
            </a:extLst>
          </a:blip>
          <a:srcRect/>
          <a:stretch>
            <a:fillRect/>
          </a:stretch>
        </p:blipFill>
        <p:spPr bwMode="auto">
          <a:xfrm>
            <a:off x="1979712" y="2787774"/>
            <a:ext cx="3312368" cy="1728192"/>
          </a:xfrm>
          <a:prstGeom prst="rect">
            <a:avLst/>
          </a:prstGeom>
          <a:noFill/>
          <a:ln>
            <a:noFill/>
          </a:ln>
        </p:spPr>
      </p:pic>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306084389"/>
              </p:ext>
            </p:extLst>
          </p:nvPr>
        </p:nvGraphicFramePr>
        <p:xfrm>
          <a:off x="5893451" y="2787774"/>
          <a:ext cx="3226513" cy="1872209"/>
        </p:xfrm>
        <a:graphic>
          <a:graphicData uri="http://schemas.openxmlformats.org/presentationml/2006/ole">
            <mc:AlternateContent xmlns:mc="http://schemas.openxmlformats.org/markup-compatibility/2006">
              <mc:Choice xmlns:v="urn:schemas-microsoft-com:vml" Requires="v">
                <p:oleObj spid="_x0000_s5151" name="Visio" r:id="rId5" imgW="3867133" imgH="1914637" progId="Visio.Drawing.15">
                  <p:embed/>
                </p:oleObj>
              </mc:Choice>
              <mc:Fallback>
                <p:oleObj name="Visio" r:id="rId5" imgW="3867133" imgH="1914637"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3451" y="2787774"/>
                        <a:ext cx="3226513" cy="1872209"/>
                      </a:xfrm>
                      <a:prstGeom prst="rect">
                        <a:avLst/>
                      </a:prstGeom>
                      <a:noFill/>
                    </p:spPr>
                  </p:pic>
                </p:oleObj>
              </mc:Fallback>
            </mc:AlternateContent>
          </a:graphicData>
        </a:graphic>
      </p:graphicFrame>
      <p:sp>
        <p:nvSpPr>
          <p:cNvPr id="10" name="右箭头 9"/>
          <p:cNvSpPr/>
          <p:nvPr/>
        </p:nvSpPr>
        <p:spPr bwMode="auto">
          <a:xfrm>
            <a:off x="5469160" y="3814472"/>
            <a:ext cx="422835" cy="2963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75000"/>
              </a:lnSpc>
              <a:spcBef>
                <a:spcPct val="0"/>
              </a:spcBef>
              <a:spcAft>
                <a:spcPct val="0"/>
              </a:spcAft>
              <a:buClrTx/>
              <a:buSzTx/>
              <a:buFontTx/>
              <a:buNone/>
              <a:tabLst/>
            </a:pPr>
            <a:endParaRPr kumimoji="0" lang="zh-CN" altLang="en-US" sz="3200" b="1" i="0" u="none" strike="noStrike" cap="none" normalizeH="0" baseline="0">
              <a:ln>
                <a:noFill/>
              </a:ln>
              <a:solidFill>
                <a:schemeClr val="tx1"/>
              </a:solidFill>
              <a:effectLst/>
              <a:latin typeface="Arial" charset="0"/>
              <a:ea typeface="宋体" pitchFamily="2" charset="-122"/>
            </a:endParaRPr>
          </a:p>
        </p:txBody>
      </p:sp>
      <p:sp>
        <p:nvSpPr>
          <p:cNvPr id="11" name="Rectangle 1"/>
          <p:cNvSpPr>
            <a:spLocks noChangeArrowheads="1"/>
          </p:cNvSpPr>
          <p:nvPr/>
        </p:nvSpPr>
        <p:spPr bwMode="auto">
          <a:xfrm>
            <a:off x="4499992" y="4731990"/>
            <a:ext cx="186849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266700" algn="ctr">
              <a:lnSpc>
                <a:spcPct val="100000"/>
              </a:lnSpc>
            </a:pPr>
            <a:r>
              <a:rPr kumimoji="0" lang="zh-CN" altLang="en-US" sz="1400" b="0" i="0" u="none" strike="noStrike" cap="none" normalizeH="0" dirty="0">
                <a:ln>
                  <a:noFill/>
                </a:ln>
                <a:solidFill>
                  <a:schemeClr val="tx1"/>
                </a:solidFill>
                <a:effectLst/>
                <a:ea typeface="宋体" panose="02010600030101010101" pitchFamily="2" charset="-122"/>
                <a:cs typeface="Times New Roman" panose="02020603050405020304" pitchFamily="18" charset="0"/>
              </a:rPr>
              <a:t>神经元模拟</a:t>
            </a:r>
            <a:endParaRPr kumimoji="0" lang="zh-CN" altLang="en-US" sz="1400" b="0" i="0" u="none" strike="noStrike" cap="none" normalizeH="0" baseline="0" dirty="0">
              <a:ln>
                <a:noFill/>
              </a:ln>
              <a:solidFill>
                <a:schemeClr val="tx1"/>
              </a:solidFill>
              <a:effectLst/>
            </a:endParaRPr>
          </a:p>
        </p:txBody>
      </p:sp>
      <p:sp>
        <p:nvSpPr>
          <p:cNvPr id="12" name="标题 1"/>
          <p:cNvSpPr txBox="1">
            <a:spLocks/>
          </p:cNvSpPr>
          <p:nvPr/>
        </p:nvSpPr>
        <p:spPr>
          <a:xfrm>
            <a:off x="1763688" y="0"/>
            <a:ext cx="7386662"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dirty="0">
                <a:latin typeface="+mj-ea"/>
              </a:rPr>
              <a:t>5.1  </a:t>
            </a:r>
            <a:r>
              <a:rPr lang="zh-CN" altLang="en-US" sz="2600" b="1" dirty="0">
                <a:latin typeface="+mj-ea"/>
              </a:rPr>
              <a:t>神经元模型</a:t>
            </a:r>
            <a:endParaRPr kumimoji="1" lang="zh-CN" altLang="en-US" sz="2600" b="1" dirty="0">
              <a:latin typeface="+mj-ea"/>
            </a:endParaRPr>
          </a:p>
        </p:txBody>
      </p:sp>
    </p:spTree>
    <p:extLst>
      <p:ext uri="{BB962C8B-B14F-4D97-AF65-F5344CB8AC3E}">
        <p14:creationId xmlns:p14="http://schemas.microsoft.com/office/powerpoint/2010/main" val="218320204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771550"/>
                <a:ext cx="3960440" cy="4320480"/>
              </a:xfrm>
              <a:prstGeom prst="rect">
                <a:avLst/>
              </a:prstGeom>
            </p:spPr>
            <p:txBody>
              <a:bodyPr/>
              <a:lstStyle/>
              <a:p>
                <a:pPr marL="0" lvl="1" indent="0" algn="just">
                  <a:lnSpc>
                    <a:spcPct val="150000"/>
                  </a:lnSpc>
                  <a:buNone/>
                </a:pPr>
                <a:r>
                  <a:rPr lang="zh-CN" altLang="en-US" b="1" dirty="0">
                    <a:latin typeface="微软雅黑" pitchFamily="34" charset="-122"/>
                    <a:ea typeface="微软雅黑" pitchFamily="34" charset="-122"/>
                  </a:rPr>
                  <a:t>神经元结构</a:t>
                </a:r>
                <a:endParaRPr lang="en-US" altLang="zh-CN" b="1" dirty="0">
                  <a:latin typeface="微软雅黑" pitchFamily="34" charset="-122"/>
                  <a:ea typeface="微软雅黑" pitchFamily="34" charset="-122"/>
                </a:endParaRPr>
              </a:p>
              <a:p>
                <a:pPr lvl="2" algn="just">
                  <a:lnSpc>
                    <a:spcPct val="150000"/>
                  </a:lnSpc>
                </a:pPr>
                <a:r>
                  <a:rPr lang="zh-CN" altLang="en-US" b="1" dirty="0">
                    <a:latin typeface="微软雅黑" pitchFamily="34" charset="-122"/>
                    <a:ea typeface="微软雅黑" pitchFamily="34" charset="-122"/>
                  </a:rPr>
                  <a:t>输入信号：</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𝐼</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𝐼</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𝑛</m:t>
                        </m:r>
                      </m:sub>
                    </m:sSub>
                  </m:oMath>
                </a14:m>
                <a:endParaRPr lang="en-US" altLang="zh-CN" b="1" dirty="0">
                  <a:latin typeface="微软雅黑" pitchFamily="34" charset="-122"/>
                  <a:ea typeface="微软雅黑" pitchFamily="34" charset="-122"/>
                </a:endParaRPr>
              </a:p>
              <a:p>
                <a:pPr lvl="2" algn="just">
                  <a:lnSpc>
                    <a:spcPct val="150000"/>
                  </a:lnSpc>
                </a:pPr>
                <a:r>
                  <a:rPr lang="zh-CN" altLang="en-US" b="1" dirty="0">
                    <a:latin typeface="微软雅黑" pitchFamily="34" charset="-122"/>
                    <a:ea typeface="微软雅黑" pitchFamily="34" charset="-122"/>
                  </a:rPr>
                  <a:t>权重：</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𝑊</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𝑊</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𝑛</m:t>
                        </m:r>
                      </m:sub>
                    </m:sSub>
                  </m:oMath>
                </a14:m>
                <a:endParaRPr lang="en-US" altLang="zh-CN" b="1" dirty="0">
                  <a:latin typeface="微软雅黑" pitchFamily="34" charset="-122"/>
                  <a:ea typeface="微软雅黑" pitchFamily="34" charset="-122"/>
                </a:endParaRPr>
              </a:p>
              <a:p>
                <a:pPr lvl="2" algn="just">
                  <a:lnSpc>
                    <a:spcPct val="150000"/>
                  </a:lnSpc>
                </a:pPr>
                <a:r>
                  <a:rPr lang="zh-CN" altLang="en-US" b="1" dirty="0">
                    <a:latin typeface="微软雅黑" pitchFamily="34" charset="-122"/>
                    <a:ea typeface="微软雅黑" pitchFamily="34" charset="-122"/>
                  </a:rPr>
                  <a:t>总输入值：</a:t>
                </a:r>
                <a14:m>
                  <m:oMath xmlns:m="http://schemas.openxmlformats.org/officeDocument/2006/math">
                    <m:r>
                      <m:rPr>
                        <m:sty m:val="p"/>
                      </m:rPr>
                      <a:rPr lang="en-US" altLang="zh-CN">
                        <a:latin typeface="Cambria Math" panose="02040503050406030204" pitchFamily="18" charset="0"/>
                      </a:rPr>
                      <m:t>SUM</m:t>
                    </m:r>
                    <m:r>
                      <a:rPr lang="en-US" altLang="zh-CN">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𝐼</m:t>
                        </m:r>
                      </m:e>
                      <m:sub>
                        <m:r>
                          <a:rPr lang="en-US" altLang="zh-CN" i="1">
                            <a:latin typeface="Cambria Math" panose="02040503050406030204" pitchFamily="18" charset="0"/>
                          </a:rPr>
                          <m:t>1</m:t>
                        </m:r>
                      </m:sub>
                    </m:sSub>
                    <m:sSub>
                      <m:sSubPr>
                        <m:ctrlPr>
                          <a:rPr lang="zh-CN" altLang="zh-CN" i="1">
                            <a:latin typeface="Cambria Math"/>
                          </a:rPr>
                        </m:ctrlPr>
                      </m:sSubPr>
                      <m:e>
                        <m:r>
                          <a:rPr lang="en-US" altLang="zh-CN" i="1">
                            <a:latin typeface="Cambria Math" panose="02040503050406030204" pitchFamily="18" charset="0"/>
                          </a:rPr>
                          <m:t>𝑊</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𝐼</m:t>
                        </m:r>
                      </m:e>
                      <m:sub>
                        <m:r>
                          <a:rPr lang="en-US" altLang="zh-CN" i="1">
                            <a:latin typeface="Cambria Math" panose="02040503050406030204" pitchFamily="18" charset="0"/>
                          </a:rPr>
                          <m:t>2</m:t>
                        </m:r>
                      </m:sub>
                    </m:sSub>
                    <m:sSub>
                      <m:sSubPr>
                        <m:ctrlPr>
                          <a:rPr lang="zh-CN" altLang="zh-CN" i="1">
                            <a:latin typeface="Cambria Math"/>
                          </a:rPr>
                        </m:ctrlPr>
                      </m:sSubPr>
                      <m:e>
                        <m:r>
                          <a:rPr lang="en-US" altLang="zh-CN" i="1">
                            <a:latin typeface="Cambria Math" panose="02040503050406030204" pitchFamily="18" charset="0"/>
                          </a:rPr>
                          <m:t>𝑊</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𝐼</m:t>
                        </m:r>
                      </m:e>
                      <m:sub>
                        <m:r>
                          <a:rPr lang="en-US" altLang="zh-CN" i="1">
                            <a:latin typeface="Cambria Math" panose="02040503050406030204" pitchFamily="18" charset="0"/>
                          </a:rPr>
                          <m:t>3</m:t>
                        </m:r>
                      </m:sub>
                    </m:sSub>
                    <m:sSub>
                      <m:sSubPr>
                        <m:ctrlPr>
                          <a:rPr lang="zh-CN" altLang="zh-CN" i="1">
                            <a:latin typeface="Cambria Math"/>
                          </a:rPr>
                        </m:ctrlPr>
                      </m:sSubPr>
                      <m:e>
                        <m:r>
                          <a:rPr lang="en-US" altLang="zh-CN" i="1">
                            <a:latin typeface="Cambria Math" panose="02040503050406030204" pitchFamily="18" charset="0"/>
                          </a:rPr>
                          <m:t>𝑊</m:t>
                        </m:r>
                      </m:e>
                      <m:sub>
                        <m:r>
                          <a:rPr lang="en-US" altLang="zh-CN" i="1">
                            <a:latin typeface="Cambria Math" panose="02040503050406030204" pitchFamily="18" charset="0"/>
                          </a:rPr>
                          <m:t>3</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𝐼</m:t>
                        </m:r>
                      </m:e>
                      <m:sub>
                        <m:r>
                          <a:rPr lang="en-US" altLang="zh-CN" i="1">
                            <a:latin typeface="Cambria Math" panose="02040503050406030204" pitchFamily="18" charset="0"/>
                          </a:rPr>
                          <m:t>𝑛</m:t>
                        </m:r>
                      </m:sub>
                    </m:sSub>
                    <m:sSub>
                      <m:sSubPr>
                        <m:ctrlPr>
                          <a:rPr lang="zh-CN" altLang="zh-CN" i="1">
                            <a:latin typeface="Cambria Math"/>
                          </a:rPr>
                        </m:ctrlPr>
                      </m:sSubPr>
                      <m:e>
                        <m:r>
                          <a:rPr lang="en-US" altLang="zh-CN" i="1">
                            <a:latin typeface="Cambria Math" panose="02040503050406030204" pitchFamily="18" charset="0"/>
                          </a:rPr>
                          <m:t>𝑊</m:t>
                        </m:r>
                      </m:e>
                      <m:sub>
                        <m:r>
                          <a:rPr lang="en-US" altLang="zh-CN" i="1">
                            <a:latin typeface="Cambria Math" panose="02040503050406030204" pitchFamily="18" charset="0"/>
                          </a:rPr>
                          <m:t>𝑛</m:t>
                        </m:r>
                      </m:sub>
                    </m:sSub>
                  </m:oMath>
                </a14:m>
                <a:endParaRPr lang="en-US" altLang="zh-CN" b="1" dirty="0">
                  <a:latin typeface="微软雅黑" pitchFamily="34" charset="-122"/>
                  <a:ea typeface="微软雅黑" pitchFamily="34" charset="-122"/>
                </a:endParaRPr>
              </a:p>
              <a:p>
                <a:pPr lvl="2" algn="just">
                  <a:lnSpc>
                    <a:spcPct val="150000"/>
                  </a:lnSpc>
                </a:pPr>
                <a:r>
                  <a:rPr lang="zh-CN" altLang="en-US" b="1" dirty="0">
                    <a:latin typeface="微软雅黑" pitchFamily="34" charset="-122"/>
                    <a:ea typeface="微软雅黑" pitchFamily="34" charset="-122"/>
                  </a:rPr>
                  <a:t>激活函数</a:t>
                </a:r>
                <a:r>
                  <a:rPr lang="en-US" altLang="zh-CN" b="1" dirty="0">
                    <a:latin typeface="微软雅黑" pitchFamily="34" charset="-122"/>
                    <a:ea typeface="微软雅黑" pitchFamily="34" charset="-122"/>
                  </a:rPr>
                  <a:t>f</a:t>
                </a:r>
                <a:r>
                  <a:rPr lang="zh-CN" altLang="en-US" b="1" dirty="0">
                    <a:latin typeface="微软雅黑" pitchFamily="34" charset="-122"/>
                    <a:ea typeface="微软雅黑" pitchFamily="34" charset="-122"/>
                  </a:rPr>
                  <a:t>：</a:t>
                </a:r>
                <a:r>
                  <a:rPr lang="zh-CN" altLang="en-US" dirty="0">
                    <a:latin typeface="微软雅黑" pitchFamily="34" charset="-122"/>
                    <a:ea typeface="微软雅黑" pitchFamily="34" charset="-122"/>
                  </a:rPr>
                  <a:t>又称</a:t>
                </a:r>
                <a:r>
                  <a:rPr lang="zh-CN" altLang="en-US" b="1" dirty="0">
                    <a:latin typeface="微软雅黑" pitchFamily="34" charset="-122"/>
                    <a:ea typeface="微软雅黑" pitchFamily="34" charset="-122"/>
                  </a:rPr>
                  <a:t>激励函数，</a:t>
                </a:r>
                <a:r>
                  <a:rPr lang="zh-CN" altLang="en-US" dirty="0">
                    <a:latin typeface="微软雅黑" pitchFamily="34" charset="-122"/>
                    <a:ea typeface="微软雅黑" pitchFamily="34" charset="-122"/>
                  </a:rPr>
                  <a:t>神经元的输入映射到输出端，将</a:t>
                </a:r>
                <a:r>
                  <a:rPr lang="zh-CN" altLang="en-US" b="1" dirty="0">
                    <a:latin typeface="微软雅黑" pitchFamily="34" charset="-122"/>
                    <a:ea typeface="微软雅黑" pitchFamily="34" charset="-122"/>
                  </a:rPr>
                  <a:t>非线性特性</a:t>
                </a:r>
                <a:r>
                  <a:rPr lang="zh-CN" altLang="en-US" dirty="0">
                    <a:latin typeface="微软雅黑" pitchFamily="34" charset="-122"/>
                    <a:ea typeface="微软雅黑" pitchFamily="34" charset="-122"/>
                  </a:rPr>
                  <a:t>引入网络。</a:t>
                </a:r>
                <a:endParaRPr lang="en-US" altLang="zh-CN" b="1" dirty="0">
                  <a:latin typeface="微软雅黑" pitchFamily="34" charset="-122"/>
                  <a:ea typeface="微软雅黑" pitchFamily="34" charset="-122"/>
                </a:endParaRPr>
              </a:p>
              <a:p>
                <a:pPr lvl="2" algn="just">
                  <a:lnSpc>
                    <a:spcPct val="150000"/>
                  </a:lnSpc>
                </a:pPr>
                <a:r>
                  <a:rPr lang="zh-CN" altLang="en-US" b="1" dirty="0">
                    <a:latin typeface="微软雅黑" pitchFamily="34" charset="-122"/>
                    <a:ea typeface="微软雅黑" pitchFamily="34" charset="-122"/>
                  </a:rPr>
                  <a:t>阈值：</a:t>
                </a:r>
                <a:r>
                  <a:rPr lang="zh-CN" altLang="en-US" dirty="0">
                    <a:latin typeface="微软雅黑" pitchFamily="34" charset="-122"/>
                    <a:ea typeface="微软雅黑" pitchFamily="34" charset="-122"/>
                  </a:rPr>
                  <a:t>神经元从抑制状态到兴奋状态的临界值</a:t>
                </a:r>
                <a:endParaRPr lang="en-US" altLang="zh-CN" dirty="0">
                  <a:latin typeface="微软雅黑" pitchFamily="34" charset="-122"/>
                  <a:ea typeface="微软雅黑" pitchFamily="34" charset="-122"/>
                </a:endParaRPr>
              </a:p>
              <a:p>
                <a:pPr lvl="2" algn="just">
                  <a:lnSpc>
                    <a:spcPct val="150000"/>
                  </a:lnSpc>
                </a:pPr>
                <a:r>
                  <a:rPr lang="zh-CN" altLang="en-US" b="1" dirty="0">
                    <a:latin typeface="微软雅黑" pitchFamily="34" charset="-122"/>
                    <a:ea typeface="微软雅黑" pitchFamily="34" charset="-122"/>
                  </a:rPr>
                  <a:t>输出值：</a:t>
                </a:r>
                <a14:m>
                  <m:oMath xmlns:m="http://schemas.openxmlformats.org/officeDocument/2006/math">
                    <m:r>
                      <m:rPr>
                        <m:sty m:val="p"/>
                      </m:rPr>
                      <a:rPr lang="en-US" altLang="zh-CN">
                        <a:latin typeface="Cambria Math" panose="02040503050406030204" pitchFamily="18" charset="0"/>
                      </a:rPr>
                      <m:t>y</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 </m:t>
                    </m:r>
                    <m:d>
                      <m:dPr>
                        <m:ctrlPr>
                          <a:rPr lang="zh-CN" altLang="zh-CN" i="1">
                            <a:latin typeface="Cambria Math"/>
                          </a:rPr>
                        </m:ctrlPr>
                      </m:dPr>
                      <m:e>
                        <m:r>
                          <a:rPr lang="en-US" altLang="zh-CN" i="1">
                            <a:latin typeface="Cambria Math" panose="02040503050406030204" pitchFamily="18" charset="0"/>
                          </a:rPr>
                          <m:t>𝑆𝑈𝑀</m:t>
                        </m:r>
                        <m:r>
                          <a:rPr lang="en-US" altLang="zh-CN" i="1">
                            <a:latin typeface="Cambria Math" panose="02040503050406030204" pitchFamily="18" charset="0"/>
                          </a:rPr>
                          <m:t>−</m:t>
                        </m:r>
                        <m:r>
                          <a:rPr lang="en-US" altLang="zh-CN" i="1">
                            <a:latin typeface="Cambria Math" panose="02040503050406030204" pitchFamily="18" charset="0"/>
                          </a:rPr>
                          <m:t>𝑇</m:t>
                        </m:r>
                      </m:e>
                    </m:d>
                  </m:oMath>
                </a14:m>
                <a:endParaRPr lang="en-US" altLang="zh-CN" b="1" dirty="0">
                  <a:latin typeface="微软雅黑" pitchFamily="34" charset="-122"/>
                  <a:ea typeface="微软雅黑" pitchFamily="34" charset="-122"/>
                </a:endParaRPr>
              </a:p>
              <a:p>
                <a:pPr lvl="2" algn="just">
                  <a:lnSpc>
                    <a:spcPct val="150000"/>
                  </a:lnSpc>
                </a:pPr>
                <a:endParaRPr lang="en-US" altLang="zh-CN" b="1" dirty="0">
                  <a:latin typeface="微软雅黑" pitchFamily="34" charset="-122"/>
                  <a:ea typeface="微软雅黑" pitchFamily="34" charset="-122"/>
                </a:endParaRPr>
              </a:p>
              <a:p>
                <a:pPr lvl="2" algn="just">
                  <a:lnSpc>
                    <a:spcPct val="150000"/>
                  </a:lnSpc>
                </a:pPr>
                <a:endParaRPr lang="en-US" altLang="zh-CN" b="1" dirty="0">
                  <a:latin typeface="微软雅黑" pitchFamily="34" charset="-122"/>
                  <a:ea typeface="微软雅黑" pitchFamily="34" charset="-122"/>
                </a:endParaRPr>
              </a:p>
            </p:txBody>
          </p:sp>
        </mc:Choice>
        <mc:Fallback xmlns="">
          <p:sp>
            <p:nvSpPr>
              <p:cNvPr id="8" name="内容占位符 3">
                <a:extLst>
                  <a:ext uri="{FF2B5EF4-FFF2-40B4-BE49-F238E27FC236}">
                    <a16:creationId xmlns="" xmlns:a16="http://schemas.microsoft.com/office/drawing/2014/main" xmlns:a14="http://schemas.microsoft.com/office/drawing/2010/main" id="{D16EE22A-41EB-4A36-AA08-58721624DA42}"/>
                  </a:ext>
                </a:extLst>
              </p:cNvPr>
              <p:cNvSpPr>
                <a:spLocks noGrp="1" noRot="1" noChangeAspect="1" noMove="1" noResize="1" noEditPoints="1" noAdjustHandles="1" noChangeArrowheads="1" noChangeShapeType="1" noTextEdit="1"/>
              </p:cNvSpPr>
              <p:nvPr>
                <p:ph idx="4294967295"/>
              </p:nvPr>
            </p:nvSpPr>
            <p:spPr>
              <a:xfrm>
                <a:off x="1763688" y="771550"/>
                <a:ext cx="3960440" cy="4320480"/>
              </a:xfrm>
              <a:prstGeom prst="rect">
                <a:avLst/>
              </a:prstGeom>
              <a:blipFill rotWithShape="1">
                <a:blip r:embed="rId4"/>
                <a:stretch>
                  <a:fillRect l="-769" r="-923" b="-1554"/>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16289169"/>
              </p:ext>
            </p:extLst>
          </p:nvPr>
        </p:nvGraphicFramePr>
        <p:xfrm>
          <a:off x="5796137" y="1959682"/>
          <a:ext cx="3312367" cy="2340260"/>
        </p:xfrm>
        <a:graphic>
          <a:graphicData uri="http://schemas.openxmlformats.org/presentationml/2006/ole">
            <mc:AlternateContent xmlns:mc="http://schemas.openxmlformats.org/markup-compatibility/2006">
              <mc:Choice xmlns:v="urn:schemas-microsoft-com:vml" Requires="v">
                <p:oleObj spid="_x0000_s6175" name="Visio" r:id="rId5" imgW="3867133" imgH="1914637" progId="Visio.Drawing.15">
                  <p:embed/>
                </p:oleObj>
              </mc:Choice>
              <mc:Fallback>
                <p:oleObj name="Visio" r:id="rId5" imgW="3867133" imgH="1914637" progId="Visio.Drawing.1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6137" y="1959682"/>
                        <a:ext cx="3312367" cy="2340260"/>
                      </a:xfrm>
                      <a:prstGeom prst="rect">
                        <a:avLst/>
                      </a:prstGeom>
                      <a:noFill/>
                    </p:spPr>
                  </p:pic>
                </p:oleObj>
              </mc:Fallback>
            </mc:AlternateContent>
          </a:graphicData>
        </a:graphic>
      </p:graphicFrame>
      <p:sp>
        <p:nvSpPr>
          <p:cNvPr id="7" name="Rectangle 1"/>
          <p:cNvSpPr>
            <a:spLocks noChangeArrowheads="1"/>
          </p:cNvSpPr>
          <p:nvPr/>
        </p:nvSpPr>
        <p:spPr bwMode="auto">
          <a:xfrm>
            <a:off x="6300192" y="4299217"/>
            <a:ext cx="25171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266700" algn="ctr">
              <a:lnSpc>
                <a:spcPct val="100000"/>
              </a:lnSpc>
            </a:pPr>
            <a:r>
              <a:rPr lang="zh-CN" altLang="en-US" sz="1400" b="0" dirty="0">
                <a:ea typeface="宋体" panose="02010600030101010101" pitchFamily="2" charset="-122"/>
                <a:cs typeface="Times New Roman" panose="02020603050405020304" pitchFamily="18" charset="0"/>
              </a:rPr>
              <a:t>神经元模型</a:t>
            </a:r>
            <a:endParaRPr kumimoji="0" lang="zh-CN" altLang="en-US" sz="1400" b="0" i="0" u="none" strike="noStrike" cap="none" normalizeH="0" baseline="0" dirty="0">
              <a:ln>
                <a:noFill/>
              </a:ln>
              <a:solidFill>
                <a:schemeClr val="tx1"/>
              </a:solidFill>
              <a:effectLst/>
            </a:endParaRPr>
          </a:p>
        </p:txBody>
      </p:sp>
      <p:sp>
        <p:nvSpPr>
          <p:cNvPr id="10" name="标题 1"/>
          <p:cNvSpPr txBox="1">
            <a:spLocks/>
          </p:cNvSpPr>
          <p:nvPr/>
        </p:nvSpPr>
        <p:spPr>
          <a:xfrm>
            <a:off x="1763688" y="0"/>
            <a:ext cx="7386662"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dirty="0">
                <a:latin typeface="+mj-ea"/>
              </a:rPr>
              <a:t>5.1 </a:t>
            </a:r>
            <a:r>
              <a:rPr lang="zh-CN" altLang="en-US" sz="2600" b="1" dirty="0">
                <a:latin typeface="+mj-ea"/>
              </a:rPr>
              <a:t>神经元模型</a:t>
            </a:r>
            <a:endParaRPr kumimoji="1" lang="zh-CN" altLang="en-US" sz="2600" b="1" dirty="0">
              <a:latin typeface="+mj-ea"/>
            </a:endParaRPr>
          </a:p>
        </p:txBody>
      </p:sp>
    </p:spTree>
    <p:extLst>
      <p:ext uri="{BB962C8B-B14F-4D97-AF65-F5344CB8AC3E}">
        <p14:creationId xmlns:p14="http://schemas.microsoft.com/office/powerpoint/2010/main" val="2418172713"/>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a:stretch>
            <a:fillRect/>
          </a:stretch>
        </p:blipFill>
        <p:spPr>
          <a:xfrm>
            <a:off x="2843808" y="3571195"/>
            <a:ext cx="1932627" cy="577688"/>
          </a:xfrm>
          <a:prstGeom prst="rect">
            <a:avLst/>
          </a:prstGeom>
        </p:spPr>
      </p:pic>
      <p:pic>
        <p:nvPicPr>
          <p:cNvPr id="11" name="图片 10"/>
          <p:cNvPicPr>
            <a:picLocks noChangeAspect="1"/>
          </p:cNvPicPr>
          <p:nvPr/>
        </p:nvPicPr>
        <p:blipFill>
          <a:blip r:embed="rId4"/>
          <a:stretch>
            <a:fillRect/>
          </a:stretch>
        </p:blipFill>
        <p:spPr>
          <a:xfrm>
            <a:off x="2555776" y="2427734"/>
            <a:ext cx="1769512" cy="439052"/>
          </a:xfrm>
          <a:prstGeom prst="rect">
            <a:avLst/>
          </a:prstGeom>
        </p:spPr>
      </p:pic>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4176464" cy="4176464"/>
          </a:xfrm>
          <a:prstGeom prst="rect">
            <a:avLst/>
          </a:prstGeom>
        </p:spPr>
        <p:txBody>
          <a:bodyPr/>
          <a:lstStyle/>
          <a:p>
            <a:pPr marL="0" lvl="1" indent="0" algn="just">
              <a:lnSpc>
                <a:spcPct val="100000"/>
              </a:lnSpc>
              <a:buNone/>
            </a:pPr>
            <a:r>
              <a:rPr lang="zh-CN" altLang="en-US" b="1" dirty="0">
                <a:latin typeface="微软雅黑" pitchFamily="34" charset="-122"/>
                <a:ea typeface="微软雅黑" pitchFamily="34" charset="-122"/>
              </a:rPr>
              <a:t>激活函数</a:t>
            </a:r>
            <a:endParaRPr lang="en-US" altLang="zh-CN" b="1" dirty="0">
              <a:latin typeface="微软雅黑" pitchFamily="34" charset="-122"/>
              <a:ea typeface="微软雅黑" pitchFamily="34" charset="-122"/>
            </a:endParaRPr>
          </a:p>
          <a:p>
            <a:pPr lvl="1" algn="just"/>
            <a:r>
              <a:rPr lang="en-US" altLang="zh-CN" b="1" dirty="0">
                <a:latin typeface="微软雅黑" pitchFamily="34" charset="-122"/>
                <a:ea typeface="微软雅黑" pitchFamily="34" charset="-122"/>
              </a:rPr>
              <a:t>Sigmoid</a:t>
            </a:r>
            <a:r>
              <a:rPr lang="zh-CN" altLang="en-US" b="1" dirty="0">
                <a:latin typeface="微软雅黑" pitchFamily="34" charset="-122"/>
                <a:ea typeface="微软雅黑" pitchFamily="34" charset="-122"/>
              </a:rPr>
              <a:t>函数：</a:t>
            </a:r>
            <a:r>
              <a:rPr lang="en-US" altLang="zh-CN" dirty="0">
                <a:latin typeface="微软雅黑" pitchFamily="34" charset="-122"/>
                <a:ea typeface="微软雅黑" pitchFamily="34" charset="-122"/>
              </a:rPr>
              <a:t>Sigmoid</a:t>
            </a:r>
            <a:r>
              <a:rPr lang="zh-CN" altLang="en-US" dirty="0">
                <a:latin typeface="微软雅黑" pitchFamily="34" charset="-122"/>
                <a:ea typeface="微软雅黑" pitchFamily="34" charset="-122"/>
              </a:rPr>
              <a:t>函数是一个</a:t>
            </a:r>
            <a:r>
              <a:rPr lang="en-US" altLang="zh-CN" dirty="0">
                <a:latin typeface="微软雅黑" pitchFamily="34" charset="-122"/>
                <a:ea typeface="微软雅黑" pitchFamily="34" charset="-122"/>
              </a:rPr>
              <a:t>S</a:t>
            </a:r>
            <a:r>
              <a:rPr lang="zh-CN" altLang="en-US" dirty="0">
                <a:latin typeface="微软雅黑" pitchFamily="34" charset="-122"/>
                <a:ea typeface="微软雅黑" pitchFamily="34" charset="-122"/>
              </a:rPr>
              <a:t>型函数，也称为</a:t>
            </a:r>
            <a:r>
              <a:rPr lang="en-US" altLang="zh-CN" dirty="0">
                <a:latin typeface="微软雅黑" pitchFamily="34" charset="-122"/>
                <a:ea typeface="微软雅黑" pitchFamily="34" charset="-122"/>
              </a:rPr>
              <a:t>S</a:t>
            </a:r>
            <a:r>
              <a:rPr lang="zh-CN" altLang="en-US" dirty="0">
                <a:latin typeface="微软雅黑" pitchFamily="34" charset="-122"/>
                <a:ea typeface="微软雅黑" pitchFamily="34" charset="-122"/>
              </a:rPr>
              <a:t>型生长曲线。</a:t>
            </a:r>
            <a:r>
              <a:rPr lang="en-US" altLang="zh-CN" dirty="0">
                <a:latin typeface="微软雅黑" pitchFamily="34" charset="-122"/>
                <a:ea typeface="微软雅黑" pitchFamily="34" charset="-122"/>
              </a:rPr>
              <a:t>Sigmoid</a:t>
            </a:r>
            <a:r>
              <a:rPr lang="zh-CN" altLang="en-US" dirty="0">
                <a:latin typeface="微软雅黑" pitchFamily="34" charset="-122"/>
                <a:ea typeface="微软雅黑" pitchFamily="34" charset="-122"/>
              </a:rPr>
              <a:t>函数常被用作神经网络的阈值函数，将变量映射到</a:t>
            </a:r>
            <a:r>
              <a:rPr lang="en-US" altLang="zh-CN" dirty="0">
                <a:latin typeface="微软雅黑" pitchFamily="34" charset="-122"/>
                <a:ea typeface="微软雅黑" pitchFamily="34" charset="-122"/>
              </a:rPr>
              <a:t>0,1</a:t>
            </a:r>
            <a:r>
              <a:rPr lang="zh-CN" altLang="en-US" dirty="0">
                <a:latin typeface="微软雅黑" pitchFamily="34" charset="-122"/>
                <a:ea typeface="微软雅黑" pitchFamily="34" charset="-122"/>
              </a:rPr>
              <a:t>之间，公式如下：</a:t>
            </a:r>
            <a:endParaRPr lang="en-US" altLang="zh-CN" dirty="0">
              <a:latin typeface="微软雅黑" pitchFamily="34" charset="-122"/>
              <a:ea typeface="微软雅黑" pitchFamily="34" charset="-122"/>
            </a:endParaRPr>
          </a:p>
          <a:p>
            <a:pPr lvl="1" algn="just"/>
            <a:endParaRPr lang="en-US" altLang="zh-CN" b="1" dirty="0">
              <a:latin typeface="微软雅黑" pitchFamily="34" charset="-122"/>
              <a:ea typeface="微软雅黑" pitchFamily="34" charset="-122"/>
            </a:endParaRPr>
          </a:p>
          <a:p>
            <a:pPr lvl="1" algn="just"/>
            <a:endParaRPr lang="en-US" altLang="zh-CN" b="1" dirty="0">
              <a:latin typeface="微软雅黑" pitchFamily="34" charset="-122"/>
              <a:ea typeface="微软雅黑" pitchFamily="34" charset="-122"/>
            </a:endParaRPr>
          </a:p>
          <a:p>
            <a:pPr marL="0" lvl="1" indent="0" algn="just">
              <a:buNone/>
            </a:pPr>
            <a:r>
              <a:rPr lang="en-US" altLang="zh-CN" b="1" dirty="0">
                <a:latin typeface="微软雅黑" pitchFamily="34" charset="-122"/>
                <a:ea typeface="微软雅黑" pitchFamily="34" charset="-122"/>
              </a:rPr>
              <a:t>	</a:t>
            </a:r>
          </a:p>
          <a:p>
            <a:pPr lvl="1" algn="just"/>
            <a:r>
              <a:rPr lang="en-US" altLang="zh-CN" b="1" dirty="0" err="1">
                <a:latin typeface="微软雅黑" pitchFamily="34" charset="-122"/>
                <a:ea typeface="微软雅黑" pitchFamily="34" charset="-122"/>
              </a:rPr>
              <a:t>Tanh</a:t>
            </a:r>
            <a:r>
              <a:rPr lang="zh-CN" altLang="en-US" b="1" dirty="0">
                <a:latin typeface="微软雅黑" pitchFamily="34" charset="-122"/>
                <a:ea typeface="微软雅黑" pitchFamily="34" charset="-122"/>
              </a:rPr>
              <a:t>函数：</a:t>
            </a:r>
            <a:r>
              <a:rPr lang="zh-CN" altLang="en-US" dirty="0">
                <a:latin typeface="微软雅黑" pitchFamily="34" charset="-122"/>
                <a:ea typeface="微软雅黑" pitchFamily="34" charset="-122"/>
              </a:rPr>
              <a:t>双曲正切“</a:t>
            </a:r>
            <a:r>
              <a:rPr lang="en-US" altLang="zh-CN" dirty="0" err="1">
                <a:latin typeface="微软雅黑" pitchFamily="34" charset="-122"/>
                <a:ea typeface="微软雅黑" pitchFamily="34" charset="-122"/>
              </a:rPr>
              <a:t>Tanh</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是由基本双曲函数双曲正弦和双曲余弦推导而来。公式如下：</a:t>
            </a:r>
            <a:endParaRPr lang="en-US" altLang="zh-CN" dirty="0">
              <a:latin typeface="微软雅黑" pitchFamily="34" charset="-122"/>
              <a:ea typeface="微软雅黑" pitchFamily="34" charset="-122"/>
            </a:endParaRPr>
          </a:p>
          <a:p>
            <a:pPr marL="855662" lvl="2" indent="0" algn="just">
              <a:lnSpc>
                <a:spcPct val="100000"/>
              </a:lnSpc>
              <a:buNone/>
            </a:pPr>
            <a:r>
              <a:rPr lang="en-US" altLang="zh-CN" b="1" dirty="0">
                <a:latin typeface="微软雅黑" pitchFamily="34" charset="-122"/>
                <a:ea typeface="微软雅黑" pitchFamily="34" charset="-122"/>
              </a:rPr>
              <a:t>	</a:t>
            </a:r>
          </a:p>
          <a:p>
            <a:pPr lvl="1" algn="just"/>
            <a:r>
              <a:rPr lang="en-US" altLang="zh-CN" b="1" dirty="0" err="1">
                <a:latin typeface="微软雅黑" pitchFamily="34" charset="-122"/>
                <a:ea typeface="微软雅黑" pitchFamily="34" charset="-122"/>
              </a:rPr>
              <a:t>ReLu</a:t>
            </a:r>
            <a:r>
              <a:rPr lang="zh-CN" altLang="en-US" b="1" dirty="0">
                <a:latin typeface="微软雅黑" pitchFamily="34" charset="-122"/>
                <a:ea typeface="微软雅黑" pitchFamily="34" charset="-122"/>
              </a:rPr>
              <a:t>函数：</a:t>
            </a:r>
            <a:r>
              <a:rPr lang="zh-CN" altLang="en-US" dirty="0">
                <a:latin typeface="微软雅黑" pitchFamily="34" charset="-122"/>
                <a:ea typeface="微软雅黑" pitchFamily="34" charset="-122"/>
              </a:rPr>
              <a:t>用于隐层神经元输出。公式如下：</a:t>
            </a:r>
            <a:endParaRPr lang="en-US" altLang="zh-CN" b="1" dirty="0">
              <a:latin typeface="微软雅黑" pitchFamily="34" charset="-122"/>
              <a:ea typeface="微软雅黑" pitchFamily="34" charset="-122"/>
            </a:endParaRPr>
          </a:p>
          <a:p>
            <a:pPr lvl="2" algn="just">
              <a:lnSpc>
                <a:spcPct val="100000"/>
              </a:lnSpc>
            </a:pPr>
            <a:endParaRPr lang="en-US" altLang="zh-CN" sz="1200" b="1" dirty="0">
              <a:latin typeface="微软雅黑" pitchFamily="34" charset="-122"/>
              <a:ea typeface="微软雅黑" pitchFamily="34" charset="-122"/>
            </a:endParaRPr>
          </a:p>
          <a:p>
            <a:pPr lvl="2" algn="just">
              <a:lnSpc>
                <a:spcPct val="100000"/>
              </a:lnSpc>
            </a:pPr>
            <a:endParaRPr lang="en-US" altLang="zh-CN" sz="12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192" y="792825"/>
            <a:ext cx="2448272" cy="141888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3165" y="3434541"/>
            <a:ext cx="2741323" cy="1664307"/>
          </a:xfrm>
          <a:prstGeom prst="rect">
            <a:avLst/>
          </a:prstGeom>
        </p:spPr>
      </p:pic>
      <p:pic>
        <p:nvPicPr>
          <p:cNvPr id="14" name="图片 13"/>
          <p:cNvPicPr>
            <a:picLocks noChangeAspect="1"/>
          </p:cNvPicPr>
          <p:nvPr/>
        </p:nvPicPr>
        <p:blipFill>
          <a:blip r:embed="rId7"/>
          <a:stretch>
            <a:fillRect/>
          </a:stretch>
        </p:blipFill>
        <p:spPr>
          <a:xfrm>
            <a:off x="2843808" y="4515966"/>
            <a:ext cx="2081352" cy="426839"/>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2200" y="2438325"/>
            <a:ext cx="2105081" cy="997521"/>
          </a:xfrm>
          <a:prstGeom prst="rect">
            <a:avLst/>
          </a:prstGeom>
        </p:spPr>
      </p:pic>
      <p:sp>
        <p:nvSpPr>
          <p:cNvPr id="13" name="标题 1"/>
          <p:cNvSpPr txBox="1">
            <a:spLocks/>
          </p:cNvSpPr>
          <p:nvPr/>
        </p:nvSpPr>
        <p:spPr>
          <a:xfrm>
            <a:off x="1763688" y="0"/>
            <a:ext cx="7386662"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dirty="0">
                <a:latin typeface="+mj-ea"/>
              </a:rPr>
              <a:t>5.1 </a:t>
            </a:r>
            <a:r>
              <a:rPr lang="zh-CN" altLang="en-US" sz="2600" b="1" dirty="0">
                <a:latin typeface="+mj-ea"/>
              </a:rPr>
              <a:t>神经元模型</a:t>
            </a:r>
            <a:endParaRPr kumimoji="1" lang="zh-CN" altLang="en-US" sz="2600" b="1" dirty="0">
              <a:latin typeface="+mj-ea"/>
            </a:endParaRPr>
          </a:p>
        </p:txBody>
      </p:sp>
    </p:spTree>
    <p:extLst>
      <p:ext uri="{BB962C8B-B14F-4D97-AF65-F5344CB8AC3E}">
        <p14:creationId xmlns:p14="http://schemas.microsoft.com/office/powerpoint/2010/main" val="3656536401"/>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184666"/>
            <a:ext cx="7452320" cy="497959"/>
          </a:xfrm>
          <a:prstGeom prst="rect">
            <a:avLst/>
          </a:prstGeom>
        </p:spPr>
        <p:txBody>
          <a:bodyPr/>
          <a:lstStyle/>
          <a:p>
            <a:r>
              <a:rPr lang="en-US" altLang="zh-CN" sz="2400" b="1" dirty="0"/>
              <a:t>5.2 </a:t>
            </a:r>
            <a:r>
              <a:rPr lang="zh-CN" altLang="en-US" sz="2400" b="1" dirty="0"/>
              <a:t>感知机与多层神经网络</a:t>
            </a:r>
            <a:endParaRPr kumimoji="1" lang="zh-CN" altLang="en-US" sz="2400" b="1" dirty="0"/>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79712" y="843558"/>
            <a:ext cx="6768752" cy="2088232"/>
          </a:xfrm>
          <a:prstGeom prst="rect">
            <a:avLst/>
          </a:prstGeom>
        </p:spPr>
        <p:txBody>
          <a:bodyPr/>
          <a:lstStyle/>
          <a:p>
            <a:pPr marL="0" lvl="1" indent="0" algn="just">
              <a:lnSpc>
                <a:spcPct val="150000"/>
              </a:lnSpc>
              <a:buNone/>
            </a:pPr>
            <a:r>
              <a:rPr lang="zh-CN" altLang="en-US" sz="2000" b="1" dirty="0">
                <a:latin typeface="微软雅黑" pitchFamily="34" charset="-122"/>
                <a:ea typeface="微软雅黑" pitchFamily="34" charset="-122"/>
              </a:rPr>
              <a:t>感知机</a:t>
            </a:r>
            <a:r>
              <a:rPr lang="zh-CN" altLang="zh-CN"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Perceptron</a:t>
            </a:r>
            <a:r>
              <a:rPr lang="zh-CN" altLang="zh-CN" sz="2000" dirty="0">
                <a:latin typeface="微软雅黑" pitchFamily="34" charset="-122"/>
                <a:ea typeface="微软雅黑" pitchFamily="34" charset="-122"/>
              </a:rPr>
              <a:t>）</a:t>
            </a:r>
            <a:r>
              <a:rPr lang="zh-CN" altLang="zh-CN" sz="1800" dirty="0">
                <a:latin typeface="微软雅黑" pitchFamily="34" charset="-122"/>
                <a:ea typeface="微软雅黑" pitchFamily="34" charset="-122"/>
              </a:rPr>
              <a:t>由两层神经元组成，分别称为输入层与输出层，输入层接收输入信号传递给输出层。</a:t>
            </a:r>
            <a:r>
              <a:rPr lang="zh-CN" altLang="en-US" sz="1800" dirty="0">
                <a:latin typeface="微软雅黑" pitchFamily="34" charset="-122"/>
                <a:ea typeface="微软雅黑" pitchFamily="34" charset="-122"/>
              </a:rPr>
              <a:t>输入层的神经元只传递输入数据，输出层的神经元是功能神经元，即图</a:t>
            </a:r>
            <a:r>
              <a:rPr lang="en-US" altLang="zh-CN" sz="1800" dirty="0">
                <a:latin typeface="微软雅黑" pitchFamily="34" charset="-122"/>
                <a:ea typeface="微软雅黑" pitchFamily="34" charset="-122"/>
              </a:rPr>
              <a:t>5-26</a:t>
            </a:r>
            <a:r>
              <a:rPr lang="zh-CN" altLang="en-US" sz="1800" dirty="0">
                <a:latin typeface="微软雅黑" pitchFamily="34" charset="-122"/>
                <a:ea typeface="微软雅黑" pitchFamily="34" charset="-122"/>
              </a:rPr>
              <a:t>的功能神经元。</a:t>
            </a:r>
            <a:r>
              <a:rPr lang="zh-CN" altLang="zh-CN" sz="1800" dirty="0">
                <a:latin typeface="微软雅黑" pitchFamily="34" charset="-122"/>
                <a:ea typeface="微软雅黑" pitchFamily="34" charset="-122"/>
              </a:rPr>
              <a:t>感知机是人工神经网络中最简化的形式。</a:t>
            </a:r>
            <a:endParaRPr lang="en-US" altLang="zh-CN" sz="18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815074906"/>
              </p:ext>
            </p:extLst>
          </p:nvPr>
        </p:nvGraphicFramePr>
        <p:xfrm>
          <a:off x="3635896" y="3003798"/>
          <a:ext cx="3312368" cy="1944216"/>
        </p:xfrm>
        <a:graphic>
          <a:graphicData uri="http://schemas.openxmlformats.org/presentationml/2006/ole">
            <mc:AlternateContent xmlns:mc="http://schemas.openxmlformats.org/markup-compatibility/2006">
              <mc:Choice xmlns:v="urn:schemas-microsoft-com:vml" Requires="v">
                <p:oleObj spid="_x0000_s7199" name="Visio" r:id="rId4" imgW="2724341" imgH="1704907" progId="Visio.Drawing.15">
                  <p:embed/>
                </p:oleObj>
              </mc:Choice>
              <mc:Fallback>
                <p:oleObj name="Visio" r:id="rId4" imgW="2724341" imgH="1704907"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896" y="3003798"/>
                        <a:ext cx="3312368" cy="1944216"/>
                      </a:xfrm>
                      <a:prstGeom prst="rect">
                        <a:avLst/>
                      </a:prstGeom>
                      <a:noFill/>
                    </p:spPr>
                  </p:pic>
                </p:oleObj>
              </mc:Fallback>
            </mc:AlternateContent>
          </a:graphicData>
        </a:graphic>
      </p:graphicFrame>
    </p:spTree>
    <p:extLst>
      <p:ext uri="{BB962C8B-B14F-4D97-AF65-F5344CB8AC3E}">
        <p14:creationId xmlns:p14="http://schemas.microsoft.com/office/powerpoint/2010/main" val="1993415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1419622"/>
            <a:ext cx="7180808" cy="2520280"/>
          </a:xfrm>
          <a:prstGeom prst="rect">
            <a:avLst/>
          </a:prstGeom>
        </p:spPr>
        <p:txBody>
          <a:bodyPr/>
          <a:lstStyle/>
          <a:p>
            <a:pPr marL="0" lvl="1" indent="0" algn="just">
              <a:lnSpc>
                <a:spcPct val="150000"/>
              </a:lnSpc>
              <a:buNone/>
            </a:pPr>
            <a:r>
              <a:rPr lang="zh-CN" altLang="en-US" sz="2000" dirty="0">
                <a:latin typeface="+mj-ea"/>
                <a:ea typeface="+mj-ea"/>
              </a:rPr>
              <a:t>创建数据集：回归问题样本生成器</a:t>
            </a:r>
            <a:endParaRPr lang="en-US" altLang="zh-CN" sz="2000" dirty="0">
              <a:latin typeface="+mj-ea"/>
              <a:ea typeface="+mj-ea"/>
            </a:endParaRPr>
          </a:p>
          <a:p>
            <a:pPr marL="238125" lvl="2" indent="0" algn="just">
              <a:lnSpc>
                <a:spcPct val="150000"/>
              </a:lnSpc>
              <a:buNone/>
            </a:pPr>
            <a:endParaRPr lang="en-US" altLang="zh-CN" sz="2000" dirty="0">
              <a:latin typeface="+mj-ea"/>
              <a:ea typeface="+mj-ea"/>
            </a:endParaRPr>
          </a:p>
          <a:p>
            <a:pPr marL="238125" lvl="2" indent="0" algn="just">
              <a:lnSpc>
                <a:spcPct val="150000"/>
              </a:lnSpc>
              <a:buNone/>
            </a:pPr>
            <a:endParaRPr lang="en-US" altLang="zh-CN" sz="2000" dirty="0">
              <a:latin typeface="+mj-ea"/>
              <a:ea typeface="+mj-ea"/>
            </a:endParaRPr>
          </a:p>
          <a:p>
            <a:pPr marL="238125" lvl="2" indent="0" algn="just">
              <a:lnSpc>
                <a:spcPct val="150000"/>
              </a:lnSpc>
              <a:buNone/>
            </a:pPr>
            <a:r>
              <a:rPr lang="zh-CN" altLang="en-US" sz="2000" dirty="0">
                <a:latin typeface="+mj-ea"/>
                <a:ea typeface="+mj-ea"/>
              </a:rPr>
              <a:t>生成一个</a:t>
            </a:r>
            <a:r>
              <a:rPr lang="zh-CN" altLang="zh-CN" sz="2000" dirty="0">
                <a:latin typeface="+mj-ea"/>
                <a:ea typeface="+mj-ea"/>
              </a:rPr>
              <a:t>包含</a:t>
            </a:r>
            <a:r>
              <a:rPr lang="en-US" altLang="zh-CN" sz="2000" dirty="0">
                <a:latin typeface="+mj-ea"/>
                <a:ea typeface="+mj-ea"/>
              </a:rPr>
              <a:t>300</a:t>
            </a:r>
            <a:r>
              <a:rPr lang="zh-CN" altLang="zh-CN" sz="2000" dirty="0">
                <a:latin typeface="+mj-ea"/>
                <a:ea typeface="+mj-ea"/>
              </a:rPr>
              <a:t>个样本、</a:t>
            </a:r>
            <a:r>
              <a:rPr lang="en-US" altLang="zh-CN" sz="2000" dirty="0">
                <a:latin typeface="+mj-ea"/>
                <a:ea typeface="+mj-ea"/>
              </a:rPr>
              <a:t>10</a:t>
            </a:r>
            <a:r>
              <a:rPr lang="zh-CN" altLang="zh-CN" sz="2000" dirty="0">
                <a:latin typeface="+mj-ea"/>
                <a:ea typeface="+mj-ea"/>
              </a:rPr>
              <a:t>个特征和一个实数表示的目标值</a:t>
            </a:r>
            <a:r>
              <a:rPr lang="zh-CN" altLang="en-US" sz="2000" dirty="0">
                <a:latin typeface="+mj-ea"/>
                <a:ea typeface="+mj-ea"/>
              </a:rPr>
              <a:t>的数据集。</a:t>
            </a:r>
            <a:endParaRPr lang="en-US" altLang="zh-CN" sz="2000" dirty="0">
              <a:latin typeface="+mj-ea"/>
              <a:ea typeface="+mj-ea"/>
            </a:endParaRPr>
          </a:p>
        </p:txBody>
      </p:sp>
      <p:graphicFrame>
        <p:nvGraphicFramePr>
          <p:cNvPr id="9" name="表格 8"/>
          <p:cNvGraphicFramePr>
            <a:graphicFrameLocks noGrp="1"/>
          </p:cNvGraphicFramePr>
          <p:nvPr>
            <p:extLst>
              <p:ext uri="{D42A27DB-BD31-4B8C-83A1-F6EECF244321}">
                <p14:modId xmlns:p14="http://schemas.microsoft.com/office/powerpoint/2010/main" val="2297879372"/>
              </p:ext>
            </p:extLst>
          </p:nvPr>
        </p:nvGraphicFramePr>
        <p:xfrm>
          <a:off x="2087126" y="3939902"/>
          <a:ext cx="6857370" cy="960120"/>
        </p:xfrm>
        <a:graphic>
          <a:graphicData uri="http://schemas.openxmlformats.org/drawingml/2006/table">
            <a:tbl>
              <a:tblPr firstRow="1" bandRow="1">
                <a:tableStyleId>{5C22544A-7EE6-4342-B048-85BDC9FD1C3A}</a:tableStyleId>
              </a:tblPr>
              <a:tblGrid>
                <a:gridCol w="1201141">
                  <a:extLst>
                    <a:ext uri="{9D8B030D-6E8A-4147-A177-3AD203B41FA5}">
                      <a16:colId xmlns:a16="http://schemas.microsoft.com/office/drawing/2014/main" xmlns="" val="3296080332"/>
                    </a:ext>
                  </a:extLst>
                </a:gridCol>
                <a:gridCol w="5656229">
                  <a:extLst>
                    <a:ext uri="{9D8B030D-6E8A-4147-A177-3AD203B41FA5}">
                      <a16:colId xmlns:a16="http://schemas.microsoft.com/office/drawing/2014/main" xmlns="" val="3781988497"/>
                    </a:ext>
                  </a:extLst>
                </a:gridCol>
              </a:tblGrid>
              <a:tr h="224569">
                <a:tc>
                  <a:txBody>
                    <a:bodyPr/>
                    <a:lstStyle/>
                    <a:p>
                      <a:r>
                        <a:rPr lang="en-US" altLang="zh-CN" sz="1800" b="0" dirty="0">
                          <a:solidFill>
                            <a:schemeClr val="tx1"/>
                          </a:solidFill>
                        </a:rPr>
                        <a:t>In[21]</a:t>
                      </a:r>
                      <a:endParaRPr lang="zh-CN" altLang="en-US"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b="0" dirty="0">
                          <a:solidFill>
                            <a:schemeClr val="tx1"/>
                          </a:solidFill>
                        </a:rPr>
                        <a:t>from </a:t>
                      </a:r>
                      <a:r>
                        <a:rPr lang="en-US" altLang="zh-CN" sz="1800" b="0" dirty="0" err="1">
                          <a:solidFill>
                            <a:schemeClr val="tx1"/>
                          </a:solidFill>
                        </a:rPr>
                        <a:t>sklearn.datasets</a:t>
                      </a:r>
                      <a:r>
                        <a:rPr lang="en-US" altLang="zh-CN" sz="1800" b="0" dirty="0">
                          <a:solidFill>
                            <a:schemeClr val="tx1"/>
                          </a:solidFill>
                        </a:rPr>
                        <a:t> import </a:t>
                      </a:r>
                      <a:r>
                        <a:rPr lang="en-US" altLang="zh-CN" sz="1800" b="0" dirty="0" err="1">
                          <a:solidFill>
                            <a:schemeClr val="tx1"/>
                          </a:solidFill>
                        </a:rPr>
                        <a:t>make_regression</a:t>
                      </a:r>
                      <a:endParaRPr lang="en-US" altLang="zh-CN"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394513">
                <a:tc>
                  <a:txBody>
                    <a:bodyPr/>
                    <a:lstStyle/>
                    <a:p>
                      <a:r>
                        <a:rPr lang="en-US" altLang="zh-CN" sz="1800" dirty="0"/>
                        <a:t>In[22]</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err="1"/>
                        <a:t>X,y</a:t>
                      </a:r>
                      <a:r>
                        <a:rPr lang="en-US" altLang="zh-CN" sz="1800" dirty="0"/>
                        <a:t>=</a:t>
                      </a:r>
                      <a:r>
                        <a:rPr lang="en-US" altLang="zh-CN" sz="1800" dirty="0" err="1"/>
                        <a:t>make_regression</a:t>
                      </a:r>
                      <a:r>
                        <a:rPr lang="en-US" altLang="zh-CN" sz="1800" dirty="0"/>
                        <a:t>(</a:t>
                      </a:r>
                      <a:r>
                        <a:rPr lang="en-US" altLang="zh-CN" sz="1800" dirty="0" err="1"/>
                        <a:t>n_samples</a:t>
                      </a:r>
                      <a:r>
                        <a:rPr lang="en-US" altLang="zh-CN" sz="1800" dirty="0"/>
                        <a:t>=300,n_features=10,n_targets=1)</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bl>
          </a:graphicData>
        </a:graphic>
      </p:graphicFrame>
      <p:pic>
        <p:nvPicPr>
          <p:cNvPr id="3" name="图片 2"/>
          <p:cNvPicPr>
            <a:picLocks noChangeAspect="1"/>
          </p:cNvPicPr>
          <p:nvPr/>
        </p:nvPicPr>
        <p:blipFill>
          <a:blip r:embed="rId3"/>
          <a:stretch>
            <a:fillRect/>
          </a:stretch>
        </p:blipFill>
        <p:spPr>
          <a:xfrm>
            <a:off x="1907704" y="2067694"/>
            <a:ext cx="7036792" cy="864096"/>
          </a:xfrm>
          <a:prstGeom prst="rect">
            <a:avLst/>
          </a:prstGeom>
        </p:spPr>
      </p:pic>
      <p:sp>
        <p:nvSpPr>
          <p:cNvPr id="2" name="标题 1">
            <a:extLst>
              <a:ext uri="{FF2B5EF4-FFF2-40B4-BE49-F238E27FC236}">
                <a16:creationId xmlns:a16="http://schemas.microsoft.com/office/drawing/2014/main" xmlns="" id="{19301B61-16C6-BEA9-714B-101E1B3545B4}"/>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
        <p:nvSpPr>
          <p:cNvPr id="5" name="内容占位符 3">
            <a:extLst>
              <a:ext uri="{FF2B5EF4-FFF2-40B4-BE49-F238E27FC236}">
                <a16:creationId xmlns:a16="http://schemas.microsoft.com/office/drawing/2014/main" xmlns="" id="{1DD67691-BEEF-14EC-0AE5-DC0C86D3FE6B}"/>
              </a:ext>
            </a:extLst>
          </p:cNvPr>
          <p:cNvSpPr txBox="1">
            <a:spLocks/>
          </p:cNvSpPr>
          <p:nvPr/>
        </p:nvSpPr>
        <p:spPr>
          <a:xfrm>
            <a:off x="1783770" y="869668"/>
            <a:ext cx="7180718" cy="47794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buFont typeface="Wingdings" panose="05000000000000000000" pitchFamily="2" charset="2"/>
              <a:buNone/>
            </a:pPr>
            <a:r>
              <a:rPr lang="en-US" altLang="zh-CN" sz="2000" b="1" dirty="0">
                <a:latin typeface="微软雅黑" pitchFamily="34" charset="-122"/>
                <a:ea typeface="微软雅黑" pitchFamily="34" charset="-122"/>
              </a:rPr>
              <a:t> 1. </a:t>
            </a:r>
            <a:r>
              <a:rPr lang="zh-CN" altLang="en-US" sz="2000" b="1" dirty="0">
                <a:latin typeface="微软雅黑" pitchFamily="34" charset="-122"/>
                <a:ea typeface="微软雅黑" pitchFamily="34" charset="-122"/>
              </a:rPr>
              <a:t>获取数据</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90550402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7"/>
                <a:ext cx="6480720" cy="4196209"/>
              </a:xfrm>
              <a:prstGeom prst="rect">
                <a:avLst/>
              </a:prstGeom>
            </p:spPr>
            <p:txBody>
              <a:bodyPr/>
              <a:lstStyle/>
              <a:p>
                <a:pPr marL="0" lvl="1" indent="0" algn="just">
                  <a:lnSpc>
                    <a:spcPct val="150000"/>
                  </a:lnSpc>
                  <a:buNone/>
                </a:pPr>
                <a:r>
                  <a:rPr lang="zh-CN" altLang="en-US" sz="1800" b="1" dirty="0">
                    <a:latin typeface="微软雅黑" pitchFamily="34" charset="-122"/>
                    <a:ea typeface="微软雅黑" pitchFamily="34" charset="-122"/>
                  </a:rPr>
                  <a:t>感知机实现逻辑与或非运算：</a:t>
                </a:r>
                <a:endParaRPr lang="en-US" altLang="zh-CN" sz="1800" b="1"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感知机模型可以轻松的实现逻辑与或非的操作，假设感知机使用阶跃函数</a:t>
                </a:r>
                <a14:m>
                  <m:oMath xmlns:m="http://schemas.openxmlformats.org/officeDocument/2006/math">
                    <m:r>
                      <m:rPr>
                        <m:sty m:val="p"/>
                      </m:rPr>
                      <a:rPr lang="en-US" altLang="zh-CN" sz="1800" i="1" kern="1200" dirty="0">
                        <a:latin typeface="Cambria Math" panose="02040503050406030204" pitchFamily="18" charset="0"/>
                        <a:ea typeface="宋体" pitchFamily="2" charset="-122"/>
                      </a:rPr>
                      <m:t>f</m:t>
                    </m:r>
                    <m:r>
                      <a:rPr lang="en-US" altLang="zh-CN" sz="1800" b="0" i="1" kern="1200" dirty="0" smtClean="0">
                        <a:latin typeface="Cambria Math" panose="02040503050406030204" pitchFamily="18" charset="0"/>
                        <a:ea typeface="宋体" pitchFamily="2" charset="-122"/>
                      </a:rPr>
                      <m:t>(</m:t>
                    </m:r>
                    <m:r>
                      <a:rPr lang="en-US" altLang="zh-CN" sz="1800" b="0" i="1" kern="1200" dirty="0" smtClean="0">
                        <a:latin typeface="Cambria Math" panose="02040503050406030204" pitchFamily="18" charset="0"/>
                        <a:ea typeface="宋体" pitchFamily="2" charset="-122"/>
                      </a:rPr>
                      <m:t>𝑥</m:t>
                    </m:r>
                    <m:r>
                      <a:rPr lang="en-US" altLang="zh-CN" sz="1800" b="0" i="1" kern="1200" dirty="0" smtClean="0">
                        <a:latin typeface="Cambria Math" panose="02040503050406030204" pitchFamily="18" charset="0"/>
                        <a:ea typeface="宋体" pitchFamily="2" charset="-122"/>
                      </a:rPr>
                      <m:t>)=</m:t>
                    </m:r>
                    <m:d>
                      <m:dPr>
                        <m:begChr m:val="{"/>
                        <m:endChr m:val=""/>
                        <m:ctrlPr>
                          <a:rPr lang="en-US" altLang="zh-CN" sz="1800" b="0" i="1" kern="1200" dirty="0" smtClean="0">
                            <a:latin typeface="Cambria Math"/>
                            <a:ea typeface="宋体" pitchFamily="2" charset="-122"/>
                          </a:rPr>
                        </m:ctrlPr>
                      </m:dPr>
                      <m:e>
                        <m:eqArr>
                          <m:eqArrPr>
                            <m:ctrlPr>
                              <a:rPr lang="en-US" altLang="zh-CN" sz="1800" b="0" i="1" kern="1200" dirty="0" smtClean="0">
                                <a:latin typeface="Cambria Math"/>
                                <a:ea typeface="宋体" pitchFamily="2" charset="-122"/>
                              </a:rPr>
                            </m:ctrlPr>
                          </m:eqArrPr>
                          <m:e>
                            <m:r>
                              <a:rPr lang="en-US" altLang="zh-CN" sz="1800" b="0" i="1" kern="1200" dirty="0" smtClean="0">
                                <a:latin typeface="Cambria Math" panose="02040503050406030204" pitchFamily="18" charset="0"/>
                                <a:ea typeface="宋体" pitchFamily="2" charset="-122"/>
                              </a:rPr>
                              <m:t>1</m:t>
                            </m:r>
                            <m:r>
                              <a:rPr lang="zh-CN" altLang="en-US" sz="1800" i="1" kern="1200" dirty="0">
                                <a:latin typeface="Cambria Math" panose="02040503050406030204" pitchFamily="18" charset="0"/>
                                <a:ea typeface="宋体" pitchFamily="2" charset="-122"/>
                              </a:rPr>
                              <m:t>，</m:t>
                            </m:r>
                            <m:r>
                              <a:rPr lang="en-US" altLang="zh-CN" sz="1800" b="0" i="1" kern="1200" dirty="0" smtClean="0">
                                <a:latin typeface="Cambria Math" panose="02040503050406030204" pitchFamily="18" charset="0"/>
                                <a:ea typeface="宋体" pitchFamily="2" charset="-122"/>
                              </a:rPr>
                              <m:t>𝑥</m:t>
                            </m:r>
                            <m:r>
                              <a:rPr lang="en-US" altLang="zh-CN" sz="1800" b="0" i="1" kern="1200" dirty="0" smtClean="0">
                                <a:latin typeface="Cambria Math" panose="02040503050406030204" pitchFamily="18" charset="0"/>
                                <a:ea typeface="宋体" pitchFamily="2" charset="-122"/>
                              </a:rPr>
                              <m:t>&gt;0</m:t>
                            </m:r>
                          </m:e>
                          <m:e>
                            <m:r>
                              <a:rPr lang="en-US" altLang="zh-CN" sz="1800" b="0" i="1" kern="1200" dirty="0" smtClean="0">
                                <a:latin typeface="Cambria Math" panose="02040503050406030204" pitchFamily="18" charset="0"/>
                                <a:ea typeface="宋体" pitchFamily="2" charset="-122"/>
                              </a:rPr>
                              <m:t>0</m:t>
                            </m:r>
                            <m:r>
                              <a:rPr lang="zh-CN" altLang="en-US" sz="1800" i="1" kern="1200" dirty="0">
                                <a:latin typeface="Cambria Math" panose="02040503050406030204" pitchFamily="18" charset="0"/>
                                <a:ea typeface="宋体" pitchFamily="2" charset="-122"/>
                              </a:rPr>
                              <m:t>，</m:t>
                            </m:r>
                            <m:r>
                              <a:rPr lang="en-US" altLang="zh-CN" sz="1800" b="0" i="1" kern="1200" dirty="0" smtClean="0">
                                <a:latin typeface="Cambria Math" panose="02040503050406030204" pitchFamily="18" charset="0"/>
                                <a:ea typeface="宋体" pitchFamily="2" charset="-122"/>
                              </a:rPr>
                              <m:t>𝑥</m:t>
                            </m:r>
                            <m:r>
                              <a:rPr lang="en-US" altLang="zh-CN" sz="1800" b="0" i="1" kern="1200" dirty="0" smtClean="0">
                                <a:latin typeface="Cambria Math" panose="02040503050406030204" pitchFamily="18" charset="0"/>
                                <a:ea typeface="宋体" pitchFamily="2" charset="-122"/>
                              </a:rPr>
                              <m:t>&lt;0</m:t>
                            </m:r>
                          </m:e>
                        </m:eqArr>
                      </m:e>
                    </m:d>
                  </m:oMath>
                </a14:m>
                <a:r>
                  <a:rPr lang="zh-CN" altLang="en-US" sz="1800" dirty="0">
                    <a:latin typeface="微软雅黑" pitchFamily="34" charset="-122"/>
                    <a:ea typeface="微软雅黑" pitchFamily="34" charset="-122"/>
                  </a:rPr>
                  <a:t>作为激活函数，</a:t>
                </a:r>
                <a:endParaRPr lang="en-US" altLang="zh-CN" sz="1800"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与操作：当</a:t>
                </a:r>
                <a14:m>
                  <m:oMath xmlns:m="http://schemas.openxmlformats.org/officeDocument/2006/math">
                    <m:sSub>
                      <m:sSubPr>
                        <m:ctrlPr>
                          <a:rPr lang="zh-CN" altLang="zh-CN" sz="1800" i="1" kern="1200">
                            <a:latin typeface="Cambria Math"/>
                            <a:ea typeface="宋体" pitchFamily="2" charset="-122"/>
                          </a:rPr>
                        </m:ctrlPr>
                      </m:sSubPr>
                      <m:e>
                        <m:r>
                          <a:rPr lang="en-US" altLang="zh-CN" sz="1800" i="1" kern="1200">
                            <a:latin typeface="Cambria Math" panose="02040503050406030204" pitchFamily="18" charset="0"/>
                            <a:ea typeface="宋体" pitchFamily="2" charset="-122"/>
                          </a:rPr>
                          <m:t>𝑤</m:t>
                        </m:r>
                      </m:e>
                      <m:sub>
                        <m:r>
                          <a:rPr lang="en-US" altLang="zh-CN" sz="1800" i="1" kern="1200">
                            <a:latin typeface="Cambria Math" panose="02040503050406030204" pitchFamily="18" charset="0"/>
                            <a:ea typeface="宋体" pitchFamily="2" charset="-122"/>
                          </a:rPr>
                          <m:t>1</m:t>
                        </m:r>
                      </m:sub>
                    </m:sSub>
                    <m:r>
                      <a:rPr lang="en-US" altLang="zh-CN" sz="1800" i="1" kern="1200">
                        <a:latin typeface="Cambria Math" panose="02040503050406030204" pitchFamily="18" charset="0"/>
                        <a:ea typeface="宋体" pitchFamily="2" charset="-122"/>
                      </a:rPr>
                      <m:t>=</m:t>
                    </m:r>
                    <m:sSub>
                      <m:sSubPr>
                        <m:ctrlPr>
                          <a:rPr lang="zh-CN" altLang="zh-CN" sz="1800" i="1" kern="1200">
                            <a:latin typeface="Cambria Math"/>
                            <a:ea typeface="宋体" pitchFamily="2" charset="-122"/>
                          </a:rPr>
                        </m:ctrlPr>
                      </m:sSubPr>
                      <m:e>
                        <m:r>
                          <a:rPr lang="en-US" altLang="zh-CN" sz="1800" i="1" kern="1200">
                            <a:latin typeface="Cambria Math" panose="02040503050406030204" pitchFamily="18" charset="0"/>
                            <a:ea typeface="宋体" pitchFamily="2" charset="-122"/>
                          </a:rPr>
                          <m:t>𝑤</m:t>
                        </m:r>
                      </m:e>
                      <m:sub>
                        <m:r>
                          <a:rPr lang="en-US" altLang="zh-CN" sz="1800" i="1" kern="1200">
                            <a:latin typeface="Cambria Math" panose="02040503050406030204" pitchFamily="18" charset="0"/>
                            <a:ea typeface="宋体" pitchFamily="2" charset="-122"/>
                          </a:rPr>
                          <m:t>2</m:t>
                        </m:r>
                      </m:sub>
                    </m:sSub>
                    <m:r>
                      <a:rPr lang="en-US" altLang="zh-CN" sz="1800" i="1" kern="1200">
                        <a:latin typeface="Cambria Math" panose="02040503050406030204" pitchFamily="18" charset="0"/>
                        <a:ea typeface="宋体" pitchFamily="2" charset="-122"/>
                      </a:rPr>
                      <m:t>=1</m:t>
                    </m:r>
                  </m:oMath>
                </a14:m>
                <a:r>
                  <a:rPr lang="en-US" altLang="zh-CN" sz="1800" kern="1200" dirty="0">
                    <a:latin typeface="微软雅黑" pitchFamily="34" charset="-122"/>
                    <a:ea typeface="微软雅黑" pitchFamily="34" charset="-122"/>
                  </a:rPr>
                  <a:t>,T = 1.5</a:t>
                </a:r>
                <a:r>
                  <a:rPr lang="zh-CN" altLang="en-US" sz="1800" dirty="0">
                    <a:latin typeface="微软雅黑" pitchFamily="34" charset="-122"/>
                    <a:ea typeface="微软雅黑" pitchFamily="34" charset="-122"/>
                  </a:rPr>
                  <a:t>时，当且仅当</a:t>
                </a:r>
                <a14:m>
                  <m:oMath xmlns:m="http://schemas.openxmlformats.org/officeDocument/2006/math">
                    <m:sSub>
                      <m:sSubPr>
                        <m:ctrlPr>
                          <a:rPr lang="zh-CN" altLang="zh-CN" sz="1800" i="1" kern="1200">
                            <a:latin typeface="Cambria Math"/>
                            <a:ea typeface="宋体" pitchFamily="2" charset="-122"/>
                          </a:rPr>
                        </m:ctrlPr>
                      </m:sSubPr>
                      <m:e>
                        <m:r>
                          <a:rPr lang="en-US" altLang="zh-CN" sz="1800" i="1" kern="1200">
                            <a:latin typeface="Cambria Math" panose="02040503050406030204" pitchFamily="18" charset="0"/>
                            <a:ea typeface="宋体" pitchFamily="2" charset="-122"/>
                          </a:rPr>
                          <m:t>𝑥</m:t>
                        </m:r>
                      </m:e>
                      <m:sub>
                        <m:r>
                          <a:rPr lang="en-US" altLang="zh-CN" sz="1800" i="1" kern="1200">
                            <a:latin typeface="Cambria Math" panose="02040503050406030204" pitchFamily="18" charset="0"/>
                            <a:ea typeface="宋体" pitchFamily="2" charset="-122"/>
                          </a:rPr>
                          <m:t>1</m:t>
                        </m:r>
                      </m:sub>
                    </m:sSub>
                    <m:r>
                      <a:rPr lang="en-US" altLang="zh-CN" sz="1800" i="1" kern="1200">
                        <a:latin typeface="Cambria Math" panose="02040503050406030204" pitchFamily="18" charset="0"/>
                        <a:ea typeface="宋体" pitchFamily="2" charset="-122"/>
                      </a:rPr>
                      <m:t>=</m:t>
                    </m:r>
                    <m:sSub>
                      <m:sSubPr>
                        <m:ctrlPr>
                          <a:rPr lang="zh-CN" altLang="zh-CN" sz="1800" i="1" kern="1200">
                            <a:latin typeface="Cambria Math"/>
                            <a:ea typeface="宋体" pitchFamily="2" charset="-122"/>
                          </a:rPr>
                        </m:ctrlPr>
                      </m:sSubPr>
                      <m:e>
                        <m:r>
                          <a:rPr lang="en-US" altLang="zh-CN" sz="1800" i="1" kern="1200">
                            <a:latin typeface="Cambria Math" panose="02040503050406030204" pitchFamily="18" charset="0"/>
                            <a:ea typeface="宋体" pitchFamily="2" charset="-122"/>
                          </a:rPr>
                          <m:t>𝑥</m:t>
                        </m:r>
                      </m:e>
                      <m:sub>
                        <m:r>
                          <a:rPr lang="en-US" altLang="zh-CN" sz="1800" i="1" kern="1200">
                            <a:latin typeface="Cambria Math" panose="02040503050406030204" pitchFamily="18" charset="0"/>
                            <a:ea typeface="宋体" pitchFamily="2" charset="-122"/>
                          </a:rPr>
                          <m:t>2</m:t>
                        </m:r>
                      </m:sub>
                    </m:sSub>
                    <m:r>
                      <a:rPr lang="en-US" altLang="zh-CN" sz="1800" i="1" kern="1200">
                        <a:latin typeface="Cambria Math" panose="02040503050406030204" pitchFamily="18" charset="0"/>
                        <a:ea typeface="宋体" pitchFamily="2" charset="-122"/>
                      </a:rPr>
                      <m:t>=1</m:t>
                    </m:r>
                  </m:oMath>
                </a14:m>
                <a:r>
                  <a:rPr lang="zh-CN" altLang="zh-CN" sz="1800" kern="1200" dirty="0">
                    <a:latin typeface="微软雅黑" pitchFamily="34" charset="-122"/>
                    <a:ea typeface="微软雅黑" pitchFamily="34" charset="-122"/>
                  </a:rPr>
                  <a:t>，</a:t>
                </a:r>
                <a14:m>
                  <m:oMath xmlns:m="http://schemas.openxmlformats.org/officeDocument/2006/math">
                    <m:r>
                      <m:rPr>
                        <m:sty m:val="p"/>
                      </m:rPr>
                      <a:rPr lang="en-US" altLang="zh-CN" sz="1800" kern="1200">
                        <a:latin typeface="Cambria Math" panose="02040503050406030204" pitchFamily="18" charset="0"/>
                        <a:ea typeface="宋体" pitchFamily="2" charset="-122"/>
                      </a:rPr>
                      <m:t>y</m:t>
                    </m:r>
                    <m:r>
                      <a:rPr lang="en-US" altLang="zh-CN" sz="1800" kern="1200">
                        <a:latin typeface="Cambria Math" panose="02040503050406030204" pitchFamily="18" charset="0"/>
                        <a:ea typeface="宋体" pitchFamily="2" charset="-122"/>
                      </a:rPr>
                      <m:t>=</m:t>
                    </m:r>
                    <m:r>
                      <m:rPr>
                        <m:sty m:val="p"/>
                      </m:rPr>
                      <a:rPr lang="en-US" altLang="zh-CN" sz="1800" kern="1200">
                        <a:latin typeface="Cambria Math" panose="02040503050406030204" pitchFamily="18" charset="0"/>
                        <a:ea typeface="宋体" pitchFamily="2" charset="-122"/>
                      </a:rPr>
                      <m:t>f</m:t>
                    </m:r>
                    <m:r>
                      <a:rPr lang="en-US" altLang="zh-CN" sz="1800" kern="1200">
                        <a:latin typeface="Cambria Math" panose="02040503050406030204" pitchFamily="18" charset="0"/>
                        <a:ea typeface="宋体" pitchFamily="2" charset="-122"/>
                      </a:rPr>
                      <m:t>(</m:t>
                    </m:r>
                    <m:r>
                      <m:rPr>
                        <m:sty m:val="p"/>
                      </m:rPr>
                      <a:rPr lang="en-US" altLang="zh-CN" sz="1800" kern="1200">
                        <a:latin typeface="Cambria Math" panose="02040503050406030204" pitchFamily="18" charset="0"/>
                        <a:ea typeface="宋体" pitchFamily="2" charset="-122"/>
                      </a:rPr>
                      <m:t>sum</m:t>
                    </m:r>
                    <m:r>
                      <a:rPr lang="en-US" altLang="zh-CN" sz="1800" i="1" kern="1200">
                        <a:latin typeface="Cambria Math" panose="02040503050406030204" pitchFamily="18" charset="0"/>
                        <a:ea typeface="宋体" pitchFamily="2" charset="-122"/>
                      </a:rPr>
                      <m:t>−</m:t>
                    </m:r>
                    <m:r>
                      <m:rPr>
                        <m:sty m:val="p"/>
                      </m:rPr>
                      <a:rPr lang="en-US" altLang="zh-CN" sz="1800" kern="1200">
                        <a:latin typeface="Cambria Math" panose="02040503050406030204" pitchFamily="18" charset="0"/>
                        <a:ea typeface="宋体" pitchFamily="2" charset="-122"/>
                      </a:rPr>
                      <m:t>T</m:t>
                    </m:r>
                    <m:r>
                      <a:rPr lang="en-US" altLang="zh-CN" sz="1800" kern="1200">
                        <a:latin typeface="Cambria Math" panose="02040503050406030204" pitchFamily="18" charset="0"/>
                        <a:ea typeface="宋体" pitchFamily="2" charset="-122"/>
                      </a:rPr>
                      <m:t>)</m:t>
                    </m:r>
                  </m:oMath>
                </a14:m>
                <a:r>
                  <a:rPr lang="zh-CN" altLang="en-US" sz="1800" dirty="0">
                    <a:latin typeface="微软雅黑" pitchFamily="34" charset="-122"/>
                    <a:ea typeface="微软雅黑" pitchFamily="34" charset="-122"/>
                  </a:rPr>
                  <a:t>结果为</a:t>
                </a:r>
                <a:r>
                  <a:rPr lang="en-US" altLang="zh-CN" sz="18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或操作：当</a:t>
                </a:r>
                <a14:m>
                  <m:oMath xmlns:m="http://schemas.openxmlformats.org/officeDocument/2006/math">
                    <m:sSub>
                      <m:sSubPr>
                        <m:ctrlPr>
                          <a:rPr lang="zh-CN" altLang="zh-CN" sz="1800" i="1" kern="1200">
                            <a:latin typeface="Cambria Math"/>
                            <a:ea typeface="宋体" pitchFamily="2" charset="-122"/>
                          </a:rPr>
                        </m:ctrlPr>
                      </m:sSubPr>
                      <m:e>
                        <m:r>
                          <a:rPr lang="en-US" altLang="zh-CN" sz="1800" i="1" kern="1200">
                            <a:latin typeface="Cambria Math" panose="02040503050406030204" pitchFamily="18" charset="0"/>
                            <a:ea typeface="宋体" pitchFamily="2" charset="-122"/>
                          </a:rPr>
                          <m:t>𝑤</m:t>
                        </m:r>
                      </m:e>
                      <m:sub>
                        <m:r>
                          <a:rPr lang="en-US" altLang="zh-CN" sz="1800" i="1" kern="1200">
                            <a:latin typeface="Cambria Math" panose="02040503050406030204" pitchFamily="18" charset="0"/>
                            <a:ea typeface="宋体" pitchFamily="2" charset="-122"/>
                          </a:rPr>
                          <m:t>1</m:t>
                        </m:r>
                      </m:sub>
                    </m:sSub>
                    <m:r>
                      <a:rPr lang="en-US" altLang="zh-CN" sz="1800" i="1" kern="1200">
                        <a:latin typeface="Cambria Math" panose="02040503050406030204" pitchFamily="18" charset="0"/>
                        <a:ea typeface="宋体" pitchFamily="2" charset="-122"/>
                      </a:rPr>
                      <m:t>=</m:t>
                    </m:r>
                    <m:sSub>
                      <m:sSubPr>
                        <m:ctrlPr>
                          <a:rPr lang="zh-CN" altLang="zh-CN" sz="1800" i="1" kern="1200">
                            <a:latin typeface="Cambria Math"/>
                            <a:ea typeface="宋体" pitchFamily="2" charset="-122"/>
                          </a:rPr>
                        </m:ctrlPr>
                      </m:sSubPr>
                      <m:e>
                        <m:r>
                          <a:rPr lang="en-US" altLang="zh-CN" sz="1800" i="1" kern="1200">
                            <a:latin typeface="Cambria Math" panose="02040503050406030204" pitchFamily="18" charset="0"/>
                            <a:ea typeface="宋体" pitchFamily="2" charset="-122"/>
                          </a:rPr>
                          <m:t>𝑤</m:t>
                        </m:r>
                      </m:e>
                      <m:sub>
                        <m:r>
                          <a:rPr lang="en-US" altLang="zh-CN" sz="1800" i="1" kern="1200">
                            <a:latin typeface="Cambria Math" panose="02040503050406030204" pitchFamily="18" charset="0"/>
                            <a:ea typeface="宋体" pitchFamily="2" charset="-122"/>
                          </a:rPr>
                          <m:t>2</m:t>
                        </m:r>
                      </m:sub>
                    </m:sSub>
                    <m:r>
                      <a:rPr lang="en-US" altLang="zh-CN" sz="1800" i="1" kern="1200">
                        <a:latin typeface="Cambria Math" panose="02040503050406030204" pitchFamily="18" charset="0"/>
                        <a:ea typeface="宋体" pitchFamily="2" charset="-122"/>
                      </a:rPr>
                      <m:t>=1</m:t>
                    </m:r>
                  </m:oMath>
                </a14:m>
                <a:r>
                  <a:rPr lang="en-US" altLang="zh-CN" sz="1800" kern="1200" dirty="0">
                    <a:latin typeface="微软雅黑" pitchFamily="34" charset="-122"/>
                    <a:ea typeface="微软雅黑" pitchFamily="34" charset="-122"/>
                  </a:rPr>
                  <a:t>,T = 0.5</a:t>
                </a:r>
                <a:r>
                  <a:rPr lang="zh-CN" altLang="en-US" sz="1800" dirty="0">
                    <a:latin typeface="微软雅黑" pitchFamily="34" charset="-122"/>
                    <a:ea typeface="微软雅黑" pitchFamily="34" charset="-122"/>
                  </a:rPr>
                  <a:t>时，当且</a:t>
                </a:r>
                <a:endParaRPr lang="en-US" altLang="zh-CN" sz="1800" dirty="0">
                  <a:latin typeface="微软雅黑" pitchFamily="34" charset="-122"/>
                  <a:ea typeface="微软雅黑" pitchFamily="34" charset="-122"/>
                </a:endParaRPr>
              </a:p>
              <a:p>
                <a:pPr marL="238125" lvl="2" indent="0" algn="just">
                  <a:lnSpc>
                    <a:spcPct val="150000"/>
                  </a:lnSpc>
                  <a:buNone/>
                </a:pP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仅当</a:t>
                </a:r>
                <a14:m>
                  <m:oMath xmlns:m="http://schemas.openxmlformats.org/officeDocument/2006/math">
                    <m:sSub>
                      <m:sSubPr>
                        <m:ctrlPr>
                          <a:rPr lang="zh-CN" altLang="zh-CN" sz="1800" i="1" kern="1200">
                            <a:latin typeface="Cambria Math"/>
                            <a:ea typeface="宋体" pitchFamily="2" charset="-122"/>
                          </a:rPr>
                        </m:ctrlPr>
                      </m:sSubPr>
                      <m:e>
                        <m:r>
                          <a:rPr lang="en-US" altLang="zh-CN" sz="1800" i="1" kern="1200">
                            <a:latin typeface="Cambria Math" panose="02040503050406030204" pitchFamily="18" charset="0"/>
                            <a:ea typeface="宋体" pitchFamily="2" charset="-122"/>
                          </a:rPr>
                          <m:t>𝑥</m:t>
                        </m:r>
                      </m:e>
                      <m:sub>
                        <m:r>
                          <a:rPr lang="en-US" altLang="zh-CN" sz="1800" i="1" kern="1200">
                            <a:latin typeface="Cambria Math" panose="02040503050406030204" pitchFamily="18" charset="0"/>
                            <a:ea typeface="宋体" pitchFamily="2" charset="-122"/>
                          </a:rPr>
                          <m:t>1</m:t>
                        </m:r>
                      </m:sub>
                    </m:sSub>
                    <m:r>
                      <a:rPr lang="en-US" altLang="zh-CN" sz="1800" i="1" kern="1200">
                        <a:latin typeface="Cambria Math" panose="02040503050406030204" pitchFamily="18" charset="0"/>
                        <a:ea typeface="宋体" pitchFamily="2" charset="-122"/>
                      </a:rPr>
                      <m:t>=</m:t>
                    </m:r>
                    <m:r>
                      <a:rPr lang="en-US" altLang="zh-CN" sz="1800" b="0" i="1" kern="1200" smtClean="0">
                        <a:latin typeface="Cambria Math" panose="02040503050406030204" pitchFamily="18" charset="0"/>
                        <a:ea typeface="宋体" pitchFamily="2" charset="-122"/>
                      </a:rPr>
                      <m:t>1</m:t>
                    </m:r>
                    <m:r>
                      <a:rPr lang="zh-CN" altLang="en-US" sz="1800" i="1" kern="1200">
                        <a:latin typeface="Cambria Math" panose="02040503050406030204" pitchFamily="18" charset="0"/>
                        <a:ea typeface="宋体" pitchFamily="2" charset="-122"/>
                      </a:rPr>
                      <m:t>或</m:t>
                    </m:r>
                    <m:sSub>
                      <m:sSubPr>
                        <m:ctrlPr>
                          <a:rPr lang="zh-CN" altLang="zh-CN" sz="1800" i="1" kern="1200">
                            <a:latin typeface="Cambria Math"/>
                            <a:ea typeface="宋体" pitchFamily="2" charset="-122"/>
                          </a:rPr>
                        </m:ctrlPr>
                      </m:sSubPr>
                      <m:e>
                        <m:r>
                          <a:rPr lang="en-US" altLang="zh-CN" sz="1800" i="1" kern="1200">
                            <a:latin typeface="Cambria Math" panose="02040503050406030204" pitchFamily="18" charset="0"/>
                            <a:ea typeface="宋体" pitchFamily="2" charset="-122"/>
                          </a:rPr>
                          <m:t>𝑥</m:t>
                        </m:r>
                      </m:e>
                      <m:sub>
                        <m:r>
                          <a:rPr lang="en-US" altLang="zh-CN" sz="1800" i="1" kern="1200">
                            <a:latin typeface="Cambria Math" panose="02040503050406030204" pitchFamily="18" charset="0"/>
                            <a:ea typeface="宋体" pitchFamily="2" charset="-122"/>
                          </a:rPr>
                          <m:t>2</m:t>
                        </m:r>
                      </m:sub>
                    </m:sSub>
                    <m:r>
                      <a:rPr lang="en-US" altLang="zh-CN" sz="1800" i="1" kern="1200">
                        <a:latin typeface="Cambria Math" panose="02040503050406030204" pitchFamily="18" charset="0"/>
                        <a:ea typeface="宋体" pitchFamily="2" charset="-122"/>
                      </a:rPr>
                      <m:t>=1</m:t>
                    </m:r>
                  </m:oMath>
                </a14:m>
                <a:r>
                  <a:rPr lang="zh-CN" altLang="zh-CN" sz="1800" kern="1200" dirty="0">
                    <a:latin typeface="微软雅黑" pitchFamily="34" charset="-122"/>
                    <a:ea typeface="微软雅黑" pitchFamily="34" charset="-122"/>
                  </a:rPr>
                  <a:t>，</a:t>
                </a:r>
                <a14:m>
                  <m:oMath xmlns:m="http://schemas.openxmlformats.org/officeDocument/2006/math">
                    <m:r>
                      <m:rPr>
                        <m:sty m:val="p"/>
                      </m:rPr>
                      <a:rPr lang="en-US" altLang="zh-CN" sz="1800" kern="1200">
                        <a:latin typeface="Cambria Math" panose="02040503050406030204" pitchFamily="18" charset="0"/>
                        <a:ea typeface="宋体" pitchFamily="2" charset="-122"/>
                      </a:rPr>
                      <m:t>y</m:t>
                    </m:r>
                  </m:oMath>
                </a14:m>
                <a:r>
                  <a:rPr lang="zh-CN" altLang="en-US" sz="1800" dirty="0">
                    <a:latin typeface="微软雅黑" pitchFamily="34" charset="-122"/>
                    <a:ea typeface="微软雅黑" pitchFamily="34" charset="-122"/>
                  </a:rPr>
                  <a:t>结果为</a:t>
                </a:r>
                <a:r>
                  <a:rPr lang="en-US" altLang="zh-CN" sz="18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非操作：当</a:t>
                </a:r>
                <a14:m>
                  <m:oMath xmlns:m="http://schemas.openxmlformats.org/officeDocument/2006/math">
                    <m:sSub>
                      <m:sSubPr>
                        <m:ctrlPr>
                          <a:rPr lang="zh-CN" altLang="zh-CN" sz="1800" i="1" kern="1200">
                            <a:latin typeface="Cambria Math"/>
                            <a:ea typeface="宋体" pitchFamily="2" charset="-122"/>
                          </a:rPr>
                        </m:ctrlPr>
                      </m:sSubPr>
                      <m:e>
                        <m:r>
                          <a:rPr lang="en-US" altLang="zh-CN" sz="1800" i="1" kern="1200">
                            <a:latin typeface="Cambria Math" panose="02040503050406030204" pitchFamily="18" charset="0"/>
                            <a:ea typeface="宋体" pitchFamily="2" charset="-122"/>
                          </a:rPr>
                          <m:t>𝑤</m:t>
                        </m:r>
                      </m:e>
                      <m:sub>
                        <m:r>
                          <a:rPr lang="en-US" altLang="zh-CN" sz="1800" i="1" kern="1200">
                            <a:latin typeface="Cambria Math" panose="02040503050406030204" pitchFamily="18" charset="0"/>
                            <a:ea typeface="宋体" pitchFamily="2" charset="-122"/>
                          </a:rPr>
                          <m:t>1</m:t>
                        </m:r>
                      </m:sub>
                    </m:sSub>
                    <m:r>
                      <a:rPr lang="en-US" altLang="zh-CN" sz="1800" i="1" kern="1200">
                        <a:latin typeface="Cambria Math" panose="02040503050406030204" pitchFamily="18" charset="0"/>
                        <a:ea typeface="宋体" pitchFamily="2" charset="-122"/>
                      </a:rPr>
                      <m:t>=−</m:t>
                    </m:r>
                    <m:r>
                      <a:rPr lang="en-US" altLang="zh-CN" sz="1800" b="0" i="1" kern="1200" smtClean="0">
                        <a:latin typeface="Cambria Math" panose="02040503050406030204" pitchFamily="18" charset="0"/>
                        <a:ea typeface="宋体" pitchFamily="2" charset="-122"/>
                      </a:rPr>
                      <m:t>1</m:t>
                    </m:r>
                    <m:r>
                      <a:rPr lang="zh-CN" altLang="en-US" sz="1800" i="1" kern="1200">
                        <a:latin typeface="Cambria Math" panose="02040503050406030204" pitchFamily="18" charset="0"/>
                        <a:ea typeface="宋体" pitchFamily="2" charset="-122"/>
                      </a:rPr>
                      <m:t>，</m:t>
                    </m:r>
                    <m:sSub>
                      <m:sSubPr>
                        <m:ctrlPr>
                          <a:rPr lang="zh-CN" altLang="zh-CN" sz="1800" i="1" kern="1200">
                            <a:latin typeface="Cambria Math"/>
                            <a:ea typeface="宋体" pitchFamily="2" charset="-122"/>
                          </a:rPr>
                        </m:ctrlPr>
                      </m:sSubPr>
                      <m:e>
                        <m:r>
                          <a:rPr lang="en-US" altLang="zh-CN" sz="1800" i="1" kern="1200">
                            <a:latin typeface="Cambria Math" panose="02040503050406030204" pitchFamily="18" charset="0"/>
                            <a:ea typeface="宋体" pitchFamily="2" charset="-122"/>
                          </a:rPr>
                          <m:t>𝑤</m:t>
                        </m:r>
                      </m:e>
                      <m:sub>
                        <m:r>
                          <a:rPr lang="en-US" altLang="zh-CN" sz="1800" i="1" kern="1200">
                            <a:latin typeface="Cambria Math" panose="02040503050406030204" pitchFamily="18" charset="0"/>
                            <a:ea typeface="宋体" pitchFamily="2" charset="-122"/>
                          </a:rPr>
                          <m:t>2</m:t>
                        </m:r>
                      </m:sub>
                    </m:sSub>
                    <m:r>
                      <a:rPr lang="en-US" altLang="zh-CN" sz="1800" i="1" kern="1200">
                        <a:latin typeface="Cambria Math" panose="02040503050406030204" pitchFamily="18" charset="0"/>
                        <a:ea typeface="宋体" pitchFamily="2" charset="-122"/>
                      </a:rPr>
                      <m:t>=</m:t>
                    </m:r>
                    <m:r>
                      <a:rPr lang="en-US" altLang="zh-CN" sz="1800" b="0" i="1" kern="1200" smtClean="0">
                        <a:latin typeface="Cambria Math" panose="02040503050406030204" pitchFamily="18" charset="0"/>
                        <a:ea typeface="宋体" pitchFamily="2" charset="-122"/>
                      </a:rPr>
                      <m:t>0</m:t>
                    </m:r>
                  </m:oMath>
                </a14:m>
                <a:r>
                  <a:rPr lang="en-US" altLang="zh-CN" sz="1800" kern="1200" dirty="0">
                    <a:latin typeface="微软雅黑" pitchFamily="34" charset="-122"/>
                    <a:ea typeface="微软雅黑" pitchFamily="34" charset="-122"/>
                  </a:rPr>
                  <a:t>,T = -0.5</a:t>
                </a:r>
                <a:endParaRPr lang="en-US" altLang="zh-CN" sz="1800" dirty="0">
                  <a:latin typeface="微软雅黑" pitchFamily="34" charset="-122"/>
                  <a:ea typeface="微软雅黑" pitchFamily="34" charset="-122"/>
                </a:endParaRPr>
              </a:p>
              <a:p>
                <a:pPr lvl="2" algn="just">
                  <a:lnSpc>
                    <a:spcPct val="150000"/>
                  </a:lnSpc>
                </a:pPr>
                <a:endParaRPr lang="en-US" altLang="zh-CN" sz="1800" b="1" dirty="0">
                  <a:latin typeface="微软雅黑" pitchFamily="34" charset="-122"/>
                  <a:ea typeface="微软雅黑" pitchFamily="34" charset="-122"/>
                </a:endParaRPr>
              </a:p>
              <a:p>
                <a:pPr lvl="3" algn="just">
                  <a:lnSpc>
                    <a:spcPct val="150000"/>
                  </a:lnSpc>
                </a:pPr>
                <a:endParaRPr lang="en-US" altLang="zh-CN" sz="1800" b="1" dirty="0">
                  <a:latin typeface="微软雅黑" pitchFamily="34" charset="-122"/>
                  <a:ea typeface="微软雅黑" pitchFamily="34" charset="-122"/>
                </a:endParaRPr>
              </a:p>
              <a:p>
                <a:pPr lvl="2" algn="just">
                  <a:lnSpc>
                    <a:spcPct val="150000"/>
                  </a:lnSpc>
                </a:pPr>
                <a:endParaRPr lang="en-US" altLang="zh-CN" sz="1800" b="1" dirty="0">
                  <a:latin typeface="微软雅黑" pitchFamily="34" charset="-122"/>
                  <a:ea typeface="微软雅黑" pitchFamily="34" charset="-122"/>
                </a:endParaRPr>
              </a:p>
            </p:txBody>
          </p:sp>
        </mc:Choice>
        <mc:Fallback xmlns="">
          <p:sp>
            <p:nvSpPr>
              <p:cNvPr id="8" name="内容占位符 3">
                <a:extLst>
                  <a:ext uri="{FF2B5EF4-FFF2-40B4-BE49-F238E27FC236}">
                    <a16:creationId xmlns="" xmlns:a16="http://schemas.microsoft.com/office/drawing/2014/main" xmlns:a14="http://schemas.microsoft.com/office/drawing/2010/main" id="{D16EE22A-41EB-4A36-AA08-58721624DA42}"/>
                  </a:ext>
                </a:extLst>
              </p:cNvPr>
              <p:cNvSpPr>
                <a:spLocks noGrp="1" noRot="1" noChangeAspect="1" noMove="1" noResize="1" noEditPoints="1" noAdjustHandles="1" noChangeArrowheads="1" noChangeShapeType="1" noTextEdit="1"/>
              </p:cNvSpPr>
              <p:nvPr>
                <p:ph idx="4294967295"/>
              </p:nvPr>
            </p:nvSpPr>
            <p:spPr>
              <a:xfrm>
                <a:off x="1763688" y="843557"/>
                <a:ext cx="6480720" cy="4196209"/>
              </a:xfrm>
              <a:prstGeom prst="rect">
                <a:avLst/>
              </a:prstGeom>
              <a:blipFill rotWithShape="1">
                <a:blip r:embed="rId3"/>
                <a:stretch>
                  <a:fillRect l="-753" r="-847"/>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5784" name="Picture 8" descr="相关图片"/>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16216" y="3075806"/>
            <a:ext cx="2516934" cy="162453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
          <p:cNvSpPr>
            <a:spLocks noChangeArrowheads="1"/>
          </p:cNvSpPr>
          <p:nvPr/>
        </p:nvSpPr>
        <p:spPr bwMode="auto">
          <a:xfrm>
            <a:off x="7524328" y="4731990"/>
            <a:ext cx="13112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266700" algn="l">
              <a:lnSpc>
                <a:spcPct val="100000"/>
              </a:lnSpc>
            </a:pPr>
            <a:r>
              <a:rPr lang="zh-CN" altLang="en-US" sz="1400" b="0" dirty="0">
                <a:ea typeface="宋体" panose="02010600030101010101" pitchFamily="2" charset="-122"/>
                <a:cs typeface="Times New Roman" panose="02020603050405020304" pitchFamily="18" charset="0"/>
              </a:rPr>
              <a:t>阶跃函数</a:t>
            </a:r>
            <a:endParaRPr kumimoji="0" lang="zh-CN" altLang="en-US" sz="1400" b="0" i="0" u="none" strike="noStrike" cap="none" normalizeH="0" baseline="0" dirty="0">
              <a:ln>
                <a:noFill/>
              </a:ln>
              <a:solidFill>
                <a:schemeClr val="tx1"/>
              </a:solidFill>
              <a:effectLst/>
            </a:endParaRPr>
          </a:p>
        </p:txBody>
      </p:sp>
      <p:sp>
        <p:nvSpPr>
          <p:cNvPr id="10" name="标题 1"/>
          <p:cNvSpPr txBox="1">
            <a:spLocks/>
          </p:cNvSpPr>
          <p:nvPr/>
        </p:nvSpPr>
        <p:spPr>
          <a:xfrm>
            <a:off x="1691680" y="184666"/>
            <a:ext cx="7452320" cy="49795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lang="en-US" altLang="zh-CN" sz="2400" b="1"/>
              <a:t>2. </a:t>
            </a:r>
            <a:r>
              <a:rPr lang="zh-CN" altLang="en-US" sz="2400" b="1"/>
              <a:t>感知机与多层神经网络</a:t>
            </a:r>
            <a:endParaRPr kumimoji="1" lang="zh-CN" altLang="en-US" sz="2400" b="1" dirty="0"/>
          </a:p>
        </p:txBody>
      </p:sp>
    </p:spTree>
    <p:extLst>
      <p:ext uri="{BB962C8B-B14F-4D97-AF65-F5344CB8AC3E}">
        <p14:creationId xmlns:p14="http://schemas.microsoft.com/office/powerpoint/2010/main" val="242139813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128792" cy="3996730"/>
              </a:xfrm>
              <a:prstGeom prst="rect">
                <a:avLst/>
              </a:prstGeom>
            </p:spPr>
            <p:txBody>
              <a:bodyPr/>
              <a:lstStyle/>
              <a:p>
                <a:pPr lvl="1" algn="just">
                  <a:lnSpc>
                    <a:spcPct val="150000"/>
                  </a:lnSpc>
                </a:pPr>
                <a:r>
                  <a:rPr lang="zh-CN" altLang="en-US" b="1" dirty="0">
                    <a:latin typeface="微软雅黑" pitchFamily="34" charset="-122"/>
                    <a:ea typeface="微软雅黑" pitchFamily="34" charset="-122"/>
                  </a:rPr>
                  <a:t>感知机权重调整策略：</a:t>
                </a:r>
                <a:endParaRPr lang="en-US" altLang="zh-CN" b="1"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计算机如何确定</a:t>
                </a:r>
                <a:r>
                  <a:rPr lang="zh-CN" altLang="en-US" b="1" dirty="0">
                    <a:latin typeface="微软雅黑" pitchFamily="34" charset="-122"/>
                    <a:ea typeface="微软雅黑" pitchFamily="34" charset="-122"/>
                  </a:rPr>
                  <a:t>权重</a:t>
                </a:r>
                <a14:m>
                  <m:oMath xmlns:m="http://schemas.openxmlformats.org/officeDocument/2006/math">
                    <m:sSub>
                      <m:sSubPr>
                        <m:ctrlPr>
                          <a:rPr lang="zh-CN" altLang="zh-CN" b="1" i="1" kern="1200">
                            <a:latin typeface="Cambria Math"/>
                            <a:ea typeface="宋体" pitchFamily="2" charset="-122"/>
                          </a:rPr>
                        </m:ctrlPr>
                      </m:sSubPr>
                      <m:e>
                        <m:r>
                          <a:rPr lang="en-US" altLang="zh-CN" b="1" i="1" kern="1200">
                            <a:latin typeface="Cambria Math" panose="02040503050406030204" pitchFamily="18" charset="0"/>
                            <a:ea typeface="宋体" pitchFamily="2" charset="-122"/>
                          </a:rPr>
                          <m:t>𝒘</m:t>
                        </m:r>
                      </m:e>
                      <m:sub>
                        <m:r>
                          <a:rPr lang="en-US" altLang="zh-CN" b="1" i="1" kern="1200">
                            <a:latin typeface="Cambria Math" panose="02040503050406030204" pitchFamily="18" charset="0"/>
                            <a:ea typeface="宋体" pitchFamily="2" charset="-122"/>
                          </a:rPr>
                          <m:t>𝒊</m:t>
                        </m:r>
                      </m:sub>
                    </m:sSub>
                  </m:oMath>
                </a14:m>
                <a:r>
                  <a:rPr lang="zh-CN" altLang="en-US" dirty="0">
                    <a:latin typeface="微软雅黑" pitchFamily="34" charset="-122"/>
                    <a:ea typeface="微软雅黑" pitchFamily="34" charset="-122"/>
                  </a:rPr>
                  <a:t>以及</a:t>
                </a:r>
                <a:r>
                  <a:rPr lang="zh-CN" altLang="en-US" b="1" dirty="0">
                    <a:latin typeface="微软雅黑" pitchFamily="34" charset="-122"/>
                    <a:ea typeface="微软雅黑" pitchFamily="34" charset="-122"/>
                  </a:rPr>
                  <a:t>阈值</a:t>
                </a:r>
                <a:r>
                  <a:rPr lang="en-US" altLang="zh-CN" b="1" dirty="0">
                    <a:latin typeface="微软雅黑" pitchFamily="34" charset="-122"/>
                    <a:ea typeface="微软雅黑" pitchFamily="34" charset="-122"/>
                  </a:rPr>
                  <a:t>T</a:t>
                </a:r>
                <a:r>
                  <a:rPr lang="zh-CN" altLang="en-US" dirty="0">
                    <a:latin typeface="微软雅黑" pitchFamily="34" charset="-122"/>
                    <a:ea typeface="微软雅黑" pitchFamily="34" charset="-122"/>
                  </a:rPr>
                  <a:t>呢？一般来说，感知机可以通过对给定的数据集进行训练，学习获得权重以及阈值。其中可以将阈值看做一个输入一直为</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的结点的权重</a:t>
                </a:r>
                <a14:m>
                  <m:oMath xmlns:m="http://schemas.openxmlformats.org/officeDocument/2006/math">
                    <m:sSub>
                      <m:sSubPr>
                        <m:ctrlPr>
                          <a:rPr lang="zh-CN" altLang="zh-CN" i="1" kern="1200">
                            <a:latin typeface="Cambria Math"/>
                            <a:ea typeface="宋体" pitchFamily="2" charset="-122"/>
                          </a:rPr>
                        </m:ctrlPr>
                      </m:sSubPr>
                      <m:e>
                        <m:r>
                          <a:rPr lang="en-US" altLang="zh-CN" i="1" kern="1200">
                            <a:latin typeface="Cambria Math" panose="02040503050406030204" pitchFamily="18" charset="0"/>
                            <a:ea typeface="宋体" pitchFamily="2" charset="-122"/>
                          </a:rPr>
                          <m:t>𝑤</m:t>
                        </m:r>
                      </m:e>
                      <m:sub>
                        <m:r>
                          <a:rPr lang="en-US" altLang="zh-CN" i="1" kern="1200">
                            <a:latin typeface="Cambria Math" panose="02040503050406030204" pitchFamily="18" charset="0"/>
                            <a:ea typeface="宋体" pitchFamily="2" charset="-122"/>
                          </a:rPr>
                          <m:t>𝑛</m:t>
                        </m:r>
                        <m:r>
                          <a:rPr lang="en-US" altLang="zh-CN" i="1" kern="1200">
                            <a:latin typeface="Cambria Math" panose="02040503050406030204" pitchFamily="18" charset="0"/>
                            <a:ea typeface="宋体" pitchFamily="2" charset="-122"/>
                          </a:rPr>
                          <m:t>+1</m:t>
                        </m:r>
                      </m:sub>
                    </m:sSub>
                  </m:oMath>
                </a14:m>
                <a:r>
                  <a:rPr lang="zh-CN" altLang="en-US" dirty="0">
                    <a:latin typeface="微软雅黑" pitchFamily="34" charset="-122"/>
                    <a:ea typeface="微软雅黑" pitchFamily="34" charset="-122"/>
                  </a:rPr>
                  <a:t>，这样就转化为对权重的学习。</a:t>
                </a:r>
                <a:endParaRPr lang="en-US" altLang="zh-CN" b="1"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对于训练样例</a:t>
                </a:r>
                <a:r>
                  <a:rPr lang="en-US" altLang="zh-CN" dirty="0">
                    <a:latin typeface="微软雅黑" pitchFamily="34" charset="-122"/>
                    <a:ea typeface="微软雅黑" pitchFamily="34" charset="-122"/>
                  </a:rPr>
                  <a:t>(</a:t>
                </a:r>
                <a:r>
                  <a:rPr lang="en-US" altLang="zh-CN" dirty="0" err="1">
                    <a:latin typeface="微软雅黑" pitchFamily="34" charset="-122"/>
                    <a:ea typeface="微软雅黑" pitchFamily="34" charset="-122"/>
                  </a:rPr>
                  <a:t>x,y</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，若目前感知机输出为</a:t>
                </a:r>
                <a14:m>
                  <m:oMath xmlns:m="http://schemas.openxmlformats.org/officeDocument/2006/math">
                    <m:acc>
                      <m:accPr>
                        <m:chr m:val="̂"/>
                        <m:ctrlPr>
                          <a:rPr lang="zh-CN" altLang="zh-CN" i="1">
                            <a:latin typeface="Cambria Math"/>
                          </a:rPr>
                        </m:ctrlPr>
                      </m:accPr>
                      <m:e>
                        <m:r>
                          <a:rPr lang="en-US" altLang="zh-CN" i="1">
                            <a:latin typeface="Cambria Math" panose="02040503050406030204" pitchFamily="18" charset="0"/>
                          </a:rPr>
                          <m:t>𝑦</m:t>
                        </m:r>
                      </m:e>
                    </m:acc>
                    <m:r>
                      <a:rPr lang="zh-CN" altLang="en-US" i="1">
                        <a:latin typeface="Cambria Math" panose="02040503050406030204" pitchFamily="18" charset="0"/>
                      </a:rPr>
                      <m:t>，</m:t>
                    </m:r>
                  </m:oMath>
                </a14:m>
                <a:r>
                  <a:rPr lang="zh-CN" altLang="en-US" dirty="0">
                    <a:latin typeface="微软雅黑" pitchFamily="34" charset="-122"/>
                    <a:ea typeface="微软雅黑" pitchFamily="34" charset="-122"/>
                  </a:rPr>
                  <a:t>则感知机权重调整规则为：</a:t>
                </a:r>
                <a:endParaRPr lang="en-US" altLang="zh-CN" dirty="0">
                  <a:latin typeface="微软雅黑" pitchFamily="34" charset="-122"/>
                  <a:ea typeface="微软雅黑" pitchFamily="34" charset="-122"/>
                </a:endParaRPr>
              </a:p>
              <a:p>
                <a:pPr marL="238125" lvl="2" indent="0" algn="just">
                  <a:lnSpc>
                    <a:spcPct val="150000"/>
                  </a:lnSpc>
                  <a:buNone/>
                </a:pPr>
                <a:r>
                  <a:rPr lang="en-US" altLang="zh-CN" dirty="0"/>
                  <a:t>    </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𝑖</m:t>
                        </m:r>
                      </m:sub>
                    </m:sSub>
                  </m:oMath>
                </a14:m>
                <a:r>
                  <a:rPr lang="en-US" altLang="zh-CN" dirty="0">
                    <a:latin typeface="微软雅黑" pitchFamily="34" charset="-122"/>
                    <a:ea typeface="微软雅黑" pitchFamily="34" charset="-122"/>
                  </a:rPr>
                  <a:t> </a:t>
                </a:r>
                <a:endParaRPr lang="en-US" altLang="zh-CN" i="1" dirty="0">
                  <a:latin typeface="微软雅黑" pitchFamily="34" charset="-122"/>
                  <a:ea typeface="微软雅黑" pitchFamily="34" charset="-122"/>
                </a:endParaRPr>
              </a:p>
              <a:p>
                <a:pPr marL="238125" lvl="2" indent="0" algn="just">
                  <a:lnSpc>
                    <a:spcPct val="150000"/>
                  </a:lnSpc>
                  <a:buNone/>
                </a:pPr>
                <a:r>
                  <a:rPr lang="en-US" altLang="zh-CN" dirty="0"/>
                  <a:t>    </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m:t>
                        </m:r>
                        <m:r>
                          <a:rPr lang="en-US" altLang="zh-CN" i="1">
                            <a:latin typeface="Cambria Math" panose="02040503050406030204" pitchFamily="18" charset="0"/>
                          </a:rPr>
                          <m:t>𝑤</m:t>
                        </m:r>
                      </m:e>
                      <m:sub>
                        <m:r>
                          <a:rPr lang="en-US" altLang="zh-CN" i="1">
                            <a:latin typeface="Cambria Math" panose="02040503050406030204" pitchFamily="18" charset="0"/>
                          </a:rPr>
                          <m:t>𝑖</m:t>
                        </m:r>
                      </m:sub>
                    </m:sSub>
                    <m:r>
                      <a:rPr lang="en-US" altLang="zh-CN" i="1">
                        <a:latin typeface="Cambria Math" panose="02040503050406030204" pitchFamily="18" charset="0"/>
                      </a:rPr>
                      <m:t>= </m:t>
                    </m:r>
                    <m:r>
                      <a:rPr lang="en-US" altLang="zh-CN" i="1">
                        <a:latin typeface="Cambria Math" panose="02040503050406030204" pitchFamily="18" charset="0"/>
                      </a:rPr>
                      <m:t>𝜂</m:t>
                    </m:r>
                    <m:r>
                      <a:rPr lang="en-US" altLang="zh-CN">
                        <a:latin typeface="Cambria Math" panose="02040503050406030204" pitchFamily="18" charset="0"/>
                      </a:rPr>
                      <m:t>(</m:t>
                    </m:r>
                    <m:r>
                      <m:rPr>
                        <m:sty m:val="p"/>
                      </m:rPr>
                      <a:rPr lang="en-US" altLang="zh-CN">
                        <a:latin typeface="Cambria Math" panose="02040503050406030204" pitchFamily="18" charset="0"/>
                      </a:rPr>
                      <m:t>y</m:t>
                    </m:r>
                    <m:r>
                      <a:rPr lang="en-US" altLang="zh-CN" i="1">
                        <a:latin typeface="Cambria Math" panose="02040503050406030204" pitchFamily="18" charset="0"/>
                      </a:rPr>
                      <m:t>−</m:t>
                    </m:r>
                    <m:acc>
                      <m:accPr>
                        <m:chr m:val="̂"/>
                        <m:ctrlPr>
                          <a:rPr lang="zh-CN" altLang="zh-CN" i="1">
                            <a:latin typeface="Cambria Math"/>
                          </a:rPr>
                        </m:ctrlPr>
                      </m:accPr>
                      <m:e>
                        <m:r>
                          <a:rPr lang="en-US" altLang="zh-CN" i="1">
                            <a:latin typeface="Cambria Math" panose="02040503050406030204" pitchFamily="18" charset="0"/>
                          </a:rPr>
                          <m:t>𝑦</m:t>
                        </m:r>
                      </m:e>
                    </m:acc>
                    <m:r>
                      <a:rPr lang="en-US" altLang="zh-CN">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en-US" altLang="zh-CN" dirty="0">
                    <a:latin typeface="微软雅黑" pitchFamily="34" charset="-122"/>
                    <a:ea typeface="微软雅黑" pitchFamily="34" charset="-122"/>
                  </a:rPr>
                  <a:t>	</a:t>
                </a:r>
              </a:p>
              <a:p>
                <a:pPr lvl="2" algn="just">
                  <a:lnSpc>
                    <a:spcPct val="150000"/>
                  </a:lnSpc>
                </a:pPr>
                <a:r>
                  <a:rPr lang="zh-CN" altLang="zh-CN" dirty="0">
                    <a:latin typeface="微软雅黑" pitchFamily="34" charset="-122"/>
                    <a:ea typeface="微软雅黑" pitchFamily="34" charset="-122"/>
                  </a:rPr>
                  <a:t>其中</a:t>
                </a:r>
                <a14:m>
                  <m:oMath xmlns:m="http://schemas.openxmlformats.org/officeDocument/2006/math">
                    <m:r>
                      <a:rPr lang="en-US" altLang="zh-CN" i="1">
                        <a:latin typeface="Cambria Math" panose="02040503050406030204" pitchFamily="18" charset="0"/>
                      </a:rPr>
                      <m:t>𝜂</m:t>
                    </m:r>
                    <m:r>
                      <m:rPr>
                        <m:sty m:val="p"/>
                      </m:rPr>
                      <a:rPr lang="en-US" altLang="zh-CN">
                        <a:latin typeface="Cambria Math" panose="02040503050406030204" pitchFamily="18" charset="0"/>
                      </a:rPr>
                      <m:t>ϵ</m:t>
                    </m:r>
                    <m:r>
                      <a:rPr lang="en-US" altLang="zh-CN">
                        <a:latin typeface="Cambria Math" panose="02040503050406030204" pitchFamily="18" charset="0"/>
                      </a:rPr>
                      <m:t>(0,1)</m:t>
                    </m:r>
                  </m:oMath>
                </a14:m>
                <a:r>
                  <a:rPr lang="zh-CN" altLang="zh-CN" dirty="0">
                    <a:latin typeface="微软雅黑" pitchFamily="34" charset="-122"/>
                    <a:ea typeface="微软雅黑" pitchFamily="34" charset="-122"/>
                  </a:rPr>
                  <a:t>表示</a:t>
                </a:r>
                <a:r>
                  <a:rPr lang="zh-CN" altLang="zh-CN" b="1" dirty="0">
                    <a:latin typeface="微软雅黑" pitchFamily="34" charset="-122"/>
                    <a:ea typeface="微软雅黑" pitchFamily="34" charset="-122"/>
                  </a:rPr>
                  <a:t>学习率</a:t>
                </a:r>
                <a:r>
                  <a:rPr lang="zh-CN" altLang="zh-CN" dirty="0">
                    <a:latin typeface="微软雅黑" pitchFamily="34" charset="-122"/>
                    <a:ea typeface="微软雅黑" pitchFamily="34" charset="-122"/>
                  </a:rPr>
                  <a:t>（</a:t>
                </a:r>
                <a:r>
                  <a:rPr lang="en-US" altLang="zh-CN" dirty="0">
                    <a:latin typeface="微软雅黑" pitchFamily="34" charset="-122"/>
                    <a:ea typeface="微软雅黑" pitchFamily="34" charset="-122"/>
                  </a:rPr>
                  <a:t>learning rate</a:t>
                </a:r>
                <a:r>
                  <a:rPr lang="zh-CN" altLang="zh-CN" dirty="0">
                    <a:latin typeface="微软雅黑" pitchFamily="34" charset="-122"/>
                    <a:ea typeface="微软雅黑" pitchFamily="34" charset="-122"/>
                  </a:rPr>
                  <a:t>），通过预测结果的偏差，按照学习率调整权重。</a:t>
                </a:r>
                <a:endParaRPr lang="en-US" altLang="zh-CN" dirty="0">
                  <a:latin typeface="微软雅黑" pitchFamily="34" charset="-122"/>
                  <a:ea typeface="微软雅黑" pitchFamily="34" charset="-122"/>
                </a:endParaRPr>
              </a:p>
              <a:p>
                <a:pPr lvl="2" algn="just">
                  <a:lnSpc>
                    <a:spcPct val="150000"/>
                  </a:lnSpc>
                </a:pPr>
                <a:endParaRPr lang="en-US" altLang="zh-CN" b="1" dirty="0">
                  <a:latin typeface="微软雅黑" pitchFamily="34" charset="-122"/>
                  <a:ea typeface="微软雅黑" pitchFamily="34" charset="-122"/>
                </a:endParaRPr>
              </a:p>
            </p:txBody>
          </p:sp>
        </mc:Choice>
        <mc:Fallback xmlns="">
          <p:sp>
            <p:nvSpPr>
              <p:cNvPr id="8" name="内容占位符 3">
                <a:extLst>
                  <a:ext uri="{FF2B5EF4-FFF2-40B4-BE49-F238E27FC236}">
                    <a16:creationId xmlns="" xmlns:a16="http://schemas.microsoft.com/office/drawing/2014/main" xmlns:a14="http://schemas.microsoft.com/office/drawing/2010/main" id="{D16EE22A-41EB-4A36-AA08-58721624DA42}"/>
                  </a:ext>
                </a:extLst>
              </p:cNvPr>
              <p:cNvSpPr>
                <a:spLocks noGrp="1" noRot="1" noChangeAspect="1" noMove="1" noResize="1" noEditPoints="1" noAdjustHandles="1" noChangeArrowheads="1" noChangeShapeType="1" noTextEdit="1"/>
              </p:cNvSpPr>
              <p:nvPr>
                <p:ph idx="4294967295"/>
              </p:nvPr>
            </p:nvSpPr>
            <p:spPr>
              <a:xfrm>
                <a:off x="1835696" y="843558"/>
                <a:ext cx="7128792" cy="3996730"/>
              </a:xfrm>
              <a:prstGeom prst="rect">
                <a:avLst/>
              </a:prstGeom>
              <a:blipFill rotWithShape="1">
                <a:blip r:embed="rId3"/>
                <a:stretch>
                  <a:fillRect l="-256" r="-427"/>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184666"/>
            <a:ext cx="7452320" cy="49795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lang="en-US" altLang="zh-CN" sz="2400" b="1"/>
              <a:t>2. </a:t>
            </a:r>
            <a:r>
              <a:rPr lang="zh-CN" altLang="en-US" sz="2400" b="1"/>
              <a:t>感知机与多层神经网络</a:t>
            </a:r>
            <a:endParaRPr kumimoji="1" lang="zh-CN" altLang="en-US" sz="2400" b="1" dirty="0"/>
          </a:p>
        </p:txBody>
      </p:sp>
    </p:spTree>
    <p:extLst>
      <p:ext uri="{BB962C8B-B14F-4D97-AF65-F5344CB8AC3E}">
        <p14:creationId xmlns:p14="http://schemas.microsoft.com/office/powerpoint/2010/main" val="85119490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987574"/>
            <a:ext cx="7056784" cy="3456384"/>
          </a:xfrm>
          <a:prstGeom prst="rect">
            <a:avLst/>
          </a:prstGeom>
        </p:spPr>
        <p:txBody>
          <a:bodyPr/>
          <a:lstStyle/>
          <a:p>
            <a:pPr lvl="1" algn="just">
              <a:lnSpc>
                <a:spcPct val="150000"/>
              </a:lnSpc>
            </a:pPr>
            <a:r>
              <a:rPr lang="zh-CN" altLang="en-US" sz="1800" b="1" dirty="0">
                <a:latin typeface="微软雅黑" pitchFamily="34" charset="-122"/>
                <a:ea typeface="微软雅黑" pitchFamily="34" charset="-122"/>
              </a:rPr>
              <a:t>感知机的弊端</a:t>
            </a:r>
            <a:endParaRPr lang="en-US" altLang="zh-CN" sz="1800" b="1"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因为感知机只有一层功能神经元，学习能力有限，其只能处理线性可分问题，即可以处理存在超平面将数据分为两类的问题。</a:t>
            </a:r>
            <a:endParaRPr lang="en-US" altLang="zh-CN"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通过感知机的学习，权重会逐渐的收敛，最终获得合适的权重从而实现分类。但是对于非线性可分的数据使用感知机进行学习，其权重会产生震荡，永远无法收敛。</a:t>
            </a:r>
            <a:endParaRPr lang="en-US" altLang="zh-CN"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例如感知机可以实现逻辑的与或非运算，但是无法解决异或问题，这时需要考虑在输入层与输出层之间加入更多层的神经元。</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标题 1"/>
          <p:cNvSpPr txBox="1">
            <a:spLocks/>
          </p:cNvSpPr>
          <p:nvPr/>
        </p:nvSpPr>
        <p:spPr>
          <a:xfrm>
            <a:off x="1691680" y="184666"/>
            <a:ext cx="7452320" cy="49795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lang="en-US" altLang="zh-CN" sz="2400" b="1"/>
              <a:t>2. </a:t>
            </a:r>
            <a:r>
              <a:rPr lang="zh-CN" altLang="en-US" sz="2400" b="1"/>
              <a:t>感知机与多层神经网络</a:t>
            </a:r>
            <a:endParaRPr kumimoji="1" lang="zh-CN" altLang="en-US" sz="2400" b="1" dirty="0"/>
          </a:p>
        </p:txBody>
      </p:sp>
    </p:spTree>
    <p:extLst>
      <p:ext uri="{BB962C8B-B14F-4D97-AF65-F5344CB8AC3E}">
        <p14:creationId xmlns:p14="http://schemas.microsoft.com/office/powerpoint/2010/main" val="240452506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272808" cy="3384376"/>
          </a:xfrm>
          <a:prstGeom prst="rect">
            <a:avLst/>
          </a:prstGeom>
        </p:spPr>
        <p:txBody>
          <a:bodyPr/>
          <a:lstStyle/>
          <a:p>
            <a:pPr lvl="1" algn="just">
              <a:lnSpc>
                <a:spcPct val="150000"/>
              </a:lnSpc>
            </a:pPr>
            <a:r>
              <a:rPr lang="zh-CN" altLang="en-US" sz="1800" b="1" dirty="0">
                <a:latin typeface="微软雅黑" pitchFamily="34" charset="-122"/>
                <a:ea typeface="微软雅黑" pitchFamily="34" charset="-122"/>
              </a:rPr>
              <a:t>多层神经网络</a:t>
            </a:r>
            <a:endParaRPr lang="en-US" altLang="zh-CN" sz="1800" b="1"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要想解决非线性可分问题，必须在原来的基础上</a:t>
            </a:r>
            <a:r>
              <a:rPr lang="zh-CN" altLang="en-US" dirty="0">
                <a:latin typeface="微软雅黑" pitchFamily="34" charset="-122"/>
                <a:ea typeface="微软雅黑" pitchFamily="34" charset="-122"/>
              </a:rPr>
              <a:t>在输入层与输出层</a:t>
            </a:r>
            <a:r>
              <a:rPr lang="zh-CN" altLang="zh-CN" dirty="0">
                <a:latin typeface="微软雅黑" pitchFamily="34" charset="-122"/>
                <a:ea typeface="微软雅黑" pitchFamily="34" charset="-122"/>
              </a:rPr>
              <a:t>添加多层</a:t>
            </a:r>
            <a:r>
              <a:rPr lang="zh-CN" altLang="en-US" dirty="0">
                <a:latin typeface="微软雅黑" pitchFamily="34" charset="-122"/>
                <a:ea typeface="微软雅黑" pitchFamily="34" charset="-122"/>
              </a:rPr>
              <a:t>隐含层。</a:t>
            </a:r>
            <a:r>
              <a:rPr lang="zh-CN" altLang="zh-CN" dirty="0">
                <a:latin typeface="微软雅黑" pitchFamily="34" charset="-122"/>
                <a:ea typeface="微软雅黑" pitchFamily="34" charset="-122"/>
              </a:rPr>
              <a:t>每层神经元与下层神经元全互连，本层之间的神经元不存在互连，也不存在跨层连接。</a:t>
            </a:r>
            <a:r>
              <a:rPr lang="zh-CN" altLang="en-US" dirty="0">
                <a:latin typeface="微软雅黑" pitchFamily="34" charset="-122"/>
                <a:ea typeface="微软雅黑" pitchFamily="34" charset="-122"/>
              </a:rPr>
              <a:t>这种网络称为多层前馈神经网络。</a:t>
            </a:r>
            <a:endParaRPr lang="en-US" altLang="zh-CN"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多层前馈神经网络的学习过程类似感知机，都是通过训练数据集，逐渐调整各个神经元的权重（也称连接权）以及阈值，最终收敛到正确结果。</a:t>
            </a:r>
            <a:endParaRPr lang="en-US" altLang="zh-CN" dirty="0">
              <a:latin typeface="微软雅黑" pitchFamily="34" charset="-122"/>
              <a:ea typeface="微软雅黑" pitchFamily="34" charset="-122"/>
            </a:endParaRPr>
          </a:p>
          <a:p>
            <a:pPr lvl="3"/>
            <a:endParaRPr lang="en-US" altLang="zh-CN" dirty="0"/>
          </a:p>
          <a:p>
            <a:pPr lvl="2" algn="just">
              <a:lnSpc>
                <a:spcPct val="150000"/>
              </a:lnSpc>
            </a:pP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184666"/>
            <a:ext cx="7452320" cy="49795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lang="en-US" altLang="zh-CN" sz="2400" b="1"/>
              <a:t>2. </a:t>
            </a:r>
            <a:r>
              <a:rPr lang="zh-CN" altLang="en-US" sz="2400" b="1"/>
              <a:t>感知机与多层神经网络</a:t>
            </a:r>
            <a:endParaRPr kumimoji="1" lang="zh-CN" altLang="en-US" sz="2400" b="1" dirty="0"/>
          </a:p>
        </p:txBody>
      </p:sp>
    </p:spTree>
    <p:extLst>
      <p:ext uri="{BB962C8B-B14F-4D97-AF65-F5344CB8AC3E}">
        <p14:creationId xmlns:p14="http://schemas.microsoft.com/office/powerpoint/2010/main" val="301422283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200800" cy="2376264"/>
          </a:xfrm>
          <a:prstGeom prst="rect">
            <a:avLst/>
          </a:prstGeom>
        </p:spPr>
        <p:txBody>
          <a:bodyPr/>
          <a:lstStyle/>
          <a:p>
            <a:pPr lvl="1" algn="just">
              <a:lnSpc>
                <a:spcPct val="150000"/>
              </a:lnSpc>
            </a:pPr>
            <a:r>
              <a:rPr lang="zh-CN" altLang="en-US" sz="1800" b="1" dirty="0">
                <a:latin typeface="微软雅黑" pitchFamily="34" charset="-122"/>
                <a:ea typeface="微软雅黑" pitchFamily="34" charset="-122"/>
              </a:rPr>
              <a:t>多层神经网络</a:t>
            </a:r>
            <a:endParaRPr lang="en-US" altLang="zh-CN" sz="1800" b="1"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下图是采用这种网络结构对鸢尾花数据集进行类别预测的网络模型，输入变量包含有花萼长度，花萼宽度，花瓣长度，花瓣宽度等四个属性，经过隐层最终到达输出层，输出层是鸢尾花的三个品种。网络经过学习算法的学习之后，放入一个新的鸢尾花数据，经过网络运算，从输出层提取三个结点的值进行比较，最大的作为预测结果。</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对象 8"/>
          <p:cNvGraphicFramePr>
            <a:graphicFrameLocks noChangeAspect="1"/>
          </p:cNvGraphicFramePr>
          <p:nvPr>
            <p:extLst>
              <p:ext uri="{D42A27DB-BD31-4B8C-83A1-F6EECF244321}">
                <p14:modId xmlns:p14="http://schemas.microsoft.com/office/powerpoint/2010/main" val="2970652507"/>
              </p:ext>
            </p:extLst>
          </p:nvPr>
        </p:nvGraphicFramePr>
        <p:xfrm>
          <a:off x="3059832" y="3363838"/>
          <a:ext cx="4390917" cy="1566971"/>
        </p:xfrm>
        <a:graphic>
          <a:graphicData uri="http://schemas.openxmlformats.org/presentationml/2006/ole">
            <mc:AlternateContent xmlns:mc="http://schemas.openxmlformats.org/markup-compatibility/2006">
              <mc:Choice xmlns:v="urn:schemas-microsoft-com:vml" Requires="v">
                <p:oleObj spid="_x0000_s8223" name="Visio" r:id="rId4" imgW="10839256" imgH="5162502" progId="Visio.Drawing.15">
                  <p:embed/>
                </p:oleObj>
              </mc:Choice>
              <mc:Fallback>
                <p:oleObj name="Visio" r:id="rId4" imgW="10839256" imgH="5162502"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832" y="3363838"/>
                        <a:ext cx="4390917" cy="1566971"/>
                      </a:xfrm>
                      <a:prstGeom prst="rect">
                        <a:avLst/>
                      </a:prstGeom>
                      <a:noFill/>
                    </p:spPr>
                  </p:pic>
                </p:oleObj>
              </mc:Fallback>
            </mc:AlternateContent>
          </a:graphicData>
        </a:graphic>
      </p:graphicFrame>
      <p:sp>
        <p:nvSpPr>
          <p:cNvPr id="11" name="标题 1"/>
          <p:cNvSpPr txBox="1">
            <a:spLocks/>
          </p:cNvSpPr>
          <p:nvPr/>
        </p:nvSpPr>
        <p:spPr>
          <a:xfrm>
            <a:off x="1691680" y="184666"/>
            <a:ext cx="7452320" cy="49795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lang="en-US" altLang="zh-CN" sz="2400" b="1"/>
              <a:t>2. </a:t>
            </a:r>
            <a:r>
              <a:rPr lang="zh-CN" altLang="en-US" sz="2400" b="1"/>
              <a:t>感知机与多层神经网络</a:t>
            </a:r>
            <a:endParaRPr kumimoji="1" lang="zh-CN" altLang="en-US" sz="2400" b="1" dirty="0"/>
          </a:p>
        </p:txBody>
      </p:sp>
    </p:spTree>
    <p:extLst>
      <p:ext uri="{BB962C8B-B14F-4D97-AF65-F5344CB8AC3E}">
        <p14:creationId xmlns:p14="http://schemas.microsoft.com/office/powerpoint/2010/main" val="1539037563"/>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184666"/>
            <a:ext cx="7458670" cy="497959"/>
          </a:xfrm>
          <a:prstGeom prst="rect">
            <a:avLst/>
          </a:prstGeom>
        </p:spPr>
        <p:txBody>
          <a:bodyPr/>
          <a:lstStyle/>
          <a:p>
            <a:r>
              <a:rPr kumimoji="1" lang="en-US" altLang="zh-CN" sz="2400" b="1" dirty="0">
                <a:latin typeface="微软雅黑" pitchFamily="34" charset="-122"/>
                <a:ea typeface="微软雅黑" pitchFamily="34" charset="-122"/>
              </a:rPr>
              <a:t> 3  </a:t>
            </a:r>
            <a:r>
              <a:rPr lang="zh-CN" altLang="en-US" sz="2400" b="1" dirty="0">
                <a:latin typeface="微软雅黑" pitchFamily="34" charset="-122"/>
                <a:ea typeface="微软雅黑" pitchFamily="34" charset="-122"/>
              </a:rPr>
              <a:t>误差逆传播算法</a:t>
            </a:r>
            <a:endParaRPr kumimoji="1" lang="zh-CN" altLang="en-US" sz="2400" b="1" dirty="0">
              <a:latin typeface="微软雅黑" pitchFamily="34" charset="-122"/>
              <a:ea typeface="微软雅黑" pitchFamily="34" charset="-122"/>
            </a:endParaRPr>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6516712" cy="3924722"/>
          </a:xfrm>
          <a:prstGeom prst="rect">
            <a:avLst/>
          </a:prstGeom>
        </p:spPr>
        <p:txBody>
          <a:bodyPr/>
          <a:lstStyle/>
          <a:p>
            <a:pPr lvl="1" algn="just">
              <a:lnSpc>
                <a:spcPct val="150000"/>
              </a:lnSpc>
            </a:pPr>
            <a:r>
              <a:rPr lang="en-US" altLang="zh-CN" sz="1800" b="1" dirty="0">
                <a:latin typeface="微软雅黑" pitchFamily="34" charset="-122"/>
                <a:ea typeface="微软雅黑" pitchFamily="34" charset="-122"/>
              </a:rPr>
              <a:t>BP</a:t>
            </a:r>
            <a:r>
              <a:rPr lang="zh-CN" altLang="en-US" sz="1800" b="1" dirty="0">
                <a:latin typeface="微软雅黑" pitchFamily="34" charset="-122"/>
                <a:ea typeface="微软雅黑" pitchFamily="34" charset="-122"/>
              </a:rPr>
              <a:t>算法应用</a:t>
            </a:r>
            <a:endParaRPr lang="en-US" altLang="zh-CN" sz="1800" b="1"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多层神经网络较单层的感知机拥有着更强的性能，随着网络层数的变多，感知机的权重调整规则已经不能满足，所以提出了新的算法，而误差逆传播算法（</a:t>
            </a:r>
            <a:r>
              <a:rPr lang="en-US" altLang="zh-CN" dirty="0">
                <a:latin typeface="微软雅黑" pitchFamily="34" charset="-122"/>
                <a:ea typeface="微软雅黑" pitchFamily="34" charset="-122"/>
              </a:rPr>
              <a:t>error </a:t>
            </a:r>
            <a:r>
              <a:rPr lang="en-US" altLang="zh-CN" dirty="0" err="1">
                <a:latin typeface="微软雅黑" pitchFamily="34" charset="-122"/>
                <a:ea typeface="微软雅黑" pitchFamily="34" charset="-122"/>
              </a:rPr>
              <a:t>BackPropagation</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BP</a:t>
            </a:r>
            <a:r>
              <a:rPr lang="zh-CN" altLang="en-US" dirty="0">
                <a:latin typeface="微软雅黑" pitchFamily="34" charset="-122"/>
                <a:ea typeface="微软雅黑" pitchFamily="34" charset="-122"/>
              </a:rPr>
              <a:t>）算法就是其中的杰出代表。</a:t>
            </a:r>
            <a:endParaRPr lang="en-US" altLang="zh-CN" dirty="0">
              <a:latin typeface="微软雅黑" pitchFamily="34" charset="-122"/>
              <a:ea typeface="微软雅黑" pitchFamily="34" charset="-122"/>
            </a:endParaRPr>
          </a:p>
          <a:p>
            <a:pPr lvl="2" algn="just">
              <a:lnSpc>
                <a:spcPct val="150000"/>
              </a:lnSpc>
            </a:pPr>
            <a:r>
              <a:rPr lang="en-US" altLang="zh-CN" dirty="0">
                <a:latin typeface="微软雅黑" pitchFamily="34" charset="-122"/>
                <a:ea typeface="微软雅黑" pitchFamily="34" charset="-122"/>
              </a:rPr>
              <a:t>BP</a:t>
            </a:r>
            <a:r>
              <a:rPr lang="zh-CN" altLang="en-US" dirty="0">
                <a:latin typeface="微软雅黑" pitchFamily="34" charset="-122"/>
                <a:ea typeface="微软雅黑" pitchFamily="34" charset="-122"/>
              </a:rPr>
              <a:t>算法最早由</a:t>
            </a:r>
            <a:r>
              <a:rPr lang="en-US" altLang="zh-CN" dirty="0" err="1">
                <a:latin typeface="微软雅黑" pitchFamily="34" charset="-122"/>
                <a:ea typeface="微软雅黑" pitchFamily="34" charset="-122"/>
              </a:rPr>
              <a:t>Werbos</a:t>
            </a:r>
            <a:r>
              <a:rPr lang="zh-CN" altLang="en-US" dirty="0">
                <a:latin typeface="微软雅黑" pitchFamily="34" charset="-122"/>
                <a:ea typeface="微软雅黑" pitchFamily="34" charset="-122"/>
              </a:rPr>
              <a:t>于</a:t>
            </a:r>
            <a:r>
              <a:rPr lang="en-US" altLang="zh-CN" dirty="0">
                <a:latin typeface="微软雅黑" pitchFamily="34" charset="-122"/>
                <a:ea typeface="微软雅黑" pitchFamily="34" charset="-122"/>
              </a:rPr>
              <a:t>1974</a:t>
            </a:r>
            <a:r>
              <a:rPr lang="zh-CN" altLang="en-US" dirty="0">
                <a:latin typeface="微软雅黑" pitchFamily="34" charset="-122"/>
                <a:ea typeface="微软雅黑" pitchFamily="34" charset="-122"/>
              </a:rPr>
              <a:t>年提出，</a:t>
            </a:r>
            <a:r>
              <a:rPr lang="en-US" altLang="zh-CN" dirty="0">
                <a:latin typeface="微软雅黑" pitchFamily="34" charset="-122"/>
                <a:ea typeface="微软雅黑" pitchFamily="34" charset="-122"/>
              </a:rPr>
              <a:t>1985</a:t>
            </a:r>
            <a:r>
              <a:rPr lang="zh-CN" altLang="en-US" dirty="0">
                <a:latin typeface="微软雅黑" pitchFamily="34" charset="-122"/>
                <a:ea typeface="微软雅黑" pitchFamily="34" charset="-122"/>
              </a:rPr>
              <a:t>年</a:t>
            </a:r>
            <a:r>
              <a:rPr lang="en-US" altLang="zh-CN" dirty="0" err="1">
                <a:latin typeface="微软雅黑" pitchFamily="34" charset="-122"/>
                <a:ea typeface="微软雅黑" pitchFamily="34" charset="-122"/>
              </a:rPr>
              <a:t>Rumelhart</a:t>
            </a:r>
            <a:r>
              <a:rPr lang="zh-CN" altLang="en-US" dirty="0">
                <a:latin typeface="微软雅黑" pitchFamily="34" charset="-122"/>
                <a:ea typeface="微软雅黑" pitchFamily="34" charset="-122"/>
              </a:rPr>
              <a:t>等人发展了该理论。</a:t>
            </a:r>
            <a:endParaRPr lang="en-US" altLang="zh-CN"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由于多层前馈网络的训练一般采用</a:t>
            </a:r>
            <a:r>
              <a:rPr lang="en-US" altLang="zh-CN" dirty="0">
                <a:latin typeface="微软雅黑" pitchFamily="34" charset="-122"/>
                <a:ea typeface="微软雅黑" pitchFamily="34" charset="-122"/>
              </a:rPr>
              <a:t>BP</a:t>
            </a:r>
            <a:r>
              <a:rPr lang="zh-CN" altLang="en-US" dirty="0">
                <a:latin typeface="微软雅黑" pitchFamily="34" charset="-122"/>
                <a:ea typeface="微软雅黑" pitchFamily="34" charset="-122"/>
              </a:rPr>
              <a:t>算法，所以也经常将多层前馈神经网路称为</a:t>
            </a:r>
            <a:r>
              <a:rPr lang="en-US" altLang="zh-CN" dirty="0">
                <a:latin typeface="微软雅黑" pitchFamily="34" charset="-122"/>
                <a:ea typeface="微软雅黑" pitchFamily="34" charset="-122"/>
              </a:rPr>
              <a:t>BP</a:t>
            </a:r>
            <a:r>
              <a:rPr lang="zh-CN" altLang="en-US" dirty="0">
                <a:latin typeface="微软雅黑" pitchFamily="34" charset="-122"/>
                <a:ea typeface="微软雅黑" pitchFamily="34" charset="-122"/>
              </a:rPr>
              <a:t>神经网络。当然，</a:t>
            </a:r>
            <a:r>
              <a:rPr lang="en-US" altLang="zh-CN" dirty="0">
                <a:latin typeface="微软雅黑" pitchFamily="34" charset="-122"/>
                <a:ea typeface="微软雅黑" pitchFamily="34" charset="-122"/>
              </a:rPr>
              <a:t>BP</a:t>
            </a:r>
            <a:r>
              <a:rPr lang="zh-CN" altLang="en-US" dirty="0">
                <a:latin typeface="微软雅黑" pitchFamily="34" charset="-122"/>
                <a:ea typeface="微软雅黑" pitchFamily="34" charset="-122"/>
              </a:rPr>
              <a:t>算法不只是适用于多层前馈神经网络，其也可以用来训练其他类型的网络。</a:t>
            </a:r>
            <a:endParaRPr lang="en-US" altLang="zh-CN" dirty="0">
              <a:latin typeface="微软雅黑" pitchFamily="34" charset="-122"/>
              <a:ea typeface="微软雅黑" pitchFamily="34" charset="-122"/>
            </a:endParaRPr>
          </a:p>
          <a:p>
            <a:pPr lvl="2" algn="just">
              <a:lnSpc>
                <a:spcPct val="150000"/>
              </a:lnSpc>
            </a:pP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19736475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200800" cy="3996730"/>
          </a:xfrm>
          <a:prstGeom prst="rect">
            <a:avLst/>
          </a:prstGeom>
        </p:spPr>
        <p:txBody>
          <a:bodyPr/>
          <a:lstStyle/>
          <a:p>
            <a:pPr lvl="1" algn="just">
              <a:lnSpc>
                <a:spcPct val="150000"/>
              </a:lnSpc>
            </a:pPr>
            <a:r>
              <a:rPr lang="en-US" altLang="zh-CN" sz="1800" b="1" dirty="0">
                <a:latin typeface="微软雅黑" pitchFamily="34" charset="-122"/>
                <a:ea typeface="微软雅黑" pitchFamily="34" charset="-122"/>
              </a:rPr>
              <a:t>BP</a:t>
            </a:r>
            <a:r>
              <a:rPr lang="zh-CN" altLang="en-US" sz="1800" b="1" dirty="0">
                <a:latin typeface="微软雅黑" pitchFamily="34" charset="-122"/>
                <a:ea typeface="微软雅黑" pitchFamily="34" charset="-122"/>
              </a:rPr>
              <a:t>算法原理：学习过程由信号的正向传播与误差的反向传播两个过程组成。</a:t>
            </a:r>
            <a:endParaRPr lang="en-US" altLang="zh-CN" sz="1800" b="1"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信号的正向传播</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lvl="3"/>
            <a:r>
              <a:rPr lang="zh-CN" altLang="zh-CN" dirty="0"/>
              <a:t>输入样本从输入层进入网络，经隐含层逐层传递至输出层，如果输出层的实际输出与期望输出</a:t>
            </a:r>
            <a:r>
              <a:rPr lang="en-US" altLang="zh-CN" dirty="0"/>
              <a:t>(</a:t>
            </a:r>
            <a:r>
              <a:rPr lang="zh-CN" altLang="zh-CN" dirty="0"/>
              <a:t>样本标签</a:t>
            </a:r>
            <a:r>
              <a:rPr lang="en-US" altLang="zh-CN" dirty="0"/>
              <a:t>)</a:t>
            </a:r>
            <a:r>
              <a:rPr lang="zh-CN" altLang="zh-CN" dirty="0"/>
              <a:t>不同，则转至误差反向传播；如果输出层的实际输出与期望输出</a:t>
            </a:r>
            <a:r>
              <a:rPr lang="en-US" altLang="zh-CN" dirty="0"/>
              <a:t>(</a:t>
            </a:r>
            <a:r>
              <a:rPr lang="zh-CN" altLang="zh-CN" dirty="0"/>
              <a:t>样本标签</a:t>
            </a:r>
            <a:r>
              <a:rPr lang="en-US" altLang="zh-CN" dirty="0"/>
              <a:t>)</a:t>
            </a:r>
            <a:r>
              <a:rPr lang="zh-CN" altLang="zh-CN" dirty="0"/>
              <a:t>相同，结束学习算法</a:t>
            </a:r>
            <a:r>
              <a:rPr lang="zh-CN" altLang="en-US" dirty="0"/>
              <a:t>。</a:t>
            </a:r>
            <a:endParaRPr lang="en-US" altLang="zh-CN" dirty="0"/>
          </a:p>
          <a:p>
            <a:pPr lvl="2" algn="just">
              <a:lnSpc>
                <a:spcPct val="150000"/>
              </a:lnSpc>
            </a:pPr>
            <a:r>
              <a:rPr lang="zh-CN" altLang="zh-CN" dirty="0">
                <a:latin typeface="微软雅黑" pitchFamily="34" charset="-122"/>
                <a:ea typeface="微软雅黑" pitchFamily="34" charset="-122"/>
              </a:rPr>
              <a:t>误差的反向传播</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lvl="3"/>
            <a:r>
              <a:rPr lang="zh-CN" altLang="zh-CN" dirty="0"/>
              <a:t>将输出误差按原通路反向传递，直至输入层，在反向传递过程中将误差分摊给各层的各个神经元，获得各层各神经元的误差信号，并将其作为修正各神经元权值的根据。使用梯度下降法调整各层神经元的权值和阈值，使误差信号减小到最低限度。</a:t>
            </a:r>
            <a:endParaRPr lang="en-US" altLang="zh-CN" dirty="0"/>
          </a:p>
          <a:p>
            <a:pPr lvl="2" algn="just">
              <a:lnSpc>
                <a:spcPct val="150000"/>
              </a:lnSpc>
            </a:pP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184666"/>
            <a:ext cx="7458670" cy="49795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kumimoji="1" lang="en-US" altLang="zh-CN" sz="2400" b="1">
                <a:latin typeface="微软雅黑" pitchFamily="34" charset="-122"/>
                <a:ea typeface="微软雅黑" pitchFamily="34" charset="-122"/>
              </a:rPr>
              <a:t> 3  </a:t>
            </a:r>
            <a:r>
              <a:rPr lang="zh-CN" altLang="en-US" sz="2400" b="1">
                <a:latin typeface="微软雅黑" pitchFamily="34" charset="-122"/>
                <a:ea typeface="微软雅黑" pitchFamily="34" charset="-122"/>
              </a:rPr>
              <a:t>误差逆传播算法</a:t>
            </a:r>
            <a:endParaRPr kumimoji="1"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325025427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344816" cy="4248472"/>
          </a:xfrm>
          <a:prstGeom prst="rect">
            <a:avLst/>
          </a:prstGeom>
        </p:spPr>
        <p:txBody>
          <a:bodyPr/>
          <a:lstStyle/>
          <a:p>
            <a:pPr lvl="1" algn="just">
              <a:lnSpc>
                <a:spcPct val="150000"/>
              </a:lnSpc>
            </a:pPr>
            <a:r>
              <a:rPr lang="zh-CN" altLang="en-US" sz="1800" b="1" dirty="0">
                <a:latin typeface="微软雅黑" pitchFamily="34" charset="-122"/>
                <a:ea typeface="微软雅黑" pitchFamily="34" charset="-122"/>
              </a:rPr>
              <a:t>不足</a:t>
            </a:r>
            <a:endParaRPr lang="en-US" altLang="zh-CN" sz="1800" b="1"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训练时间较长：对于某些特殊的问题，运行时间可能需要几个小时甚至更长，这主要是因为学习率太小所致，可以采用自适应的学习率加以改进。</a:t>
            </a:r>
            <a:endParaRPr lang="en-US" altLang="zh-CN"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易陷入局部极小值：因为</a:t>
            </a:r>
            <a:r>
              <a:rPr lang="en-US" altLang="zh-CN" dirty="0">
                <a:latin typeface="微软雅黑" pitchFamily="34" charset="-122"/>
                <a:ea typeface="微软雅黑" pitchFamily="34" charset="-122"/>
              </a:rPr>
              <a:t>BP</a:t>
            </a:r>
            <a:r>
              <a:rPr lang="zh-CN" altLang="en-US" dirty="0">
                <a:latin typeface="微软雅黑" pitchFamily="34" charset="-122"/>
                <a:ea typeface="微软雅黑" pitchFamily="34" charset="-122"/>
              </a:rPr>
              <a:t>算法所采用的是梯度下降法，训练是从某一起始点开始沿误差函数的斜面逐渐达到误差的最小值，故不同的起始点可能导致不同的极小值产生，即得到不同的最优解，不能保证所求为误差超平面的全局最优解。</a:t>
            </a:r>
            <a:endParaRPr lang="en-US" altLang="zh-CN"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喜新厌旧：训练过程中，学习新样本时有遗忘旧样本的趋势。</a:t>
            </a:r>
            <a:endParaRPr lang="en-US" altLang="zh-CN" dirty="0">
              <a:latin typeface="微软雅黑" pitchFamily="34" charset="-122"/>
              <a:ea typeface="微软雅黑" pitchFamily="34" charset="-122"/>
            </a:endParaRPr>
          </a:p>
          <a:p>
            <a:pPr lvl="2" algn="just">
              <a:lnSpc>
                <a:spcPct val="150000"/>
              </a:lnSpc>
            </a:pP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184666"/>
            <a:ext cx="7458670" cy="49795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kumimoji="1" lang="en-US" altLang="zh-CN" sz="2400" b="1">
                <a:latin typeface="微软雅黑" pitchFamily="34" charset="-122"/>
                <a:ea typeface="微软雅黑" pitchFamily="34" charset="-122"/>
              </a:rPr>
              <a:t> 3  </a:t>
            </a:r>
            <a:r>
              <a:rPr lang="zh-CN" altLang="en-US" sz="2400" b="1">
                <a:latin typeface="微软雅黑" pitchFamily="34" charset="-122"/>
                <a:ea typeface="微软雅黑" pitchFamily="34" charset="-122"/>
              </a:rPr>
              <a:t>误差逆传播算法</a:t>
            </a:r>
            <a:endParaRPr kumimoji="1"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108325060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380312" cy="4248472"/>
          </a:xfrm>
          <a:prstGeom prst="rect">
            <a:avLst/>
          </a:prstGeom>
        </p:spPr>
        <p:txBody>
          <a:bodyPr/>
          <a:lstStyle/>
          <a:p>
            <a:pPr lvl="1" algn="just">
              <a:lnSpc>
                <a:spcPct val="150000"/>
              </a:lnSpc>
            </a:pPr>
            <a:r>
              <a:rPr lang="zh-CN" altLang="en-US" sz="1800" b="1" dirty="0">
                <a:latin typeface="微软雅黑" pitchFamily="34" charset="-122"/>
                <a:ea typeface="微软雅黑" pitchFamily="34" charset="-122"/>
              </a:rPr>
              <a:t>下面讲述采用神经网络实现</a:t>
            </a:r>
            <a:r>
              <a:rPr lang="en-US" altLang="zh-CN" sz="1800" b="1" dirty="0">
                <a:latin typeface="微软雅黑" pitchFamily="34" charset="-122"/>
                <a:ea typeface="微软雅黑" pitchFamily="34" charset="-122"/>
              </a:rPr>
              <a:t>iris</a:t>
            </a:r>
            <a:r>
              <a:rPr lang="zh-CN" altLang="en-US" sz="1800" b="1" dirty="0">
                <a:latin typeface="微软雅黑" pitchFamily="34" charset="-122"/>
                <a:ea typeface="微软雅黑" pitchFamily="34" charset="-122"/>
              </a:rPr>
              <a:t>数据集的分类，神经网络模型的构建可以采用多种方法，本文选用</a:t>
            </a:r>
            <a:r>
              <a:rPr lang="en-US" altLang="zh-CN" sz="1800" b="1" dirty="0" err="1">
                <a:latin typeface="微软雅黑" pitchFamily="34" charset="-122"/>
                <a:ea typeface="微软雅黑" pitchFamily="34" charset="-122"/>
              </a:rPr>
              <a:t>Sklearn</a:t>
            </a:r>
            <a:r>
              <a:rPr lang="zh-CN" altLang="en-US" sz="1800" b="1" dirty="0">
                <a:latin typeface="微软雅黑" pitchFamily="34" charset="-122"/>
                <a:ea typeface="微软雅黑" pitchFamily="34" charset="-122"/>
              </a:rPr>
              <a:t>库，因为</a:t>
            </a:r>
            <a:r>
              <a:rPr lang="en-US" altLang="zh-CN" sz="1800" b="1" dirty="0" err="1">
                <a:latin typeface="微软雅黑" pitchFamily="34" charset="-122"/>
                <a:ea typeface="微软雅黑" pitchFamily="34" charset="-122"/>
              </a:rPr>
              <a:t>Sklearn</a:t>
            </a:r>
            <a:r>
              <a:rPr lang="zh-CN" altLang="en-US" sz="1800" b="1" dirty="0">
                <a:latin typeface="微软雅黑" pitchFamily="34" charset="-122"/>
                <a:ea typeface="微软雅黑" pitchFamily="34" charset="-122"/>
              </a:rPr>
              <a:t>相对来说操作简单，</a:t>
            </a:r>
            <a:r>
              <a:rPr lang="en-US" altLang="zh-CN" sz="1800" b="1" dirty="0" err="1">
                <a:latin typeface="微软雅黑" pitchFamily="34" charset="-122"/>
                <a:ea typeface="微软雅黑" pitchFamily="34" charset="-122"/>
              </a:rPr>
              <a:t>Sklearn</a:t>
            </a:r>
            <a:r>
              <a:rPr lang="zh-CN" altLang="en-US" sz="1800" b="1" dirty="0">
                <a:latin typeface="微软雅黑" pitchFamily="34" charset="-122"/>
                <a:ea typeface="微软雅黑" pitchFamily="34" charset="-122"/>
              </a:rPr>
              <a:t>中的神经网络构建与</a:t>
            </a:r>
            <a:r>
              <a:rPr lang="en-US" altLang="zh-CN" sz="1800" b="1" dirty="0">
                <a:latin typeface="微软雅黑" pitchFamily="34" charset="-122"/>
                <a:ea typeface="微软雅黑" pitchFamily="34" charset="-122"/>
              </a:rPr>
              <a:t>5.4</a:t>
            </a:r>
            <a:r>
              <a:rPr lang="zh-CN" altLang="en-US" sz="1800" b="1" dirty="0">
                <a:latin typeface="微软雅黑" pitchFamily="34" charset="-122"/>
                <a:ea typeface="微软雅黑" pitchFamily="34" charset="-122"/>
              </a:rPr>
              <a:t>节分类模型构建非常类似，只需直接调用库函数就可以直接使用。</a:t>
            </a:r>
            <a:endParaRPr lang="en-US" altLang="zh-CN" sz="1800" b="1"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获取鸢尾花数据集：</a:t>
            </a:r>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库的</a:t>
            </a:r>
            <a:r>
              <a:rPr lang="en-US" altLang="zh-CN" dirty="0">
                <a:latin typeface="微软雅黑" pitchFamily="34" charset="-122"/>
                <a:ea typeface="微软雅黑" pitchFamily="34" charset="-122"/>
              </a:rPr>
              <a:t>datasets</a:t>
            </a:r>
            <a:r>
              <a:rPr lang="zh-CN" altLang="en-US" dirty="0">
                <a:latin typeface="微软雅黑" pitchFamily="34" charset="-122"/>
                <a:ea typeface="微软雅黑" pitchFamily="34" charset="-122"/>
              </a:rPr>
              <a:t>包含有</a:t>
            </a:r>
            <a:r>
              <a:rPr lang="en-US" altLang="zh-CN" dirty="0">
                <a:latin typeface="微软雅黑" pitchFamily="34" charset="-122"/>
                <a:ea typeface="微软雅黑" pitchFamily="34" charset="-122"/>
              </a:rPr>
              <a:t>iris</a:t>
            </a:r>
            <a:r>
              <a:rPr lang="zh-CN" altLang="en-US" dirty="0">
                <a:latin typeface="微软雅黑" pitchFamily="34" charset="-122"/>
                <a:ea typeface="微软雅黑" pitchFamily="34" charset="-122"/>
              </a:rPr>
              <a:t>数据集，直接导入即可</a:t>
            </a:r>
            <a:endParaRPr lang="en-US" altLang="zh-CN"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构建神经网络模型：导入</a:t>
            </a:r>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的</a:t>
            </a:r>
            <a:r>
              <a:rPr lang="en-US" altLang="zh-CN" dirty="0" err="1">
                <a:latin typeface="微软雅黑" pitchFamily="34" charset="-122"/>
                <a:ea typeface="微软雅黑" pitchFamily="34" charset="-122"/>
              </a:rPr>
              <a:t>neural_network</a:t>
            </a:r>
            <a:r>
              <a:rPr lang="zh-CN" altLang="en-US" dirty="0">
                <a:latin typeface="微软雅黑" pitchFamily="34" charset="-122"/>
                <a:ea typeface="微软雅黑" pitchFamily="34" charset="-122"/>
              </a:rPr>
              <a:t>模块，调用</a:t>
            </a:r>
            <a:r>
              <a:rPr lang="en-US" altLang="zh-CN" dirty="0" err="1">
                <a:latin typeface="微软雅黑" pitchFamily="34" charset="-122"/>
                <a:ea typeface="微软雅黑" pitchFamily="34" charset="-122"/>
              </a:rPr>
              <a:t>MLPClassifier</a:t>
            </a:r>
            <a:r>
              <a:rPr lang="zh-CN" altLang="en-US" dirty="0">
                <a:latin typeface="微软雅黑" pitchFamily="34" charset="-122"/>
                <a:ea typeface="微软雅黑" pitchFamily="34" charset="-122"/>
              </a:rPr>
              <a:t>构建神经网络模型。其中</a:t>
            </a:r>
            <a:r>
              <a:rPr lang="en-US" altLang="zh-CN" dirty="0" err="1">
                <a:latin typeface="微软雅黑" pitchFamily="34" charset="-122"/>
                <a:ea typeface="微软雅黑" pitchFamily="34" charset="-122"/>
              </a:rPr>
              <a:t>MLPClassifier</a:t>
            </a:r>
            <a:r>
              <a:rPr lang="zh-CN" altLang="en-US" dirty="0">
                <a:latin typeface="微软雅黑" pitchFamily="34" charset="-122"/>
                <a:ea typeface="微软雅黑" pitchFamily="34" charset="-122"/>
              </a:rPr>
              <a:t>方法可以选择修改各个可选参数优化网络模型，例如激活函数、每层神经元个数、优化算法、学习率、最大迭代次数等。</a:t>
            </a:r>
            <a:endParaRPr lang="en-US" altLang="zh-CN" dirty="0">
              <a:latin typeface="微软雅黑" pitchFamily="34" charset="-122"/>
              <a:ea typeface="微软雅黑" pitchFamily="34" charset="-122"/>
            </a:endParaRPr>
          </a:p>
          <a:p>
            <a:pPr lvl="2" algn="just">
              <a:lnSpc>
                <a:spcPct val="150000"/>
              </a:lnSpc>
            </a:pPr>
            <a:r>
              <a:rPr lang="zh-CN" altLang="en-US" dirty="0">
                <a:latin typeface="微软雅黑" pitchFamily="34" charset="-122"/>
                <a:ea typeface="微软雅黑" pitchFamily="34" charset="-122"/>
              </a:rPr>
              <a:t>计算模型的预测准确率：计算模型在训练集和测试集的识别准确率。</a:t>
            </a:r>
          </a:p>
          <a:p>
            <a:pPr lvl="2" algn="just">
              <a:lnSpc>
                <a:spcPct val="150000"/>
              </a:lnSpc>
            </a:pPr>
            <a:endParaRPr lang="zh-CN" altLang="en-US" dirty="0">
              <a:latin typeface="微软雅黑" pitchFamily="34" charset="-122"/>
              <a:ea typeface="微软雅黑" pitchFamily="34" charset="-122"/>
            </a:endParaRPr>
          </a:p>
          <a:p>
            <a:pPr lvl="1" algn="just">
              <a:lnSpc>
                <a:spcPct val="150000"/>
              </a:lnSpc>
            </a:pPr>
            <a:endParaRPr lang="en-US" altLang="zh-CN" sz="1800" b="1" dirty="0">
              <a:latin typeface="微软雅黑" pitchFamily="34" charset="-122"/>
              <a:ea typeface="微软雅黑" pitchFamily="34" charset="-122"/>
            </a:endParaRPr>
          </a:p>
          <a:p>
            <a:pPr lvl="1" algn="just">
              <a:lnSpc>
                <a:spcPct val="150000"/>
              </a:lnSpc>
            </a:pPr>
            <a:endParaRPr lang="en-US" altLang="zh-CN" sz="1800" b="1" dirty="0">
              <a:latin typeface="微软雅黑" pitchFamily="34" charset="-122"/>
              <a:ea typeface="微软雅黑" pitchFamily="34" charset="-122"/>
            </a:endParaRPr>
          </a:p>
          <a:p>
            <a:pPr lvl="1" algn="just">
              <a:lnSpc>
                <a:spcPct val="150000"/>
              </a:lnSpc>
            </a:pPr>
            <a:endParaRPr lang="en-US" altLang="zh-CN" sz="1800" b="1" dirty="0">
              <a:latin typeface="微软雅黑" pitchFamily="34" charset="-122"/>
              <a:ea typeface="微软雅黑" pitchFamily="34" charset="-122"/>
            </a:endParaRPr>
          </a:p>
          <a:p>
            <a:pPr lvl="1" algn="just">
              <a:lnSpc>
                <a:spcPct val="150000"/>
              </a:lnSpc>
            </a:pPr>
            <a:endParaRPr lang="en-US" altLang="zh-CN" sz="18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标题 1"/>
          <p:cNvSpPr txBox="1">
            <a:spLocks/>
          </p:cNvSpPr>
          <p:nvPr/>
        </p:nvSpPr>
        <p:spPr>
          <a:xfrm>
            <a:off x="1691680" y="184666"/>
            <a:ext cx="7458670" cy="49795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en-US" altLang="zh-CN" sz="2400" dirty="0" err="1"/>
              <a:t>Sklearn</a:t>
            </a:r>
            <a:r>
              <a:rPr lang="zh-CN" altLang="en-US" sz="2400" dirty="0"/>
              <a:t>实现</a:t>
            </a:r>
            <a:r>
              <a:rPr lang="en-US" altLang="zh-CN" sz="2400" dirty="0"/>
              <a:t>BP</a:t>
            </a:r>
            <a:r>
              <a:rPr lang="zh-CN" altLang="en-US" sz="2400" dirty="0"/>
              <a:t>神经网络算法</a:t>
            </a:r>
            <a:endParaRPr lang="en-US" altLang="zh-CN" sz="2400" dirty="0"/>
          </a:p>
        </p:txBody>
      </p:sp>
    </p:spTree>
    <p:extLst>
      <p:ext uri="{BB962C8B-B14F-4D97-AF65-F5344CB8AC3E}">
        <p14:creationId xmlns:p14="http://schemas.microsoft.com/office/powerpoint/2010/main" val="353383200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内容占位符 8"/>
          <p:cNvGraphicFramePr>
            <a:graphicFrameLocks noGrp="1"/>
          </p:cNvGraphicFramePr>
          <p:nvPr>
            <p:ph idx="4294967295"/>
            <p:extLst>
              <p:ext uri="{D42A27DB-BD31-4B8C-83A1-F6EECF244321}">
                <p14:modId xmlns:p14="http://schemas.microsoft.com/office/powerpoint/2010/main" val="1715293948"/>
              </p:ext>
            </p:extLst>
          </p:nvPr>
        </p:nvGraphicFramePr>
        <p:xfrm>
          <a:off x="1835696" y="900621"/>
          <a:ext cx="6408712" cy="2702541"/>
        </p:xfrm>
        <a:graphic>
          <a:graphicData uri="http://schemas.openxmlformats.org/drawingml/2006/table">
            <a:tbl>
              <a:tblPr firstRow="1" firstCol="1" bandRow="1">
                <a:tableStyleId>{5C22544A-7EE6-4342-B048-85BDC9FD1C3A}</a:tableStyleId>
              </a:tblPr>
              <a:tblGrid>
                <a:gridCol w="6408712">
                  <a:extLst>
                    <a:ext uri="{9D8B030D-6E8A-4147-A177-3AD203B41FA5}">
                      <a16:colId xmlns:a16="http://schemas.microsoft.com/office/drawing/2014/main" xmlns="" val="20000"/>
                    </a:ext>
                  </a:extLst>
                </a:gridCol>
              </a:tblGrid>
              <a:tr h="241087">
                <a:tc>
                  <a:txBody>
                    <a:bodyPr/>
                    <a:lstStyle/>
                    <a:p>
                      <a:pPr algn="ctr">
                        <a:lnSpc>
                          <a:spcPct val="120000"/>
                        </a:lnSpc>
                        <a:spcAft>
                          <a:spcPts val="0"/>
                        </a:spcAft>
                      </a:pPr>
                      <a:r>
                        <a:rPr lang="zh-CN" altLang="en-US" sz="1400" b="1" kern="1200" dirty="0">
                          <a:solidFill>
                            <a:srgbClr val="002060"/>
                          </a:solidFill>
                          <a:effectLst/>
                          <a:latin typeface="+mn-lt"/>
                          <a:ea typeface="+mn-ea"/>
                          <a:cs typeface="+mn-cs"/>
                        </a:rPr>
                        <a:t>神经网络分类</a:t>
                      </a:r>
                      <a:r>
                        <a:rPr lang="zh-CN" altLang="zh-CN" sz="1400" b="1" kern="1200" dirty="0">
                          <a:solidFill>
                            <a:srgbClr val="002060"/>
                          </a:solidFill>
                          <a:effectLst/>
                          <a:latin typeface="+mn-lt"/>
                          <a:ea typeface="+mn-ea"/>
                          <a:cs typeface="+mn-cs"/>
                        </a:rPr>
                        <a:t>模型</a:t>
                      </a:r>
                      <a:endParaRPr lang="zh-CN" sz="11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2446509">
                <a:tc>
                  <a:txBody>
                    <a:bodyPr/>
                    <a:lstStyle/>
                    <a:p>
                      <a:r>
                        <a:rPr lang="en-US" altLang="zh-CN" sz="1400" b="1" kern="1200" dirty="0">
                          <a:solidFill>
                            <a:schemeClr val="accent4"/>
                          </a:solidFill>
                          <a:effectLst/>
                          <a:latin typeface="+mn-lt"/>
                          <a:ea typeface="+mn-ea"/>
                          <a:cs typeface="+mn-cs"/>
                        </a:rPr>
                        <a:t>import </a:t>
                      </a:r>
                      <a:r>
                        <a:rPr lang="en-US" altLang="zh-CN" sz="1400" b="1" kern="1200" dirty="0" err="1">
                          <a:solidFill>
                            <a:schemeClr val="accent4"/>
                          </a:solidFill>
                          <a:effectLst/>
                          <a:latin typeface="+mn-lt"/>
                          <a:ea typeface="+mn-ea"/>
                          <a:cs typeface="+mn-cs"/>
                        </a:rPr>
                        <a:t>numpy</a:t>
                      </a:r>
                      <a:r>
                        <a:rPr lang="en-US" altLang="zh-CN" sz="1400" b="1" kern="1200" dirty="0">
                          <a:solidFill>
                            <a:schemeClr val="accent4"/>
                          </a:solidFill>
                          <a:effectLst/>
                          <a:latin typeface="+mn-lt"/>
                          <a:ea typeface="+mn-ea"/>
                          <a:cs typeface="+mn-cs"/>
                        </a:rPr>
                        <a:t> as np  </a:t>
                      </a:r>
                      <a:endParaRPr lang="zh-CN" altLang="zh-CN" sz="1400" b="1" kern="1200" dirty="0">
                        <a:solidFill>
                          <a:schemeClr val="accent4"/>
                        </a:solidFill>
                        <a:effectLst/>
                        <a:latin typeface="+mn-lt"/>
                        <a:ea typeface="+mn-ea"/>
                        <a:cs typeface="+mn-cs"/>
                      </a:endParaRPr>
                    </a:p>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sklearn.datasets</a:t>
                      </a:r>
                      <a:r>
                        <a:rPr lang="en-US" altLang="zh-CN" sz="1400" b="1" kern="1200" dirty="0">
                          <a:solidFill>
                            <a:srgbClr val="002060"/>
                          </a:solidFill>
                          <a:effectLst/>
                          <a:latin typeface="+mn-lt"/>
                          <a:ea typeface="+mn-ea"/>
                          <a:cs typeface="+mn-cs"/>
                        </a:rPr>
                        <a:t> import </a:t>
                      </a:r>
                      <a:r>
                        <a:rPr lang="en-US" altLang="zh-CN" sz="1400" b="1" kern="1200" dirty="0" err="1">
                          <a:solidFill>
                            <a:srgbClr val="002060"/>
                          </a:solidFill>
                          <a:effectLst/>
                          <a:latin typeface="+mn-lt"/>
                          <a:ea typeface="+mn-ea"/>
                          <a:cs typeface="+mn-cs"/>
                        </a:rPr>
                        <a:t>load_iris</a:t>
                      </a:r>
                      <a:endParaRPr lang="en-US" altLang="zh-CN" sz="1400" b="1" kern="1200" dirty="0">
                        <a:solidFill>
                          <a:srgbClr val="002060"/>
                        </a:solidFill>
                        <a:effectLst/>
                        <a:latin typeface="+mn-lt"/>
                        <a:ea typeface="+mn-ea"/>
                        <a:cs typeface="+mn-cs"/>
                      </a:endParaRPr>
                    </a:p>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sklearn.model_selection</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train_test_split</a:t>
                      </a:r>
                      <a:endParaRPr lang="en-US"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sklearn.neural_network</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MLPClassifier</a:t>
                      </a:r>
                      <a:endParaRPr lang="zh-CN" altLang="zh-CN" sz="1400" b="1" kern="1200" dirty="0">
                        <a:solidFill>
                          <a:schemeClr val="accent4"/>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accent4"/>
                          </a:solidFill>
                          <a:effectLst/>
                          <a:latin typeface="+mn-lt"/>
                          <a:ea typeface="+mn-ea"/>
                          <a:cs typeface="+mn-cs"/>
                        </a:rPr>
                        <a:t>X = </a:t>
                      </a:r>
                      <a:r>
                        <a:rPr lang="en-US" altLang="zh-CN" sz="1400" b="1" kern="1200" dirty="0" err="1">
                          <a:solidFill>
                            <a:schemeClr val="accent4"/>
                          </a:solidFill>
                          <a:effectLst/>
                          <a:latin typeface="+mn-lt"/>
                          <a:ea typeface="+mn-ea"/>
                          <a:cs typeface="+mn-cs"/>
                        </a:rPr>
                        <a:t>load_iris</a:t>
                      </a:r>
                      <a:r>
                        <a:rPr lang="en-US" altLang="zh-CN" sz="1400" b="1" kern="1200" dirty="0">
                          <a:solidFill>
                            <a:schemeClr val="accent4"/>
                          </a:solidFill>
                          <a:effectLst/>
                          <a:latin typeface="+mn-lt"/>
                          <a:ea typeface="+mn-ea"/>
                          <a:cs typeface="+mn-cs"/>
                        </a:rPr>
                        <a:t>().data</a:t>
                      </a:r>
                      <a:endParaRPr lang="zh-CN" altLang="zh-CN" sz="1400" b="1" kern="1200" dirty="0">
                        <a:solidFill>
                          <a:schemeClr val="accent4"/>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kern="1200" dirty="0">
                          <a:solidFill>
                            <a:schemeClr val="accent4"/>
                          </a:solidFill>
                          <a:effectLst/>
                          <a:latin typeface="+mn-lt"/>
                          <a:ea typeface="+mn-ea"/>
                          <a:cs typeface="+mn-cs"/>
                        </a:rPr>
                        <a:t>Y = </a:t>
                      </a:r>
                      <a:r>
                        <a:rPr lang="en-US" altLang="zh-CN" sz="1400" b="1" kern="1200" dirty="0" err="1">
                          <a:solidFill>
                            <a:schemeClr val="accent4"/>
                          </a:solidFill>
                          <a:effectLst/>
                          <a:latin typeface="+mn-lt"/>
                          <a:ea typeface="+mn-ea"/>
                          <a:cs typeface="+mn-cs"/>
                        </a:rPr>
                        <a:t>load_iris</a:t>
                      </a:r>
                      <a:r>
                        <a:rPr lang="en-US" altLang="zh-CN" sz="1400" b="1" kern="1200" dirty="0">
                          <a:solidFill>
                            <a:schemeClr val="accent4"/>
                          </a:solidFill>
                          <a:effectLst/>
                          <a:latin typeface="+mn-lt"/>
                          <a:ea typeface="+mn-ea"/>
                          <a:cs typeface="+mn-cs"/>
                        </a:rPr>
                        <a:t>().target</a:t>
                      </a:r>
                      <a:endParaRPr lang="zh-CN"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model = </a:t>
                      </a:r>
                      <a:r>
                        <a:rPr lang="en-US" altLang="zh-CN" sz="1400" b="1" kern="1200" dirty="0" err="1">
                          <a:solidFill>
                            <a:schemeClr val="accent4"/>
                          </a:solidFill>
                          <a:effectLst/>
                          <a:latin typeface="+mn-lt"/>
                          <a:ea typeface="+mn-ea"/>
                          <a:cs typeface="+mn-cs"/>
                        </a:rPr>
                        <a:t>MLPClassifier</a:t>
                      </a:r>
                      <a:r>
                        <a:rPr lang="en-US" altLang="zh-CN" sz="1400" b="1" kern="1200" dirty="0">
                          <a:solidFill>
                            <a:schemeClr val="accent4"/>
                          </a:solidFill>
                          <a:effectLst/>
                          <a:latin typeface="+mn-lt"/>
                          <a:ea typeface="+mn-ea"/>
                          <a:cs typeface="+mn-cs"/>
                        </a:rPr>
                        <a:t>()</a:t>
                      </a:r>
                      <a:endParaRPr lang="zh-CN" altLang="zh-CN" sz="1400" b="1" kern="1200" dirty="0">
                        <a:solidFill>
                          <a:schemeClr val="accent4"/>
                        </a:solidFill>
                        <a:effectLst/>
                        <a:latin typeface="+mn-lt"/>
                        <a:ea typeface="+mn-ea"/>
                        <a:cs typeface="+mn-cs"/>
                      </a:endParaRPr>
                    </a:p>
                    <a:p>
                      <a:r>
                        <a:rPr lang="en-US" altLang="zh-CN" sz="1400" b="1" kern="1200" dirty="0" err="1">
                          <a:solidFill>
                            <a:schemeClr val="accent4"/>
                          </a:solidFill>
                          <a:effectLst/>
                          <a:latin typeface="+mn-lt"/>
                          <a:ea typeface="+mn-ea"/>
                          <a:cs typeface="+mn-cs"/>
                        </a:rPr>
                        <a:t>x_train</a:t>
                      </a:r>
                      <a:r>
                        <a:rPr lang="en-US" altLang="zh-CN" sz="1400" b="1" kern="1200" dirty="0">
                          <a:solidFill>
                            <a:schemeClr val="accent4"/>
                          </a:solidFill>
                          <a:effectLst/>
                          <a:latin typeface="+mn-lt"/>
                          <a:ea typeface="+mn-ea"/>
                          <a:cs typeface="+mn-cs"/>
                        </a:rPr>
                        <a:t>, </a:t>
                      </a:r>
                      <a:r>
                        <a:rPr lang="en-US" altLang="zh-CN" sz="1400" b="1" kern="1200" dirty="0" err="1">
                          <a:solidFill>
                            <a:schemeClr val="accent4"/>
                          </a:solidFill>
                          <a:effectLst/>
                          <a:latin typeface="+mn-lt"/>
                          <a:ea typeface="+mn-ea"/>
                          <a:cs typeface="+mn-cs"/>
                        </a:rPr>
                        <a:t>x_test</a:t>
                      </a:r>
                      <a:r>
                        <a:rPr lang="en-US" altLang="zh-CN" sz="1400" b="1" kern="1200" dirty="0">
                          <a:solidFill>
                            <a:schemeClr val="accent4"/>
                          </a:solidFill>
                          <a:effectLst/>
                          <a:latin typeface="+mn-lt"/>
                          <a:ea typeface="+mn-ea"/>
                          <a:cs typeface="+mn-cs"/>
                        </a:rPr>
                        <a:t>, </a:t>
                      </a:r>
                      <a:r>
                        <a:rPr lang="en-US" altLang="zh-CN" sz="1400" b="1" kern="1200" dirty="0" err="1">
                          <a:solidFill>
                            <a:schemeClr val="accent4"/>
                          </a:solidFill>
                          <a:effectLst/>
                          <a:latin typeface="+mn-lt"/>
                          <a:ea typeface="+mn-ea"/>
                          <a:cs typeface="+mn-cs"/>
                        </a:rPr>
                        <a:t>y_train</a:t>
                      </a:r>
                      <a:r>
                        <a:rPr lang="en-US" altLang="zh-CN" sz="1400" b="1" kern="1200" dirty="0">
                          <a:solidFill>
                            <a:schemeClr val="accent4"/>
                          </a:solidFill>
                          <a:effectLst/>
                          <a:latin typeface="+mn-lt"/>
                          <a:ea typeface="+mn-ea"/>
                          <a:cs typeface="+mn-cs"/>
                        </a:rPr>
                        <a:t>, </a:t>
                      </a:r>
                      <a:r>
                        <a:rPr lang="en-US" altLang="zh-CN" sz="1400" b="1" kern="1200" dirty="0" err="1">
                          <a:solidFill>
                            <a:schemeClr val="accent4"/>
                          </a:solidFill>
                          <a:effectLst/>
                          <a:latin typeface="+mn-lt"/>
                          <a:ea typeface="+mn-ea"/>
                          <a:cs typeface="+mn-cs"/>
                        </a:rPr>
                        <a:t>y_test</a:t>
                      </a:r>
                      <a:r>
                        <a:rPr lang="en-US" altLang="zh-CN" sz="1400" b="1" kern="1200" dirty="0">
                          <a:solidFill>
                            <a:schemeClr val="accent4"/>
                          </a:solidFill>
                          <a:effectLst/>
                          <a:latin typeface="+mn-lt"/>
                          <a:ea typeface="+mn-ea"/>
                          <a:cs typeface="+mn-cs"/>
                        </a:rPr>
                        <a:t> = </a:t>
                      </a:r>
                      <a:r>
                        <a:rPr lang="en-US" altLang="zh-CN" sz="1400" b="1" kern="1200" dirty="0" err="1">
                          <a:solidFill>
                            <a:schemeClr val="accent4"/>
                          </a:solidFill>
                          <a:effectLst/>
                          <a:latin typeface="+mn-lt"/>
                          <a:ea typeface="+mn-ea"/>
                          <a:cs typeface="+mn-cs"/>
                        </a:rPr>
                        <a:t>train_test_split</a:t>
                      </a:r>
                      <a:r>
                        <a:rPr lang="en-US" altLang="zh-CN" sz="1400" b="1" kern="1200" dirty="0">
                          <a:solidFill>
                            <a:schemeClr val="accent4"/>
                          </a:solidFill>
                          <a:effectLst/>
                          <a:latin typeface="+mn-lt"/>
                          <a:ea typeface="+mn-ea"/>
                          <a:cs typeface="+mn-cs"/>
                        </a:rPr>
                        <a:t>(X,Y, </a:t>
                      </a:r>
                      <a:r>
                        <a:rPr lang="en-US" altLang="zh-CN" sz="1400" b="1" kern="1200" dirty="0" err="1">
                          <a:solidFill>
                            <a:schemeClr val="accent4"/>
                          </a:solidFill>
                          <a:effectLst/>
                          <a:latin typeface="+mn-lt"/>
                          <a:ea typeface="+mn-ea"/>
                          <a:cs typeface="+mn-cs"/>
                        </a:rPr>
                        <a:t>test_size</a:t>
                      </a:r>
                      <a:r>
                        <a:rPr lang="en-US" altLang="zh-CN" sz="1400" b="1" kern="1200" dirty="0">
                          <a:solidFill>
                            <a:schemeClr val="accent4"/>
                          </a:solidFill>
                          <a:effectLst/>
                          <a:latin typeface="+mn-lt"/>
                          <a:ea typeface="+mn-ea"/>
                          <a:cs typeface="+mn-cs"/>
                        </a:rPr>
                        <a:t> = 0.3)</a:t>
                      </a:r>
                      <a:endParaRPr lang="zh-CN" altLang="zh-CN" sz="1400" b="1" kern="1200" dirty="0">
                        <a:solidFill>
                          <a:schemeClr val="accent4"/>
                        </a:solidFill>
                        <a:effectLst/>
                        <a:latin typeface="+mn-lt"/>
                        <a:ea typeface="+mn-ea"/>
                        <a:cs typeface="+mn-cs"/>
                      </a:endParaRPr>
                    </a:p>
                    <a:p>
                      <a:r>
                        <a:rPr lang="en-US" altLang="zh-CN" sz="1400" b="1" kern="1200" dirty="0" err="1">
                          <a:solidFill>
                            <a:schemeClr val="accent4"/>
                          </a:solidFill>
                          <a:effectLst/>
                          <a:latin typeface="+mn-lt"/>
                          <a:ea typeface="+mn-ea"/>
                          <a:cs typeface="+mn-cs"/>
                        </a:rPr>
                        <a:t>model.fit</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x_train,y_train</a:t>
                      </a:r>
                      <a:r>
                        <a:rPr lang="en-US" altLang="zh-CN" sz="1400" b="1" kern="1200" dirty="0">
                          <a:solidFill>
                            <a:schemeClr val="accent4"/>
                          </a:solidFill>
                          <a:effectLst/>
                          <a:latin typeface="+mn-lt"/>
                          <a:ea typeface="+mn-ea"/>
                          <a:cs typeface="+mn-cs"/>
                        </a:rPr>
                        <a:t>) </a:t>
                      </a:r>
                      <a:endParaRPr lang="zh-CN"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print("</a:t>
                      </a:r>
                      <a:r>
                        <a:rPr lang="zh-CN" altLang="zh-CN" sz="1400" b="1" kern="1200" dirty="0">
                          <a:solidFill>
                            <a:schemeClr val="accent4"/>
                          </a:solidFill>
                          <a:effectLst/>
                          <a:latin typeface="+mn-lt"/>
                          <a:ea typeface="+mn-ea"/>
                          <a:cs typeface="+mn-cs"/>
                        </a:rPr>
                        <a:t>神经网络模型训练集的准确率：</a:t>
                      </a:r>
                      <a:r>
                        <a:rPr lang="en-US" altLang="zh-CN" sz="1400" b="1" kern="1200" dirty="0">
                          <a:solidFill>
                            <a:schemeClr val="accent4"/>
                          </a:solidFill>
                          <a:effectLst/>
                          <a:latin typeface="+mn-lt"/>
                          <a:ea typeface="+mn-ea"/>
                          <a:cs typeface="+mn-cs"/>
                        </a:rPr>
                        <a:t>%.3f" %</a:t>
                      </a:r>
                      <a:r>
                        <a:rPr lang="en-US" altLang="zh-CN" sz="1400" b="1" kern="1200" dirty="0" err="1">
                          <a:solidFill>
                            <a:schemeClr val="accent4"/>
                          </a:solidFill>
                          <a:effectLst/>
                          <a:latin typeface="+mn-lt"/>
                          <a:ea typeface="+mn-ea"/>
                          <a:cs typeface="+mn-cs"/>
                        </a:rPr>
                        <a:t>model.score</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x_train</a:t>
                      </a:r>
                      <a:r>
                        <a:rPr lang="en-US" altLang="zh-CN" sz="1400" b="1" kern="1200" dirty="0">
                          <a:solidFill>
                            <a:schemeClr val="accent4"/>
                          </a:solidFill>
                          <a:effectLst/>
                          <a:latin typeface="+mn-lt"/>
                          <a:ea typeface="+mn-ea"/>
                          <a:cs typeface="+mn-cs"/>
                        </a:rPr>
                        <a:t>, </a:t>
                      </a:r>
                      <a:r>
                        <a:rPr lang="en-US" altLang="zh-CN" sz="1400" b="1" kern="1200" dirty="0" err="1">
                          <a:solidFill>
                            <a:schemeClr val="accent4"/>
                          </a:solidFill>
                          <a:effectLst/>
                          <a:latin typeface="+mn-lt"/>
                          <a:ea typeface="+mn-ea"/>
                          <a:cs typeface="+mn-cs"/>
                        </a:rPr>
                        <a:t>y_train</a:t>
                      </a:r>
                      <a:r>
                        <a:rPr lang="en-US" altLang="zh-CN" sz="1400" b="1" kern="1200" dirty="0">
                          <a:solidFill>
                            <a:schemeClr val="accent4"/>
                          </a:solidFill>
                          <a:effectLst/>
                          <a:latin typeface="+mn-lt"/>
                          <a:ea typeface="+mn-ea"/>
                          <a:cs typeface="+mn-cs"/>
                        </a:rPr>
                        <a:t>))</a:t>
                      </a:r>
                      <a:endParaRPr lang="zh-CN"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print("</a:t>
                      </a:r>
                      <a:r>
                        <a:rPr lang="zh-CN" altLang="zh-CN" sz="1400" b="1" kern="1200" dirty="0">
                          <a:solidFill>
                            <a:schemeClr val="accent4"/>
                          </a:solidFill>
                          <a:effectLst/>
                          <a:latin typeface="+mn-lt"/>
                          <a:ea typeface="+mn-ea"/>
                          <a:cs typeface="+mn-cs"/>
                        </a:rPr>
                        <a:t>神经网络模型测试集的准确率：</a:t>
                      </a:r>
                      <a:r>
                        <a:rPr lang="en-US" altLang="zh-CN" sz="1400" b="1" kern="1200" dirty="0">
                          <a:solidFill>
                            <a:schemeClr val="accent4"/>
                          </a:solidFill>
                          <a:effectLst/>
                          <a:latin typeface="+mn-lt"/>
                          <a:ea typeface="+mn-ea"/>
                          <a:cs typeface="+mn-cs"/>
                        </a:rPr>
                        <a:t>%.3f" %</a:t>
                      </a:r>
                      <a:r>
                        <a:rPr lang="en-US" altLang="zh-CN" sz="1400" b="1" kern="1200" dirty="0" err="1">
                          <a:solidFill>
                            <a:schemeClr val="accent4"/>
                          </a:solidFill>
                          <a:effectLst/>
                          <a:latin typeface="+mn-lt"/>
                          <a:ea typeface="+mn-ea"/>
                          <a:cs typeface="+mn-cs"/>
                        </a:rPr>
                        <a:t>model.score</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x_test</a:t>
                      </a:r>
                      <a:r>
                        <a:rPr lang="en-US" altLang="zh-CN" sz="1400" b="1" kern="1200" dirty="0">
                          <a:solidFill>
                            <a:schemeClr val="accent4"/>
                          </a:solidFill>
                          <a:effectLst/>
                          <a:latin typeface="+mn-lt"/>
                          <a:ea typeface="+mn-ea"/>
                          <a:cs typeface="+mn-cs"/>
                        </a:rPr>
                        <a:t>, </a:t>
                      </a:r>
                      <a:r>
                        <a:rPr lang="en-US" altLang="zh-CN" sz="1400" b="1" kern="1200" dirty="0" err="1">
                          <a:solidFill>
                            <a:schemeClr val="accent4"/>
                          </a:solidFill>
                          <a:effectLst/>
                          <a:latin typeface="+mn-lt"/>
                          <a:ea typeface="+mn-ea"/>
                          <a:cs typeface="+mn-cs"/>
                        </a:rPr>
                        <a:t>y_test</a:t>
                      </a:r>
                      <a:r>
                        <a:rPr lang="en-US" altLang="zh-CN" sz="1400" b="1" kern="1200" dirty="0">
                          <a:solidFill>
                            <a:schemeClr val="accent4"/>
                          </a:solidFill>
                          <a:effectLst/>
                          <a:latin typeface="+mn-lt"/>
                          <a:ea typeface="+mn-ea"/>
                          <a:cs typeface="+mn-cs"/>
                        </a:rPr>
                        <a:t>))</a:t>
                      </a:r>
                      <a:endParaRPr lang="zh-CN" altLang="zh-CN" sz="1400" b="1" kern="1200" dirty="0">
                        <a:solidFill>
                          <a:schemeClr val="accent4"/>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内容占位符 8"/>
          <p:cNvGraphicFramePr>
            <a:graphicFrameLocks/>
          </p:cNvGraphicFramePr>
          <p:nvPr>
            <p:extLst>
              <p:ext uri="{D42A27DB-BD31-4B8C-83A1-F6EECF244321}">
                <p14:modId xmlns:p14="http://schemas.microsoft.com/office/powerpoint/2010/main" val="4063502133"/>
              </p:ext>
            </p:extLst>
          </p:nvPr>
        </p:nvGraphicFramePr>
        <p:xfrm>
          <a:off x="1835696" y="4083917"/>
          <a:ext cx="6406406" cy="627888"/>
        </p:xfrm>
        <a:graphic>
          <a:graphicData uri="http://schemas.openxmlformats.org/drawingml/2006/table">
            <a:tbl>
              <a:tblPr firstRow="1" firstCol="1" bandRow="1">
                <a:tableStyleId>{5C22544A-7EE6-4342-B048-85BDC9FD1C3A}</a:tableStyleId>
              </a:tblPr>
              <a:tblGrid>
                <a:gridCol w="6406406">
                  <a:extLst>
                    <a:ext uri="{9D8B030D-6E8A-4147-A177-3AD203B41FA5}">
                      <a16:colId xmlns:a16="http://schemas.microsoft.com/office/drawing/2014/main" xmlns="" val="20000"/>
                    </a:ext>
                  </a:extLst>
                </a:gridCol>
              </a:tblGrid>
              <a:tr h="94955">
                <a:tc>
                  <a:txBody>
                    <a:bodyPr/>
                    <a:lstStyle/>
                    <a:p>
                      <a:pPr algn="ctr">
                        <a:lnSpc>
                          <a:spcPct val="120000"/>
                        </a:lnSpc>
                        <a:spcAft>
                          <a:spcPts val="0"/>
                        </a:spcAft>
                      </a:pPr>
                      <a:r>
                        <a:rPr lang="zh-CN" altLang="en-US" sz="1100" kern="100" dirty="0">
                          <a:effectLst/>
                          <a:latin typeface="Times New Roman" panose="02020603050405020304" pitchFamily="18" charset="0"/>
                          <a:ea typeface="宋体" panose="02010600030101010101" pitchFamily="2" charset="-122"/>
                          <a:cs typeface="Times New Roman" panose="02020603050405020304" pitchFamily="18" charset="0"/>
                        </a:rPr>
                        <a:t>运行及结果</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201030">
                <a:tc>
                  <a:txBody>
                    <a:bodyPr/>
                    <a:lstStyle/>
                    <a:p>
                      <a:r>
                        <a:rPr lang="zh-CN" altLang="zh-CN" sz="1400" b="1" kern="1200" dirty="0">
                          <a:solidFill>
                            <a:schemeClr val="accent4"/>
                          </a:solidFill>
                          <a:effectLst/>
                          <a:latin typeface="+mn-lt"/>
                          <a:ea typeface="+mn-ea"/>
                          <a:cs typeface="+mn-cs"/>
                        </a:rPr>
                        <a:t>神经网络模型训练集的准确率：</a:t>
                      </a:r>
                      <a:r>
                        <a:rPr lang="en-US" altLang="zh-CN" sz="1400" b="1" kern="1200" dirty="0">
                          <a:solidFill>
                            <a:schemeClr val="accent4"/>
                          </a:solidFill>
                          <a:effectLst/>
                          <a:latin typeface="+mn-lt"/>
                          <a:ea typeface="+mn-ea"/>
                          <a:cs typeface="+mn-cs"/>
                        </a:rPr>
                        <a:t>0.981</a:t>
                      </a:r>
                    </a:p>
                    <a:p>
                      <a:r>
                        <a:rPr lang="zh-CN" altLang="zh-CN" sz="1400" b="1" kern="1200" dirty="0">
                          <a:solidFill>
                            <a:schemeClr val="accent4"/>
                          </a:solidFill>
                          <a:effectLst/>
                          <a:latin typeface="+mn-lt"/>
                          <a:ea typeface="+mn-ea"/>
                          <a:cs typeface="+mn-cs"/>
                        </a:rPr>
                        <a:t>神经网络模型测试集的准确率：</a:t>
                      </a:r>
                      <a:r>
                        <a:rPr lang="en-US" altLang="zh-CN" sz="1400" b="1" kern="1200" dirty="0">
                          <a:solidFill>
                            <a:schemeClr val="accent4"/>
                          </a:solidFill>
                          <a:effectLst/>
                          <a:latin typeface="+mn-lt"/>
                          <a:ea typeface="+mn-ea"/>
                          <a:cs typeface="+mn-cs"/>
                        </a:rPr>
                        <a:t>0.933</a:t>
                      </a:r>
                      <a:endParaRPr lang="zh-CN" altLang="zh-CN" sz="1400" b="1" kern="1200" dirty="0">
                        <a:solidFill>
                          <a:schemeClr val="accent4"/>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7" name="标题 1"/>
          <p:cNvSpPr txBox="1">
            <a:spLocks/>
          </p:cNvSpPr>
          <p:nvPr/>
        </p:nvSpPr>
        <p:spPr>
          <a:xfrm>
            <a:off x="1691680" y="184666"/>
            <a:ext cx="7458670" cy="49795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en-US" altLang="zh-CN" sz="2400" dirty="0" err="1"/>
              <a:t>Sklearn</a:t>
            </a:r>
            <a:r>
              <a:rPr lang="zh-CN" altLang="en-US" sz="2400" dirty="0"/>
              <a:t>实现</a:t>
            </a:r>
            <a:r>
              <a:rPr lang="en-US" altLang="zh-CN" sz="2400" dirty="0"/>
              <a:t>BP</a:t>
            </a:r>
            <a:r>
              <a:rPr lang="zh-CN" altLang="en-US" sz="2400" dirty="0"/>
              <a:t>神经网络算法</a:t>
            </a:r>
            <a:endParaRPr lang="en-US" altLang="zh-CN" sz="2400" dirty="0"/>
          </a:p>
        </p:txBody>
      </p:sp>
    </p:spTree>
    <p:extLst>
      <p:ext uri="{BB962C8B-B14F-4D97-AF65-F5344CB8AC3E}">
        <p14:creationId xmlns:p14="http://schemas.microsoft.com/office/powerpoint/2010/main" val="545868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1366267"/>
            <a:ext cx="6624736" cy="2861667"/>
          </a:xfrm>
          <a:prstGeom prst="rect">
            <a:avLst/>
          </a:prstGeom>
        </p:spPr>
        <p:txBody>
          <a:bodyPr/>
          <a:lstStyle/>
          <a:p>
            <a:pPr lvl="1">
              <a:lnSpc>
                <a:spcPct val="150000"/>
              </a:lnSpc>
            </a:pPr>
            <a:r>
              <a:rPr lang="zh-CN" altLang="en-US" sz="2000" dirty="0">
                <a:latin typeface="微软雅黑" pitchFamily="34" charset="-122"/>
                <a:ea typeface="微软雅黑" pitchFamily="34" charset="-122"/>
              </a:rPr>
              <a:t>创建数据集：分类问题样本生成器</a:t>
            </a:r>
            <a:endParaRPr lang="en-US" altLang="zh-CN" sz="2000" dirty="0">
              <a:latin typeface="微软雅黑" pitchFamily="34" charset="-122"/>
              <a:ea typeface="微软雅黑" pitchFamily="34" charset="-122"/>
            </a:endParaRPr>
          </a:p>
          <a:p>
            <a:pPr marL="238125" lvl="2" indent="0">
              <a:lnSpc>
                <a:spcPct val="150000"/>
              </a:lnSpc>
              <a:buNone/>
            </a:pPr>
            <a:endParaRPr lang="en-US" altLang="zh-CN" sz="2000" dirty="0">
              <a:latin typeface="微软雅黑" pitchFamily="34" charset="-122"/>
              <a:ea typeface="微软雅黑" pitchFamily="34" charset="-122"/>
            </a:endParaRPr>
          </a:p>
          <a:p>
            <a:pPr marL="238125" lvl="2" indent="0">
              <a:lnSpc>
                <a:spcPct val="150000"/>
              </a:lnSpc>
              <a:buNone/>
            </a:pPr>
            <a:endParaRPr lang="en-US" altLang="zh-CN" sz="2000" dirty="0">
              <a:latin typeface="微软雅黑" pitchFamily="34" charset="-122"/>
              <a:ea typeface="微软雅黑" pitchFamily="34" charset="-122"/>
            </a:endParaRPr>
          </a:p>
          <a:p>
            <a:pPr lvl="2">
              <a:lnSpc>
                <a:spcPct val="150000"/>
              </a:lnSpc>
            </a:pPr>
            <a:r>
              <a:rPr lang="zh-CN" altLang="en-US" sz="2000" dirty="0">
                <a:latin typeface="微软雅黑" pitchFamily="34" charset="-122"/>
                <a:ea typeface="微软雅黑" pitchFamily="34" charset="-122"/>
              </a:rPr>
              <a:t>生成一个</a:t>
            </a:r>
            <a:r>
              <a:rPr lang="zh-CN" altLang="zh-CN" sz="2000" dirty="0">
                <a:latin typeface="微软雅黑" pitchFamily="34" charset="-122"/>
                <a:ea typeface="微软雅黑" pitchFamily="34" charset="-122"/>
              </a:rPr>
              <a:t>包含</a:t>
            </a:r>
            <a:r>
              <a:rPr lang="en-US" altLang="zh-CN" sz="2000" dirty="0">
                <a:latin typeface="微软雅黑" pitchFamily="34" charset="-122"/>
                <a:ea typeface="微软雅黑" pitchFamily="34" charset="-122"/>
              </a:rPr>
              <a:t>300</a:t>
            </a:r>
            <a:r>
              <a:rPr lang="zh-CN" altLang="zh-CN" sz="2000" dirty="0">
                <a:latin typeface="微软雅黑" pitchFamily="34" charset="-122"/>
                <a:ea typeface="微软雅黑" pitchFamily="34" charset="-122"/>
              </a:rPr>
              <a:t>个样本、</a:t>
            </a:r>
            <a:r>
              <a:rPr lang="en-US" altLang="zh-CN" sz="2000" dirty="0">
                <a:latin typeface="微软雅黑" pitchFamily="34" charset="-122"/>
                <a:ea typeface="微软雅黑" pitchFamily="34" charset="-122"/>
              </a:rPr>
              <a:t>5</a:t>
            </a:r>
            <a:r>
              <a:rPr lang="zh-CN" altLang="zh-CN" sz="2000" dirty="0">
                <a:latin typeface="微软雅黑" pitchFamily="34" charset="-122"/>
                <a:ea typeface="微软雅黑" pitchFamily="34" charset="-122"/>
              </a:rPr>
              <a:t>个特征</a:t>
            </a:r>
            <a:r>
              <a:rPr lang="zh-CN" altLang="en-US" sz="2000" dirty="0">
                <a:latin typeface="微软雅黑" pitchFamily="34" charset="-122"/>
                <a:ea typeface="微软雅黑" pitchFamily="34" charset="-122"/>
              </a:rPr>
              <a:t>的二分类数据集。</a:t>
            </a:r>
            <a:endParaRPr lang="en-US" altLang="zh-CN" sz="2000" dirty="0">
              <a:latin typeface="微软雅黑" pitchFamily="34" charset="-122"/>
              <a:ea typeface="微软雅黑" pitchFamily="3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1537129080"/>
              </p:ext>
            </p:extLst>
          </p:nvPr>
        </p:nvGraphicFramePr>
        <p:xfrm>
          <a:off x="2130418" y="3435846"/>
          <a:ext cx="6624736" cy="1152128"/>
        </p:xfrm>
        <a:graphic>
          <a:graphicData uri="http://schemas.openxmlformats.org/drawingml/2006/table">
            <a:tbl>
              <a:tblPr firstRow="1" bandRow="1">
                <a:tableStyleId>{5C22544A-7EE6-4342-B048-85BDC9FD1C3A}</a:tableStyleId>
              </a:tblPr>
              <a:tblGrid>
                <a:gridCol w="1160392">
                  <a:extLst>
                    <a:ext uri="{9D8B030D-6E8A-4147-A177-3AD203B41FA5}">
                      <a16:colId xmlns:a16="http://schemas.microsoft.com/office/drawing/2014/main" xmlns="" val="3296080332"/>
                    </a:ext>
                  </a:extLst>
                </a:gridCol>
                <a:gridCol w="5464344">
                  <a:extLst>
                    <a:ext uri="{9D8B030D-6E8A-4147-A177-3AD203B41FA5}">
                      <a16:colId xmlns:a16="http://schemas.microsoft.com/office/drawing/2014/main" xmlns="" val="3781988497"/>
                    </a:ext>
                  </a:extLst>
                </a:gridCol>
              </a:tblGrid>
              <a:tr h="411474">
                <a:tc>
                  <a:txBody>
                    <a:bodyPr/>
                    <a:lstStyle/>
                    <a:p>
                      <a:r>
                        <a:rPr lang="en-US" altLang="zh-CN" sz="1800" b="0" dirty="0">
                          <a:solidFill>
                            <a:schemeClr val="tx1"/>
                          </a:solidFill>
                        </a:rPr>
                        <a:t>In[23]</a:t>
                      </a:r>
                      <a:endParaRPr lang="zh-CN" altLang="en-US"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b="0" dirty="0">
                          <a:solidFill>
                            <a:schemeClr val="tx1"/>
                          </a:solidFill>
                        </a:rPr>
                        <a:t>from </a:t>
                      </a:r>
                      <a:r>
                        <a:rPr lang="en-US" altLang="zh-CN" sz="1800" b="0" dirty="0" err="1">
                          <a:solidFill>
                            <a:schemeClr val="tx1"/>
                          </a:solidFill>
                        </a:rPr>
                        <a:t>sklearn.datasets</a:t>
                      </a:r>
                      <a:r>
                        <a:rPr lang="en-US" altLang="zh-CN" sz="1800" b="0" dirty="0">
                          <a:solidFill>
                            <a:schemeClr val="tx1"/>
                          </a:solidFill>
                        </a:rPr>
                        <a:t> import </a:t>
                      </a:r>
                      <a:r>
                        <a:rPr lang="en-US" altLang="zh-CN" sz="1800" b="0" dirty="0" err="1">
                          <a:solidFill>
                            <a:schemeClr val="tx1"/>
                          </a:solidFill>
                        </a:rPr>
                        <a:t>make_classification</a:t>
                      </a:r>
                      <a:endParaRPr lang="en-US" altLang="zh-CN" sz="18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740654">
                <a:tc>
                  <a:txBody>
                    <a:bodyPr/>
                    <a:lstStyle/>
                    <a:p>
                      <a:r>
                        <a:rPr lang="en-US" altLang="zh-CN" sz="1800" dirty="0"/>
                        <a:t>In[24]</a:t>
                      </a:r>
                      <a:endParaRPr lang="zh-CN" altLang="en-US" sz="18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800" dirty="0"/>
                        <a:t>X, y = </a:t>
                      </a:r>
                      <a:r>
                        <a:rPr lang="en-US" altLang="zh-CN" sz="1800" dirty="0" err="1"/>
                        <a:t>make_classification</a:t>
                      </a:r>
                      <a:r>
                        <a:rPr lang="en-US" altLang="zh-CN" sz="1800" dirty="0"/>
                        <a:t>(</a:t>
                      </a:r>
                      <a:r>
                        <a:rPr lang="en-US" altLang="zh-CN" sz="1800" dirty="0" err="1"/>
                        <a:t>n_samples</a:t>
                      </a:r>
                      <a:r>
                        <a:rPr lang="en-US" altLang="zh-CN" sz="1800" dirty="0"/>
                        <a:t>=300, </a:t>
                      </a:r>
                      <a:r>
                        <a:rPr lang="en-US" altLang="zh-CN" sz="1800" dirty="0" err="1"/>
                        <a:t>n_features</a:t>
                      </a:r>
                      <a:r>
                        <a:rPr lang="en-US" altLang="zh-CN" sz="1800" dirty="0"/>
                        <a:t>=5, </a:t>
                      </a:r>
                      <a:r>
                        <a:rPr lang="en-US" altLang="zh-CN" sz="1800" dirty="0" err="1"/>
                        <a:t>n_classes</a:t>
                      </a:r>
                      <a:r>
                        <a:rPr lang="en-US" altLang="zh-CN" sz="1800" dirty="0"/>
                        <a:t>=2)</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bl>
          </a:graphicData>
        </a:graphic>
      </p:graphicFrame>
      <p:pic>
        <p:nvPicPr>
          <p:cNvPr id="3" name="图片 2"/>
          <p:cNvPicPr>
            <a:picLocks noChangeAspect="1"/>
          </p:cNvPicPr>
          <p:nvPr/>
        </p:nvPicPr>
        <p:blipFill>
          <a:blip r:embed="rId3"/>
          <a:stretch>
            <a:fillRect/>
          </a:stretch>
        </p:blipFill>
        <p:spPr>
          <a:xfrm>
            <a:off x="2050680" y="1851670"/>
            <a:ext cx="6769792" cy="757751"/>
          </a:xfrm>
          <a:prstGeom prst="rect">
            <a:avLst/>
          </a:prstGeom>
        </p:spPr>
      </p:pic>
      <p:sp>
        <p:nvSpPr>
          <p:cNvPr id="2" name="标题 1">
            <a:extLst>
              <a:ext uri="{FF2B5EF4-FFF2-40B4-BE49-F238E27FC236}">
                <a16:creationId xmlns:a16="http://schemas.microsoft.com/office/drawing/2014/main" xmlns="" id="{12F456FD-9B87-2288-CF2E-BFB30C6DC673}"/>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
        <p:nvSpPr>
          <p:cNvPr id="5" name="内容占位符 3">
            <a:extLst>
              <a:ext uri="{FF2B5EF4-FFF2-40B4-BE49-F238E27FC236}">
                <a16:creationId xmlns:a16="http://schemas.microsoft.com/office/drawing/2014/main" xmlns="" id="{85A75FC6-1EB5-30C7-EFA3-97D8308C6C49}"/>
              </a:ext>
            </a:extLst>
          </p:cNvPr>
          <p:cNvSpPr txBox="1">
            <a:spLocks/>
          </p:cNvSpPr>
          <p:nvPr/>
        </p:nvSpPr>
        <p:spPr>
          <a:xfrm>
            <a:off x="1783770" y="869668"/>
            <a:ext cx="7180718" cy="47794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buFont typeface="Wingdings" panose="05000000000000000000" pitchFamily="2" charset="2"/>
              <a:buNone/>
            </a:pPr>
            <a:r>
              <a:rPr lang="en-US" altLang="zh-CN" sz="2000" b="1" dirty="0">
                <a:latin typeface="微软雅黑" pitchFamily="34" charset="-122"/>
                <a:ea typeface="微软雅黑" pitchFamily="34" charset="-122"/>
              </a:rPr>
              <a:t> 1. </a:t>
            </a:r>
            <a:r>
              <a:rPr lang="zh-CN" altLang="en-US" sz="2000" b="1" dirty="0">
                <a:latin typeface="微软雅黑" pitchFamily="34" charset="-122"/>
                <a:ea typeface="微软雅黑" pitchFamily="34" charset="-122"/>
              </a:rPr>
              <a:t>获取数据</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226006344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51470"/>
            <a:ext cx="7458670" cy="720080"/>
          </a:xfrm>
          <a:prstGeom prst="rect">
            <a:avLst/>
          </a:prstGeom>
        </p:spPr>
        <p:txBody>
          <a:bodyPr/>
          <a:lstStyle/>
          <a:p>
            <a:pPr>
              <a:lnSpc>
                <a:spcPct val="150000"/>
              </a:lnSpc>
            </a:pPr>
            <a:r>
              <a:rPr kumimoji="1" lang="en-US" altLang="zh-CN" sz="2400" b="1" dirty="0">
                <a:latin typeface="+mj-ea"/>
              </a:rPr>
              <a:t> 4  </a:t>
            </a:r>
            <a:r>
              <a:rPr lang="zh-CN" altLang="en-US" sz="2400" b="1" dirty="0">
                <a:latin typeface="+mj-ea"/>
              </a:rPr>
              <a:t>深度学习</a:t>
            </a:r>
            <a:r>
              <a:rPr lang="zh-CN" altLang="en-US" sz="2400" b="1" dirty="0"/>
              <a:t>（</a:t>
            </a:r>
            <a:r>
              <a:rPr lang="en-US" altLang="zh-CN" sz="2400" b="1" dirty="0"/>
              <a:t>Deep Learning</a:t>
            </a:r>
            <a:r>
              <a:rPr lang="zh-CN" altLang="en-US" sz="2400" b="1" dirty="0"/>
              <a:t>）</a:t>
            </a:r>
            <a:endParaRPr kumimoji="1" lang="zh-CN" altLang="en-US" sz="2400" b="1" dirty="0">
              <a:latin typeface="+mj-ea"/>
            </a:endParaRPr>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200800" cy="4176464"/>
          </a:xfrm>
          <a:prstGeom prst="rect">
            <a:avLst/>
          </a:prstGeom>
        </p:spPr>
        <p:txBody>
          <a:bodyPr/>
          <a:lstStyle/>
          <a:p>
            <a:pPr marL="0" lvl="1" indent="0" algn="just">
              <a:lnSpc>
                <a:spcPct val="150000"/>
              </a:lnSpc>
              <a:buNone/>
            </a:pPr>
            <a:r>
              <a:rPr lang="zh-CN" altLang="en-US" sz="1800" b="1" dirty="0">
                <a:latin typeface="微软雅黑" pitchFamily="34" charset="-122"/>
                <a:ea typeface="微软雅黑" pitchFamily="34" charset="-122"/>
              </a:rPr>
              <a:t>基本概念</a:t>
            </a:r>
            <a:endParaRPr lang="en-US" altLang="zh-CN" sz="1800" b="1" dirty="0">
              <a:latin typeface="微软雅黑" pitchFamily="34" charset="-122"/>
              <a:ea typeface="微软雅黑" pitchFamily="34" charset="-122"/>
            </a:endParaRPr>
          </a:p>
          <a:p>
            <a:pPr lvl="1" algn="just">
              <a:lnSpc>
                <a:spcPct val="150000"/>
              </a:lnSpc>
            </a:pPr>
            <a:r>
              <a:rPr lang="zh-CN" altLang="zh-CN" dirty="0">
                <a:latin typeface="微软雅黑" pitchFamily="34" charset="-122"/>
                <a:ea typeface="微软雅黑" pitchFamily="34" charset="-122"/>
              </a:rPr>
              <a:t>深度学习是</a:t>
            </a:r>
            <a:r>
              <a:rPr lang="en-US" altLang="zh-CN" dirty="0">
                <a:latin typeface="微软雅黑" pitchFamily="34" charset="-122"/>
                <a:ea typeface="微软雅黑" pitchFamily="34" charset="-122"/>
              </a:rPr>
              <a:t>21</a:t>
            </a:r>
            <a:r>
              <a:rPr lang="zh-CN" altLang="zh-CN" dirty="0">
                <a:latin typeface="微软雅黑" pitchFamily="34" charset="-122"/>
                <a:ea typeface="微软雅黑" pitchFamily="34" charset="-122"/>
              </a:rPr>
              <a:t>世纪初流行起来的机器学习方法，它依赖于更深层次的神经网络。深度学习在图像识别、语音识别、自然语言处理、机器人等领域，获得了超过传统机器学习方法的性能</a:t>
            </a:r>
            <a:r>
              <a:rPr lang="zh-CN" altLang="en-US" dirty="0">
                <a:latin typeface="微软雅黑" pitchFamily="34" charset="-122"/>
                <a:ea typeface="微软雅黑" pitchFamily="34" charset="-122"/>
              </a:rPr>
              <a:t>。</a:t>
            </a:r>
          </a:p>
          <a:p>
            <a:pPr lvl="2">
              <a:buFont typeface="Arial" pitchFamily="34" charset="0"/>
              <a:buChar char="•"/>
            </a:pPr>
            <a:r>
              <a:rPr lang="zh-CN" altLang="zh-CN" dirty="0"/>
              <a:t>在人脸识别</a:t>
            </a:r>
            <a:r>
              <a:rPr lang="en-US" altLang="zh-CN" dirty="0"/>
              <a:t>(Face Recognition)</a:t>
            </a:r>
            <a:r>
              <a:rPr lang="zh-CN" altLang="zh-CN" dirty="0"/>
              <a:t>比赛</a:t>
            </a:r>
            <a:r>
              <a:rPr lang="en-US" altLang="zh-CN" dirty="0"/>
              <a:t>LFW</a:t>
            </a:r>
            <a:r>
              <a:rPr lang="zh-CN" altLang="zh-CN" dirty="0"/>
              <a:t>和自然图像分类比赛</a:t>
            </a:r>
            <a:r>
              <a:rPr lang="en-US" altLang="zh-CN" dirty="0"/>
              <a:t>ImageNet</a:t>
            </a:r>
            <a:r>
              <a:rPr lang="zh-CN" altLang="zh-CN" dirty="0"/>
              <a:t>中，获得了超过人类的识别能力。</a:t>
            </a:r>
            <a:r>
              <a:rPr lang="en-US" altLang="zh-CN" dirty="0"/>
              <a:t> </a:t>
            </a:r>
            <a:endParaRPr lang="zh-CN" altLang="en-US" dirty="0"/>
          </a:p>
          <a:p>
            <a:pPr lvl="2">
              <a:buFont typeface="Arial" pitchFamily="34" charset="0"/>
              <a:buChar char="•"/>
            </a:pPr>
            <a:r>
              <a:rPr lang="en-US" altLang="zh-CN" dirty="0"/>
              <a:t>2016</a:t>
            </a:r>
            <a:r>
              <a:rPr lang="zh-CN" altLang="zh-CN" dirty="0"/>
              <a:t>年，</a:t>
            </a:r>
            <a:r>
              <a:rPr lang="en-US" altLang="zh-CN" dirty="0"/>
              <a:t>Google</a:t>
            </a:r>
            <a:r>
              <a:rPr lang="zh-CN" altLang="zh-CN" dirty="0"/>
              <a:t>的</a:t>
            </a:r>
            <a:r>
              <a:rPr lang="en-US" altLang="zh-CN" dirty="0"/>
              <a:t>Alpha GO</a:t>
            </a:r>
            <a:r>
              <a:rPr lang="zh-CN" altLang="zh-CN" dirty="0"/>
              <a:t>围棋程序，击败了人类棋手李世石九段，再次显示了深度学习技术的强大威力。</a:t>
            </a:r>
            <a:endParaRPr lang="en-US" altLang="zh-CN" dirty="0"/>
          </a:p>
          <a:p>
            <a:pPr lvl="1" algn="just">
              <a:lnSpc>
                <a:spcPct val="150000"/>
              </a:lnSpc>
            </a:pPr>
            <a:r>
              <a:rPr lang="zh-CN" altLang="zh-CN" dirty="0">
                <a:latin typeface="微软雅黑" pitchFamily="34" charset="-122"/>
                <a:ea typeface="微软雅黑" pitchFamily="34" charset="-122"/>
              </a:rPr>
              <a:t>深度学习流行起来的一个因素是人们找到了提高深度神经网络模型训练效率的方法。主要的贡献者是</a:t>
            </a:r>
            <a:r>
              <a:rPr lang="en-US" altLang="zh-CN" dirty="0">
                <a:latin typeface="微软雅黑" pitchFamily="34" charset="-122"/>
                <a:ea typeface="微软雅黑" pitchFamily="34" charset="-122"/>
              </a:rPr>
              <a:t>Toronto</a:t>
            </a:r>
            <a:r>
              <a:rPr lang="zh-CN" altLang="zh-CN" dirty="0">
                <a:latin typeface="微软雅黑" pitchFamily="34" charset="-122"/>
                <a:ea typeface="微软雅黑" pitchFamily="34" charset="-122"/>
              </a:rPr>
              <a:t>大学的</a:t>
            </a:r>
            <a:r>
              <a:rPr lang="en-US" altLang="zh-CN" dirty="0">
                <a:latin typeface="微软雅黑" pitchFamily="34" charset="-122"/>
                <a:ea typeface="微软雅黑" pitchFamily="34" charset="-122"/>
              </a:rPr>
              <a:t>Hinton</a:t>
            </a:r>
            <a:r>
              <a:rPr lang="zh-CN" altLang="zh-CN" dirty="0">
                <a:latin typeface="微软雅黑" pitchFamily="34" charset="-122"/>
                <a:ea typeface="微软雅黑" pitchFamily="34" charset="-122"/>
              </a:rPr>
              <a:t>教授，</a:t>
            </a:r>
            <a:r>
              <a:rPr lang="en-US" altLang="zh-CN" dirty="0">
                <a:latin typeface="微软雅黑" pitchFamily="34" charset="-122"/>
                <a:ea typeface="微软雅黑" pitchFamily="34" charset="-122"/>
              </a:rPr>
              <a:t>2006</a:t>
            </a:r>
            <a:r>
              <a:rPr lang="zh-CN" altLang="zh-CN" dirty="0">
                <a:latin typeface="微软雅黑" pitchFamily="34" charset="-122"/>
                <a:ea typeface="微软雅黑" pitchFamily="34" charset="-122"/>
              </a:rPr>
              <a:t>年，他在</a:t>
            </a:r>
            <a:r>
              <a:rPr lang="en-US" altLang="zh-CN" dirty="0">
                <a:latin typeface="微软雅黑" pitchFamily="34" charset="-122"/>
                <a:ea typeface="微软雅黑" pitchFamily="34" charset="-122"/>
              </a:rPr>
              <a:t>Science</a:t>
            </a:r>
            <a:r>
              <a:rPr lang="zh-CN" altLang="zh-CN" dirty="0">
                <a:latin typeface="微软雅黑" pitchFamily="34" charset="-122"/>
                <a:ea typeface="微软雅黑" pitchFamily="34" charset="-122"/>
              </a:rPr>
              <a:t>杂志上发表了深度学习的里程碑式的论文，将深度学习的性能提升了一大截。</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31899543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xmlns="" id="{B839F20E-4994-43E2-8961-660487E5355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903786" y="2787774"/>
            <a:ext cx="4836566" cy="2304256"/>
          </a:xfrm>
          <a:prstGeom prst="rect">
            <a:avLst/>
          </a:prstGeom>
        </p:spPr>
      </p:pic>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1680" y="771550"/>
            <a:ext cx="7344816" cy="2088232"/>
          </a:xfrm>
          <a:prstGeom prst="rect">
            <a:avLst/>
          </a:prstGeom>
        </p:spPr>
        <p:txBody>
          <a:bodyPr/>
          <a:lstStyle/>
          <a:p>
            <a:pPr marL="0" lvl="1" indent="0" algn="just">
              <a:lnSpc>
                <a:spcPct val="150000"/>
              </a:lnSpc>
              <a:buNone/>
            </a:pPr>
            <a:r>
              <a:rPr lang="zh-CN" altLang="en-US" sz="1800" b="1" dirty="0">
                <a:latin typeface="微软雅黑" pitchFamily="34" charset="-122"/>
                <a:ea typeface="微软雅黑" pitchFamily="34" charset="-122"/>
              </a:rPr>
              <a:t>发展历程</a:t>
            </a:r>
            <a:endParaRPr lang="en-US" altLang="zh-CN" sz="1800" b="1" dirty="0">
              <a:latin typeface="微软雅黑" pitchFamily="34" charset="-122"/>
              <a:ea typeface="微软雅黑" pitchFamily="34" charset="-122"/>
            </a:endParaRPr>
          </a:p>
          <a:p>
            <a:pPr lvl="2">
              <a:lnSpc>
                <a:spcPct val="150000"/>
              </a:lnSpc>
              <a:buFont typeface="Arial" pitchFamily="34" charset="0"/>
              <a:buChar char="•"/>
            </a:pPr>
            <a:r>
              <a:rPr lang="zh-CN" altLang="zh-CN" dirty="0">
                <a:latin typeface="微软雅黑" pitchFamily="34" charset="-122"/>
                <a:ea typeface="微软雅黑" pitchFamily="34" charset="-122"/>
              </a:rPr>
              <a:t>随着大数据时代的到来，训练数据的增加可以减少过拟合发生。所以深度学习为代表的复杂模型开始受到关注。</a:t>
            </a:r>
            <a:endParaRPr lang="en-US" altLang="zh-CN" dirty="0">
              <a:latin typeface="微软雅黑" pitchFamily="34" charset="-122"/>
              <a:ea typeface="微软雅黑" pitchFamily="34" charset="-122"/>
            </a:endParaRPr>
          </a:p>
          <a:p>
            <a:pPr lvl="2">
              <a:lnSpc>
                <a:spcPct val="150000"/>
              </a:lnSpc>
              <a:buFont typeface="Arial" pitchFamily="34" charset="0"/>
              <a:buChar char="•"/>
            </a:pPr>
            <a:r>
              <a:rPr lang="zh-CN" altLang="zh-CN" dirty="0">
                <a:latin typeface="微软雅黑" pitchFamily="34" charset="-122"/>
                <a:ea typeface="微软雅黑" pitchFamily="34" charset="-122"/>
              </a:rPr>
              <a:t>深度学习模型就是很深层的神经网络，通过增加隐含层的数量，网络模型对数据的表达能力进一步增强，拥有着更强的学习能力。</a:t>
            </a:r>
            <a:endParaRPr lang="en-US" altLang="zh-CN" dirty="0">
              <a:latin typeface="微软雅黑" pitchFamily="34" charset="-122"/>
              <a:ea typeface="微软雅黑" pitchFamily="34" charset="-122"/>
            </a:endParaRPr>
          </a:p>
          <a:p>
            <a:pPr lvl="2">
              <a:buFont typeface="Arial" pitchFamily="34" charset="0"/>
              <a:buChar char="•"/>
            </a:pPr>
            <a:endParaRPr lang="en-US" altLang="zh-CN" dirty="0"/>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51470"/>
            <a:ext cx="7458670" cy="72008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 4  </a:t>
            </a:r>
            <a:r>
              <a:rPr lang="zh-CN" altLang="en-US" sz="2400" b="1" dirty="0">
                <a:latin typeface="+mj-ea"/>
              </a:rPr>
              <a:t>深度学习</a:t>
            </a:r>
            <a:r>
              <a:rPr lang="zh-CN" altLang="en-US" sz="2400" b="1" dirty="0"/>
              <a:t>（</a:t>
            </a:r>
            <a:r>
              <a:rPr lang="en-US" altLang="zh-CN" sz="2400" b="1" dirty="0"/>
              <a:t>Deep Learning</a:t>
            </a:r>
            <a:r>
              <a:rPr lang="zh-CN" altLang="en-US" sz="2400" b="1" dirty="0"/>
              <a:t>）</a:t>
            </a:r>
            <a:endParaRPr kumimoji="1" lang="zh-CN" altLang="en-US" sz="2400" b="1" dirty="0">
              <a:latin typeface="+mj-ea"/>
            </a:endParaRPr>
          </a:p>
        </p:txBody>
      </p:sp>
    </p:spTree>
    <p:extLst>
      <p:ext uri="{BB962C8B-B14F-4D97-AF65-F5344CB8AC3E}">
        <p14:creationId xmlns:p14="http://schemas.microsoft.com/office/powerpoint/2010/main" val="96073831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7"/>
            <a:ext cx="7386662" cy="4299943"/>
          </a:xfrm>
          <a:prstGeom prst="rect">
            <a:avLst/>
          </a:prstGeom>
        </p:spPr>
        <p:txBody>
          <a:bodyPr/>
          <a:lstStyle/>
          <a:p>
            <a:pPr marL="0" lvl="1" indent="0" algn="just">
              <a:lnSpc>
                <a:spcPct val="150000"/>
              </a:lnSpc>
              <a:buNone/>
            </a:pPr>
            <a:r>
              <a:rPr lang="zh-CN" altLang="en-US" sz="1800" b="1" dirty="0">
                <a:latin typeface="微软雅黑" pitchFamily="34" charset="-122"/>
                <a:ea typeface="微软雅黑" pitchFamily="34" charset="-122"/>
              </a:rPr>
              <a:t>模型训练问题：</a:t>
            </a:r>
            <a:endParaRPr lang="en-US" altLang="zh-CN" sz="1800" b="1" dirty="0">
              <a:latin typeface="微软雅黑" pitchFamily="34" charset="-122"/>
              <a:ea typeface="微软雅黑" pitchFamily="34" charset="-122"/>
            </a:endParaRPr>
          </a:p>
          <a:p>
            <a:pPr lvl="2">
              <a:lnSpc>
                <a:spcPct val="150000"/>
              </a:lnSpc>
              <a:buFont typeface="Arial" pitchFamily="34" charset="0"/>
              <a:buChar char="•"/>
            </a:pPr>
            <a:r>
              <a:rPr lang="zh-CN" altLang="en-US" dirty="0">
                <a:latin typeface="微软雅黑" pitchFamily="34" charset="-122"/>
                <a:ea typeface="微软雅黑" pitchFamily="34" charset="-122"/>
              </a:rPr>
              <a:t>随着网络深度的增加，随之而来的还有新问题。由于层数过多，传统的</a:t>
            </a:r>
            <a:r>
              <a:rPr lang="en-US" altLang="zh-CN" dirty="0">
                <a:latin typeface="微软雅黑" pitchFamily="34" charset="-122"/>
                <a:ea typeface="微软雅黑" pitchFamily="34" charset="-122"/>
              </a:rPr>
              <a:t>BP</a:t>
            </a:r>
            <a:r>
              <a:rPr lang="zh-CN" altLang="en-US" dirty="0">
                <a:latin typeface="微软雅黑" pitchFamily="34" charset="-122"/>
                <a:ea typeface="微软雅黑" pitchFamily="34" charset="-122"/>
              </a:rPr>
              <a:t>算法在进行误差逆传播的过程中很难收敛到稳定状态。所以我们需要采用新的方案进行多隐层网络的训练。</a:t>
            </a:r>
            <a:endParaRPr lang="en-US" altLang="zh-CN" dirty="0">
              <a:latin typeface="微软雅黑" pitchFamily="34" charset="-122"/>
              <a:ea typeface="微软雅黑" pitchFamily="34" charset="-122"/>
            </a:endParaRPr>
          </a:p>
          <a:p>
            <a:pPr marL="0" lvl="1" indent="0" algn="just">
              <a:lnSpc>
                <a:spcPct val="150000"/>
              </a:lnSpc>
              <a:buNone/>
            </a:pPr>
            <a:r>
              <a:rPr lang="zh-CN" altLang="en-US" sz="1800" b="1" dirty="0">
                <a:latin typeface="微软雅黑" pitchFamily="34" charset="-122"/>
                <a:ea typeface="微软雅黑" pitchFamily="34" charset="-122"/>
              </a:rPr>
              <a:t>训练算法：</a:t>
            </a:r>
            <a:endParaRPr lang="en-US" altLang="zh-CN" sz="1800" b="1" dirty="0">
              <a:latin typeface="微软雅黑" pitchFamily="34" charset="-122"/>
              <a:ea typeface="微软雅黑" pitchFamily="34" charset="-122"/>
            </a:endParaRPr>
          </a:p>
          <a:p>
            <a:pPr lvl="2">
              <a:lnSpc>
                <a:spcPct val="150000"/>
              </a:lnSpc>
              <a:buFont typeface="Arial" pitchFamily="34" charset="0"/>
              <a:buChar char="•"/>
            </a:pPr>
            <a:r>
              <a:rPr lang="zh-CN" altLang="zh-CN" dirty="0">
                <a:latin typeface="微软雅黑" pitchFamily="34" charset="-122"/>
                <a:ea typeface="微软雅黑" pitchFamily="34" charset="-122"/>
              </a:rPr>
              <a:t>无监督逐层训练</a:t>
            </a:r>
            <a:r>
              <a:rPr lang="zh-CN" altLang="en-US" dirty="0">
                <a:latin typeface="微软雅黑" pitchFamily="34" charset="-122"/>
                <a:ea typeface="微软雅黑" pitchFamily="34" charset="-122"/>
              </a:rPr>
              <a:t>：</a:t>
            </a:r>
            <a:r>
              <a:rPr lang="zh-CN" altLang="zh-CN" dirty="0">
                <a:latin typeface="微软雅黑" pitchFamily="34" charset="-122"/>
                <a:ea typeface="微软雅黑" pitchFamily="34" charset="-122"/>
              </a:rPr>
              <a:t>先进行预训练，按照网络层级结构对参数进行分组，每组参数</a:t>
            </a:r>
            <a:r>
              <a:rPr lang="zh-CN" altLang="en-US" dirty="0">
                <a:latin typeface="微软雅黑" pitchFamily="34" charset="-122"/>
                <a:ea typeface="微软雅黑" pitchFamily="34" charset="-122"/>
              </a:rPr>
              <a:t>先</a:t>
            </a:r>
            <a:r>
              <a:rPr lang="zh-CN" altLang="zh-CN" dirty="0">
                <a:latin typeface="微软雅黑" pitchFamily="34" charset="-122"/>
                <a:ea typeface="微软雅黑" pitchFamily="34" charset="-122"/>
              </a:rPr>
              <a:t>训练局部表现较好的参数值，再根据局部较优结果联合使用</a:t>
            </a:r>
            <a:r>
              <a:rPr lang="en-US" altLang="zh-CN" dirty="0">
                <a:latin typeface="微软雅黑" pitchFamily="34" charset="-122"/>
                <a:ea typeface="微软雅黑" pitchFamily="34" charset="-122"/>
              </a:rPr>
              <a:t>BP</a:t>
            </a:r>
            <a:r>
              <a:rPr lang="zh-CN" altLang="zh-CN" dirty="0">
                <a:latin typeface="微软雅黑" pitchFamily="34" charset="-122"/>
                <a:ea typeface="微软雅黑" pitchFamily="34" charset="-122"/>
              </a:rPr>
              <a:t>算法进行整个网络参数的微调，通过利用模型大量参数所提供的自由度的同时，有效减少训练开销。</a:t>
            </a:r>
            <a:endParaRPr lang="en-US" altLang="zh-CN" dirty="0">
              <a:latin typeface="微软雅黑" pitchFamily="34" charset="-122"/>
              <a:ea typeface="微软雅黑" pitchFamily="34" charset="-122"/>
            </a:endParaRPr>
          </a:p>
          <a:p>
            <a:pPr lvl="2">
              <a:lnSpc>
                <a:spcPct val="150000"/>
              </a:lnSpc>
              <a:buFont typeface="Arial" pitchFamily="34" charset="0"/>
              <a:buChar char="•"/>
            </a:pPr>
            <a:r>
              <a:rPr lang="zh-CN" altLang="en-US" dirty="0">
                <a:latin typeface="微软雅黑" pitchFamily="34" charset="-122"/>
                <a:ea typeface="微软雅黑" pitchFamily="34" charset="-122"/>
              </a:rPr>
              <a:t>权值共享策略：</a:t>
            </a:r>
            <a:r>
              <a:rPr lang="zh-CN" altLang="zh-CN" dirty="0">
                <a:latin typeface="微软雅黑" pitchFamily="34" charset="-122"/>
                <a:ea typeface="微软雅黑" pitchFamily="34" charset="-122"/>
              </a:rPr>
              <a:t>让一组神经元使用相同的权重</a:t>
            </a:r>
            <a:r>
              <a:rPr lang="zh-CN" altLang="en-US" dirty="0">
                <a:latin typeface="微软雅黑" pitchFamily="34" charset="-122"/>
                <a:ea typeface="微软雅黑" pitchFamily="34" charset="-122"/>
              </a:rPr>
              <a:t>，</a:t>
            </a:r>
            <a:r>
              <a:rPr lang="zh-CN" altLang="zh-CN" dirty="0">
                <a:latin typeface="微软雅黑" pitchFamily="34" charset="-122"/>
                <a:ea typeface="微软雅黑" pitchFamily="34" charset="-122"/>
              </a:rPr>
              <a:t>卷积神经网络（</a:t>
            </a:r>
            <a:r>
              <a:rPr lang="en-US" altLang="zh-CN" dirty="0">
                <a:latin typeface="微软雅黑" pitchFamily="34" charset="-122"/>
                <a:ea typeface="微软雅黑" pitchFamily="34" charset="-122"/>
              </a:rPr>
              <a:t>CNN</a:t>
            </a:r>
            <a:r>
              <a:rPr lang="zh-CN" altLang="zh-CN" dirty="0">
                <a:latin typeface="微软雅黑" pitchFamily="34" charset="-122"/>
                <a:ea typeface="微软雅黑" pitchFamily="34" charset="-122"/>
              </a:rPr>
              <a:t>）就使用权值共享的策略训练神经网络。</a:t>
            </a:r>
            <a:r>
              <a:rPr lang="en-US" altLang="zh-CN" dirty="0">
                <a:latin typeface="微软雅黑" pitchFamily="34" charset="-122"/>
                <a:ea typeface="微软雅黑" pitchFamily="34" charset="-122"/>
              </a:rPr>
              <a:t/>
            </a:r>
            <a:br>
              <a:rPr lang="en-US" altLang="zh-CN" dirty="0">
                <a:latin typeface="微软雅黑" pitchFamily="34" charset="-122"/>
                <a:ea typeface="微软雅黑" pitchFamily="34" charset="-122"/>
              </a:rPr>
            </a:b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1"/>
          <p:cNvSpPr txBox="1">
            <a:spLocks/>
          </p:cNvSpPr>
          <p:nvPr/>
        </p:nvSpPr>
        <p:spPr>
          <a:xfrm>
            <a:off x="1691680" y="51470"/>
            <a:ext cx="7458670" cy="72008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 4  </a:t>
            </a:r>
            <a:r>
              <a:rPr lang="zh-CN" altLang="en-US" sz="2400" b="1" dirty="0">
                <a:latin typeface="+mj-ea"/>
              </a:rPr>
              <a:t>深度学习</a:t>
            </a:r>
            <a:endParaRPr kumimoji="1" lang="zh-CN" altLang="en-US" sz="2400" b="1" dirty="0">
              <a:latin typeface="+mj-ea"/>
            </a:endParaRPr>
          </a:p>
        </p:txBody>
      </p:sp>
    </p:spTree>
    <p:extLst>
      <p:ext uri="{BB962C8B-B14F-4D97-AF65-F5344CB8AC3E}">
        <p14:creationId xmlns:p14="http://schemas.microsoft.com/office/powerpoint/2010/main" val="40876279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272808" cy="2088232"/>
          </a:xfrm>
          <a:prstGeom prst="rect">
            <a:avLst/>
          </a:prstGeom>
        </p:spPr>
        <p:txBody>
          <a:bodyPr/>
          <a:lstStyle/>
          <a:p>
            <a:pPr marL="0" lvl="1" indent="0" algn="just">
              <a:lnSpc>
                <a:spcPct val="150000"/>
              </a:lnSpc>
              <a:buNone/>
            </a:pPr>
            <a:r>
              <a:rPr lang="en-US" altLang="zh-CN" dirty="0">
                <a:latin typeface="微软雅黑" pitchFamily="34" charset="-122"/>
                <a:ea typeface="微软雅黑" pitchFamily="34" charset="-122"/>
              </a:rPr>
              <a:t>        </a:t>
            </a:r>
            <a:r>
              <a:rPr lang="zh-CN" altLang="zh-CN" dirty="0">
                <a:latin typeface="微软雅黑" pitchFamily="34" charset="-122"/>
                <a:ea typeface="微软雅黑" pitchFamily="34" charset="-122"/>
              </a:rPr>
              <a:t>深度学习的应用非常广泛，包括图像</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视频的识别、语音识别、自然语言处理等。图像和视频应用方面，深度学习模型可以识别照片中的物体，对照片进行自动分类和搜索。深度学习模型</a:t>
            </a:r>
            <a:r>
              <a:rPr lang="zh-CN" altLang="en-US" dirty="0">
                <a:latin typeface="微软雅黑" pitchFamily="34" charset="-122"/>
                <a:ea typeface="微软雅黑" pitchFamily="34" charset="-122"/>
              </a:rPr>
              <a:t>也</a:t>
            </a:r>
            <a:r>
              <a:rPr lang="zh-CN" altLang="zh-CN" dirty="0">
                <a:latin typeface="微软雅黑" pitchFamily="34" charset="-122"/>
                <a:ea typeface="微软雅黑" pitchFamily="34" charset="-122"/>
              </a:rPr>
              <a:t>应用于自动驾驶系统，对人员、车辆等路况信息进行识别和追踪，进而做出有效的应对。深度学习模型还可以用于人脸识别，实现刷脸支付等功能，为人们的生活带来方便。</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xmlns="" id="{D85BE6ED-B1D0-4D94-98B1-57B0FE3D83AE}"/>
              </a:ext>
            </a:extLst>
          </p:cNvPr>
          <p:cNvPicPr/>
          <p:nvPr/>
        </p:nvPicPr>
        <p:blipFill>
          <a:blip r:embed="rId3">
            <a:extLst>
              <a:ext uri="{28A0092B-C50C-407E-A947-70E740481C1C}">
                <a14:useLocalDpi xmlns:a14="http://schemas.microsoft.com/office/drawing/2010/main" val="0"/>
              </a:ext>
            </a:extLst>
          </a:blip>
          <a:stretch>
            <a:fillRect/>
          </a:stretch>
        </p:blipFill>
        <p:spPr>
          <a:xfrm>
            <a:off x="2339752" y="2931790"/>
            <a:ext cx="6048672" cy="2016224"/>
          </a:xfrm>
          <a:prstGeom prst="rect">
            <a:avLst/>
          </a:prstGeom>
        </p:spPr>
      </p:pic>
      <p:sp>
        <p:nvSpPr>
          <p:cNvPr id="10" name="标题 1"/>
          <p:cNvSpPr txBox="1">
            <a:spLocks/>
          </p:cNvSpPr>
          <p:nvPr/>
        </p:nvSpPr>
        <p:spPr>
          <a:xfrm>
            <a:off x="1691680" y="51470"/>
            <a:ext cx="7458670" cy="72008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 4  </a:t>
            </a:r>
            <a:r>
              <a:rPr lang="zh-CN" altLang="en-US" sz="2400" b="1" dirty="0">
                <a:latin typeface="+mj-ea"/>
              </a:rPr>
              <a:t>深度学习</a:t>
            </a:r>
            <a:r>
              <a:rPr lang="zh-CN" altLang="en-US" sz="2400" b="1" dirty="0"/>
              <a:t>（</a:t>
            </a:r>
            <a:r>
              <a:rPr lang="en-US" altLang="zh-CN" sz="2400" b="1" dirty="0"/>
              <a:t>Deep Learning</a:t>
            </a:r>
            <a:r>
              <a:rPr lang="zh-CN" altLang="en-US" sz="2400" b="1" dirty="0"/>
              <a:t>）</a:t>
            </a:r>
            <a:endParaRPr kumimoji="1" lang="zh-CN" altLang="en-US" sz="2400" b="1" dirty="0">
              <a:latin typeface="+mj-ea"/>
            </a:endParaRPr>
          </a:p>
        </p:txBody>
      </p:sp>
    </p:spTree>
    <p:extLst>
      <p:ext uri="{BB962C8B-B14F-4D97-AF65-F5344CB8AC3E}">
        <p14:creationId xmlns:p14="http://schemas.microsoft.com/office/powerpoint/2010/main" val="414940581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915566"/>
            <a:ext cx="7200800" cy="2448272"/>
          </a:xfrm>
          <a:prstGeom prst="rect">
            <a:avLst/>
          </a:prstGeom>
        </p:spPr>
        <p:txBody>
          <a:bodyPr/>
          <a:lstStyle/>
          <a:p>
            <a:pPr marL="0" lvl="1" indent="0" algn="just">
              <a:lnSpc>
                <a:spcPct val="150000"/>
              </a:lnSpc>
              <a:buNone/>
            </a:pPr>
            <a:r>
              <a:rPr lang="zh-CN" altLang="zh-CN" dirty="0">
                <a:latin typeface="微软雅黑" pitchFamily="34" charset="-122"/>
                <a:ea typeface="微软雅黑" pitchFamily="34" charset="-122"/>
              </a:rPr>
              <a:t>卷积神经网络是一种特殊类型的前向反馈神经网络，特别适合于图像识别、语音分析等应用领域。</a:t>
            </a:r>
            <a:endParaRPr lang="en-US" altLang="zh-CN" dirty="0">
              <a:latin typeface="微软雅黑" pitchFamily="34" charset="-122"/>
              <a:ea typeface="微软雅黑" pitchFamily="34" charset="-122"/>
            </a:endParaRPr>
          </a:p>
          <a:p>
            <a:pPr marL="0" lvl="1" indent="0" algn="just">
              <a:lnSpc>
                <a:spcPct val="150000"/>
              </a:lnSpc>
              <a:buNone/>
            </a:pPr>
            <a:r>
              <a:rPr lang="zh-CN" altLang="zh-CN" dirty="0">
                <a:latin typeface="微软雅黑" pitchFamily="34" charset="-122"/>
                <a:ea typeface="微软雅黑" pitchFamily="34" charset="-122"/>
              </a:rPr>
              <a:t>卷积神经网络由于</a:t>
            </a:r>
            <a:r>
              <a:rPr lang="zh-CN" altLang="en-US" dirty="0">
                <a:latin typeface="微软雅黑" pitchFamily="34" charset="-122"/>
                <a:ea typeface="微软雅黑" pitchFamily="34" charset="-122"/>
              </a:rPr>
              <a:t>处于</a:t>
            </a:r>
            <a:r>
              <a:rPr lang="zh-CN" altLang="zh-CN" dirty="0">
                <a:latin typeface="微软雅黑" pitchFamily="34" charset="-122"/>
                <a:ea typeface="微软雅黑" pitchFamily="34" charset="-122"/>
              </a:rPr>
              <a:t>一个</a:t>
            </a:r>
            <a:r>
              <a:rPr lang="zh-CN" altLang="en-US" dirty="0">
                <a:latin typeface="微软雅黑" pitchFamily="34" charset="-122"/>
                <a:ea typeface="微软雅黑" pitchFamily="34" charset="-122"/>
              </a:rPr>
              <a:t>层级</a:t>
            </a:r>
            <a:r>
              <a:rPr lang="zh-CN" altLang="zh-CN" dirty="0">
                <a:latin typeface="微软雅黑" pitchFamily="34" charset="-122"/>
                <a:ea typeface="微软雅黑" pitchFamily="34" charset="-122"/>
              </a:rPr>
              <a:t>上的神经元共享权值，因而减少了网络自由参数的个数，降低了网络参数选择的复杂度。</a:t>
            </a:r>
            <a:endParaRPr lang="en-US" altLang="zh-CN" dirty="0">
              <a:latin typeface="微软雅黑" pitchFamily="34" charset="-122"/>
              <a:ea typeface="微软雅黑" pitchFamily="34" charset="-122"/>
            </a:endParaRPr>
          </a:p>
          <a:p>
            <a:pPr marL="0" lvl="1" indent="0" algn="just">
              <a:lnSpc>
                <a:spcPct val="150000"/>
              </a:lnSpc>
              <a:buNone/>
            </a:pPr>
            <a:r>
              <a:rPr lang="zh-CN" altLang="zh-CN" dirty="0">
                <a:latin typeface="微软雅黑" pitchFamily="34" charset="-122"/>
                <a:ea typeface="微软雅黑" pitchFamily="34" charset="-122"/>
              </a:rPr>
              <a:t>该优点在网络的输入是图像时表现的更为明显，可以使用图像直接作为网络的输入，避免了传统识别算法中复杂的特征提取过程。</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1"/>
          <p:cNvSpPr txBox="1">
            <a:spLocks/>
          </p:cNvSpPr>
          <p:nvPr/>
        </p:nvSpPr>
        <p:spPr>
          <a:xfrm>
            <a:off x="1691680" y="51470"/>
            <a:ext cx="7458670" cy="72008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zh-CN" altLang="zh-CN" sz="2000" dirty="0"/>
              <a:t>卷积神经网络</a:t>
            </a:r>
            <a:r>
              <a:rPr lang="en-US" altLang="zh-CN" sz="2000" dirty="0"/>
              <a:t>(CNN</a:t>
            </a:r>
            <a:r>
              <a:rPr lang="zh-CN" altLang="zh-CN" sz="2000" dirty="0"/>
              <a:t>，</a:t>
            </a:r>
            <a:r>
              <a:rPr lang="en-US" altLang="zh-CN" sz="2000" dirty="0"/>
              <a:t>Convolution Neural Network)</a:t>
            </a:r>
            <a:endParaRPr lang="zh-CN" altLang="zh-CN" sz="2000" dirty="0"/>
          </a:p>
          <a:p>
            <a:pPr algn="ctr">
              <a:lnSpc>
                <a:spcPct val="150000"/>
              </a:lnSpc>
            </a:pPr>
            <a:endParaRPr kumimoji="1" lang="zh-CN" altLang="en-US" sz="2000" b="1" dirty="0">
              <a:latin typeface="+mj-ea"/>
            </a:endParaRPr>
          </a:p>
        </p:txBody>
      </p:sp>
    </p:spTree>
    <p:extLst>
      <p:ext uri="{BB962C8B-B14F-4D97-AF65-F5344CB8AC3E}">
        <p14:creationId xmlns:p14="http://schemas.microsoft.com/office/powerpoint/2010/main" val="360356969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915566"/>
            <a:ext cx="7200800" cy="1656184"/>
          </a:xfrm>
          <a:prstGeom prst="rect">
            <a:avLst/>
          </a:prstGeom>
        </p:spPr>
        <p:txBody>
          <a:bodyPr/>
          <a:lstStyle/>
          <a:p>
            <a:pPr marL="0" lvl="1" indent="0" algn="just">
              <a:lnSpc>
                <a:spcPct val="150000"/>
              </a:lnSpc>
              <a:buNone/>
            </a:pPr>
            <a:r>
              <a:rPr lang="zh-CN" altLang="en-US" dirty="0">
                <a:latin typeface="微软雅黑" pitchFamily="34" charset="-122"/>
                <a:ea typeface="微软雅黑" pitchFamily="34" charset="-122"/>
              </a:rPr>
              <a:t>卷积神经网络运用了局部感受野的概念。</a:t>
            </a:r>
            <a:r>
              <a:rPr lang="en-US" altLang="zh-CN" dirty="0">
                <a:latin typeface="微软雅黑" pitchFamily="34" charset="-122"/>
                <a:ea typeface="微软雅黑" pitchFamily="34" charset="-122"/>
              </a:rPr>
              <a:t>CNN</a:t>
            </a:r>
            <a:r>
              <a:rPr lang="zh-CN" altLang="en-US" dirty="0">
                <a:latin typeface="微软雅黑" pitchFamily="34" charset="-122"/>
                <a:ea typeface="微软雅黑" pitchFamily="34" charset="-122"/>
              </a:rPr>
              <a:t>认为在图像中的空间联系中局部范围内的像素之间联系较为紧密，而距离较远的像素则相关性较弱。因而，每个神经元其实没有必要对全局图像进行感知，只需要对局部进行感知，然后在更高层将局部的信息综合起来就得到了全局的信息。</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2849909"/>
            <a:ext cx="4032448" cy="1759219"/>
          </a:xfrm>
          <a:prstGeom prst="rect">
            <a:avLst/>
          </a:prstGeom>
        </p:spPr>
      </p:pic>
      <p:sp>
        <p:nvSpPr>
          <p:cNvPr id="7" name="Rectangle 1"/>
          <p:cNvSpPr>
            <a:spLocks noChangeArrowheads="1"/>
          </p:cNvSpPr>
          <p:nvPr/>
        </p:nvSpPr>
        <p:spPr bwMode="auto">
          <a:xfrm>
            <a:off x="3737476" y="4570698"/>
            <a:ext cx="16690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zh-CN" altLang="en-US" sz="14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图</a:t>
            </a:r>
            <a:r>
              <a:rPr kumimoji="0" lang="en-US" altLang="zh-CN" sz="1400" b="0" i="0" u="none" strike="noStrike" cap="none" normalizeH="0" baseline="0" dirty="0">
                <a:ln>
                  <a:noFill/>
                </a:ln>
                <a:solidFill>
                  <a:srgbClr val="002060"/>
                </a:solidFill>
                <a:effectLst/>
                <a:ea typeface="宋体" panose="02010600030101010101" pitchFamily="2" charset="-122"/>
                <a:cs typeface="Times New Roman" panose="02020603050405020304" pitchFamily="18" charset="0"/>
              </a:rPr>
              <a:t>5-33 </a:t>
            </a:r>
            <a:r>
              <a:rPr lang="zh-CN" altLang="en-US" sz="1400" b="0" dirty="0">
                <a:solidFill>
                  <a:srgbClr val="002060"/>
                </a:solidFill>
                <a:ea typeface="宋体" panose="02010600030101010101" pitchFamily="2" charset="-122"/>
                <a:cs typeface="Times New Roman" panose="02020603050405020304" pitchFamily="18" charset="0"/>
              </a:rPr>
              <a:t>局部感受野</a:t>
            </a:r>
            <a:endParaRPr kumimoji="0" lang="zh-CN" altLang="en-US" b="0" i="0" u="none" strike="noStrike" cap="none" normalizeH="0" baseline="0" dirty="0">
              <a:ln>
                <a:noFill/>
              </a:ln>
              <a:solidFill>
                <a:srgbClr val="002060"/>
              </a:solidFill>
              <a:effectLst/>
              <a:latin typeface="Arial" panose="020B0604020202020204" pitchFamily="34" charset="0"/>
            </a:endParaRPr>
          </a:p>
        </p:txBody>
      </p:sp>
      <p:sp>
        <p:nvSpPr>
          <p:cNvPr id="9" name="标题 1"/>
          <p:cNvSpPr txBox="1">
            <a:spLocks/>
          </p:cNvSpPr>
          <p:nvPr/>
        </p:nvSpPr>
        <p:spPr>
          <a:xfrm>
            <a:off x="1691680" y="51470"/>
            <a:ext cx="7458670" cy="72008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zh-CN" altLang="zh-CN" sz="2000" dirty="0"/>
              <a:t>卷积神经网络</a:t>
            </a:r>
            <a:r>
              <a:rPr lang="en-US" altLang="zh-CN" sz="2000" dirty="0"/>
              <a:t>(CNN</a:t>
            </a:r>
            <a:r>
              <a:rPr lang="zh-CN" altLang="zh-CN" sz="2000" dirty="0"/>
              <a:t>，</a:t>
            </a:r>
            <a:r>
              <a:rPr lang="en-US" altLang="zh-CN" sz="2000" dirty="0"/>
              <a:t>Convolution Neural Network)</a:t>
            </a:r>
            <a:endParaRPr lang="zh-CN" altLang="zh-CN" sz="2000" dirty="0"/>
          </a:p>
          <a:p>
            <a:pPr algn="ctr">
              <a:lnSpc>
                <a:spcPct val="150000"/>
              </a:lnSpc>
            </a:pPr>
            <a:endParaRPr kumimoji="1" lang="zh-CN" altLang="en-US" sz="2000" b="1" dirty="0">
              <a:latin typeface="+mj-ea"/>
            </a:endParaRPr>
          </a:p>
        </p:txBody>
      </p:sp>
    </p:spTree>
    <p:extLst>
      <p:ext uri="{BB962C8B-B14F-4D97-AF65-F5344CB8AC3E}">
        <p14:creationId xmlns:p14="http://schemas.microsoft.com/office/powerpoint/2010/main" val="310419116"/>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4">
            <a:extLst>
              <a:ext uri="{FF2B5EF4-FFF2-40B4-BE49-F238E27FC236}">
                <a16:creationId xmlns:a16="http://schemas.microsoft.com/office/drawing/2014/main" xmlns="" id="{494F3408-9853-465E-8E24-914742894E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3219822"/>
            <a:ext cx="4360093" cy="1529080"/>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915566"/>
            <a:ext cx="3725875" cy="2040022"/>
          </a:xfrm>
          <a:prstGeom prst="rect">
            <a:avLst/>
          </a:prstGeom>
        </p:spPr>
      </p:pic>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98653"/>
            <a:ext cx="3096344" cy="3977353"/>
          </a:xfrm>
          <a:prstGeom prst="rect">
            <a:avLst/>
          </a:prstGeom>
        </p:spPr>
        <p:txBody>
          <a:bodyPr/>
          <a:lstStyle/>
          <a:p>
            <a:pPr marL="0" lvl="1" indent="0">
              <a:lnSpc>
                <a:spcPct val="150000"/>
              </a:lnSpc>
              <a:buNone/>
            </a:pPr>
            <a:r>
              <a:rPr lang="en-US" altLang="zh-CN" b="1" dirty="0">
                <a:latin typeface="微软雅黑" pitchFamily="34" charset="-122"/>
                <a:ea typeface="微软雅黑" pitchFamily="34" charset="-122"/>
              </a:rPr>
              <a:t>CNN</a:t>
            </a:r>
            <a:r>
              <a:rPr lang="zh-CN" altLang="en-US" b="1" dirty="0">
                <a:latin typeface="微软雅黑" pitchFamily="34" charset="-122"/>
                <a:ea typeface="微软雅黑" pitchFamily="34" charset="-122"/>
              </a:rPr>
              <a:t>隐含层的组织方式就是多层卷积与池化的组合</a:t>
            </a:r>
            <a:endParaRPr lang="en-US" altLang="zh-CN" b="1" dirty="0">
              <a:latin typeface="微软雅黑" pitchFamily="34" charset="-122"/>
              <a:ea typeface="微软雅黑" pitchFamily="34" charset="-122"/>
            </a:endParaRPr>
          </a:p>
          <a:p>
            <a:pPr lvl="1">
              <a:lnSpc>
                <a:spcPct val="150000"/>
              </a:lnSpc>
            </a:pPr>
            <a:r>
              <a:rPr lang="zh-CN" altLang="en-US" b="1" dirty="0">
                <a:latin typeface="微软雅黑" pitchFamily="34" charset="-122"/>
                <a:ea typeface="微软雅黑" pitchFamily="34" charset="-122"/>
              </a:rPr>
              <a:t>卷积操作</a:t>
            </a:r>
            <a:endParaRPr lang="en-US" altLang="zh-CN" b="1" dirty="0">
              <a:latin typeface="微软雅黑" pitchFamily="34" charset="-122"/>
              <a:ea typeface="微软雅黑" pitchFamily="34" charset="-122"/>
            </a:endParaRPr>
          </a:p>
          <a:p>
            <a:pPr marL="0" lvl="1" indent="0" algn="just">
              <a:lnSpc>
                <a:spcPct val="150000"/>
              </a:lnSpc>
              <a:buNone/>
            </a:pPr>
            <a:r>
              <a:rPr lang="zh-CN" altLang="zh-CN" dirty="0">
                <a:latin typeface="微软雅黑" pitchFamily="34" charset="-122"/>
                <a:ea typeface="微软雅黑" pitchFamily="34" charset="-122"/>
              </a:rPr>
              <a:t>卷积操作就是一个图像过滤器</a:t>
            </a:r>
            <a:r>
              <a:rPr lang="en-US" altLang="zh-CN" dirty="0">
                <a:latin typeface="微软雅黑" pitchFamily="34" charset="-122"/>
                <a:ea typeface="微软雅黑" pitchFamily="34" charset="-122"/>
              </a:rPr>
              <a:t>(Image Filter)</a:t>
            </a:r>
            <a:r>
              <a:rPr lang="zh-CN" altLang="zh-CN" dirty="0">
                <a:latin typeface="微软雅黑" pitchFamily="34" charset="-122"/>
                <a:ea typeface="微软雅黑" pitchFamily="34" charset="-122"/>
              </a:rPr>
              <a:t>，它定义为对一个矩形图像区域进行加</a:t>
            </a:r>
            <a:r>
              <a:rPr lang="en-US" altLang="zh-CN" dirty="0">
                <a:latin typeface="微软雅黑" pitchFamily="34" charset="-122"/>
                <a:ea typeface="微软雅黑" pitchFamily="34" charset="-122"/>
              </a:rPr>
              <a:t> </a:t>
            </a:r>
            <a:r>
              <a:rPr lang="zh-CN" altLang="zh-CN" dirty="0">
                <a:latin typeface="微软雅黑" pitchFamily="34" charset="-122"/>
                <a:ea typeface="微软雅黑" pitchFamily="34" charset="-122"/>
              </a:rPr>
              <a:t>权和操作</a:t>
            </a:r>
            <a:endParaRPr lang="en-US" altLang="zh-CN" b="1" dirty="0">
              <a:latin typeface="微软雅黑" pitchFamily="34" charset="-122"/>
              <a:ea typeface="微软雅黑" pitchFamily="34" charset="-122"/>
            </a:endParaRPr>
          </a:p>
          <a:p>
            <a:pPr lvl="1">
              <a:lnSpc>
                <a:spcPct val="150000"/>
              </a:lnSpc>
            </a:pPr>
            <a:r>
              <a:rPr lang="zh-CN" altLang="en-US" b="1" dirty="0">
                <a:latin typeface="微软雅黑" pitchFamily="34" charset="-122"/>
                <a:ea typeface="微软雅黑" pitchFamily="34" charset="-122"/>
              </a:rPr>
              <a:t>池化操作</a:t>
            </a:r>
            <a:endParaRPr lang="en-US" altLang="zh-CN" b="1" dirty="0">
              <a:latin typeface="微软雅黑" pitchFamily="34" charset="-122"/>
              <a:ea typeface="微软雅黑" pitchFamily="34" charset="-122"/>
            </a:endParaRPr>
          </a:p>
          <a:p>
            <a:pPr lvl="2">
              <a:lnSpc>
                <a:spcPct val="150000"/>
              </a:lnSpc>
            </a:pPr>
            <a:r>
              <a:rPr lang="zh-CN" altLang="en-US" dirty="0">
                <a:latin typeface="微软雅黑" pitchFamily="34" charset="-122"/>
                <a:ea typeface="微软雅黑" pitchFamily="34" charset="-122"/>
              </a:rPr>
              <a:t>池化就是将输入图像进行缩小，减少像素信息，只保留</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重要信息。</a:t>
            </a:r>
            <a:endParaRPr lang="en-US" altLang="zh-CN" b="1" dirty="0">
              <a:solidFill>
                <a:srgbClr val="FF0000"/>
              </a:solidFill>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Rectangle 1"/>
          <p:cNvSpPr>
            <a:spLocks noChangeArrowheads="1"/>
          </p:cNvSpPr>
          <p:nvPr/>
        </p:nvSpPr>
        <p:spPr bwMode="auto">
          <a:xfrm>
            <a:off x="6602316" y="2801699"/>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zh-CN" altLang="en-US" sz="1400" b="0" dirty="0">
                <a:solidFill>
                  <a:srgbClr val="002060"/>
                </a:solidFill>
                <a:ea typeface="宋体" panose="02010600030101010101" pitchFamily="2" charset="-122"/>
                <a:cs typeface="Times New Roman" panose="02020603050405020304" pitchFamily="18" charset="0"/>
              </a:rPr>
              <a:t>图卷积</a:t>
            </a:r>
            <a:endParaRPr kumimoji="0" lang="zh-CN" altLang="en-US" b="0" i="0" u="none" strike="noStrike" cap="none" normalizeH="0" baseline="0" dirty="0">
              <a:ln>
                <a:noFill/>
              </a:ln>
              <a:solidFill>
                <a:srgbClr val="002060"/>
              </a:solidFill>
              <a:effectLst/>
              <a:latin typeface="Arial" panose="020B0604020202020204" pitchFamily="34" charset="0"/>
            </a:endParaRPr>
          </a:p>
        </p:txBody>
      </p:sp>
      <p:sp>
        <p:nvSpPr>
          <p:cNvPr id="11" name="Rectangle 1"/>
          <p:cNvSpPr>
            <a:spLocks noChangeArrowheads="1"/>
          </p:cNvSpPr>
          <p:nvPr/>
        </p:nvSpPr>
        <p:spPr bwMode="auto">
          <a:xfrm>
            <a:off x="6865875" y="482459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zh-CN" altLang="en-US" sz="1400" b="0" dirty="0">
                <a:solidFill>
                  <a:srgbClr val="002060"/>
                </a:solidFill>
                <a:ea typeface="宋体" panose="02010600030101010101" pitchFamily="2" charset="-122"/>
                <a:cs typeface="Times New Roman" panose="02020603050405020304" pitchFamily="18" charset="0"/>
              </a:rPr>
              <a:t>池化操作</a:t>
            </a:r>
            <a:endParaRPr kumimoji="0" lang="zh-CN" altLang="en-US" b="0" i="0" u="none" strike="noStrike" cap="none" normalizeH="0" baseline="0" dirty="0">
              <a:ln>
                <a:noFill/>
              </a:ln>
              <a:solidFill>
                <a:srgbClr val="002060"/>
              </a:solidFill>
              <a:effectLst/>
              <a:latin typeface="Arial" panose="020B0604020202020204" pitchFamily="34" charset="0"/>
            </a:endParaRPr>
          </a:p>
        </p:txBody>
      </p:sp>
      <p:sp>
        <p:nvSpPr>
          <p:cNvPr id="12" name="标题 1"/>
          <p:cNvSpPr txBox="1">
            <a:spLocks/>
          </p:cNvSpPr>
          <p:nvPr/>
        </p:nvSpPr>
        <p:spPr>
          <a:xfrm>
            <a:off x="1691680" y="51470"/>
            <a:ext cx="7458670" cy="72008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zh-CN" altLang="zh-CN" sz="2000" dirty="0"/>
              <a:t>卷积神经网络</a:t>
            </a:r>
            <a:r>
              <a:rPr lang="en-US" altLang="zh-CN" sz="2000" dirty="0"/>
              <a:t>(CNN</a:t>
            </a:r>
            <a:r>
              <a:rPr lang="zh-CN" altLang="zh-CN" sz="2000" dirty="0"/>
              <a:t>，</a:t>
            </a:r>
            <a:r>
              <a:rPr lang="en-US" altLang="zh-CN" sz="2000" dirty="0"/>
              <a:t>Convolution Neural Network)</a:t>
            </a:r>
            <a:endParaRPr lang="zh-CN" altLang="zh-CN" sz="2000" dirty="0"/>
          </a:p>
          <a:p>
            <a:pPr algn="ctr">
              <a:lnSpc>
                <a:spcPct val="150000"/>
              </a:lnSpc>
            </a:pPr>
            <a:endParaRPr kumimoji="1" lang="zh-CN" altLang="en-US" sz="2000" b="1" dirty="0">
              <a:latin typeface="+mj-ea"/>
            </a:endParaRPr>
          </a:p>
        </p:txBody>
      </p:sp>
    </p:spTree>
    <p:extLst>
      <p:ext uri="{BB962C8B-B14F-4D97-AF65-F5344CB8AC3E}">
        <p14:creationId xmlns:p14="http://schemas.microsoft.com/office/powerpoint/2010/main" val="185492465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51470"/>
            <a:ext cx="7458670" cy="631155"/>
          </a:xfrm>
          <a:prstGeom prst="rect">
            <a:avLst/>
          </a:prstGeom>
        </p:spPr>
        <p:txBody>
          <a:bodyPr/>
          <a:lstStyle/>
          <a:p>
            <a:pPr>
              <a:lnSpc>
                <a:spcPct val="150000"/>
              </a:lnSpc>
            </a:pPr>
            <a:r>
              <a:rPr lang="zh-CN" altLang="en-US" sz="2400" dirty="0"/>
              <a:t>循环</a:t>
            </a:r>
            <a:r>
              <a:rPr lang="zh-CN" altLang="zh-CN" sz="2400" dirty="0"/>
              <a:t>神经网络</a:t>
            </a:r>
            <a:r>
              <a:rPr lang="en-US" altLang="zh-CN" sz="2400" dirty="0"/>
              <a:t>(RNN</a:t>
            </a:r>
            <a:r>
              <a:rPr lang="zh-CN" altLang="zh-CN" sz="2400" dirty="0"/>
              <a:t>，</a:t>
            </a:r>
            <a:r>
              <a:rPr lang="en-US" altLang="zh-CN" sz="2400" dirty="0"/>
              <a:t> Recurrent Neural Network)</a:t>
            </a:r>
            <a:endParaRPr lang="zh-CN" altLang="zh-CN" sz="2400" dirty="0"/>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915566"/>
            <a:ext cx="6624736" cy="1728192"/>
          </a:xfrm>
          <a:prstGeom prst="rect">
            <a:avLst/>
          </a:prstGeom>
        </p:spPr>
        <p:txBody>
          <a:bodyPr/>
          <a:lstStyle/>
          <a:p>
            <a:pPr lvl="1" algn="just">
              <a:lnSpc>
                <a:spcPct val="150000"/>
              </a:lnSpc>
              <a:buFont typeface="Wingdings" pitchFamily="2" charset="2"/>
              <a:buChar char="u"/>
            </a:pPr>
            <a:r>
              <a:rPr lang="en-US" altLang="zh-CN" dirty="0">
                <a:latin typeface="微软雅黑" pitchFamily="34" charset="-122"/>
                <a:ea typeface="微软雅黑" pitchFamily="34" charset="-122"/>
              </a:rPr>
              <a:t> </a:t>
            </a:r>
            <a:r>
              <a:rPr lang="zh-CN" altLang="zh-CN" dirty="0">
                <a:latin typeface="微软雅黑" pitchFamily="34" charset="-122"/>
                <a:ea typeface="微软雅黑" pitchFamily="34" charset="-122"/>
              </a:rPr>
              <a:t>对于自然语言处理、语音识别等应用，样本出现的时间先后顺序非常重要，使用</a:t>
            </a:r>
            <a:r>
              <a:rPr lang="en-US" altLang="zh-CN" dirty="0">
                <a:latin typeface="微软雅黑" pitchFamily="34" charset="-122"/>
                <a:ea typeface="微软雅黑" pitchFamily="34" charset="-122"/>
              </a:rPr>
              <a:t>CNN</a:t>
            </a:r>
            <a:r>
              <a:rPr lang="zh-CN" altLang="zh-CN" dirty="0">
                <a:latin typeface="微软雅黑" pitchFamily="34" charset="-122"/>
                <a:ea typeface="微软雅黑" pitchFamily="34" charset="-122"/>
              </a:rPr>
              <a:t>神经网络进行分析不适合。在这样的应用场合，循环神经网络</a:t>
            </a:r>
            <a:r>
              <a:rPr lang="en-US" altLang="zh-CN" dirty="0">
                <a:latin typeface="微软雅黑" pitchFamily="34" charset="-122"/>
                <a:ea typeface="微软雅黑" pitchFamily="34" charset="-122"/>
              </a:rPr>
              <a:t>RNN</a:t>
            </a:r>
            <a:r>
              <a:rPr lang="zh-CN" altLang="zh-CN" dirty="0">
                <a:latin typeface="微软雅黑" pitchFamily="34" charset="-122"/>
                <a:ea typeface="微软雅黑" pitchFamily="34" charset="-122"/>
              </a:rPr>
              <a:t>是可行的方案</a:t>
            </a:r>
            <a:r>
              <a:rPr lang="zh-CN" altLang="en-US" dirty="0">
                <a:latin typeface="微软雅黑" pitchFamily="34" charset="-122"/>
                <a:ea typeface="微软雅黑" pitchFamily="34" charset="-122"/>
              </a:rPr>
              <a:t>，通过</a:t>
            </a:r>
            <a:r>
              <a:rPr lang="zh-CN" altLang="zh-CN" dirty="0">
                <a:latin typeface="微软雅黑" pitchFamily="34" charset="-122"/>
                <a:ea typeface="微软雅黑" pitchFamily="34" charset="-122"/>
              </a:rPr>
              <a:t>使用循环神经网络，来对时间关系进行建模。</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85957186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236144" cy="1872208"/>
          </a:xfrm>
          <a:prstGeom prst="rect">
            <a:avLst/>
          </a:prstGeom>
        </p:spPr>
        <p:txBody>
          <a:bodyPr/>
          <a:lstStyle/>
          <a:p>
            <a:pPr lvl="1" algn="just">
              <a:lnSpc>
                <a:spcPct val="150000"/>
              </a:lnSpc>
            </a:pPr>
            <a:r>
              <a:rPr lang="zh-CN" altLang="zh-CN" b="1" dirty="0">
                <a:latin typeface="微软雅黑" pitchFamily="34" charset="-122"/>
                <a:ea typeface="微软雅黑" pitchFamily="34" charset="-122"/>
              </a:rPr>
              <a:t>希望让网络下一时刻的状态与当前时刻相关，即我们需要创建一个有记忆的神经网络。</a:t>
            </a:r>
            <a:endParaRPr lang="en-US" altLang="zh-CN" b="1" dirty="0">
              <a:latin typeface="微软雅黑" pitchFamily="34" charset="-122"/>
              <a:ea typeface="微软雅黑" pitchFamily="34" charset="-122"/>
            </a:endParaRPr>
          </a:p>
          <a:p>
            <a:pPr lvl="1" algn="just">
              <a:lnSpc>
                <a:spcPct val="150000"/>
              </a:lnSpc>
            </a:pPr>
            <a:r>
              <a:rPr lang="zh-CN" altLang="zh-CN" b="1" dirty="0">
                <a:latin typeface="微软雅黑" pitchFamily="34" charset="-122"/>
                <a:ea typeface="微软雅黑" pitchFamily="34" charset="-122"/>
              </a:rPr>
              <a:t>上次隐藏层的输出，作为这一次隐藏层的输入，也就是一个神经元在时间戳</a:t>
            </a:r>
            <a:r>
              <a:rPr lang="en-US" altLang="zh-CN" b="1" dirty="0">
                <a:latin typeface="微软雅黑" pitchFamily="34" charset="-122"/>
                <a:ea typeface="微软雅黑" pitchFamily="34" charset="-122"/>
              </a:rPr>
              <a:t>t</a:t>
            </a:r>
            <a:r>
              <a:rPr lang="zh-CN" altLang="zh-CN" b="1" dirty="0">
                <a:latin typeface="微软雅黑" pitchFamily="34" charset="-122"/>
                <a:ea typeface="微软雅黑" pitchFamily="34" charset="-122"/>
              </a:rPr>
              <a:t>的输出，下一时刻戳</a:t>
            </a:r>
            <a:r>
              <a:rPr lang="en-US" altLang="zh-CN" b="1" dirty="0">
                <a:latin typeface="微软雅黑" pitchFamily="34" charset="-122"/>
                <a:ea typeface="微软雅黑" pitchFamily="34" charset="-122"/>
              </a:rPr>
              <a:t> t+1</a:t>
            </a:r>
            <a:r>
              <a:rPr lang="zh-CN" altLang="zh-CN" b="1" dirty="0">
                <a:latin typeface="微软雅黑" pitchFamily="34" charset="-122"/>
                <a:ea typeface="微软雅黑" pitchFamily="34" charset="-122"/>
              </a:rPr>
              <a:t>作为输入作用于自身。</a:t>
            </a:r>
            <a:endParaRPr lang="en-US" altLang="zh-CN"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xmlns="" id="{86839F8A-6A09-441C-9DB2-933FA45C0511}"/>
              </a:ext>
            </a:extLst>
          </p:cNvPr>
          <p:cNvPicPr>
            <a:picLocks noChangeAspect="1"/>
          </p:cNvPicPr>
          <p:nvPr/>
        </p:nvPicPr>
        <p:blipFill>
          <a:blip r:embed="rId3"/>
          <a:stretch>
            <a:fillRect/>
          </a:stretch>
        </p:blipFill>
        <p:spPr>
          <a:xfrm>
            <a:off x="1829601" y="2985492"/>
            <a:ext cx="3588398" cy="1458466"/>
          </a:xfrm>
          <a:prstGeom prst="rect">
            <a:avLst/>
          </a:prstGeom>
        </p:spPr>
      </p:pic>
      <p:pic>
        <p:nvPicPr>
          <p:cNvPr id="11" name="图片 10">
            <a:extLst>
              <a:ext uri="{FF2B5EF4-FFF2-40B4-BE49-F238E27FC236}">
                <a16:creationId xmlns:a16="http://schemas.microsoft.com/office/drawing/2014/main" xmlns="" id="{EF604C84-07DC-43D1-89BA-D5E609B64331}"/>
              </a:ext>
            </a:extLst>
          </p:cNvPr>
          <p:cNvPicPr>
            <a:picLocks noChangeAspect="1"/>
          </p:cNvPicPr>
          <p:nvPr/>
        </p:nvPicPr>
        <p:blipFill>
          <a:blip r:embed="rId4"/>
          <a:stretch>
            <a:fillRect/>
          </a:stretch>
        </p:blipFill>
        <p:spPr>
          <a:xfrm>
            <a:off x="5451117" y="3003798"/>
            <a:ext cx="3657387" cy="1440160"/>
          </a:xfrm>
          <a:prstGeom prst="rect">
            <a:avLst/>
          </a:prstGeom>
        </p:spPr>
      </p:pic>
      <p:sp>
        <p:nvSpPr>
          <p:cNvPr id="9" name="Rectangle 1"/>
          <p:cNvSpPr>
            <a:spLocks noChangeArrowheads="1"/>
          </p:cNvSpPr>
          <p:nvPr/>
        </p:nvSpPr>
        <p:spPr bwMode="auto">
          <a:xfrm>
            <a:off x="4543047" y="4782755"/>
            <a:ext cx="184858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zh-CN" altLang="en-US" sz="1400" b="0"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图</a:t>
            </a:r>
            <a:r>
              <a:rPr kumimoji="0" lang="en-US" altLang="zh-CN" sz="1400" b="0" i="0" u="none" strike="noStrike" cap="none" normalizeH="0" baseline="0" dirty="0">
                <a:ln>
                  <a:noFill/>
                </a:ln>
                <a:solidFill>
                  <a:srgbClr val="002060"/>
                </a:solidFill>
                <a:effectLst/>
                <a:ea typeface="宋体" panose="02010600030101010101" pitchFamily="2" charset="-122"/>
                <a:cs typeface="Times New Roman" panose="02020603050405020304" pitchFamily="18" charset="0"/>
              </a:rPr>
              <a:t>5-36 </a:t>
            </a:r>
            <a:r>
              <a:rPr lang="zh-CN" altLang="en-US" sz="1400" b="0" dirty="0">
                <a:solidFill>
                  <a:srgbClr val="002060"/>
                </a:solidFill>
                <a:ea typeface="宋体" panose="02010600030101010101" pitchFamily="2" charset="-122"/>
                <a:cs typeface="Times New Roman" panose="02020603050405020304" pitchFamily="18" charset="0"/>
              </a:rPr>
              <a:t>循环神经网络</a:t>
            </a:r>
            <a:endParaRPr kumimoji="0" lang="zh-CN" altLang="en-US" b="0" i="0" u="none" strike="noStrike" cap="none" normalizeH="0" baseline="0" dirty="0">
              <a:ln>
                <a:noFill/>
              </a:ln>
              <a:solidFill>
                <a:srgbClr val="002060"/>
              </a:solidFill>
              <a:effectLst/>
              <a:latin typeface="Arial" panose="020B0604020202020204" pitchFamily="34" charset="0"/>
            </a:endParaRPr>
          </a:p>
        </p:txBody>
      </p:sp>
      <p:sp>
        <p:nvSpPr>
          <p:cNvPr id="12" name="标题 1"/>
          <p:cNvSpPr txBox="1">
            <a:spLocks/>
          </p:cNvSpPr>
          <p:nvPr/>
        </p:nvSpPr>
        <p:spPr>
          <a:xfrm>
            <a:off x="1691680" y="51470"/>
            <a:ext cx="7458670" cy="631155"/>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zh-CN" altLang="en-US" sz="2400" dirty="0"/>
              <a:t>循环</a:t>
            </a:r>
            <a:r>
              <a:rPr lang="zh-CN" altLang="zh-CN" sz="2400" dirty="0"/>
              <a:t>神经网络</a:t>
            </a:r>
          </a:p>
        </p:txBody>
      </p:sp>
    </p:spTree>
    <p:extLst>
      <p:ext uri="{BB962C8B-B14F-4D97-AF65-F5344CB8AC3E}">
        <p14:creationId xmlns:p14="http://schemas.microsoft.com/office/powerpoint/2010/main" val="1437467451"/>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8670" cy="771550"/>
          </a:xfrm>
          <a:prstGeom prst="rect">
            <a:avLst/>
          </a:prstGeom>
        </p:spPr>
        <p:txBody>
          <a:bodyPr/>
          <a:lstStyle/>
          <a:p>
            <a:pPr algn="ctr">
              <a:lnSpc>
                <a:spcPct val="150000"/>
              </a:lnSpc>
            </a:pPr>
            <a:r>
              <a:rPr lang="en-US" altLang="zh-CN" sz="2400" dirty="0"/>
              <a:t>LSTM(Long Short Term Memory)</a:t>
            </a:r>
            <a:r>
              <a:rPr lang="zh-CN" altLang="zh-CN" sz="2400" dirty="0"/>
              <a:t>网络</a:t>
            </a:r>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771551"/>
            <a:ext cx="7380312" cy="4104456"/>
          </a:xfrm>
          <a:prstGeom prst="rect">
            <a:avLst/>
          </a:prstGeom>
        </p:spPr>
        <p:txBody>
          <a:bodyPr/>
          <a:lstStyle/>
          <a:p>
            <a:pPr lvl="1" algn="just">
              <a:lnSpc>
                <a:spcPct val="150000"/>
              </a:lnSpc>
            </a:pPr>
            <a:r>
              <a:rPr lang="en-US" altLang="zh-CN" dirty="0">
                <a:latin typeface="微软雅黑" pitchFamily="34" charset="-122"/>
                <a:ea typeface="微软雅黑" pitchFamily="34" charset="-122"/>
              </a:rPr>
              <a:t>LSTM</a:t>
            </a:r>
            <a:r>
              <a:rPr lang="zh-CN" altLang="zh-CN" dirty="0">
                <a:latin typeface="微软雅黑" pitchFamily="34" charset="-122"/>
                <a:ea typeface="微软雅黑" pitchFamily="34" charset="-122"/>
              </a:rPr>
              <a:t>本质上是一种</a:t>
            </a:r>
            <a:r>
              <a:rPr lang="en-US" altLang="zh-CN" dirty="0">
                <a:latin typeface="微软雅黑" pitchFamily="34" charset="-122"/>
                <a:ea typeface="微软雅黑" pitchFamily="34" charset="-122"/>
              </a:rPr>
              <a:t>RNN</a:t>
            </a:r>
            <a:r>
              <a:rPr lang="zh-CN" altLang="zh-CN" dirty="0">
                <a:latin typeface="微软雅黑" pitchFamily="34" charset="-122"/>
                <a:ea typeface="微软雅黑" pitchFamily="34" charset="-122"/>
              </a:rPr>
              <a:t>。</a:t>
            </a:r>
            <a:r>
              <a:rPr lang="en-US" altLang="zh-CN" dirty="0">
                <a:latin typeface="微软雅黑" pitchFamily="34" charset="-122"/>
                <a:ea typeface="微软雅黑" pitchFamily="34" charset="-122"/>
              </a:rPr>
              <a:t>RNN</a:t>
            </a:r>
            <a:r>
              <a:rPr lang="zh-CN" altLang="zh-CN" dirty="0">
                <a:latin typeface="微软雅黑" pitchFamily="34" charset="-122"/>
                <a:ea typeface="微软雅黑" pitchFamily="34" charset="-122"/>
              </a:rPr>
              <a:t>在训练的时候，往往会遇到严重的</a:t>
            </a:r>
            <a:r>
              <a:rPr lang="zh-CN" altLang="zh-CN" b="1" dirty="0">
                <a:latin typeface="微软雅黑" pitchFamily="34" charset="-122"/>
                <a:ea typeface="微软雅黑" pitchFamily="34" charset="-122"/>
              </a:rPr>
              <a:t>梯度消失</a:t>
            </a:r>
            <a:r>
              <a:rPr lang="zh-CN" altLang="zh-CN" dirty="0">
                <a:latin typeface="微软雅黑" pitchFamily="34" charset="-122"/>
                <a:ea typeface="微软雅黑" pitchFamily="34" charset="-122"/>
              </a:rPr>
              <a:t>问题。</a:t>
            </a:r>
            <a:endParaRPr lang="en-US" altLang="zh-CN" dirty="0">
              <a:latin typeface="微软雅黑" pitchFamily="34" charset="-122"/>
              <a:ea typeface="微软雅黑" pitchFamily="34" charset="-122"/>
            </a:endParaRPr>
          </a:p>
          <a:p>
            <a:pPr lvl="2" algn="just">
              <a:lnSpc>
                <a:spcPct val="150000"/>
              </a:lnSpc>
            </a:pPr>
            <a:r>
              <a:rPr lang="zh-CN" altLang="en-US" sz="1400" dirty="0">
                <a:latin typeface="微软雅黑" pitchFamily="34" charset="-122"/>
                <a:ea typeface="微软雅黑" pitchFamily="34" charset="-122"/>
              </a:rPr>
              <a:t>即</a:t>
            </a:r>
            <a:r>
              <a:rPr lang="zh-CN" altLang="zh-CN" sz="1400" dirty="0">
                <a:latin typeface="微软雅黑" pitchFamily="34" charset="-122"/>
                <a:ea typeface="微软雅黑" pitchFamily="34" charset="-122"/>
              </a:rPr>
              <a:t>误差梯度，随着事件的时间差的大小快速下降。这是发生在时间轴上的梯度消失。理想情况下，我们希望</a:t>
            </a:r>
            <a:r>
              <a:rPr lang="zh-CN" altLang="zh-CN" sz="1400" b="1" dirty="0">
                <a:latin typeface="微软雅黑" pitchFamily="34" charset="-122"/>
                <a:ea typeface="微软雅黑" pitchFamily="34" charset="-122"/>
              </a:rPr>
              <a:t>所有历史</a:t>
            </a:r>
            <a:r>
              <a:rPr lang="zh-CN" altLang="zh-CN" sz="1400" dirty="0">
                <a:latin typeface="微软雅黑" pitchFamily="34" charset="-122"/>
                <a:ea typeface="微软雅黑" pitchFamily="34" charset="-122"/>
              </a:rPr>
              <a:t>都对当前隐藏层的节点的预测产生作用。而实际上，这种影响只是维持了若干时间步</a:t>
            </a:r>
            <a:r>
              <a:rPr lang="zh-CN" altLang="en-US" sz="1400" dirty="0">
                <a:latin typeface="微软雅黑" pitchFamily="34" charset="-122"/>
                <a:ea typeface="微软雅黑" pitchFamily="34" charset="-122"/>
              </a:rPr>
              <a:t>，也</a:t>
            </a:r>
            <a:r>
              <a:rPr lang="zh-CN" altLang="zh-CN" sz="1400" dirty="0">
                <a:latin typeface="微软雅黑" pitchFamily="34" charset="-122"/>
                <a:ea typeface="微软雅黑" pitchFamily="34" charset="-122"/>
              </a:rPr>
              <a:t>就是</a:t>
            </a:r>
            <a:r>
              <a:rPr lang="zh-CN" altLang="en-US" sz="1400" dirty="0">
                <a:latin typeface="微软雅黑" pitchFamily="34" charset="-122"/>
                <a:ea typeface="微软雅黑" pitchFamily="34" charset="-122"/>
              </a:rPr>
              <a:t>说</a:t>
            </a:r>
            <a:r>
              <a:rPr lang="zh-CN" altLang="zh-CN" sz="1400" dirty="0">
                <a:latin typeface="微软雅黑" pitchFamily="34" charset="-122"/>
                <a:ea typeface="微软雅黑" pitchFamily="34" charset="-122"/>
              </a:rPr>
              <a:t>后面时间步的错误信号，往往不能回到足够远的过去，像更早的时间步一样，影响网络，这使得神经网络难以学习远距离</a:t>
            </a:r>
            <a:r>
              <a:rPr lang="en-US" altLang="zh-CN" sz="1400" dirty="0">
                <a:latin typeface="微软雅黑" pitchFamily="34" charset="-122"/>
                <a:ea typeface="微软雅黑" pitchFamily="34" charset="-122"/>
              </a:rPr>
              <a:t>(</a:t>
            </a:r>
            <a:r>
              <a:rPr lang="zh-CN" altLang="zh-CN" sz="1400" dirty="0">
                <a:latin typeface="微软雅黑" pitchFamily="34" charset="-122"/>
                <a:ea typeface="微软雅黑" pitchFamily="34" charset="-122"/>
              </a:rPr>
              <a:t>时间上</a:t>
            </a:r>
            <a:r>
              <a:rPr lang="en-US" altLang="zh-CN" sz="1400" dirty="0">
                <a:latin typeface="微软雅黑" pitchFamily="34" charset="-122"/>
                <a:ea typeface="微软雅黑" pitchFamily="34" charset="-122"/>
              </a:rPr>
              <a:t>)</a:t>
            </a:r>
            <a:r>
              <a:rPr lang="zh-CN" altLang="zh-CN" sz="1400" dirty="0">
                <a:latin typeface="微软雅黑" pitchFamily="34" charset="-122"/>
                <a:ea typeface="微软雅黑" pitchFamily="34" charset="-122"/>
              </a:rPr>
              <a:t>的影响。</a:t>
            </a:r>
            <a:endParaRPr lang="en-US" altLang="zh-CN" sz="1400" dirty="0">
              <a:latin typeface="微软雅黑" pitchFamily="34" charset="-122"/>
              <a:ea typeface="微软雅黑" pitchFamily="34" charset="-122"/>
            </a:endParaRPr>
          </a:p>
          <a:p>
            <a:pPr lvl="1" algn="just">
              <a:lnSpc>
                <a:spcPct val="150000"/>
              </a:lnSpc>
            </a:pPr>
            <a:r>
              <a:rPr lang="en-US" altLang="zh-CN" dirty="0" err="1">
                <a:latin typeface="微软雅黑" pitchFamily="34" charset="-122"/>
                <a:ea typeface="微软雅黑" pitchFamily="34" charset="-122"/>
              </a:rPr>
              <a:t>Yoshua</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Bengio</a:t>
            </a:r>
            <a:r>
              <a:rPr lang="zh-CN" altLang="zh-CN" dirty="0">
                <a:latin typeface="微软雅黑" pitchFamily="34" charset="-122"/>
                <a:ea typeface="微软雅黑" pitchFamily="34" charset="-122"/>
              </a:rPr>
              <a:t>在其论文</a:t>
            </a:r>
            <a:r>
              <a:rPr lang="en-US" altLang="zh-CN" dirty="0">
                <a:latin typeface="微软雅黑" pitchFamily="34" charset="-122"/>
                <a:ea typeface="微软雅黑" pitchFamily="34" charset="-122"/>
              </a:rPr>
              <a:t>(Learning Long-Term Dependencies with Gradient Descent is Difficult)</a:t>
            </a:r>
            <a:r>
              <a:rPr lang="zh-CN" altLang="zh-CN" dirty="0">
                <a:latin typeface="微软雅黑" pitchFamily="34" charset="-122"/>
                <a:ea typeface="微软雅黑" pitchFamily="34" charset="-122"/>
              </a:rPr>
              <a:t>中，对梯度消失问题进行了深入论述。</a:t>
            </a:r>
          </a:p>
          <a:p>
            <a:pPr lvl="1" algn="just">
              <a:lnSpc>
                <a:spcPct val="150000"/>
              </a:lnSpc>
            </a:pPr>
            <a:r>
              <a:rPr lang="en-US" altLang="zh-CN" dirty="0">
                <a:latin typeface="微软雅黑" pitchFamily="34" charset="-122"/>
                <a:ea typeface="微软雅黑" pitchFamily="34" charset="-122"/>
              </a:rPr>
              <a:t>1997</a:t>
            </a:r>
            <a:r>
              <a:rPr lang="zh-CN" altLang="zh-CN" dirty="0">
                <a:latin typeface="微软雅黑" pitchFamily="34" charset="-122"/>
                <a:ea typeface="微软雅黑" pitchFamily="34" charset="-122"/>
              </a:rPr>
              <a:t>年</a:t>
            </a:r>
            <a:r>
              <a:rPr lang="en-US" altLang="zh-CN" dirty="0">
                <a:latin typeface="微软雅黑" pitchFamily="34" charset="-122"/>
                <a:ea typeface="微软雅黑" pitchFamily="34" charset="-122"/>
              </a:rPr>
              <a:t>Sepp </a:t>
            </a:r>
            <a:r>
              <a:rPr lang="en-US" altLang="zh-CN" dirty="0" err="1">
                <a:latin typeface="微软雅黑" pitchFamily="34" charset="-122"/>
                <a:ea typeface="微软雅黑" pitchFamily="34" charset="-122"/>
              </a:rPr>
              <a:t>Hochreiter</a:t>
            </a:r>
            <a:r>
              <a:rPr lang="zh-CN" altLang="zh-CN" dirty="0">
                <a:latin typeface="微软雅黑" pitchFamily="34" charset="-122"/>
                <a:ea typeface="微软雅黑" pitchFamily="34" charset="-122"/>
              </a:rPr>
              <a:t>和</a:t>
            </a:r>
            <a:r>
              <a:rPr lang="en-US" altLang="zh-CN" dirty="0" err="1">
                <a:latin typeface="微软雅黑" pitchFamily="34" charset="-122"/>
                <a:ea typeface="微软雅黑" pitchFamily="34" charset="-122"/>
              </a:rPr>
              <a:t>Jurgen</a:t>
            </a:r>
            <a:r>
              <a:rPr lang="en-US" altLang="zh-CN" dirty="0">
                <a:latin typeface="微软雅黑" pitchFamily="34" charset="-122"/>
                <a:ea typeface="微软雅黑" pitchFamily="34" charset="-122"/>
              </a:rPr>
              <a:t> </a:t>
            </a:r>
            <a:r>
              <a:rPr lang="en-US" altLang="zh-CN" dirty="0" err="1">
                <a:latin typeface="微软雅黑" pitchFamily="34" charset="-122"/>
                <a:ea typeface="微软雅黑" pitchFamily="34" charset="-122"/>
              </a:rPr>
              <a:t>Schmidhuber</a:t>
            </a:r>
            <a:r>
              <a:rPr lang="zh-CN" altLang="zh-CN" dirty="0">
                <a:latin typeface="微软雅黑" pitchFamily="34" charset="-122"/>
                <a:ea typeface="微软雅黑" pitchFamily="34" charset="-122"/>
              </a:rPr>
              <a:t>提出的长短期记忆模型</a:t>
            </a:r>
            <a:r>
              <a:rPr lang="en-US" altLang="zh-CN" dirty="0">
                <a:latin typeface="微软雅黑" pitchFamily="34" charset="-122"/>
                <a:ea typeface="微软雅黑" pitchFamily="34" charset="-122"/>
              </a:rPr>
              <a:t>(Long Short Term Memory, LSTM)</a:t>
            </a:r>
            <a:r>
              <a:rPr lang="zh-CN" altLang="zh-CN" dirty="0">
                <a:latin typeface="微软雅黑" pitchFamily="34" charset="-122"/>
                <a:ea typeface="微软雅黑" pitchFamily="34" charset="-122"/>
              </a:rPr>
              <a:t>，很好得解决了这种梯度消失问题。</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044321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1275606"/>
            <a:ext cx="7300071" cy="2429619"/>
          </a:xfrm>
          <a:prstGeom prst="rect">
            <a:avLst/>
          </a:prstGeom>
        </p:spPr>
        <p:txBody>
          <a:bodyPr/>
          <a:lstStyle/>
          <a:p>
            <a:pPr lvl="1">
              <a:lnSpc>
                <a:spcPct val="150000"/>
              </a:lnSpc>
            </a:pPr>
            <a:r>
              <a:rPr lang="zh-CN" altLang="en-US" sz="2000" dirty="0">
                <a:latin typeface="微软雅黑" pitchFamily="34" charset="-122"/>
                <a:ea typeface="微软雅黑" pitchFamily="34" charset="-122"/>
              </a:rPr>
              <a:t>创建数据集：聚类问题样本生成器</a:t>
            </a: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a:p>
            <a:pPr lvl="1">
              <a:lnSpc>
                <a:spcPct val="150000"/>
              </a:lnSpc>
            </a:pPr>
            <a:r>
              <a:rPr lang="zh-CN" altLang="en-US" sz="2000" dirty="0">
                <a:latin typeface="微软雅黑" pitchFamily="34" charset="-122"/>
                <a:ea typeface="微软雅黑" pitchFamily="34" charset="-122"/>
              </a:rPr>
              <a:t>生成一个</a:t>
            </a:r>
            <a:r>
              <a:rPr lang="zh-CN" altLang="zh-CN" sz="2000" dirty="0">
                <a:latin typeface="微软雅黑" pitchFamily="34" charset="-122"/>
                <a:ea typeface="微软雅黑" pitchFamily="34" charset="-122"/>
              </a:rPr>
              <a:t>包含</a:t>
            </a:r>
            <a:r>
              <a:rPr lang="en-US" altLang="zh-CN" sz="2000" dirty="0">
                <a:latin typeface="微软雅黑" pitchFamily="34" charset="-122"/>
                <a:ea typeface="微软雅黑" pitchFamily="34" charset="-122"/>
              </a:rPr>
              <a:t>300</a:t>
            </a:r>
            <a:r>
              <a:rPr lang="zh-CN" altLang="zh-CN" sz="2000" dirty="0">
                <a:latin typeface="微软雅黑" pitchFamily="34" charset="-122"/>
                <a:ea typeface="微软雅黑" pitchFamily="34" charset="-122"/>
              </a:rPr>
              <a:t>个样本、</a:t>
            </a:r>
            <a:r>
              <a:rPr lang="en-US" altLang="zh-CN" sz="2000" dirty="0">
                <a:latin typeface="微软雅黑" pitchFamily="34" charset="-122"/>
                <a:ea typeface="微软雅黑" pitchFamily="34" charset="-122"/>
              </a:rPr>
              <a:t>2</a:t>
            </a:r>
            <a:r>
              <a:rPr lang="zh-CN" altLang="zh-CN" sz="2000" dirty="0">
                <a:latin typeface="微软雅黑" pitchFamily="34" charset="-122"/>
                <a:ea typeface="微软雅黑" pitchFamily="34" charset="-122"/>
              </a:rPr>
              <a:t>个特征</a:t>
            </a:r>
            <a:r>
              <a:rPr lang="zh-CN" altLang="en-US" sz="2000" dirty="0">
                <a:latin typeface="微软雅黑" pitchFamily="34" charset="-122"/>
                <a:ea typeface="微软雅黑" pitchFamily="34" charset="-122"/>
              </a:rPr>
              <a:t>的聚类数据集并可视化</a:t>
            </a:r>
            <a:endParaRPr lang="en-US" altLang="zh-CN" sz="2000" dirty="0">
              <a:latin typeface="微软雅黑" pitchFamily="34" charset="-122"/>
              <a:ea typeface="微软雅黑" pitchFamily="34" charset="-122"/>
            </a:endParaRPr>
          </a:p>
          <a:p>
            <a:pPr lvl="2">
              <a:lnSpc>
                <a:spcPct val="150000"/>
              </a:lnSpc>
            </a:pPr>
            <a:endParaRPr lang="en-US" altLang="zh-CN" sz="2000" dirty="0">
              <a:latin typeface="微软雅黑" pitchFamily="34" charset="-122"/>
              <a:ea typeface="微软雅黑" pitchFamily="34" charset="-122"/>
            </a:endParaRPr>
          </a:p>
          <a:p>
            <a:pPr lvl="2">
              <a:lnSpc>
                <a:spcPct val="150000"/>
              </a:lnSpc>
            </a:pPr>
            <a:endParaRPr lang="en-US" altLang="zh-CN" sz="2000" dirty="0">
              <a:latin typeface="微软雅黑" pitchFamily="34" charset="-122"/>
              <a:ea typeface="微软雅黑" pitchFamily="34" charset="-122"/>
            </a:endParaRPr>
          </a:p>
          <a:p>
            <a:pPr lvl="2">
              <a:lnSpc>
                <a:spcPct val="150000"/>
              </a:lnSpc>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1159971241"/>
              </p:ext>
            </p:extLst>
          </p:nvPr>
        </p:nvGraphicFramePr>
        <p:xfrm>
          <a:off x="1835696" y="3034665"/>
          <a:ext cx="4680520" cy="1341120"/>
        </p:xfrm>
        <a:graphic>
          <a:graphicData uri="http://schemas.openxmlformats.org/drawingml/2006/table">
            <a:tbl>
              <a:tblPr firstRow="1" bandRow="1">
                <a:tableStyleId>{5C22544A-7EE6-4342-B048-85BDC9FD1C3A}</a:tableStyleId>
              </a:tblPr>
              <a:tblGrid>
                <a:gridCol w="819843">
                  <a:extLst>
                    <a:ext uri="{9D8B030D-6E8A-4147-A177-3AD203B41FA5}">
                      <a16:colId xmlns:a16="http://schemas.microsoft.com/office/drawing/2014/main" xmlns="" val="3296080332"/>
                    </a:ext>
                  </a:extLst>
                </a:gridCol>
                <a:gridCol w="3860677">
                  <a:extLst>
                    <a:ext uri="{9D8B030D-6E8A-4147-A177-3AD203B41FA5}">
                      <a16:colId xmlns:a16="http://schemas.microsoft.com/office/drawing/2014/main" xmlns="" val="3781988497"/>
                    </a:ext>
                  </a:extLst>
                </a:gridCol>
              </a:tblGrid>
              <a:tr h="185043">
                <a:tc>
                  <a:txBody>
                    <a:bodyPr/>
                    <a:lstStyle/>
                    <a:p>
                      <a:r>
                        <a:rPr lang="en-US" altLang="zh-CN" sz="1400" b="0" dirty="0">
                          <a:solidFill>
                            <a:schemeClr val="tx1"/>
                          </a:solidFill>
                        </a:rPr>
                        <a:t>In[25]</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b="0" dirty="0">
                          <a:solidFill>
                            <a:schemeClr val="tx1"/>
                          </a:solidFill>
                        </a:rPr>
                        <a:t>from </a:t>
                      </a:r>
                      <a:r>
                        <a:rPr lang="en-US" altLang="zh-CN" sz="1400" b="0" dirty="0" err="1">
                          <a:solidFill>
                            <a:schemeClr val="tx1"/>
                          </a:solidFill>
                        </a:rPr>
                        <a:t>sklearn.datasets</a:t>
                      </a:r>
                      <a:r>
                        <a:rPr lang="en-US" altLang="zh-CN" sz="1400" b="0" dirty="0">
                          <a:solidFill>
                            <a:schemeClr val="tx1"/>
                          </a:solidFill>
                        </a:rPr>
                        <a:t> import </a:t>
                      </a:r>
                      <a:r>
                        <a:rPr lang="en-US" altLang="zh-CN" sz="1400" b="0" dirty="0" err="1">
                          <a:solidFill>
                            <a:schemeClr val="tx1"/>
                          </a:solidFill>
                        </a:rPr>
                        <a:t>make_blobs</a:t>
                      </a:r>
                      <a:endParaRPr lang="en-US" altLang="zh-CN"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325076">
                <a:tc>
                  <a:txBody>
                    <a:bodyPr/>
                    <a:lstStyle/>
                    <a:p>
                      <a:r>
                        <a:rPr lang="en-US" altLang="zh-CN" sz="1400" dirty="0"/>
                        <a:t>In[26]</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dirty="0" err="1"/>
                        <a:t>X,y</a:t>
                      </a:r>
                      <a:r>
                        <a:rPr lang="en-US" altLang="zh-CN" sz="1400" dirty="0"/>
                        <a:t> = </a:t>
                      </a:r>
                      <a:r>
                        <a:rPr lang="en-US" altLang="zh-CN" sz="1400" dirty="0" err="1"/>
                        <a:t>make_blobs</a:t>
                      </a:r>
                      <a:r>
                        <a:rPr lang="en-US" altLang="zh-CN" sz="1400" dirty="0"/>
                        <a:t>(</a:t>
                      </a:r>
                      <a:r>
                        <a:rPr lang="en-US" altLang="zh-CN" sz="1400" dirty="0" err="1"/>
                        <a:t>n_samples</a:t>
                      </a:r>
                      <a:r>
                        <a:rPr lang="en-US" altLang="zh-CN" sz="1400" dirty="0"/>
                        <a:t>=300,</a:t>
                      </a:r>
                    </a:p>
                    <a:p>
                      <a:r>
                        <a:rPr lang="en-US" altLang="zh-CN" sz="1400" dirty="0" err="1"/>
                        <a:t>n_features</a:t>
                      </a:r>
                      <a:r>
                        <a:rPr lang="en-US" altLang="zh-CN" sz="1400" dirty="0"/>
                        <a:t>=2,centers=3)</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767883295"/>
                  </a:ext>
                </a:extLst>
              </a:tr>
              <a:tr h="185043">
                <a:tc>
                  <a:txBody>
                    <a:bodyPr/>
                    <a:lstStyle/>
                    <a:p>
                      <a:r>
                        <a:rPr lang="en-US" altLang="zh-CN" sz="1400" dirty="0"/>
                        <a:t>In[27]</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s-ES" altLang="zh-CN" sz="1400" dirty="0"/>
                        <a:t>plt.scatter(X[:,0],X[:,1],c = y)</a:t>
                      </a:r>
                      <a:endParaRPr lang="en-US" altLang="zh-CN"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3948000304"/>
                  </a:ext>
                </a:extLst>
              </a:tr>
              <a:tr h="185043">
                <a:tc>
                  <a:txBody>
                    <a:bodyPr/>
                    <a:lstStyle/>
                    <a:p>
                      <a:r>
                        <a:rPr lang="en-US" altLang="zh-CN" sz="1400" dirty="0"/>
                        <a:t>In[28]</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dirty="0" err="1"/>
                        <a:t>plt.show</a:t>
                      </a:r>
                      <a:r>
                        <a:rPr lang="en-US" altLang="zh-CN" sz="1400" dirty="0"/>
                        <a:t>()</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254183"/>
                  </a:ext>
                </a:extLst>
              </a:tr>
            </a:tbl>
          </a:graphicData>
        </a:graphic>
      </p:graphicFrame>
      <p:pic>
        <p:nvPicPr>
          <p:cNvPr id="5" name="图片 4"/>
          <p:cNvPicPr>
            <a:picLocks noChangeAspect="1"/>
          </p:cNvPicPr>
          <p:nvPr/>
        </p:nvPicPr>
        <p:blipFill>
          <a:blip r:embed="rId3"/>
          <a:stretch>
            <a:fillRect/>
          </a:stretch>
        </p:blipFill>
        <p:spPr>
          <a:xfrm>
            <a:off x="2051767" y="1812162"/>
            <a:ext cx="6984776" cy="398372"/>
          </a:xfrm>
          <a:prstGeom prst="rect">
            <a:avLst/>
          </a:prstGeom>
        </p:spPr>
      </p:pic>
      <p:pic>
        <p:nvPicPr>
          <p:cNvPr id="6" name="图片 5"/>
          <p:cNvPicPr>
            <a:picLocks noChangeAspect="1"/>
          </p:cNvPicPr>
          <p:nvPr/>
        </p:nvPicPr>
        <p:blipFill>
          <a:blip r:embed="rId4"/>
          <a:stretch>
            <a:fillRect/>
          </a:stretch>
        </p:blipFill>
        <p:spPr>
          <a:xfrm>
            <a:off x="6516216" y="3147814"/>
            <a:ext cx="2367752" cy="1166831"/>
          </a:xfrm>
          <a:prstGeom prst="rect">
            <a:avLst/>
          </a:prstGeom>
        </p:spPr>
      </p:pic>
      <p:sp>
        <p:nvSpPr>
          <p:cNvPr id="2" name="标题 1">
            <a:extLst>
              <a:ext uri="{FF2B5EF4-FFF2-40B4-BE49-F238E27FC236}">
                <a16:creationId xmlns:a16="http://schemas.microsoft.com/office/drawing/2014/main" xmlns="" id="{43763650-46B5-02B8-A048-E8C554A83CD4}"/>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
        <p:nvSpPr>
          <p:cNvPr id="3" name="内容占位符 3">
            <a:extLst>
              <a:ext uri="{FF2B5EF4-FFF2-40B4-BE49-F238E27FC236}">
                <a16:creationId xmlns:a16="http://schemas.microsoft.com/office/drawing/2014/main" xmlns="" id="{8F703C33-7A79-079C-0E98-BE167EE1BCB1}"/>
              </a:ext>
            </a:extLst>
          </p:cNvPr>
          <p:cNvSpPr txBox="1">
            <a:spLocks/>
          </p:cNvSpPr>
          <p:nvPr/>
        </p:nvSpPr>
        <p:spPr>
          <a:xfrm>
            <a:off x="1783770" y="869668"/>
            <a:ext cx="7180718" cy="47794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buFont typeface="Wingdings" panose="05000000000000000000" pitchFamily="2" charset="2"/>
              <a:buNone/>
            </a:pPr>
            <a:r>
              <a:rPr lang="en-US" altLang="zh-CN" sz="2000" b="1" dirty="0">
                <a:latin typeface="微软雅黑" pitchFamily="34" charset="-122"/>
                <a:ea typeface="微软雅黑" pitchFamily="34" charset="-122"/>
              </a:rPr>
              <a:t> 1. </a:t>
            </a:r>
            <a:r>
              <a:rPr lang="zh-CN" altLang="en-US" sz="2000" b="1" dirty="0">
                <a:latin typeface="微软雅黑" pitchFamily="34" charset="-122"/>
                <a:ea typeface="微软雅黑" pitchFamily="34" charset="-122"/>
              </a:rPr>
              <a:t>获取数据</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338153383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200800" cy="4032448"/>
          </a:xfrm>
          <a:prstGeom prst="rect">
            <a:avLst/>
          </a:prstGeom>
        </p:spPr>
        <p:txBody>
          <a:bodyPr/>
          <a:lstStyle/>
          <a:p>
            <a:pPr lvl="1" algn="just">
              <a:lnSpc>
                <a:spcPct val="150000"/>
              </a:lnSpc>
            </a:pPr>
            <a:r>
              <a:rPr lang="en-US" altLang="zh-CN" dirty="0">
                <a:latin typeface="微软雅黑" pitchFamily="34" charset="-122"/>
                <a:ea typeface="微软雅黑" pitchFamily="34" charset="-122"/>
              </a:rPr>
              <a:t>RNN</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LSTM</a:t>
            </a:r>
            <a:r>
              <a:rPr lang="zh-CN" altLang="en-US" dirty="0">
                <a:latin typeface="微软雅黑" pitchFamily="34" charset="-122"/>
                <a:ea typeface="微软雅黑" pitchFamily="34" charset="-122"/>
              </a:rPr>
              <a:t>，以其强大的时间关系建模能力，被人们应用到很多场合。</a:t>
            </a:r>
            <a:endParaRPr lang="en-US" altLang="zh-CN" dirty="0">
              <a:latin typeface="微软雅黑" pitchFamily="34" charset="-122"/>
              <a:ea typeface="微软雅黑" pitchFamily="34" charset="-122"/>
            </a:endParaRPr>
          </a:p>
          <a:p>
            <a:pPr lvl="2" algn="just">
              <a:lnSpc>
                <a:spcPct val="150000"/>
              </a:lnSpc>
            </a:pPr>
            <a:r>
              <a:rPr lang="zh-CN" altLang="en-US" sz="1400" dirty="0">
                <a:latin typeface="微软雅黑" pitchFamily="34" charset="-122"/>
                <a:ea typeface="微软雅黑" pitchFamily="34" charset="-122"/>
              </a:rPr>
              <a:t>包括时间序列的预测</a:t>
            </a:r>
            <a:r>
              <a:rPr lang="en-US" altLang="zh-CN" sz="1400" dirty="0">
                <a:latin typeface="微软雅黑" pitchFamily="34" charset="-122"/>
                <a:ea typeface="微软雅黑" pitchFamily="34" charset="-122"/>
              </a:rPr>
              <a:t>(Time series prediction)</a:t>
            </a:r>
            <a:r>
              <a:rPr lang="zh-CN" altLang="en-US" sz="1400" dirty="0">
                <a:latin typeface="微软雅黑" pitchFamily="34" charset="-122"/>
                <a:ea typeface="微软雅黑" pitchFamily="34" charset="-122"/>
              </a:rPr>
              <a:t>、计算机音乐创作</a:t>
            </a:r>
            <a:r>
              <a:rPr lang="en-US" altLang="zh-CN" sz="1400" dirty="0">
                <a:latin typeface="微软雅黑" pitchFamily="34" charset="-122"/>
                <a:ea typeface="微软雅黑" pitchFamily="34" charset="-122"/>
              </a:rPr>
              <a:t>(Computer Composed Music)</a:t>
            </a:r>
            <a:r>
              <a:rPr lang="zh-CN" altLang="en-US" sz="1400" dirty="0">
                <a:latin typeface="微软雅黑" pitchFamily="34" charset="-122"/>
                <a:ea typeface="微软雅黑" pitchFamily="34" charset="-122"/>
              </a:rPr>
              <a:t>、节奏学习</a:t>
            </a:r>
            <a:r>
              <a:rPr lang="en-US" altLang="zh-CN" sz="1400" dirty="0">
                <a:latin typeface="微软雅黑" pitchFamily="34" charset="-122"/>
                <a:ea typeface="微软雅黑" pitchFamily="34" charset="-122"/>
              </a:rPr>
              <a:t>(Rhythm learning)</a:t>
            </a:r>
            <a:r>
              <a:rPr lang="zh-CN" altLang="en-US" sz="1400" dirty="0">
                <a:latin typeface="微软雅黑" pitchFamily="34" charset="-122"/>
                <a:ea typeface="微软雅黑" pitchFamily="34" charset="-122"/>
              </a:rPr>
              <a:t>、语法学习</a:t>
            </a:r>
            <a:r>
              <a:rPr lang="en-US" altLang="zh-CN" sz="1400" dirty="0">
                <a:latin typeface="微软雅黑" pitchFamily="34" charset="-122"/>
                <a:ea typeface="微软雅黑" pitchFamily="34" charset="-122"/>
              </a:rPr>
              <a:t>(Grammar learning)</a:t>
            </a:r>
            <a:r>
              <a:rPr lang="zh-CN" altLang="en-US" sz="1400" dirty="0">
                <a:latin typeface="微软雅黑" pitchFamily="34" charset="-122"/>
                <a:ea typeface="微软雅黑" pitchFamily="34" charset="-122"/>
              </a:rPr>
              <a:t>、机器翻译</a:t>
            </a:r>
            <a:r>
              <a:rPr lang="en-US" altLang="zh-CN" sz="1400" dirty="0">
                <a:latin typeface="微软雅黑" pitchFamily="34" charset="-122"/>
                <a:ea typeface="微软雅黑" pitchFamily="34" charset="-122"/>
              </a:rPr>
              <a:t>(Machine Translation) </a:t>
            </a:r>
          </a:p>
          <a:p>
            <a:pPr lvl="2" algn="just">
              <a:lnSpc>
                <a:spcPct val="150000"/>
              </a:lnSpc>
            </a:pPr>
            <a:r>
              <a:rPr lang="zh-CN" altLang="en-US" sz="1400" dirty="0">
                <a:latin typeface="微软雅黑" pitchFamily="34" charset="-122"/>
                <a:ea typeface="微软雅黑" pitchFamily="34" charset="-122"/>
              </a:rPr>
              <a:t>基于字符的 </a:t>
            </a:r>
            <a:r>
              <a:rPr lang="en-US" altLang="zh-CN" sz="1400" dirty="0">
                <a:latin typeface="微软雅黑" pitchFamily="34" charset="-122"/>
                <a:ea typeface="微软雅黑" pitchFamily="34" charset="-122"/>
              </a:rPr>
              <a:t>LSTM </a:t>
            </a:r>
            <a:r>
              <a:rPr lang="zh-CN" altLang="en-US" sz="1400" dirty="0">
                <a:latin typeface="微软雅黑" pitchFamily="34" charset="-122"/>
                <a:ea typeface="微软雅黑" pitchFamily="34" charset="-122"/>
              </a:rPr>
              <a:t>语言模型</a:t>
            </a:r>
            <a:r>
              <a:rPr lang="en-US" altLang="zh-CN" sz="1400" dirty="0">
                <a:latin typeface="微软雅黑" pitchFamily="34" charset="-122"/>
                <a:ea typeface="微软雅黑" pitchFamily="34" charset="-122"/>
              </a:rPr>
              <a:t>(character-level language models)</a:t>
            </a:r>
            <a:r>
              <a:rPr lang="zh-CN" altLang="en-US" sz="1400" dirty="0">
                <a:latin typeface="微软雅黑" pitchFamily="34" charset="-122"/>
                <a:ea typeface="微软雅黑" pitchFamily="34" charset="-122"/>
              </a:rPr>
              <a:t>、语音识别</a:t>
            </a:r>
            <a:r>
              <a:rPr lang="en-US" altLang="zh-CN" sz="1400" dirty="0">
                <a:latin typeface="微软雅黑" pitchFamily="34" charset="-122"/>
                <a:ea typeface="微软雅黑" pitchFamily="34" charset="-122"/>
              </a:rPr>
              <a:t>(Speech Recognition)</a:t>
            </a:r>
            <a:r>
              <a:rPr lang="zh-CN" altLang="en-US" sz="1400" dirty="0">
                <a:latin typeface="微软雅黑" pitchFamily="34" charset="-122"/>
                <a:ea typeface="微软雅黑" pitchFamily="34" charset="-122"/>
              </a:rPr>
              <a:t>、自动给图像加描述</a:t>
            </a:r>
            <a:r>
              <a:rPr lang="en-US" altLang="zh-CN" sz="1400" dirty="0">
                <a:latin typeface="微软雅黑" pitchFamily="34" charset="-122"/>
                <a:ea typeface="微软雅黑" pitchFamily="34" charset="-122"/>
              </a:rPr>
              <a:t>(Image Captioning</a:t>
            </a:r>
            <a:r>
              <a:rPr lang="zh-CN" altLang="en-US" sz="1400" dirty="0">
                <a:latin typeface="微软雅黑" pitchFamily="34" charset="-122"/>
                <a:ea typeface="微软雅黑" pitchFamily="34" charset="-122"/>
              </a:rPr>
              <a:t>，也称为图文转换</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、手写体识别</a:t>
            </a:r>
            <a:r>
              <a:rPr lang="en-US" altLang="zh-CN" sz="1400" dirty="0">
                <a:latin typeface="微软雅黑" pitchFamily="34" charset="-122"/>
                <a:ea typeface="微软雅黑" pitchFamily="34" charset="-122"/>
              </a:rPr>
              <a:t>(Handwriting recognition)</a:t>
            </a:r>
          </a:p>
          <a:p>
            <a:pPr lvl="2" algn="just">
              <a:lnSpc>
                <a:spcPct val="150000"/>
              </a:lnSpc>
            </a:pPr>
            <a:r>
              <a:rPr lang="zh-CN" altLang="en-US" sz="1400" dirty="0">
                <a:latin typeface="微软雅黑" pitchFamily="34" charset="-122"/>
                <a:ea typeface="微软雅黑" pitchFamily="34" charset="-122"/>
              </a:rPr>
              <a:t>机器人控制</a:t>
            </a:r>
            <a:r>
              <a:rPr lang="en-US" altLang="zh-CN" sz="1400" dirty="0">
                <a:latin typeface="微软雅黑" pitchFamily="34" charset="-122"/>
                <a:ea typeface="微软雅黑" pitchFamily="34" charset="-122"/>
              </a:rPr>
              <a:t>(Robot control)</a:t>
            </a:r>
            <a:r>
              <a:rPr lang="zh-CN" altLang="en-US" sz="1400" dirty="0">
                <a:latin typeface="微软雅黑" pitchFamily="34" charset="-122"/>
                <a:ea typeface="微软雅黑" pitchFamily="34" charset="-122"/>
              </a:rPr>
              <a:t>、人体动作识别</a:t>
            </a:r>
            <a:r>
              <a:rPr lang="en-US" altLang="zh-CN" sz="1400" dirty="0">
                <a:latin typeface="微软雅黑" pitchFamily="34" charset="-122"/>
                <a:ea typeface="微软雅黑" pitchFamily="34" charset="-122"/>
              </a:rPr>
              <a:t>(Human action recognition)</a:t>
            </a:r>
            <a:r>
              <a:rPr lang="zh-CN" altLang="en-US" sz="1400" dirty="0">
                <a:latin typeface="微软雅黑" pitchFamily="34" charset="-122"/>
                <a:ea typeface="微软雅黑" pitchFamily="34" charset="-122"/>
              </a:rPr>
              <a:t>、蛋白质同源性检测</a:t>
            </a:r>
            <a:r>
              <a:rPr lang="en-US" altLang="zh-CN" sz="1400" dirty="0">
                <a:latin typeface="微软雅黑" pitchFamily="34" charset="-122"/>
                <a:ea typeface="微软雅黑" pitchFamily="34" charset="-122"/>
              </a:rPr>
              <a:t>(Protein Homology Detection)</a:t>
            </a:r>
            <a:r>
              <a:rPr lang="zh-CN" altLang="en-US" sz="1400" dirty="0">
                <a:latin typeface="微软雅黑" pitchFamily="34" charset="-122"/>
                <a:ea typeface="微软雅黑" pitchFamily="34" charset="-122"/>
              </a:rPr>
              <a:t>等。</a:t>
            </a:r>
          </a:p>
          <a:p>
            <a:pPr lvl="1" algn="just">
              <a:lnSpc>
                <a:spcPct val="150000"/>
              </a:lnSpc>
            </a:pPr>
            <a:endParaRPr lang="zh-CN" altLang="en-US" dirty="0">
              <a:latin typeface="微软雅黑" pitchFamily="34" charset="-122"/>
              <a:ea typeface="微软雅黑" pitchFamily="34" charset="-122"/>
            </a:endParaRPr>
          </a:p>
          <a:p>
            <a:pPr lvl="2" algn="just">
              <a:lnSpc>
                <a:spcPct val="150000"/>
              </a:lnSpc>
            </a:pPr>
            <a:endParaRPr lang="en-US" altLang="zh-CN" sz="1400" dirty="0">
              <a:latin typeface="微软雅黑" pitchFamily="34" charset="-122"/>
              <a:ea typeface="微软雅黑" pitchFamily="34" charset="-122"/>
            </a:endParaRPr>
          </a:p>
          <a:p>
            <a:pPr lvl="2" algn="just">
              <a:lnSpc>
                <a:spcPct val="150000"/>
              </a:lnSpc>
            </a:pPr>
            <a:endParaRPr lang="en-US" altLang="zh-CN" sz="14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en-US" altLang="zh-CN" sz="2400" dirty="0"/>
              <a:t>RNN</a:t>
            </a:r>
            <a:r>
              <a:rPr lang="zh-CN" altLang="en-US" sz="2400" dirty="0"/>
              <a:t>与</a:t>
            </a:r>
            <a:r>
              <a:rPr lang="en-US" altLang="zh-CN" sz="2400" dirty="0"/>
              <a:t>LSTM</a:t>
            </a:r>
            <a:r>
              <a:rPr lang="zh-CN" altLang="en-US" sz="2400" dirty="0"/>
              <a:t>应用</a:t>
            </a:r>
            <a:endParaRPr lang="zh-CN" altLang="zh-CN" sz="2400" dirty="0"/>
          </a:p>
        </p:txBody>
      </p:sp>
    </p:spTree>
    <p:extLst>
      <p:ext uri="{BB962C8B-B14F-4D97-AF65-F5344CB8AC3E}">
        <p14:creationId xmlns:p14="http://schemas.microsoft.com/office/powerpoint/2010/main" val="191831530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8223825"/>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267744" y="1059582"/>
            <a:ext cx="3240360" cy="2664296"/>
          </a:xfrm>
          <a:prstGeom prst="rect">
            <a:avLst/>
          </a:prstGeom>
        </p:spPr>
        <p:txBody>
          <a:bodyPr/>
          <a:lstStyle/>
          <a:p>
            <a:pPr lvl="1">
              <a:lnSpc>
                <a:spcPct val="200000"/>
              </a:lnSpc>
            </a:pPr>
            <a:r>
              <a:rPr kumimoji="1" lang="en-US" altLang="zh-CN" sz="2400" b="1" dirty="0">
                <a:latin typeface="微软雅黑" pitchFamily="34" charset="-122"/>
                <a:ea typeface="微软雅黑" pitchFamily="34" charset="-122"/>
              </a:rPr>
              <a:t>1 </a:t>
            </a:r>
            <a:r>
              <a:rPr kumimoji="1" lang="zh-CN" altLang="en-US" sz="2400" b="1" dirty="0">
                <a:latin typeface="微软雅黑" pitchFamily="34" charset="-122"/>
                <a:ea typeface="微软雅黑" pitchFamily="34" charset="-122"/>
              </a:rPr>
              <a:t>概述</a:t>
            </a:r>
            <a:endParaRPr kumimoji="1" lang="en-US" altLang="zh-CN" sz="2400" b="1" dirty="0">
              <a:latin typeface="微软雅黑" pitchFamily="34" charset="-122"/>
              <a:ea typeface="微软雅黑" pitchFamily="34" charset="-122"/>
            </a:endParaRPr>
          </a:p>
          <a:p>
            <a:pPr lvl="1">
              <a:lnSpc>
                <a:spcPct val="200000"/>
              </a:lnSpc>
            </a:pPr>
            <a:r>
              <a:rPr kumimoji="1" lang="en-US" altLang="zh-CN" sz="2400" b="1" dirty="0">
                <a:latin typeface="微软雅黑" pitchFamily="34" charset="-122"/>
                <a:ea typeface="微软雅黑" pitchFamily="34" charset="-122"/>
              </a:rPr>
              <a:t>2 </a:t>
            </a:r>
            <a:r>
              <a:rPr lang="zh-CN" altLang="en-US" sz="2400" b="1" dirty="0">
                <a:latin typeface="微软雅黑" pitchFamily="34" charset="-122"/>
                <a:ea typeface="微软雅黑" pitchFamily="34" charset="-122"/>
              </a:rPr>
              <a:t>序列化方法</a:t>
            </a:r>
            <a:endParaRPr lang="en-US" altLang="zh-CN" sz="2400" b="1" dirty="0">
              <a:latin typeface="微软雅黑" pitchFamily="34" charset="-122"/>
              <a:ea typeface="微软雅黑" pitchFamily="34" charset="-122"/>
            </a:endParaRPr>
          </a:p>
          <a:p>
            <a:pPr lvl="1">
              <a:lnSpc>
                <a:spcPct val="200000"/>
              </a:lnSpc>
            </a:pPr>
            <a:r>
              <a:rPr kumimoji="1" lang="en-US" altLang="zh-CN" sz="2400" b="1" dirty="0">
                <a:latin typeface="微软雅黑" pitchFamily="34" charset="-122"/>
                <a:ea typeface="微软雅黑" pitchFamily="34" charset="-122"/>
              </a:rPr>
              <a:t>3 </a:t>
            </a:r>
            <a:r>
              <a:rPr lang="zh-CN" altLang="en-US" sz="2400" b="1" dirty="0">
                <a:latin typeface="微软雅黑" pitchFamily="34" charset="-122"/>
                <a:ea typeface="微软雅黑" pitchFamily="34" charset="-122"/>
              </a:rPr>
              <a:t>并行化方法</a:t>
            </a:r>
            <a:endParaRPr kumimoji="1" lang="en-US" altLang="zh-CN" sz="2400" b="1" dirty="0">
              <a:latin typeface="微软雅黑" panose="020B0503020204020204" pitchFamily="34" charset="-122"/>
              <a:ea typeface="微软雅黑" panose="020B0503020204020204" pitchFamily="34" charset="-122"/>
            </a:endParaRPr>
          </a:p>
          <a:p>
            <a:pPr>
              <a:lnSpc>
                <a:spcPct val="200000"/>
              </a:lnSpc>
            </a:pPr>
            <a:endParaRPr kumimoji="1"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2861298"/>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85925" y="0"/>
            <a:ext cx="7458075" cy="771525"/>
          </a:xfrm>
          <a:prstGeom prst="rect">
            <a:avLst/>
          </a:prstGeom>
        </p:spPr>
        <p:txBody>
          <a:bodyPr/>
          <a:lstStyle/>
          <a:p>
            <a:pPr>
              <a:lnSpc>
                <a:spcPct val="150000"/>
              </a:lnSpc>
            </a:pPr>
            <a:r>
              <a:rPr kumimoji="1" lang="en-US" altLang="zh-CN" sz="2600" b="1" dirty="0">
                <a:latin typeface="+mj-ea"/>
              </a:rPr>
              <a:t> 1  </a:t>
            </a:r>
            <a:r>
              <a:rPr lang="zh-CN" altLang="en-US" sz="2600" b="1" dirty="0">
                <a:latin typeface="+mj-ea"/>
              </a:rPr>
              <a:t>概述</a:t>
            </a:r>
            <a:endParaRPr kumimoji="1" lang="zh-CN" altLang="en-US" sz="2600" b="1" dirty="0">
              <a:latin typeface="+mj-ea"/>
            </a:endParaRPr>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00225" y="771525"/>
            <a:ext cx="7020247" cy="2552700"/>
          </a:xfrm>
          <a:prstGeom prst="rect">
            <a:avLst/>
          </a:prstGeom>
        </p:spPr>
        <p:txBody>
          <a:bodyPr/>
          <a:lstStyle/>
          <a:p>
            <a:pPr marL="0" lvl="1" indent="0">
              <a:lnSpc>
                <a:spcPct val="150000"/>
              </a:lnSpc>
              <a:buNone/>
            </a:pPr>
            <a:r>
              <a:rPr lang="zh-CN" altLang="en-US" sz="1800" b="1" dirty="0">
                <a:latin typeface="微软雅黑" pitchFamily="34" charset="-122"/>
                <a:ea typeface="微软雅黑" pitchFamily="34" charset="-122"/>
              </a:rPr>
              <a:t>个体与集成</a:t>
            </a:r>
            <a:endParaRPr lang="en-US" altLang="zh-CN" sz="1800" b="1" dirty="0">
              <a:latin typeface="微软雅黑" pitchFamily="34" charset="-122"/>
              <a:ea typeface="微软雅黑" pitchFamily="34" charset="-122"/>
            </a:endParaRPr>
          </a:p>
          <a:p>
            <a:pPr lvl="2" algn="just">
              <a:lnSpc>
                <a:spcPct val="150000"/>
              </a:lnSpc>
            </a:pPr>
            <a:r>
              <a:rPr lang="zh-CN" altLang="zh-CN" b="1" dirty="0">
                <a:latin typeface="微软雅黑" pitchFamily="34" charset="-122"/>
                <a:ea typeface="微软雅黑" pitchFamily="34" charset="-122"/>
              </a:rPr>
              <a:t>集成学习</a:t>
            </a:r>
            <a:r>
              <a:rPr lang="zh-CN" altLang="zh-CN" dirty="0">
                <a:latin typeface="微软雅黑" pitchFamily="34" charset="-122"/>
                <a:ea typeface="微软雅黑" pitchFamily="34" charset="-122"/>
              </a:rPr>
              <a:t>（</a:t>
            </a:r>
            <a:r>
              <a:rPr lang="en-US" altLang="zh-CN" dirty="0">
                <a:latin typeface="微软雅黑" pitchFamily="34" charset="-122"/>
                <a:ea typeface="微软雅黑" pitchFamily="34" charset="-122"/>
              </a:rPr>
              <a:t>ensemble learning</a:t>
            </a:r>
            <a:r>
              <a:rPr lang="zh-CN" altLang="zh-CN" dirty="0">
                <a:latin typeface="微软雅黑" pitchFamily="34" charset="-122"/>
                <a:ea typeface="微软雅黑" pitchFamily="34" charset="-122"/>
              </a:rPr>
              <a:t>）本身不是一种单独的机器学习算法，它通过构建并结合多个学习器来完成学习任务。通过对于给定数据集，训练</a:t>
            </a:r>
            <a:r>
              <a:rPr lang="zh-CN" altLang="zh-CN" dirty="0" smtClean="0">
                <a:latin typeface="微软雅黑" pitchFamily="34" charset="-122"/>
                <a:ea typeface="微软雅黑" pitchFamily="34" charset="-122"/>
              </a:rPr>
              <a:t>若干</a:t>
            </a:r>
            <a:r>
              <a:rPr lang="zh-CN" altLang="zh-CN" b="1" dirty="0" smtClean="0">
                <a:latin typeface="微软雅黑" pitchFamily="34" charset="-122"/>
                <a:ea typeface="微软雅黑" pitchFamily="34" charset="-122"/>
              </a:rPr>
              <a:t>个体</a:t>
            </a:r>
            <a:r>
              <a:rPr lang="zh-CN" altLang="zh-CN" b="1" dirty="0">
                <a:latin typeface="微软雅黑" pitchFamily="34" charset="-122"/>
                <a:ea typeface="微软雅黑" pitchFamily="34" charset="-122"/>
              </a:rPr>
              <a:t>学习器</a:t>
            </a:r>
            <a:r>
              <a:rPr lang="zh-CN" altLang="zh-CN" dirty="0">
                <a:latin typeface="微软雅黑" pitchFamily="34" charset="-122"/>
                <a:ea typeface="微软雅黑" pitchFamily="34" charset="-122"/>
              </a:rPr>
              <a:t>，通过一定的结合策略，最终形成集成的学习器，</a:t>
            </a:r>
            <a:r>
              <a:rPr lang="zh-CN" altLang="zh-CN" b="1" dirty="0">
                <a:latin typeface="微软雅黑" pitchFamily="34" charset="-122"/>
                <a:ea typeface="微软雅黑" pitchFamily="34" charset="-122"/>
              </a:rPr>
              <a:t>结合各个学习器的优点，获得较单一学习器更优越的泛化性能</a:t>
            </a:r>
            <a:r>
              <a:rPr lang="zh-CN" altLang="zh-CN"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Rectangle 1"/>
          <p:cNvSpPr>
            <a:spLocks noChangeArrowheads="1"/>
          </p:cNvSpPr>
          <p:nvPr/>
        </p:nvSpPr>
        <p:spPr bwMode="auto">
          <a:xfrm>
            <a:off x="4572000" y="4837467"/>
            <a:ext cx="18002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indent="266700" algn="l">
              <a:lnSpc>
                <a:spcPct val="100000"/>
              </a:lnSpc>
            </a:pPr>
            <a:r>
              <a:rPr lang="zh-CN" altLang="en-US" sz="1400" b="0" dirty="0">
                <a:ea typeface="宋体" panose="02010600030101010101" pitchFamily="2" charset="-122"/>
                <a:cs typeface="Times New Roman" panose="02020603050405020304" pitchFamily="18" charset="0"/>
              </a:rPr>
              <a:t>集成学习示意图</a:t>
            </a:r>
            <a:endParaRPr kumimoji="0" lang="zh-CN" altLang="en-US" sz="1400" b="0" i="0" u="none" strike="noStrike" cap="none" normalizeH="0" baseline="0" dirty="0">
              <a:ln>
                <a:noFill/>
              </a:ln>
              <a:solidFill>
                <a:schemeClr val="tx1"/>
              </a:solidFill>
              <a:effectLst/>
            </a:endParaRPr>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478304808"/>
              </p:ext>
            </p:extLst>
          </p:nvPr>
        </p:nvGraphicFramePr>
        <p:xfrm>
          <a:off x="3851920" y="2871109"/>
          <a:ext cx="3816424" cy="1977685"/>
        </p:xfrm>
        <a:graphic>
          <a:graphicData uri="http://schemas.openxmlformats.org/presentationml/2006/ole">
            <mc:AlternateContent xmlns:mc="http://schemas.openxmlformats.org/markup-compatibility/2006">
              <mc:Choice xmlns:v="urn:schemas-microsoft-com:vml" Requires="v">
                <p:oleObj spid="_x0000_s9251" name="Visio" r:id="rId4" imgW="4467162" imgH="2009777" progId="Visio.Drawing.15">
                  <p:embed/>
                </p:oleObj>
              </mc:Choice>
              <mc:Fallback>
                <p:oleObj name="Visio" r:id="rId4" imgW="4467162" imgH="2009777"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920" y="2871109"/>
                        <a:ext cx="3816424" cy="1977685"/>
                      </a:xfrm>
                      <a:prstGeom prst="rect">
                        <a:avLst/>
                      </a:prstGeom>
                      <a:noFill/>
                    </p:spPr>
                  </p:pic>
                </p:oleObj>
              </mc:Fallback>
            </mc:AlternateContent>
          </a:graphicData>
        </a:graphic>
      </p:graphicFrame>
    </p:spTree>
    <p:extLst>
      <p:ext uri="{BB962C8B-B14F-4D97-AF65-F5344CB8AC3E}">
        <p14:creationId xmlns:p14="http://schemas.microsoft.com/office/powerpoint/2010/main" val="631781603"/>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239743" cy="4177059"/>
          </a:xfrm>
          <a:prstGeom prst="rect">
            <a:avLst/>
          </a:prstGeom>
        </p:spPr>
        <p:txBody>
          <a:bodyPr/>
          <a:lstStyle/>
          <a:p>
            <a:pPr marL="0" lvl="1" indent="0">
              <a:lnSpc>
                <a:spcPct val="150000"/>
              </a:lnSpc>
              <a:buNone/>
            </a:pPr>
            <a:r>
              <a:rPr lang="zh-CN" altLang="en-US" b="1" dirty="0">
                <a:latin typeface="微软雅黑" pitchFamily="34" charset="-122"/>
                <a:ea typeface="微软雅黑" pitchFamily="34" charset="-122"/>
              </a:rPr>
              <a:t>个体与集成</a:t>
            </a:r>
            <a:endParaRPr lang="en-US" altLang="zh-CN" b="1" dirty="0">
              <a:latin typeface="微软雅黑" pitchFamily="34" charset="-122"/>
              <a:ea typeface="微软雅黑" pitchFamily="34" charset="-122"/>
            </a:endParaRPr>
          </a:p>
          <a:p>
            <a:pPr lvl="2" algn="just">
              <a:lnSpc>
                <a:spcPct val="150000"/>
              </a:lnSpc>
            </a:pPr>
            <a:r>
              <a:rPr lang="zh-CN" altLang="zh-CN" b="1" dirty="0">
                <a:latin typeface="微软雅黑" pitchFamily="34" charset="-122"/>
                <a:ea typeface="微软雅黑" pitchFamily="34" charset="-122"/>
              </a:rPr>
              <a:t>个体学习</a:t>
            </a:r>
            <a:r>
              <a:rPr lang="zh-CN" altLang="zh-CN" b="1" dirty="0" smtClean="0">
                <a:latin typeface="微软雅黑" pitchFamily="34" charset="-122"/>
                <a:ea typeface="微软雅黑" pitchFamily="34" charset="-122"/>
              </a:rPr>
              <a:t>器</a:t>
            </a:r>
            <a:r>
              <a:rPr lang="zh-CN" altLang="en-US" b="1" dirty="0" smtClean="0">
                <a:latin typeface="微软雅黑" pitchFamily="34" charset="-122"/>
                <a:ea typeface="微软雅黑" pitchFamily="34" charset="-122"/>
              </a:rPr>
              <a:t>：</a:t>
            </a:r>
            <a:r>
              <a:rPr lang="zh-CN" altLang="zh-CN" dirty="0" smtClean="0">
                <a:latin typeface="微软雅黑" pitchFamily="34" charset="-122"/>
                <a:ea typeface="微软雅黑" pitchFamily="34" charset="-122"/>
              </a:rPr>
              <a:t>通常</a:t>
            </a:r>
            <a:r>
              <a:rPr lang="zh-CN" altLang="zh-CN" dirty="0">
                <a:latin typeface="微软雅黑" pitchFamily="34" charset="-122"/>
                <a:ea typeface="微软雅黑" pitchFamily="34" charset="-122"/>
              </a:rPr>
              <a:t>由已有的学习算法从训练数据中产生，例如</a:t>
            </a:r>
            <a:r>
              <a:rPr lang="en-US" altLang="zh-CN" dirty="0">
                <a:latin typeface="微软雅黑" pitchFamily="34" charset="-122"/>
                <a:ea typeface="微软雅黑" pitchFamily="34" charset="-122"/>
              </a:rPr>
              <a:t>KNN</a:t>
            </a:r>
            <a:r>
              <a:rPr lang="zh-CN" altLang="zh-CN" dirty="0">
                <a:latin typeface="微软雅黑" pitchFamily="34" charset="-122"/>
                <a:ea typeface="微软雅黑" pitchFamily="34" charset="-122"/>
              </a:rPr>
              <a:t>，</a:t>
            </a:r>
            <a:r>
              <a:rPr lang="en-US" altLang="zh-CN" dirty="0">
                <a:latin typeface="微软雅黑" pitchFamily="34" charset="-122"/>
                <a:ea typeface="微软雅黑" pitchFamily="34" charset="-122"/>
              </a:rPr>
              <a:t>BP</a:t>
            </a:r>
            <a:r>
              <a:rPr lang="zh-CN" altLang="zh-CN" dirty="0">
                <a:latin typeface="微软雅黑" pitchFamily="34" charset="-122"/>
                <a:ea typeface="微软雅黑" pitchFamily="34" charset="-122"/>
              </a:rPr>
              <a:t>网络，决策树等。如果一个集成学习中所有的个体学习器同类型，例如都是神经网络个体学习器，那么这样的集成是同质的。同质集成的个体学习器称为基学习器，对应的学习算法称为</a:t>
            </a:r>
            <a:r>
              <a:rPr lang="zh-CN" altLang="zh-CN" b="1" dirty="0">
                <a:latin typeface="微软雅黑" pitchFamily="34" charset="-122"/>
                <a:ea typeface="微软雅黑" pitchFamily="34" charset="-122"/>
              </a:rPr>
              <a:t>基学习</a:t>
            </a:r>
            <a:r>
              <a:rPr lang="zh-CN" altLang="zh-CN" b="1" dirty="0" smtClean="0">
                <a:latin typeface="微软雅黑" pitchFamily="34" charset="-122"/>
                <a:ea typeface="微软雅黑" pitchFamily="34" charset="-122"/>
              </a:rPr>
              <a:t>算法</a:t>
            </a:r>
            <a:r>
              <a:rPr lang="zh-CN" altLang="en-US" dirty="0">
                <a:latin typeface="微软雅黑" pitchFamily="34" charset="-122"/>
                <a:ea typeface="微软雅黑" pitchFamily="34" charset="-122"/>
              </a:rPr>
              <a:t>；</a:t>
            </a:r>
            <a:r>
              <a:rPr lang="zh-CN" altLang="zh-CN" dirty="0" smtClean="0">
                <a:latin typeface="微软雅黑" pitchFamily="34" charset="-122"/>
                <a:ea typeface="微软雅黑" pitchFamily="34" charset="-122"/>
              </a:rPr>
              <a:t>如果</a:t>
            </a:r>
            <a:r>
              <a:rPr lang="zh-CN" altLang="zh-CN" dirty="0">
                <a:latin typeface="微软雅黑" pitchFamily="34" charset="-122"/>
                <a:ea typeface="微软雅黑" pitchFamily="34" charset="-122"/>
              </a:rPr>
              <a:t>个体学习器不同类型，那么这样的集成是异质的，异质集成的个体学习器称为组件学习</a:t>
            </a:r>
            <a:r>
              <a:rPr lang="zh-CN" altLang="zh-CN" dirty="0" smtClean="0">
                <a:latin typeface="微软雅黑" pitchFamily="34" charset="-122"/>
                <a:ea typeface="微软雅黑" pitchFamily="34" charset="-122"/>
              </a:rPr>
              <a:t>器</a:t>
            </a:r>
            <a:endParaRPr lang="en-US" altLang="zh-CN" dirty="0">
              <a:latin typeface="微软雅黑" pitchFamily="34" charset="-122"/>
              <a:ea typeface="微软雅黑" pitchFamily="34" charset="-122"/>
            </a:endParaRPr>
          </a:p>
          <a:p>
            <a:pPr lvl="2" algn="just">
              <a:lnSpc>
                <a:spcPct val="150000"/>
              </a:lnSpc>
            </a:pPr>
            <a:r>
              <a:rPr lang="zh-CN" altLang="zh-CN" b="1" dirty="0">
                <a:latin typeface="微软雅黑" pitchFamily="34" charset="-122"/>
                <a:ea typeface="微软雅黑" pitchFamily="34" charset="-122"/>
              </a:rPr>
              <a:t>弱学习</a:t>
            </a:r>
            <a:r>
              <a:rPr lang="zh-CN" altLang="zh-CN" b="1" dirty="0" smtClean="0">
                <a:latin typeface="微软雅黑" pitchFamily="34" charset="-122"/>
                <a:ea typeface="微软雅黑" pitchFamily="34" charset="-122"/>
              </a:rPr>
              <a:t>器</a:t>
            </a:r>
            <a:r>
              <a:rPr lang="en-US" altLang="zh-CN" b="1" dirty="0" smtClean="0">
                <a:latin typeface="微软雅黑" pitchFamily="34" charset="-122"/>
                <a:ea typeface="微软雅黑" pitchFamily="34" charset="-122"/>
              </a:rPr>
              <a:t> </a:t>
            </a:r>
            <a:r>
              <a:rPr lang="zh-CN" altLang="zh-CN" dirty="0" smtClean="0">
                <a:latin typeface="微软雅黑" pitchFamily="34" charset="-122"/>
                <a:ea typeface="微软雅黑" pitchFamily="34" charset="-122"/>
              </a:rPr>
              <a:t>常</a:t>
            </a:r>
            <a:r>
              <a:rPr lang="zh-CN" altLang="zh-CN" dirty="0">
                <a:latin typeface="微软雅黑" pitchFamily="34" charset="-122"/>
                <a:ea typeface="微软雅黑" pitchFamily="34" charset="-122"/>
              </a:rPr>
              <a:t>指泛化性能略优于随机猜测的学习器，例如在二分类任务上，其预测精度略高于</a:t>
            </a:r>
            <a:r>
              <a:rPr lang="en-US" altLang="zh-CN" dirty="0">
                <a:latin typeface="微软雅黑" pitchFamily="34" charset="-122"/>
                <a:ea typeface="微软雅黑" pitchFamily="34" charset="-122"/>
              </a:rPr>
              <a:t>50%</a:t>
            </a:r>
            <a:r>
              <a:rPr lang="zh-CN" altLang="zh-CN" dirty="0">
                <a:latin typeface="微软雅黑" pitchFamily="34" charset="-122"/>
                <a:ea typeface="微软雅黑" pitchFamily="34" charset="-122"/>
              </a:rPr>
              <a:t>的分类器就可以称为弱学习器。集成学习的目的就是将一组弱学习器经过某种结合策略变为强学习器，实现性能的提高。</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mj-ea"/>
              </a:rPr>
              <a:t> 1  </a:t>
            </a:r>
            <a:r>
              <a:rPr lang="zh-CN" altLang="en-US" sz="2600" b="1">
                <a:latin typeface="+mj-ea"/>
              </a:rPr>
              <a:t>概述</a:t>
            </a:r>
            <a:endParaRPr kumimoji="1" lang="zh-CN" altLang="en-US" sz="2600" b="1" dirty="0">
              <a:latin typeface="+mj-ea"/>
            </a:endParaRPr>
          </a:p>
        </p:txBody>
      </p:sp>
    </p:spTree>
    <p:extLst>
      <p:ext uri="{BB962C8B-B14F-4D97-AF65-F5344CB8AC3E}">
        <p14:creationId xmlns:p14="http://schemas.microsoft.com/office/powerpoint/2010/main" val="381133104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70075" y="842963"/>
                <a:ext cx="7022405" cy="4249737"/>
              </a:xfrm>
              <a:prstGeom prst="rect">
                <a:avLst/>
              </a:prstGeom>
            </p:spPr>
            <p:txBody>
              <a:bodyPr/>
              <a:lstStyle/>
              <a:p>
                <a:pPr marL="0" lvl="1" indent="0">
                  <a:lnSpc>
                    <a:spcPct val="150000"/>
                  </a:lnSpc>
                  <a:buNone/>
                </a:pPr>
                <a:r>
                  <a:rPr lang="zh-CN" altLang="en-US" sz="1800" b="1" dirty="0">
                    <a:latin typeface="微软雅黑" pitchFamily="34" charset="-122"/>
                    <a:ea typeface="微软雅黑" pitchFamily="34" charset="-122"/>
                  </a:rPr>
                  <a:t>结合策略：</a:t>
                </a:r>
                <a:endParaRPr lang="en-US" altLang="zh-CN" sz="1800" b="1" dirty="0">
                  <a:latin typeface="微软雅黑" pitchFamily="34" charset="-122"/>
                  <a:ea typeface="微软雅黑" pitchFamily="34" charset="-122"/>
                </a:endParaRPr>
              </a:p>
              <a:p>
                <a:pPr marL="0" lvl="1" indent="0">
                  <a:lnSpc>
                    <a:spcPct val="150000"/>
                  </a:lnSpc>
                  <a:buNone/>
                </a:pPr>
                <a:r>
                  <a:rPr lang="en-US" altLang="zh-CN" b="1" dirty="0">
                    <a:latin typeface="微软雅黑" pitchFamily="34" charset="-122"/>
                    <a:ea typeface="微软雅黑" pitchFamily="34" charset="-122"/>
                  </a:rPr>
                  <a:t>1</a:t>
                </a:r>
                <a:r>
                  <a:rPr lang="zh-CN" altLang="en-US" b="1" dirty="0">
                    <a:latin typeface="微软雅黑" pitchFamily="34" charset="-122"/>
                    <a:ea typeface="微软雅黑" pitchFamily="34" charset="-122"/>
                  </a:rPr>
                  <a:t>）平均法：</a:t>
                </a:r>
                <a:r>
                  <a:rPr lang="zh-CN" altLang="zh-CN" dirty="0">
                    <a:latin typeface="微软雅黑" pitchFamily="34" charset="-122"/>
                    <a:ea typeface="微软雅黑" pitchFamily="34" charset="-122"/>
                  </a:rPr>
                  <a:t>对于若干个弱学习器的输出进行平均得到最终的预测输出</a:t>
                </a:r>
                <a:r>
                  <a:rPr lang="zh-CN" altLang="en-US" dirty="0">
                    <a:latin typeface="微软雅黑" pitchFamily="34" charset="-122"/>
                    <a:ea typeface="微软雅黑" pitchFamily="34" charset="-122"/>
                  </a:rPr>
                  <a:t>，一般用于</a:t>
                </a:r>
                <a:r>
                  <a:rPr lang="zh-CN" altLang="zh-CN" dirty="0">
                    <a:latin typeface="微软雅黑" pitchFamily="34" charset="-122"/>
                    <a:ea typeface="微软雅黑" pitchFamily="34" charset="-122"/>
                  </a:rPr>
                  <a:t>对于数值类的回归预测问题</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lvl="3">
                  <a:lnSpc>
                    <a:spcPct val="150000"/>
                  </a:lnSpc>
                </a:pPr>
                <a:r>
                  <a:rPr lang="zh-CN" altLang="en-US" dirty="0">
                    <a:latin typeface="华文楷体" pitchFamily="2" charset="-122"/>
                    <a:ea typeface="华文楷体" pitchFamily="2" charset="-122"/>
                  </a:rPr>
                  <a:t>算术平均：对于</a:t>
                </a:r>
                <a:r>
                  <a:rPr lang="en-US" altLang="zh-CN" dirty="0">
                    <a:latin typeface="华文楷体" pitchFamily="2" charset="-122"/>
                    <a:ea typeface="华文楷体" pitchFamily="2" charset="-122"/>
                  </a:rPr>
                  <a:t>n</a:t>
                </a:r>
                <a:r>
                  <a:rPr lang="zh-CN" altLang="en-US" dirty="0">
                    <a:latin typeface="华文楷体" pitchFamily="2" charset="-122"/>
                    <a:ea typeface="华文楷体" pitchFamily="2" charset="-122"/>
                  </a:rPr>
                  <a:t>个个体学习器</a:t>
                </a:r>
                <a14:m>
                  <m:oMath xmlns:m="http://schemas.openxmlformats.org/officeDocument/2006/math">
                    <m:sSub>
                      <m:sSubPr>
                        <m:ctrlPr>
                          <a:rPr lang="zh-CN" altLang="zh-CN" i="1">
                            <a:latin typeface="Cambria Math"/>
                          </a:rPr>
                        </m:ctrlPr>
                      </m:sSubPr>
                      <m:e>
                        <m:r>
                          <a:rPr lang="en-US" altLang="zh-CN">
                            <a:latin typeface="Cambria Math" panose="02040503050406030204" pitchFamily="18" charset="0"/>
                          </a:rPr>
                          <m:t>h</m:t>
                        </m:r>
                      </m:e>
                      <m:sub>
                        <m:r>
                          <a:rPr lang="en-US" altLang="zh-CN">
                            <a:latin typeface="Cambria Math" panose="02040503050406030204" pitchFamily="18" charset="0"/>
                          </a:rPr>
                          <m:t>𝑖</m:t>
                        </m:r>
                      </m:sub>
                    </m:sSub>
                  </m:oMath>
                </a14:m>
                <a:r>
                  <a:rPr lang="zh-CN" altLang="en-US" dirty="0">
                    <a:latin typeface="华文楷体" pitchFamily="2" charset="-122"/>
                    <a:ea typeface="华文楷体" pitchFamily="2" charset="-122"/>
                  </a:rPr>
                  <a:t>预测结果：</a:t>
                </a:r>
                <a:r>
                  <a:rPr lang="zh-CN" altLang="en-US" dirty="0" smtClean="0">
                    <a:latin typeface="华文楷体" pitchFamily="2" charset="-122"/>
                    <a:ea typeface="华文楷体" pitchFamily="2" charset="-122"/>
                  </a:rPr>
                  <a:t> </a:t>
                </a:r>
                <a14:m>
                  <m:oMath xmlns:m="http://schemas.openxmlformats.org/officeDocument/2006/math">
                    <m:r>
                      <m:rPr>
                        <m:sty m:val="p"/>
                      </m:rPr>
                      <a:rPr lang="en-US" altLang="zh-CN">
                        <a:latin typeface="Cambria Math" panose="02040503050406030204" pitchFamily="18" charset="0"/>
                      </a:rPr>
                      <m:t>H</m:t>
                    </m:r>
                    <m:d>
                      <m:dPr>
                        <m:ctrlPr>
                          <a:rPr lang="zh-CN" altLang="zh-CN" i="1">
                            <a:latin typeface="Cambria Math"/>
                          </a:rPr>
                        </m:ctrlPr>
                      </m:dPr>
                      <m:e>
                        <m:r>
                          <m:rPr>
                            <m:sty m:val="p"/>
                          </m:rPr>
                          <a:rPr lang="en-US" altLang="zh-CN">
                            <a:latin typeface="Cambria Math" panose="02040503050406030204" pitchFamily="18" charset="0"/>
                          </a:rPr>
                          <m:t>x</m:t>
                        </m:r>
                      </m:e>
                    </m:d>
                    <m:r>
                      <a:rPr lang="en-US" altLang="zh-CN">
                        <a:latin typeface="Cambria Math" panose="02040503050406030204" pitchFamily="18" charset="0"/>
                      </a:rPr>
                      <m:t>= </m:t>
                    </m:r>
                    <m:f>
                      <m:fPr>
                        <m:ctrlPr>
                          <a:rPr lang="zh-CN" altLang="zh-CN" i="1">
                            <a:latin typeface="Cambria Math"/>
                          </a:rPr>
                        </m:ctrlPr>
                      </m:fPr>
                      <m:num>
                        <m:r>
                          <a:rPr lang="en-US" altLang="zh-CN">
                            <a:latin typeface="Cambria Math" panose="02040503050406030204" pitchFamily="18" charset="0"/>
                          </a:rPr>
                          <m:t>1</m:t>
                        </m:r>
                      </m:num>
                      <m:den>
                        <m:r>
                          <a:rPr lang="en-US" altLang="zh-CN">
                            <a:latin typeface="Cambria Math" panose="02040503050406030204" pitchFamily="18" charset="0"/>
                          </a:rPr>
                          <m:t>𝑛</m:t>
                        </m:r>
                      </m:den>
                    </m:f>
                    <m:nary>
                      <m:naryPr>
                        <m:chr m:val="∑"/>
                        <m:limLoc m:val="undOvr"/>
                        <m:ctrlPr>
                          <a:rPr lang="zh-CN" altLang="zh-CN" i="1">
                            <a:latin typeface="Cambria Math"/>
                          </a:rPr>
                        </m:ctrlPr>
                      </m:naryPr>
                      <m:sub>
                        <m:r>
                          <a:rPr lang="en-US" altLang="zh-CN">
                            <a:latin typeface="Cambria Math" panose="02040503050406030204" pitchFamily="18" charset="0"/>
                          </a:rPr>
                          <m:t>𝑖</m:t>
                        </m:r>
                        <m:r>
                          <a:rPr lang="en-US" altLang="zh-CN">
                            <a:latin typeface="Cambria Math" panose="02040503050406030204" pitchFamily="18" charset="0"/>
                          </a:rPr>
                          <m:t>=1</m:t>
                        </m:r>
                      </m:sub>
                      <m:sup>
                        <m:r>
                          <a:rPr lang="en-US" altLang="zh-CN">
                            <a:latin typeface="Cambria Math" panose="02040503050406030204" pitchFamily="18" charset="0"/>
                          </a:rPr>
                          <m:t>𝑛</m:t>
                        </m:r>
                      </m:sup>
                      <m:e>
                        <m:sSub>
                          <m:sSubPr>
                            <m:ctrlPr>
                              <a:rPr lang="zh-CN" altLang="zh-CN" i="1">
                                <a:latin typeface="Cambria Math"/>
                              </a:rPr>
                            </m:ctrlPr>
                          </m:sSubPr>
                          <m:e>
                            <m:r>
                              <a:rPr lang="en-US" altLang="zh-CN">
                                <a:latin typeface="Cambria Math" panose="02040503050406030204" pitchFamily="18" charset="0"/>
                              </a:rPr>
                              <m:t>h</m:t>
                            </m:r>
                          </m:e>
                          <m:sub>
                            <m:r>
                              <a:rPr lang="en-US" altLang="zh-CN">
                                <a:latin typeface="Cambria Math" panose="02040503050406030204" pitchFamily="18" charset="0"/>
                              </a:rPr>
                              <m:t>𝑖</m:t>
                            </m:r>
                          </m:sub>
                        </m:sSub>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e>
                    </m:nary>
                  </m:oMath>
                </a14:m>
                <a:endParaRPr lang="en-US" altLang="zh-CN" dirty="0">
                  <a:latin typeface="华文楷体" pitchFamily="2" charset="-122"/>
                  <a:ea typeface="华文楷体" pitchFamily="2" charset="-122"/>
                </a:endParaRPr>
              </a:p>
              <a:p>
                <a:pPr lvl="3">
                  <a:lnSpc>
                    <a:spcPct val="150000"/>
                  </a:lnSpc>
                </a:pPr>
                <a:r>
                  <a:rPr lang="zh-CN" altLang="en-US" dirty="0">
                    <a:latin typeface="华文楷体" pitchFamily="2" charset="-122"/>
                    <a:ea typeface="华文楷体" pitchFamily="2" charset="-122"/>
                  </a:rPr>
                  <a:t>加权平均：</a:t>
                </a:r>
                <a:r>
                  <a:rPr lang="zh-CN" altLang="zh-CN" dirty="0">
                    <a:latin typeface="华文楷体" pitchFamily="2" charset="-122"/>
                    <a:ea typeface="华文楷体" pitchFamily="2" charset="-122"/>
                  </a:rPr>
                  <a:t>如果每个个体学习器</a:t>
                </a:r>
                <a14:m>
                  <m:oMath xmlns:m="http://schemas.openxmlformats.org/officeDocument/2006/math">
                    <m:sSub>
                      <m:sSubPr>
                        <m:ctrlPr>
                          <a:rPr lang="zh-CN" altLang="zh-CN" i="1">
                            <a:latin typeface="Cambria Math"/>
                          </a:rPr>
                        </m:ctrlPr>
                      </m:sSubPr>
                      <m:e>
                        <m:r>
                          <a:rPr lang="en-US" altLang="zh-CN">
                            <a:latin typeface="Cambria Math" panose="02040503050406030204" pitchFamily="18" charset="0"/>
                          </a:rPr>
                          <m:t>h</m:t>
                        </m:r>
                      </m:e>
                      <m:sub>
                        <m:r>
                          <a:rPr lang="en-US" altLang="zh-CN">
                            <a:latin typeface="Cambria Math" panose="02040503050406030204" pitchFamily="18" charset="0"/>
                          </a:rPr>
                          <m:t>𝑖</m:t>
                        </m:r>
                      </m:sub>
                    </m:sSub>
                  </m:oMath>
                </a14:m>
                <a:r>
                  <a:rPr lang="zh-CN" altLang="zh-CN" dirty="0">
                    <a:latin typeface="华文楷体" pitchFamily="2" charset="-122"/>
                    <a:ea typeface="华文楷体" pitchFamily="2" charset="-122"/>
                  </a:rPr>
                  <a:t>有一个权重</a:t>
                </a:r>
                <a14:m>
                  <m:oMath xmlns:m="http://schemas.openxmlformats.org/officeDocument/2006/math">
                    <m:sSub>
                      <m:sSubPr>
                        <m:ctrlPr>
                          <a:rPr lang="zh-CN" altLang="zh-CN" i="1">
                            <a:latin typeface="Cambria Math"/>
                          </a:rPr>
                        </m:ctrlPr>
                      </m:sSubPr>
                      <m:e>
                        <m:r>
                          <a:rPr lang="en-US" altLang="zh-CN">
                            <a:latin typeface="Cambria Math" panose="02040503050406030204" pitchFamily="18" charset="0"/>
                          </a:rPr>
                          <m:t>𝑤</m:t>
                        </m:r>
                      </m:e>
                      <m:sub>
                        <m:r>
                          <a:rPr lang="en-US" altLang="zh-CN">
                            <a:latin typeface="Cambria Math" panose="02040503050406030204" pitchFamily="18" charset="0"/>
                          </a:rPr>
                          <m:t>𝑖</m:t>
                        </m:r>
                      </m:sub>
                    </m:sSub>
                  </m:oMath>
                </a14:m>
                <a:r>
                  <a:rPr lang="zh-CN" altLang="zh-CN" dirty="0">
                    <a:latin typeface="华文楷体" pitchFamily="2" charset="-122"/>
                    <a:ea typeface="华文楷体" pitchFamily="2" charset="-122"/>
                  </a:rPr>
                  <a:t>，则采用加权平均法得到最终预测是</a:t>
                </a:r>
                <a:r>
                  <a:rPr lang="zh-CN" altLang="en-US" dirty="0">
                    <a:latin typeface="华文楷体" pitchFamily="2" charset="-122"/>
                    <a:ea typeface="华文楷体" pitchFamily="2" charset="-122"/>
                  </a:rPr>
                  <a:t>：</a:t>
                </a:r>
                <a14:m>
                  <m:oMath xmlns:m="http://schemas.openxmlformats.org/officeDocument/2006/math">
                    <m:r>
                      <m:rPr>
                        <m:sty m:val="p"/>
                      </m:rPr>
                      <a:rPr lang="en-US" altLang="zh-CN">
                        <a:latin typeface="Cambria Math" panose="02040503050406030204" pitchFamily="18" charset="0"/>
                      </a:rPr>
                      <m:t>H</m:t>
                    </m:r>
                    <m:d>
                      <m:dPr>
                        <m:ctrlPr>
                          <a:rPr lang="zh-CN" altLang="zh-CN" i="1">
                            <a:latin typeface="Cambria Math"/>
                          </a:rPr>
                        </m:ctrlPr>
                      </m:dPr>
                      <m:e>
                        <m:r>
                          <m:rPr>
                            <m:sty m:val="p"/>
                          </m:rPr>
                          <a:rPr lang="en-US" altLang="zh-CN">
                            <a:latin typeface="Cambria Math" panose="02040503050406030204" pitchFamily="18" charset="0"/>
                          </a:rPr>
                          <m:t>x</m:t>
                        </m:r>
                      </m:e>
                    </m:d>
                    <m:r>
                      <a:rPr lang="en-US" altLang="zh-CN">
                        <a:latin typeface="Cambria Math" panose="02040503050406030204" pitchFamily="18" charset="0"/>
                      </a:rPr>
                      <m:t>= </m:t>
                    </m:r>
                    <m:f>
                      <m:fPr>
                        <m:ctrlPr>
                          <a:rPr lang="zh-CN" altLang="zh-CN" i="1">
                            <a:latin typeface="Cambria Math"/>
                          </a:rPr>
                        </m:ctrlPr>
                      </m:fPr>
                      <m:num>
                        <m:r>
                          <a:rPr lang="en-US" altLang="zh-CN">
                            <a:latin typeface="Cambria Math" panose="02040503050406030204" pitchFamily="18" charset="0"/>
                          </a:rPr>
                          <m:t>1</m:t>
                        </m:r>
                      </m:num>
                      <m:den>
                        <m:r>
                          <a:rPr lang="en-US" altLang="zh-CN">
                            <a:latin typeface="Cambria Math" panose="02040503050406030204" pitchFamily="18" charset="0"/>
                          </a:rPr>
                          <m:t>𝑛</m:t>
                        </m:r>
                      </m:den>
                    </m:f>
                    <m:nary>
                      <m:naryPr>
                        <m:chr m:val="∑"/>
                        <m:limLoc m:val="undOvr"/>
                        <m:ctrlPr>
                          <a:rPr lang="zh-CN" altLang="zh-CN" i="1">
                            <a:latin typeface="Cambria Math"/>
                          </a:rPr>
                        </m:ctrlPr>
                      </m:naryPr>
                      <m:sub>
                        <m:r>
                          <a:rPr lang="en-US" altLang="zh-CN">
                            <a:latin typeface="Cambria Math" panose="02040503050406030204" pitchFamily="18" charset="0"/>
                          </a:rPr>
                          <m:t>𝑖</m:t>
                        </m:r>
                        <m:r>
                          <a:rPr lang="en-US" altLang="zh-CN">
                            <a:latin typeface="Cambria Math" panose="02040503050406030204" pitchFamily="18" charset="0"/>
                          </a:rPr>
                          <m:t>=1</m:t>
                        </m:r>
                      </m:sub>
                      <m:sup>
                        <m:r>
                          <a:rPr lang="en-US" altLang="zh-CN">
                            <a:latin typeface="Cambria Math" panose="02040503050406030204" pitchFamily="18" charset="0"/>
                          </a:rPr>
                          <m:t>𝑛</m:t>
                        </m:r>
                      </m:sup>
                      <m:e>
                        <m:sSub>
                          <m:sSubPr>
                            <m:ctrlPr>
                              <a:rPr lang="zh-CN" altLang="zh-CN" i="1">
                                <a:latin typeface="Cambria Math"/>
                              </a:rPr>
                            </m:ctrlPr>
                          </m:sSubPr>
                          <m:e>
                            <m:sSub>
                              <m:sSubPr>
                                <m:ctrlPr>
                                  <a:rPr lang="zh-CN" altLang="zh-CN" i="1">
                                    <a:latin typeface="Cambria Math"/>
                                  </a:rPr>
                                </m:ctrlPr>
                              </m:sSubPr>
                              <m:e>
                                <m:r>
                                  <a:rPr lang="en-US" altLang="zh-CN">
                                    <a:latin typeface="Cambria Math" panose="02040503050406030204" pitchFamily="18" charset="0"/>
                                  </a:rPr>
                                  <m:t>𝑤</m:t>
                                </m:r>
                              </m:e>
                              <m:sub>
                                <m:r>
                                  <a:rPr lang="en-US" altLang="zh-CN">
                                    <a:latin typeface="Cambria Math" panose="02040503050406030204" pitchFamily="18" charset="0"/>
                                  </a:rPr>
                                  <m:t>𝑖</m:t>
                                </m:r>
                              </m:sub>
                            </m:sSub>
                            <m:r>
                              <a:rPr lang="en-US" altLang="zh-CN">
                                <a:latin typeface="Cambria Math" panose="02040503050406030204" pitchFamily="18" charset="0"/>
                              </a:rPr>
                              <m:t>h</m:t>
                            </m:r>
                          </m:e>
                          <m:sub>
                            <m:r>
                              <a:rPr lang="en-US" altLang="zh-CN">
                                <a:latin typeface="Cambria Math" panose="02040503050406030204" pitchFamily="18" charset="0"/>
                              </a:rPr>
                              <m:t>𝑖</m:t>
                            </m:r>
                          </m:sub>
                        </m:sSub>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e>
                    </m:nary>
                  </m:oMath>
                </a14:m>
                <a:endParaRPr lang="en-US" altLang="zh-CN" dirty="0">
                  <a:latin typeface="华文楷体" pitchFamily="2" charset="-122"/>
                  <a:ea typeface="华文楷体" pitchFamily="2" charset="-122"/>
                </a:endParaRPr>
              </a:p>
              <a:p>
                <a:pPr lvl="3">
                  <a:lnSpc>
                    <a:spcPct val="150000"/>
                  </a:lnSpc>
                </a:pPr>
                <a:r>
                  <a:rPr lang="zh-CN" altLang="en-US" dirty="0">
                    <a:latin typeface="华文楷体" pitchFamily="2" charset="-122"/>
                    <a:ea typeface="华文楷体" pitchFamily="2" charset="-122"/>
                  </a:rPr>
                  <a:t>加权平均法权重通常由训练数据的学习得出，因此不完全可靠，所以加权平均法的性能不一定比算术平均好。一般情况下，在个体学习器性能差异较大时采用加权平均法，而在个体学习器差异较小时采用算术平均法。</a:t>
                </a:r>
                <a:endParaRPr lang="en-US" altLang="zh-CN" dirty="0">
                  <a:latin typeface="华文楷体" pitchFamily="2" charset="-122"/>
                  <a:ea typeface="华文楷体" pitchFamily="2" charset="-122"/>
                </a:endParaRPr>
              </a:p>
            </p:txBody>
          </p:sp>
        </mc:Choice>
        <mc:Fallback>
          <p:sp>
            <p:nvSpPr>
              <p:cNvPr id="8" name="内容占位符 3">
                <a:extLst>
                  <a:ext uri="{FF2B5EF4-FFF2-40B4-BE49-F238E27FC236}">
                    <a16:creationId xmlns:a16="http://schemas.microsoft.com/office/drawing/2014/main" xmlns="" xmlns:a14="http://schemas.microsoft.com/office/drawing/2010/main" id="{D16EE22A-41EB-4A36-AA08-58721624DA42}"/>
                  </a:ext>
                </a:extLst>
              </p:cNvPr>
              <p:cNvSpPr>
                <a:spLocks noGrp="1" noRot="1" noChangeAspect="1" noMove="1" noResize="1" noEditPoints="1" noAdjustHandles="1" noChangeArrowheads="1" noChangeShapeType="1" noTextEdit="1"/>
              </p:cNvSpPr>
              <p:nvPr>
                <p:ph idx="4294967295"/>
              </p:nvPr>
            </p:nvSpPr>
            <p:spPr>
              <a:xfrm>
                <a:off x="1870075" y="842963"/>
                <a:ext cx="7022405" cy="4249737"/>
              </a:xfrm>
              <a:prstGeom prst="rect">
                <a:avLst/>
              </a:prstGeom>
              <a:blipFill rotWithShape="1">
                <a:blip r:embed="rId3"/>
                <a:stretch>
                  <a:fillRect l="-781" b="-1291"/>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mj-ea"/>
              </a:rPr>
              <a:t> 1  </a:t>
            </a:r>
            <a:r>
              <a:rPr lang="zh-CN" altLang="en-US" sz="2600" b="1">
                <a:latin typeface="+mj-ea"/>
              </a:rPr>
              <a:t>概述</a:t>
            </a:r>
            <a:endParaRPr kumimoji="1" lang="zh-CN" altLang="en-US" sz="2600" b="1" dirty="0">
              <a:latin typeface="+mj-ea"/>
            </a:endParaRPr>
          </a:p>
        </p:txBody>
      </p:sp>
    </p:spTree>
    <p:extLst>
      <p:ext uri="{BB962C8B-B14F-4D97-AF65-F5344CB8AC3E}">
        <p14:creationId xmlns:p14="http://schemas.microsoft.com/office/powerpoint/2010/main" val="3934323944"/>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2275" y="842963"/>
                <a:ext cx="7451725" cy="3889375"/>
              </a:xfrm>
              <a:prstGeom prst="rect">
                <a:avLst/>
              </a:prstGeom>
            </p:spPr>
            <p:txBody>
              <a:bodyPr/>
              <a:lstStyle/>
              <a:p>
                <a:pPr marL="0" lvl="1" indent="0">
                  <a:lnSpc>
                    <a:spcPct val="150000"/>
                  </a:lnSpc>
                  <a:buNone/>
                </a:pPr>
                <a:r>
                  <a:rPr lang="zh-CN" altLang="en-US" sz="1800" b="1" dirty="0">
                    <a:latin typeface="微软雅黑" pitchFamily="34" charset="-122"/>
                    <a:ea typeface="微软雅黑" pitchFamily="34" charset="-122"/>
                  </a:rPr>
                  <a:t>结合策略：</a:t>
                </a:r>
                <a:endParaRPr lang="en-US" altLang="zh-CN" sz="1800" b="1" dirty="0">
                  <a:latin typeface="微软雅黑" pitchFamily="34" charset="-122"/>
                  <a:ea typeface="微软雅黑" pitchFamily="34" charset="-122"/>
                </a:endParaRPr>
              </a:p>
              <a:p>
                <a:pPr marL="0" lvl="1" indent="0">
                  <a:lnSpc>
                    <a:spcPct val="150000"/>
                  </a:lnSpc>
                  <a:buNone/>
                </a:pPr>
                <a:r>
                  <a:rPr lang="en-US" altLang="zh-CN" b="1" dirty="0">
                    <a:latin typeface="微软雅黑" pitchFamily="34" charset="-122"/>
                    <a:ea typeface="微软雅黑" pitchFamily="34" charset="-122"/>
                  </a:rPr>
                  <a:t>2</a:t>
                </a:r>
                <a:r>
                  <a:rPr lang="zh-CN" altLang="en-US" b="1" dirty="0">
                    <a:latin typeface="微软雅黑" pitchFamily="34" charset="-122"/>
                    <a:ea typeface="微软雅黑" pitchFamily="34" charset="-122"/>
                  </a:rPr>
                  <a:t>）投票法：</a:t>
                </a:r>
                <a:r>
                  <a:rPr lang="zh-CN" altLang="en-US" dirty="0">
                    <a:latin typeface="微软雅黑" pitchFamily="34" charset="-122"/>
                    <a:ea typeface="微软雅黑" pitchFamily="34" charset="-122"/>
                  </a:rPr>
                  <a:t>用于对于分类问题的预测</a:t>
                </a:r>
                <a:endParaRPr lang="en-US" altLang="zh-CN" dirty="0">
                  <a:latin typeface="微软雅黑" pitchFamily="34" charset="-122"/>
                  <a:ea typeface="微软雅黑" pitchFamily="34" charset="-122"/>
                </a:endParaRPr>
              </a:p>
              <a:p>
                <a:pPr lvl="3">
                  <a:lnSpc>
                    <a:spcPct val="150000"/>
                  </a:lnSpc>
                </a:pPr>
                <a:r>
                  <a:rPr lang="zh-CN" altLang="en-US" b="1" dirty="0">
                    <a:latin typeface="华文楷体" pitchFamily="2" charset="-122"/>
                    <a:ea typeface="华文楷体" pitchFamily="2" charset="-122"/>
                  </a:rPr>
                  <a:t>相对多数投票法</a:t>
                </a:r>
                <a:r>
                  <a:rPr lang="zh-CN" altLang="en-US" dirty="0">
                    <a:latin typeface="华文楷体" pitchFamily="2" charset="-122"/>
                    <a:ea typeface="华文楷体" pitchFamily="2" charset="-122"/>
                  </a:rPr>
                  <a:t>：</a:t>
                </a:r>
                <a:r>
                  <a:rPr lang="zh-CN" altLang="zh-CN" dirty="0">
                    <a:latin typeface="华文楷体" pitchFamily="2" charset="-122"/>
                    <a:ea typeface="华文楷体" pitchFamily="2" charset="-122"/>
                  </a:rPr>
                  <a:t>在 </a:t>
                </a:r>
                <a:r>
                  <a:rPr lang="en-US" altLang="zh-CN" dirty="0">
                    <a:latin typeface="华文楷体" pitchFamily="2" charset="-122"/>
                    <a:ea typeface="华文楷体" pitchFamily="2" charset="-122"/>
                  </a:rPr>
                  <a:t>n</a:t>
                </a:r>
                <a:r>
                  <a:rPr lang="zh-CN" altLang="zh-CN" dirty="0">
                    <a:latin typeface="华文楷体" pitchFamily="2" charset="-122"/>
                    <a:ea typeface="华文楷体" pitchFamily="2" charset="-122"/>
                  </a:rPr>
                  <a:t>个弱学习器的对样本</a:t>
                </a:r>
                <a:r>
                  <a:rPr lang="en-US" altLang="zh-CN" dirty="0">
                    <a:latin typeface="华文楷体" pitchFamily="2" charset="-122"/>
                    <a:ea typeface="华文楷体" pitchFamily="2" charset="-122"/>
                  </a:rPr>
                  <a:t>x</a:t>
                </a:r>
                <a:r>
                  <a:rPr lang="zh-CN" altLang="zh-CN" dirty="0">
                    <a:latin typeface="华文楷体" pitchFamily="2" charset="-122"/>
                    <a:ea typeface="华文楷体" pitchFamily="2" charset="-122"/>
                  </a:rPr>
                  <a:t>的预测结果中，预测次数最多的类别</a:t>
                </a:r>
                <a14:m>
                  <m:oMath xmlns:m="http://schemas.openxmlformats.org/officeDocument/2006/math">
                    <m:sSub>
                      <m:sSubPr>
                        <m:ctrlPr>
                          <a:rPr lang="zh-CN" altLang="zh-CN" i="1">
                            <a:latin typeface="Cambria Math"/>
                          </a:rPr>
                        </m:ctrlPr>
                      </m:sSubPr>
                      <m:e>
                        <m:r>
                          <a:rPr lang="en-US" altLang="zh-CN">
                            <a:latin typeface="Cambria Math" panose="02040503050406030204" pitchFamily="18" charset="0"/>
                          </a:rPr>
                          <m:t>𝐶</m:t>
                        </m:r>
                      </m:e>
                      <m:sub>
                        <m:r>
                          <a:rPr lang="en-US" altLang="zh-CN">
                            <a:latin typeface="Cambria Math" panose="02040503050406030204" pitchFamily="18" charset="0"/>
                          </a:rPr>
                          <m:t>1</m:t>
                        </m:r>
                      </m:sub>
                    </m:sSub>
                  </m:oMath>
                </a14:m>
                <a:r>
                  <a:rPr lang="zh-CN" altLang="zh-CN" dirty="0">
                    <a:latin typeface="华文楷体" pitchFamily="2" charset="-122"/>
                    <a:ea typeface="华文楷体" pitchFamily="2" charset="-122"/>
                  </a:rPr>
                  <a:t>为最终的分类类别。如果不止一个类别获得最高票，则随机选择一个做最终类别。</a:t>
                </a:r>
                <a:endParaRPr lang="en-US" altLang="zh-CN" dirty="0">
                  <a:latin typeface="华文楷体" pitchFamily="2" charset="-122"/>
                  <a:ea typeface="华文楷体" pitchFamily="2" charset="-122"/>
                </a:endParaRPr>
              </a:p>
              <a:p>
                <a:pPr lvl="3">
                  <a:lnSpc>
                    <a:spcPct val="150000"/>
                  </a:lnSpc>
                </a:pPr>
                <a:r>
                  <a:rPr lang="zh-CN" altLang="en-US" b="1" dirty="0">
                    <a:latin typeface="华文楷体" pitchFamily="2" charset="-122"/>
                    <a:ea typeface="华文楷体" pitchFamily="2" charset="-122"/>
                  </a:rPr>
                  <a:t>绝对多数投票法：</a:t>
                </a:r>
                <a:r>
                  <a:rPr lang="zh-CN" altLang="zh-CN" dirty="0">
                    <a:latin typeface="华文楷体" pitchFamily="2" charset="-122"/>
                    <a:ea typeface="华文楷体" pitchFamily="2" charset="-122"/>
                  </a:rPr>
                  <a:t>输出类别必须在预测结果中出现过半，如果没有预测过半的标记，则拒绝预测。</a:t>
                </a:r>
                <a:endParaRPr lang="en-US" altLang="zh-CN" dirty="0">
                  <a:latin typeface="华文楷体" pitchFamily="2" charset="-122"/>
                  <a:ea typeface="华文楷体" pitchFamily="2" charset="-122"/>
                </a:endParaRPr>
              </a:p>
              <a:p>
                <a:pPr lvl="3">
                  <a:lnSpc>
                    <a:spcPct val="150000"/>
                  </a:lnSpc>
                </a:pPr>
                <a:r>
                  <a:rPr lang="zh-CN" altLang="en-US" b="1" dirty="0">
                    <a:latin typeface="华文楷体" pitchFamily="2" charset="-122"/>
                    <a:ea typeface="华文楷体" pitchFamily="2" charset="-122"/>
                  </a:rPr>
                  <a:t>加权投票法：</a:t>
                </a:r>
                <a:r>
                  <a:rPr lang="zh-CN" altLang="zh-CN" dirty="0">
                    <a:latin typeface="华文楷体" pitchFamily="2" charset="-122"/>
                    <a:ea typeface="华文楷体" pitchFamily="2" charset="-122"/>
                  </a:rPr>
                  <a:t>每个弱学习器的分类票数要乘以一个权重，最终将各个类别的加权票数求和，最大的值对应的类别为最终类别。</a:t>
                </a:r>
                <a:endParaRPr lang="en-US" altLang="zh-CN" dirty="0">
                  <a:latin typeface="华文楷体" pitchFamily="2" charset="-122"/>
                  <a:ea typeface="华文楷体" pitchFamily="2" charset="-122"/>
                </a:endParaRPr>
              </a:p>
            </p:txBody>
          </p:sp>
        </mc:Choice>
        <mc:Fallback>
          <p:sp>
            <p:nvSpPr>
              <p:cNvPr id="8" name="内容占位符 3">
                <a:extLst>
                  <a:ext uri="{FF2B5EF4-FFF2-40B4-BE49-F238E27FC236}">
                    <a16:creationId xmlns:a16="http://schemas.microsoft.com/office/drawing/2014/main" xmlns="" xmlns:a14="http://schemas.microsoft.com/office/drawing/2010/main" id="{D16EE22A-41EB-4A36-AA08-58721624DA42}"/>
                  </a:ext>
                </a:extLst>
              </p:cNvPr>
              <p:cNvSpPr>
                <a:spLocks noGrp="1" noRot="1" noChangeAspect="1" noMove="1" noResize="1" noEditPoints="1" noAdjustHandles="1" noChangeArrowheads="1" noChangeShapeType="1" noTextEdit="1"/>
              </p:cNvSpPr>
              <p:nvPr>
                <p:ph idx="4294967295"/>
              </p:nvPr>
            </p:nvSpPr>
            <p:spPr>
              <a:xfrm>
                <a:off x="1692275" y="842963"/>
                <a:ext cx="7451725" cy="3889375"/>
              </a:xfrm>
              <a:prstGeom prst="rect">
                <a:avLst/>
              </a:prstGeom>
              <a:blipFill rotWithShape="1">
                <a:blip r:embed="rId3"/>
                <a:stretch>
                  <a:fillRect l="-736"/>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mj-ea"/>
              </a:rPr>
              <a:t> 1  </a:t>
            </a:r>
            <a:r>
              <a:rPr lang="zh-CN" altLang="en-US" sz="2600" b="1">
                <a:latin typeface="+mj-ea"/>
              </a:rPr>
              <a:t>概述</a:t>
            </a:r>
            <a:endParaRPr kumimoji="1" lang="zh-CN" altLang="en-US" sz="2600" b="1" dirty="0">
              <a:latin typeface="+mj-ea"/>
            </a:endParaRPr>
          </a:p>
        </p:txBody>
      </p:sp>
    </p:spTree>
    <p:extLst>
      <p:ext uri="{BB962C8B-B14F-4D97-AF65-F5344CB8AC3E}">
        <p14:creationId xmlns:p14="http://schemas.microsoft.com/office/powerpoint/2010/main" val="1028098945"/>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9"/>
            <a:ext cx="7200800" cy="3096344"/>
          </a:xfrm>
          <a:prstGeom prst="rect">
            <a:avLst/>
          </a:prstGeom>
        </p:spPr>
        <p:txBody>
          <a:bodyPr/>
          <a:lstStyle/>
          <a:p>
            <a:pPr marL="0" lvl="1" indent="0">
              <a:lnSpc>
                <a:spcPct val="150000"/>
              </a:lnSpc>
              <a:buNone/>
            </a:pPr>
            <a:r>
              <a:rPr lang="zh-CN" altLang="en-US" b="1" dirty="0">
                <a:latin typeface="微软雅黑" pitchFamily="34" charset="-122"/>
                <a:ea typeface="微软雅黑" pitchFamily="34" charset="-122"/>
              </a:rPr>
              <a:t>结合策略：</a:t>
            </a:r>
            <a:endParaRPr lang="en-US" altLang="zh-CN" b="1" dirty="0">
              <a:latin typeface="微软雅黑" pitchFamily="34" charset="-122"/>
              <a:ea typeface="微软雅黑" pitchFamily="34" charset="-122"/>
            </a:endParaRPr>
          </a:p>
          <a:p>
            <a:pPr marL="0" lvl="1" indent="0">
              <a:lnSpc>
                <a:spcPct val="150000"/>
              </a:lnSpc>
              <a:buNone/>
            </a:pPr>
            <a:r>
              <a:rPr lang="en-US" altLang="zh-CN" b="1" dirty="0">
                <a:latin typeface="+mj-ea"/>
                <a:ea typeface="+mj-ea"/>
              </a:rPr>
              <a:t>3</a:t>
            </a:r>
            <a:r>
              <a:rPr lang="zh-CN" altLang="en-US" b="1" dirty="0">
                <a:latin typeface="+mj-ea"/>
                <a:ea typeface="+mj-ea"/>
              </a:rPr>
              <a:t>）学习法</a:t>
            </a:r>
            <a:endParaRPr lang="en-US" altLang="zh-CN" b="1" dirty="0">
              <a:latin typeface="+mj-ea"/>
              <a:ea typeface="+mj-ea"/>
            </a:endParaRPr>
          </a:p>
          <a:p>
            <a:pPr lvl="3">
              <a:lnSpc>
                <a:spcPct val="150000"/>
              </a:lnSpc>
            </a:pPr>
            <a:r>
              <a:rPr lang="zh-CN" altLang="zh-CN" dirty="0">
                <a:latin typeface="华文楷体" pitchFamily="2" charset="-122"/>
                <a:ea typeface="华文楷体" pitchFamily="2" charset="-122"/>
              </a:rPr>
              <a:t>通过另一个学习器来结合预测结果。代表方法是</a:t>
            </a:r>
            <a:r>
              <a:rPr lang="en-US" altLang="zh-CN" dirty="0">
                <a:latin typeface="华文楷体" pitchFamily="2" charset="-122"/>
                <a:ea typeface="华文楷体" pitchFamily="2" charset="-122"/>
              </a:rPr>
              <a:t>stacking</a:t>
            </a:r>
            <a:r>
              <a:rPr lang="zh-CN" altLang="zh-CN" dirty="0">
                <a:latin typeface="华文楷体" pitchFamily="2" charset="-122"/>
                <a:ea typeface="华文楷体" pitchFamily="2" charset="-122"/>
              </a:rPr>
              <a:t>，当使用</a:t>
            </a:r>
            <a:r>
              <a:rPr lang="en-US" altLang="zh-CN" dirty="0">
                <a:latin typeface="华文楷体" pitchFamily="2" charset="-122"/>
                <a:ea typeface="华文楷体" pitchFamily="2" charset="-122"/>
              </a:rPr>
              <a:t>stacking</a:t>
            </a:r>
            <a:r>
              <a:rPr lang="zh-CN" altLang="zh-CN" dirty="0">
                <a:latin typeface="华文楷体" pitchFamily="2" charset="-122"/>
                <a:ea typeface="华文楷体" pitchFamily="2" charset="-122"/>
              </a:rPr>
              <a:t>的结合策略时，不对弱学习器的结果做处理，而是再加上一层学习器</a:t>
            </a:r>
            <a:r>
              <a:rPr lang="zh-CN" altLang="en-US" dirty="0">
                <a:latin typeface="华文楷体" pitchFamily="2" charset="-122"/>
                <a:ea typeface="华文楷体" pitchFamily="2" charset="-122"/>
              </a:rPr>
              <a:t>。</a:t>
            </a:r>
            <a:endParaRPr lang="en-US" altLang="zh-CN" dirty="0">
              <a:latin typeface="华文楷体" pitchFamily="2" charset="-122"/>
              <a:ea typeface="华文楷体" pitchFamily="2" charset="-122"/>
            </a:endParaRPr>
          </a:p>
          <a:p>
            <a:pPr lvl="3">
              <a:lnSpc>
                <a:spcPct val="150000"/>
              </a:lnSpc>
            </a:pPr>
            <a:r>
              <a:rPr lang="zh-CN" altLang="zh-CN" dirty="0">
                <a:latin typeface="华文楷体" pitchFamily="2" charset="-122"/>
                <a:ea typeface="华文楷体" pitchFamily="2" charset="-122"/>
              </a:rPr>
              <a:t>将训练集弱学习器的学习结果作为输入，将训练集的输出作为输出，重新训练一个学习器来得到最终结果。这里将弱学习器称为初级学习器，将用于结合的学习器称为次级学习器或元学习器。</a:t>
            </a:r>
            <a:endParaRPr lang="en-US" altLang="zh-CN" dirty="0">
              <a:latin typeface="华文楷体" pitchFamily="2" charset="-122"/>
              <a:ea typeface="华文楷体" pitchFamily="2"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mj-ea"/>
              </a:rPr>
              <a:t> 1  </a:t>
            </a:r>
            <a:r>
              <a:rPr lang="zh-CN" altLang="en-US" sz="2600" b="1">
                <a:latin typeface="+mj-ea"/>
              </a:rPr>
              <a:t>概述</a:t>
            </a:r>
            <a:endParaRPr kumimoji="1" lang="zh-CN" altLang="en-US" sz="2600" b="1" dirty="0">
              <a:latin typeface="+mj-ea"/>
            </a:endParaRPr>
          </a:p>
        </p:txBody>
      </p:sp>
    </p:spTree>
    <p:extLst>
      <p:ext uri="{BB962C8B-B14F-4D97-AF65-F5344CB8AC3E}">
        <p14:creationId xmlns:p14="http://schemas.microsoft.com/office/powerpoint/2010/main" val="839195640"/>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713" y="842963"/>
            <a:ext cx="7272783" cy="3997325"/>
          </a:xfrm>
          <a:prstGeom prst="rect">
            <a:avLst/>
          </a:prstGeom>
        </p:spPr>
        <p:txBody>
          <a:bodyPr/>
          <a:lstStyle/>
          <a:p>
            <a:pPr marL="0" lvl="1" indent="0">
              <a:lnSpc>
                <a:spcPct val="150000"/>
              </a:lnSpc>
              <a:buNone/>
            </a:pPr>
            <a:r>
              <a:rPr lang="zh-CN" altLang="en-US" sz="1800" b="1" dirty="0">
                <a:latin typeface="微软雅黑" pitchFamily="34" charset="-122"/>
                <a:ea typeface="微软雅黑" pitchFamily="34" charset="-122"/>
              </a:rPr>
              <a:t>集成学习分类（</a:t>
            </a:r>
            <a:r>
              <a:rPr lang="zh-CN" altLang="zh-CN" sz="1800" b="1" dirty="0">
                <a:latin typeface="微软雅黑" pitchFamily="34" charset="-122"/>
                <a:ea typeface="微软雅黑" pitchFamily="34" charset="-122"/>
              </a:rPr>
              <a:t>根据个体学习器的生成方式</a:t>
            </a:r>
            <a:r>
              <a:rPr lang="zh-CN" altLang="en-US" sz="1800" b="1" dirty="0">
                <a:latin typeface="微软雅黑" pitchFamily="34" charset="-122"/>
                <a:ea typeface="微软雅黑" pitchFamily="34" charset="-122"/>
              </a:rPr>
              <a:t>）</a:t>
            </a:r>
            <a:endParaRPr lang="en-US" altLang="zh-CN" sz="1800" b="1" dirty="0">
              <a:latin typeface="微软雅黑" pitchFamily="34" charset="-122"/>
              <a:ea typeface="微软雅黑" pitchFamily="34" charset="-122"/>
            </a:endParaRPr>
          </a:p>
          <a:p>
            <a:pPr marL="0" lvl="1" indent="0">
              <a:lnSpc>
                <a:spcPct val="150000"/>
              </a:lnSpc>
              <a:buNone/>
            </a:pPr>
            <a:endParaRPr lang="en-US" altLang="zh-CN" sz="1800" b="1" dirty="0">
              <a:latin typeface="微软雅黑" pitchFamily="34" charset="-122"/>
              <a:ea typeface="微软雅黑" pitchFamily="34" charset="-122"/>
            </a:endParaRPr>
          </a:p>
          <a:p>
            <a:pPr lvl="1">
              <a:lnSpc>
                <a:spcPct val="150000"/>
              </a:lnSpc>
            </a:pPr>
            <a:r>
              <a:rPr lang="zh-CN" altLang="en-US" sz="1800" dirty="0">
                <a:latin typeface="微软雅黑" pitchFamily="34" charset="-122"/>
                <a:ea typeface="微软雅黑" pitchFamily="34" charset="-122"/>
              </a:rPr>
              <a:t>序列化方法：</a:t>
            </a:r>
            <a:r>
              <a:rPr lang="zh-CN" altLang="zh-CN" sz="1800" dirty="0">
                <a:latin typeface="微软雅黑" pitchFamily="34" charset="-122"/>
                <a:ea typeface="微软雅黑" pitchFamily="34" charset="-122"/>
              </a:rPr>
              <a:t>个体学习器之间具有强依赖关系，必须串行生成</a:t>
            </a:r>
            <a:endParaRPr lang="en-US" altLang="zh-CN" sz="1800" dirty="0">
              <a:latin typeface="微软雅黑" pitchFamily="34" charset="-122"/>
              <a:ea typeface="微软雅黑" pitchFamily="34" charset="-122"/>
            </a:endParaRPr>
          </a:p>
          <a:p>
            <a:pPr marL="238125" lvl="2" indent="0">
              <a:lnSpc>
                <a:spcPct val="150000"/>
              </a:lnSpc>
              <a:buNone/>
            </a:pPr>
            <a:r>
              <a:rPr lang="en-US" altLang="zh-CN" sz="1800" dirty="0">
                <a:latin typeface="华文楷体" pitchFamily="2" charset="-122"/>
                <a:ea typeface="华文楷体" pitchFamily="2" charset="-122"/>
              </a:rPr>
              <a:t>Boosting</a:t>
            </a:r>
            <a:r>
              <a:rPr lang="zh-CN" altLang="en-US" sz="1800" dirty="0">
                <a:latin typeface="华文楷体" pitchFamily="2" charset="-122"/>
                <a:ea typeface="华文楷体" pitchFamily="2" charset="-122"/>
              </a:rPr>
              <a:t>算法族（</a:t>
            </a:r>
            <a:r>
              <a:rPr lang="en-US" altLang="zh-CN" sz="1800" dirty="0" err="1">
                <a:latin typeface="华文楷体" pitchFamily="2" charset="-122"/>
                <a:ea typeface="华文楷体" pitchFamily="2" charset="-122"/>
              </a:rPr>
              <a:t>AdaBoost</a:t>
            </a:r>
            <a:r>
              <a:rPr lang="zh-CN" altLang="en-US" sz="1800" dirty="0">
                <a:latin typeface="华文楷体" pitchFamily="2" charset="-122"/>
                <a:ea typeface="华文楷体" pitchFamily="2" charset="-122"/>
              </a:rPr>
              <a:t>，</a:t>
            </a:r>
            <a:r>
              <a:rPr lang="en-US" altLang="zh-CN" sz="1800" dirty="0">
                <a:latin typeface="华文楷体" pitchFamily="2" charset="-122"/>
                <a:ea typeface="华文楷体" pitchFamily="2" charset="-122"/>
              </a:rPr>
              <a:t>GBDT</a:t>
            </a:r>
            <a:r>
              <a:rPr lang="zh-CN" altLang="en-US" sz="1800" dirty="0">
                <a:latin typeface="华文楷体" pitchFamily="2" charset="-122"/>
                <a:ea typeface="华文楷体" pitchFamily="2" charset="-122"/>
              </a:rPr>
              <a:t>，</a:t>
            </a:r>
            <a:r>
              <a:rPr lang="en-US" altLang="zh-CN" sz="1800" dirty="0" err="1">
                <a:latin typeface="华文楷体" pitchFamily="2" charset="-122"/>
                <a:ea typeface="华文楷体" pitchFamily="2" charset="-122"/>
              </a:rPr>
              <a:t>Xgboost</a:t>
            </a:r>
            <a:r>
              <a:rPr lang="zh-CN" altLang="en-US" sz="1800" dirty="0">
                <a:latin typeface="华文楷体" pitchFamily="2" charset="-122"/>
                <a:ea typeface="华文楷体" pitchFamily="2" charset="-122"/>
              </a:rPr>
              <a:t>）</a:t>
            </a:r>
            <a:endParaRPr lang="en-US" altLang="zh-CN" sz="1800" dirty="0">
              <a:latin typeface="华文楷体" pitchFamily="2" charset="-122"/>
              <a:ea typeface="华文楷体" pitchFamily="2" charset="-122"/>
            </a:endParaRPr>
          </a:p>
          <a:p>
            <a:pPr marL="238125" lvl="2" indent="0">
              <a:lnSpc>
                <a:spcPct val="150000"/>
              </a:lnSpc>
              <a:buNone/>
            </a:pPr>
            <a:endParaRPr lang="en-US" altLang="zh-CN" sz="1800" dirty="0">
              <a:latin typeface="微软雅黑" pitchFamily="34" charset="-122"/>
              <a:ea typeface="微软雅黑" pitchFamily="34" charset="-122"/>
            </a:endParaRPr>
          </a:p>
          <a:p>
            <a:pPr lvl="1">
              <a:lnSpc>
                <a:spcPct val="150000"/>
              </a:lnSpc>
            </a:pPr>
            <a:r>
              <a:rPr lang="zh-CN" altLang="en-US" sz="1800" dirty="0">
                <a:latin typeface="微软雅黑" pitchFamily="34" charset="-122"/>
                <a:ea typeface="微软雅黑" pitchFamily="34" charset="-122"/>
              </a:rPr>
              <a:t>并行化方法：</a:t>
            </a:r>
            <a:r>
              <a:rPr lang="zh-CN" altLang="zh-CN" sz="1800" dirty="0">
                <a:latin typeface="微软雅黑" pitchFamily="34" charset="-122"/>
                <a:ea typeface="微软雅黑" pitchFamily="34" charset="-122"/>
              </a:rPr>
              <a:t>个体学习器之间不存在强依赖关系，可同时并行</a:t>
            </a:r>
            <a:r>
              <a:rPr lang="zh-CN" altLang="zh-CN" sz="1800" dirty="0" smtClean="0">
                <a:latin typeface="微软雅黑" pitchFamily="34" charset="-122"/>
                <a:ea typeface="微软雅黑" pitchFamily="34" charset="-122"/>
              </a:rPr>
              <a:t>生成</a:t>
            </a:r>
            <a:r>
              <a:rPr lang="zh-CN" altLang="en-US" sz="1800" dirty="0" smtClean="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marL="238125" lvl="2" indent="0">
              <a:lnSpc>
                <a:spcPct val="150000"/>
              </a:lnSpc>
              <a:buNone/>
            </a:pPr>
            <a:r>
              <a:rPr lang="en-US" altLang="zh-CN" sz="1800" dirty="0">
                <a:latin typeface="华文楷体" pitchFamily="2" charset="-122"/>
                <a:ea typeface="华文楷体" pitchFamily="2" charset="-122"/>
              </a:rPr>
              <a:t>Bagging</a:t>
            </a:r>
          </a:p>
          <a:p>
            <a:pPr marL="238125" lvl="2" indent="0">
              <a:lnSpc>
                <a:spcPct val="150000"/>
              </a:lnSpc>
              <a:buNone/>
            </a:pPr>
            <a:r>
              <a:rPr lang="zh-CN" altLang="en-US" sz="1800" dirty="0">
                <a:latin typeface="华文楷体" pitchFamily="2" charset="-122"/>
                <a:ea typeface="华文楷体" pitchFamily="2" charset="-122"/>
              </a:rPr>
              <a:t>随机森林（</a:t>
            </a:r>
            <a:r>
              <a:rPr lang="en-US" altLang="zh-CN" sz="1800" dirty="0">
                <a:latin typeface="华文楷体" pitchFamily="2" charset="-122"/>
                <a:ea typeface="华文楷体" pitchFamily="2" charset="-122"/>
              </a:rPr>
              <a:t>Random Forest</a:t>
            </a:r>
            <a:r>
              <a:rPr lang="zh-CN" altLang="en-US" sz="1800" dirty="0">
                <a:latin typeface="华文楷体" pitchFamily="2" charset="-122"/>
                <a:ea typeface="华文楷体" pitchFamily="2" charset="-122"/>
              </a:rPr>
              <a:t>，</a:t>
            </a:r>
            <a:r>
              <a:rPr lang="en-US" altLang="zh-CN" sz="1800" dirty="0">
                <a:latin typeface="华文楷体" pitchFamily="2" charset="-122"/>
                <a:ea typeface="华文楷体" pitchFamily="2" charset="-122"/>
              </a:rPr>
              <a:t>RF</a:t>
            </a:r>
            <a:r>
              <a:rPr lang="zh-CN" altLang="en-US" sz="1800" dirty="0">
                <a:latin typeface="华文楷体" pitchFamily="2" charset="-122"/>
                <a:ea typeface="华文楷体" pitchFamily="2" charset="-122"/>
              </a:rPr>
              <a:t>）</a:t>
            </a:r>
            <a:endParaRPr lang="en-US" altLang="zh-CN" sz="1800" dirty="0">
              <a:latin typeface="华文楷体" pitchFamily="2" charset="-122"/>
              <a:ea typeface="华文楷体" pitchFamily="2"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mj-ea"/>
              </a:rPr>
              <a:t> 1  </a:t>
            </a:r>
            <a:r>
              <a:rPr lang="zh-CN" altLang="en-US" sz="2600" b="1">
                <a:latin typeface="+mj-ea"/>
              </a:rPr>
              <a:t>概述</a:t>
            </a:r>
            <a:endParaRPr kumimoji="1" lang="zh-CN" altLang="en-US" sz="2600" b="1" dirty="0">
              <a:latin typeface="+mj-ea"/>
            </a:endParaRPr>
          </a:p>
        </p:txBody>
      </p:sp>
    </p:spTree>
    <p:extLst>
      <p:ext uri="{BB962C8B-B14F-4D97-AF65-F5344CB8AC3E}">
        <p14:creationId xmlns:p14="http://schemas.microsoft.com/office/powerpoint/2010/main" val="106463698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43100" y="842963"/>
            <a:ext cx="7200900" cy="4105275"/>
          </a:xfrm>
          <a:prstGeom prst="rect">
            <a:avLst/>
          </a:prstGeom>
        </p:spPr>
        <p:txBody>
          <a:bodyPr/>
          <a:lstStyle/>
          <a:p>
            <a:r>
              <a:rPr lang="en-US" altLang="zh-CN" sz="1800" b="0" dirty="0" err="1">
                <a:latin typeface="微软雅黑" pitchFamily="34" charset="-122"/>
                <a:ea typeface="微软雅黑" pitchFamily="34" charset="-122"/>
              </a:rPr>
              <a:t>Sklearn</a:t>
            </a:r>
            <a:r>
              <a:rPr lang="zh-CN" altLang="en-US" sz="1800" b="0" dirty="0">
                <a:latin typeface="微软雅黑" pitchFamily="34" charset="-122"/>
                <a:ea typeface="微软雅黑" pitchFamily="34" charset="-122"/>
              </a:rPr>
              <a:t>实现投票集成策略</a:t>
            </a:r>
          </a:p>
          <a:p>
            <a:pPr marL="0" lvl="1" indent="0">
              <a:lnSpc>
                <a:spcPct val="150000"/>
              </a:lnSpc>
              <a:buNone/>
            </a:pPr>
            <a:r>
              <a:rPr lang="zh-CN" altLang="en-US" sz="1800" b="1" dirty="0">
                <a:latin typeface="微软雅黑" pitchFamily="34" charset="-122"/>
                <a:ea typeface="微软雅黑" pitchFamily="34" charset="-122"/>
              </a:rPr>
              <a:t>投票法</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voting</a:t>
            </a:r>
            <a:r>
              <a:rPr lang="zh-CN" altLang="en-US" sz="1800" dirty="0">
                <a:latin typeface="微软雅黑" pitchFamily="34" charset="-122"/>
                <a:ea typeface="微软雅黑" pitchFamily="34" charset="-122"/>
              </a:rPr>
              <a:t>）是集成学习里面针对分类问题的一种结合策略。基本思想是选择所有机器学习算法当中输出最多的那个类。</a:t>
            </a:r>
          </a:p>
          <a:p>
            <a:pPr marL="0" lvl="1" indent="0">
              <a:lnSpc>
                <a:spcPct val="150000"/>
              </a:lnSpc>
              <a:buNone/>
            </a:pPr>
            <a:r>
              <a:rPr lang="zh-CN" altLang="en-US" sz="1800" dirty="0">
                <a:latin typeface="微软雅黑" pitchFamily="34" charset="-122"/>
                <a:ea typeface="微软雅黑" pitchFamily="34" charset="-122"/>
              </a:rPr>
              <a:t>分类的机器学习算法输出有两种类型：一种是直接输出类标签，另外一种是输出类概率，使用前者进行投票叫做硬投票</a:t>
            </a:r>
            <a:r>
              <a:rPr lang="en-US" altLang="zh-CN" sz="1800" dirty="0">
                <a:latin typeface="微软雅黑" pitchFamily="34" charset="-122"/>
                <a:ea typeface="微软雅黑" pitchFamily="34" charset="-122"/>
              </a:rPr>
              <a:t>(Majority/Hard voting)</a:t>
            </a:r>
            <a:r>
              <a:rPr lang="zh-CN" altLang="en-US" sz="1800" dirty="0">
                <a:latin typeface="微软雅黑" pitchFamily="34" charset="-122"/>
                <a:ea typeface="微软雅黑" pitchFamily="34" charset="-122"/>
              </a:rPr>
              <a:t>，使用后者进行分类叫做软投票</a:t>
            </a:r>
            <a:r>
              <a:rPr lang="en-US" altLang="zh-CN" sz="1800" dirty="0">
                <a:latin typeface="微软雅黑" pitchFamily="34" charset="-122"/>
                <a:ea typeface="微软雅黑" pitchFamily="34" charset="-122"/>
              </a:rPr>
              <a:t>(Soft voting)</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marL="0" lvl="1" indent="0">
              <a:lnSpc>
                <a:spcPct val="150000"/>
              </a:lnSpc>
              <a:buNone/>
            </a:pPr>
            <a:r>
              <a:rPr lang="zh-CN" altLang="en-US" sz="1800" dirty="0">
                <a:latin typeface="微软雅黑" pitchFamily="34" charset="-122"/>
                <a:ea typeface="微软雅黑" pitchFamily="34" charset="-122"/>
              </a:rPr>
              <a:t> 采用支持向量机，逻辑回归，决策树等算法实现新闻分类数据集的分类，并将以上模型作为投票分类器的输入，使用软投票方式进行集成，最终对比各个算法以及集成后的分类准确率。</a:t>
            </a:r>
            <a:endParaRPr lang="en-US" altLang="zh-CN" sz="18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mj-ea"/>
              </a:rPr>
              <a:t> 1  </a:t>
            </a:r>
            <a:r>
              <a:rPr lang="zh-CN" altLang="en-US" sz="2600" b="1">
                <a:latin typeface="+mj-ea"/>
              </a:rPr>
              <a:t>概述</a:t>
            </a:r>
            <a:endParaRPr kumimoji="1" lang="zh-CN" altLang="en-US" sz="2600" b="1" dirty="0">
              <a:latin typeface="+mj-ea"/>
            </a:endParaRPr>
          </a:p>
        </p:txBody>
      </p:sp>
    </p:spTree>
    <p:extLst>
      <p:ext uri="{BB962C8B-B14F-4D97-AF65-F5344CB8AC3E}">
        <p14:creationId xmlns:p14="http://schemas.microsoft.com/office/powerpoint/2010/main" val="3046951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11762" y="771550"/>
            <a:ext cx="7432238" cy="4248472"/>
          </a:xfrm>
          <a:prstGeom prst="rect">
            <a:avLst/>
          </a:prstGeom>
        </p:spPr>
        <p:txBody>
          <a:bodyPr/>
          <a:lstStyle/>
          <a:p>
            <a:pPr lvl="1">
              <a:lnSpc>
                <a:spcPct val="150000"/>
              </a:lnSpc>
            </a:pP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数据预处理：</a:t>
            </a:r>
            <a:endParaRPr lang="en-US" altLang="zh-CN" sz="2000" b="1" dirty="0">
              <a:latin typeface="微软雅黑" pitchFamily="34" charset="-122"/>
              <a:ea typeface="微软雅黑" pitchFamily="34" charset="-122"/>
            </a:endParaRPr>
          </a:p>
          <a:p>
            <a:pPr lvl="1">
              <a:lnSpc>
                <a:spcPct val="150000"/>
              </a:lnSpc>
            </a:pPr>
            <a:r>
              <a:rPr lang="zh-CN" altLang="en-US" dirty="0">
                <a:latin typeface="微软雅黑" pitchFamily="34" charset="-122"/>
                <a:ea typeface="微软雅黑" pitchFamily="34" charset="-122"/>
              </a:rPr>
              <a:t>官方文档：</a:t>
            </a:r>
            <a:r>
              <a:rPr lang="en-US" altLang="zh-CN" dirty="0">
                <a:latin typeface="微软雅黑" pitchFamily="34" charset="-122"/>
                <a:ea typeface="微软雅黑" pitchFamily="34" charset="-122"/>
              </a:rPr>
              <a:t>https://scikit-learn.org/stable/modules/preprocessing.html</a:t>
            </a:r>
            <a:endParaRPr lang="en-US" altLang="zh-CN" b="1" dirty="0">
              <a:latin typeface="微软雅黑" pitchFamily="34" charset="-122"/>
              <a:ea typeface="微软雅黑" pitchFamily="34" charset="-122"/>
            </a:endParaRPr>
          </a:p>
          <a:p>
            <a:pPr lvl="1">
              <a:lnSpc>
                <a:spcPct val="150000"/>
              </a:lnSpc>
            </a:pPr>
            <a:r>
              <a:rPr lang="zh-CN" altLang="en-US" dirty="0">
                <a:latin typeface="微软雅黑" pitchFamily="34" charset="-122"/>
                <a:ea typeface="微软雅黑" pitchFamily="34" charset="-122"/>
              </a:rPr>
              <a:t>标准化</a:t>
            </a:r>
            <a:endParaRPr lang="en-US" altLang="zh-CN"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2573629109"/>
              </p:ext>
            </p:extLst>
          </p:nvPr>
        </p:nvGraphicFramePr>
        <p:xfrm>
          <a:off x="2123728" y="2283718"/>
          <a:ext cx="6096001" cy="563880"/>
        </p:xfrm>
        <a:graphic>
          <a:graphicData uri="http://schemas.openxmlformats.org/drawingml/2006/table">
            <a:tbl>
              <a:tblPr firstRow="1" bandRow="1">
                <a:tableStyleId>{5C22544A-7EE6-4342-B048-85BDC9FD1C3A}</a:tableStyleId>
              </a:tblPr>
              <a:tblGrid>
                <a:gridCol w="1067779">
                  <a:extLst>
                    <a:ext uri="{9D8B030D-6E8A-4147-A177-3AD203B41FA5}">
                      <a16:colId xmlns:a16="http://schemas.microsoft.com/office/drawing/2014/main" xmlns="" val="3296080332"/>
                    </a:ext>
                  </a:extLst>
                </a:gridCol>
                <a:gridCol w="5028222">
                  <a:extLst>
                    <a:ext uri="{9D8B030D-6E8A-4147-A177-3AD203B41FA5}">
                      <a16:colId xmlns:a16="http://schemas.microsoft.com/office/drawing/2014/main" xmlns="" val="3781988497"/>
                    </a:ext>
                  </a:extLst>
                </a:gridCol>
              </a:tblGrid>
              <a:tr h="0">
                <a:tc>
                  <a:txBody>
                    <a:bodyPr/>
                    <a:lstStyle/>
                    <a:p>
                      <a:r>
                        <a:rPr lang="en-US" altLang="zh-CN" sz="1400" b="0" dirty="0">
                          <a:solidFill>
                            <a:schemeClr val="tx1"/>
                          </a:solidFill>
                        </a:rPr>
                        <a:t>In[29]</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b="0" dirty="0">
                          <a:solidFill>
                            <a:schemeClr val="tx1"/>
                          </a:solidFill>
                        </a:rPr>
                        <a:t>from </a:t>
                      </a:r>
                      <a:r>
                        <a:rPr lang="en-US" altLang="zh-CN" sz="1400" b="0" dirty="0" err="1">
                          <a:solidFill>
                            <a:schemeClr val="tx1"/>
                          </a:solidFill>
                        </a:rPr>
                        <a:t>sklearn</a:t>
                      </a:r>
                      <a:r>
                        <a:rPr lang="en-US" altLang="zh-CN" sz="1400" b="0" dirty="0">
                          <a:solidFill>
                            <a:schemeClr val="tx1"/>
                          </a:solidFill>
                        </a:rPr>
                        <a:t> import preprocessing</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278130">
                <a:tc>
                  <a:txBody>
                    <a:bodyPr/>
                    <a:lstStyle/>
                    <a:p>
                      <a:r>
                        <a:rPr lang="en-US" altLang="zh-CN" sz="1400" b="0" dirty="0">
                          <a:solidFill>
                            <a:schemeClr val="tx1"/>
                          </a:solidFill>
                        </a:rPr>
                        <a:t>In[30]</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b="0" dirty="0" err="1">
                          <a:solidFill>
                            <a:schemeClr val="tx1"/>
                          </a:solidFill>
                        </a:rPr>
                        <a:t>dir</a:t>
                      </a:r>
                      <a:r>
                        <a:rPr lang="en-US" altLang="zh-CN" sz="1400" b="0" dirty="0">
                          <a:solidFill>
                            <a:schemeClr val="tx1"/>
                          </a:solidFill>
                        </a:rPr>
                        <a:t>(preprocessing)</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29983488"/>
                  </a:ext>
                </a:extLst>
              </a:tr>
            </a:tbl>
          </a:graphicData>
        </a:graphic>
      </p:graphicFrame>
      <p:pic>
        <p:nvPicPr>
          <p:cNvPr id="3" name="图片 2"/>
          <p:cNvPicPr>
            <a:picLocks noChangeAspect="1"/>
          </p:cNvPicPr>
          <p:nvPr/>
        </p:nvPicPr>
        <p:blipFill>
          <a:blip r:embed="rId3"/>
          <a:stretch>
            <a:fillRect/>
          </a:stretch>
        </p:blipFill>
        <p:spPr>
          <a:xfrm>
            <a:off x="1811067" y="3386500"/>
            <a:ext cx="7084940" cy="300038"/>
          </a:xfrm>
          <a:prstGeom prst="rect">
            <a:avLst/>
          </a:prstGeom>
        </p:spPr>
      </p:pic>
      <p:pic>
        <p:nvPicPr>
          <p:cNvPr id="7" name="图片 6"/>
          <p:cNvPicPr>
            <a:picLocks noChangeAspect="1"/>
          </p:cNvPicPr>
          <p:nvPr/>
        </p:nvPicPr>
        <p:blipFill>
          <a:blip r:embed="rId4"/>
          <a:stretch>
            <a:fillRect/>
          </a:stretch>
        </p:blipFill>
        <p:spPr>
          <a:xfrm>
            <a:off x="1809304" y="3734534"/>
            <a:ext cx="7084940" cy="300038"/>
          </a:xfrm>
          <a:prstGeom prst="rect">
            <a:avLst/>
          </a:prstGeom>
        </p:spPr>
      </p:pic>
      <p:pic>
        <p:nvPicPr>
          <p:cNvPr id="8" name="图片 7"/>
          <p:cNvPicPr>
            <a:picLocks noChangeAspect="1"/>
          </p:cNvPicPr>
          <p:nvPr/>
        </p:nvPicPr>
        <p:blipFill>
          <a:blip r:embed="rId5"/>
          <a:stretch>
            <a:fillRect/>
          </a:stretch>
        </p:blipFill>
        <p:spPr>
          <a:xfrm>
            <a:off x="1809304" y="3050465"/>
            <a:ext cx="7084940" cy="300038"/>
          </a:xfrm>
          <a:prstGeom prst="rect">
            <a:avLst/>
          </a:prstGeom>
        </p:spPr>
      </p:pic>
      <p:pic>
        <p:nvPicPr>
          <p:cNvPr id="9" name="图片 8"/>
          <p:cNvPicPr>
            <a:picLocks noChangeAspect="1"/>
          </p:cNvPicPr>
          <p:nvPr/>
        </p:nvPicPr>
        <p:blipFill>
          <a:blip r:embed="rId6"/>
          <a:stretch>
            <a:fillRect/>
          </a:stretch>
        </p:blipFill>
        <p:spPr>
          <a:xfrm>
            <a:off x="1811067" y="4103797"/>
            <a:ext cx="7084940" cy="300038"/>
          </a:xfrm>
          <a:prstGeom prst="rect">
            <a:avLst/>
          </a:prstGeom>
        </p:spPr>
      </p:pic>
      <p:sp>
        <p:nvSpPr>
          <p:cNvPr id="2" name="标题 1">
            <a:extLst>
              <a:ext uri="{FF2B5EF4-FFF2-40B4-BE49-F238E27FC236}">
                <a16:creationId xmlns:a16="http://schemas.microsoft.com/office/drawing/2014/main" xmlns="" id="{F3A2C56B-88CE-BDE2-417E-798A89D0772B}"/>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1029405352"/>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57363" y="771525"/>
            <a:ext cx="7386637" cy="2232025"/>
          </a:xfrm>
          <a:prstGeom prst="rect">
            <a:avLst/>
          </a:prstGeom>
        </p:spPr>
        <p:txBody>
          <a:bodyPr/>
          <a:lstStyle/>
          <a:p>
            <a:pPr algn="just">
              <a:lnSpc>
                <a:spcPct val="100000"/>
              </a:lnSpc>
            </a:pPr>
            <a:r>
              <a:rPr lang="en-US" altLang="zh-CN" b="1" dirty="0" err="1">
                <a:latin typeface="微软雅黑" pitchFamily="34" charset="-122"/>
                <a:ea typeface="微软雅黑" pitchFamily="34" charset="-122"/>
              </a:rPr>
              <a:t>Sklearn</a:t>
            </a:r>
            <a:r>
              <a:rPr lang="zh-CN" altLang="en-US" b="1" dirty="0">
                <a:latin typeface="微软雅黑" pitchFamily="34" charset="-122"/>
                <a:ea typeface="微软雅黑" pitchFamily="34" charset="-122"/>
              </a:rPr>
              <a:t>实现投票集成策略</a:t>
            </a:r>
            <a:endParaRPr lang="zh-CN" altLang="en-US" sz="2000" dirty="0">
              <a:latin typeface="微软雅黑" pitchFamily="34" charset="-122"/>
              <a:ea typeface="微软雅黑" pitchFamily="34" charset="-122"/>
            </a:endParaRPr>
          </a:p>
          <a:p>
            <a:pPr lvl="1" algn="just">
              <a:lnSpc>
                <a:spcPct val="100000"/>
              </a:lnSpc>
            </a:pPr>
            <a:r>
              <a:rPr lang="zh-CN" altLang="en-US" b="1" dirty="0">
                <a:latin typeface="微软雅黑" pitchFamily="34" charset="-122"/>
                <a:ea typeface="微软雅黑" pitchFamily="34" charset="-122"/>
              </a:rPr>
              <a:t>获取新闻分类数据集</a:t>
            </a:r>
            <a:endParaRPr lang="en-US" altLang="zh-CN" b="1" dirty="0">
              <a:latin typeface="微软雅黑" pitchFamily="34" charset="-122"/>
              <a:ea typeface="微软雅黑" pitchFamily="34" charset="-122"/>
            </a:endParaRPr>
          </a:p>
          <a:p>
            <a:pPr lvl="2" algn="just">
              <a:lnSpc>
                <a:spcPct val="100000"/>
              </a:lnSpc>
            </a:pPr>
            <a:r>
              <a:rPr lang="zh-CN" altLang="en-US" dirty="0">
                <a:latin typeface="微软雅黑" pitchFamily="34" charset="-122"/>
                <a:ea typeface="微软雅黑" pitchFamily="34" charset="-122"/>
              </a:rPr>
              <a:t>采用</a:t>
            </a:r>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中的新闻数据集</a:t>
            </a:r>
            <a:r>
              <a:rPr lang="en-US" altLang="zh-CN" dirty="0">
                <a:latin typeface="微软雅黑" pitchFamily="34" charset="-122"/>
                <a:ea typeface="微软雅黑" pitchFamily="34" charset="-122"/>
              </a:rPr>
              <a:t>20newsgroups</a:t>
            </a:r>
            <a:r>
              <a:rPr lang="zh-CN" altLang="en-US" dirty="0">
                <a:latin typeface="微软雅黑" pitchFamily="34" charset="-122"/>
                <a:ea typeface="微软雅黑" pitchFamily="34" charset="-122"/>
              </a:rPr>
              <a:t>数据集作为我们的数据集，这一数据集包含有</a:t>
            </a:r>
            <a:r>
              <a:rPr lang="en-US" altLang="zh-CN" dirty="0">
                <a:latin typeface="微软雅黑" pitchFamily="34" charset="-122"/>
                <a:ea typeface="微软雅黑" pitchFamily="34" charset="-122"/>
              </a:rPr>
              <a:t>18000</a:t>
            </a:r>
            <a:r>
              <a:rPr lang="zh-CN" altLang="en-US" dirty="0">
                <a:latin typeface="微软雅黑" pitchFamily="34" charset="-122"/>
                <a:ea typeface="微软雅黑" pitchFamily="34" charset="-122"/>
              </a:rPr>
              <a:t>篇新闻文章，一共涉及</a:t>
            </a:r>
            <a:r>
              <a:rPr lang="en-US" altLang="zh-CN" dirty="0">
                <a:latin typeface="微软雅黑" pitchFamily="34" charset="-122"/>
                <a:ea typeface="微软雅黑" pitchFamily="34" charset="-122"/>
              </a:rPr>
              <a:t>20</a:t>
            </a:r>
            <a:r>
              <a:rPr lang="zh-CN" altLang="en-US" dirty="0">
                <a:latin typeface="微软雅黑" pitchFamily="34" charset="-122"/>
                <a:ea typeface="微软雅黑" pitchFamily="34" charset="-122"/>
              </a:rPr>
              <a:t>种话题，即</a:t>
            </a:r>
            <a:r>
              <a:rPr lang="en-US" altLang="zh-CN" dirty="0">
                <a:latin typeface="微软雅黑" pitchFamily="34" charset="-122"/>
                <a:ea typeface="微软雅黑" pitchFamily="34" charset="-122"/>
              </a:rPr>
              <a:t>20</a:t>
            </a:r>
            <a:r>
              <a:rPr lang="zh-CN" altLang="en-US" dirty="0">
                <a:latin typeface="微软雅黑" pitchFamily="34" charset="-122"/>
                <a:ea typeface="微软雅黑" pitchFamily="34" charset="-122"/>
              </a:rPr>
              <a:t>类数据。数据分为训练集和测试集两部分，数据内容为新闻文本以及其对应的标签。</a:t>
            </a:r>
            <a:endParaRPr lang="en-US" altLang="zh-CN" dirty="0">
              <a:latin typeface="微软雅黑" pitchFamily="34" charset="-122"/>
              <a:ea typeface="微软雅黑" pitchFamily="34" charset="-122"/>
            </a:endParaRPr>
          </a:p>
          <a:p>
            <a:pPr lvl="2" algn="just">
              <a:lnSpc>
                <a:spcPct val="100000"/>
              </a:lnSpc>
            </a:pPr>
            <a:r>
              <a:rPr lang="zh-CN" altLang="en-US" b="1" dirty="0">
                <a:latin typeface="微软雅黑" pitchFamily="34" charset="-122"/>
                <a:ea typeface="微软雅黑" pitchFamily="34" charset="-122"/>
              </a:rPr>
              <a:t>数据集导入：</a:t>
            </a:r>
            <a:endParaRPr lang="en-US" altLang="zh-CN" b="1" dirty="0">
              <a:latin typeface="微软雅黑" pitchFamily="34" charset="-122"/>
              <a:ea typeface="微软雅黑" pitchFamily="34" charset="-122"/>
            </a:endParaRPr>
          </a:p>
          <a:p>
            <a:pPr lvl="3" algn="just">
              <a:lnSpc>
                <a:spcPct val="100000"/>
              </a:lnSpc>
            </a:pPr>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中的</a:t>
            </a:r>
            <a:r>
              <a:rPr lang="en-US" altLang="zh-CN" dirty="0" err="1">
                <a:latin typeface="微软雅黑" pitchFamily="34" charset="-122"/>
                <a:ea typeface="微软雅黑" pitchFamily="34" charset="-122"/>
              </a:rPr>
              <a:t>fetch_xxx</a:t>
            </a:r>
            <a:r>
              <a:rPr lang="zh-CN" altLang="en-US" dirty="0">
                <a:latin typeface="微软雅黑" pitchFamily="34" charset="-122"/>
                <a:ea typeface="微软雅黑" pitchFamily="34" charset="-122"/>
              </a:rPr>
              <a:t>在数据集第一次导入时会自动下载数据集到本地，之后可以本地直接导入。</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3095266079"/>
              </p:ext>
            </p:extLst>
          </p:nvPr>
        </p:nvGraphicFramePr>
        <p:xfrm>
          <a:off x="1835696" y="3229704"/>
          <a:ext cx="7272808" cy="171831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xmlns="" val="3296080332"/>
                    </a:ext>
                  </a:extLst>
                </a:gridCol>
                <a:gridCol w="6552728">
                  <a:extLst>
                    <a:ext uri="{9D8B030D-6E8A-4147-A177-3AD203B41FA5}">
                      <a16:colId xmlns:a16="http://schemas.microsoft.com/office/drawing/2014/main" xmlns="" val="3781988497"/>
                    </a:ext>
                  </a:extLst>
                </a:gridCol>
              </a:tblGrid>
              <a:tr h="278130">
                <a:tc>
                  <a:txBody>
                    <a:bodyPr/>
                    <a:lstStyle/>
                    <a:p>
                      <a:r>
                        <a:rPr lang="en-US" altLang="zh-CN" sz="1200" b="0" dirty="0">
                          <a:solidFill>
                            <a:schemeClr val="tx1"/>
                          </a:solidFill>
                        </a:rPr>
                        <a:t>In[1]</a:t>
                      </a:r>
                      <a:endParaRPr lang="zh-CN" altLang="en-US" sz="12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rPr>
                        <a:t>from </a:t>
                      </a:r>
                      <a:r>
                        <a:rPr lang="en-US" altLang="zh-CN" sz="1200" b="0" dirty="0" err="1">
                          <a:solidFill>
                            <a:schemeClr val="tx1"/>
                          </a:solidFill>
                        </a:rPr>
                        <a:t>sklearn.datasets</a:t>
                      </a:r>
                      <a:r>
                        <a:rPr lang="en-US" altLang="zh-CN" sz="1200" b="0" dirty="0">
                          <a:solidFill>
                            <a:schemeClr val="tx1"/>
                          </a:solidFill>
                        </a:rPr>
                        <a:t> import fetch_20newsgroups</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4185411075"/>
                  </a:ext>
                </a:extLst>
              </a:tr>
              <a:tr h="480060">
                <a:tc>
                  <a:txBody>
                    <a:bodyPr/>
                    <a:lstStyle/>
                    <a:p>
                      <a:r>
                        <a:rPr lang="en-US" altLang="zh-CN" sz="1200" dirty="0"/>
                        <a:t>In[2]</a:t>
                      </a:r>
                      <a:endParaRPr lang="zh-CN" altLang="en-US" sz="12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altLang="zh-CN" sz="1200" dirty="0"/>
                        <a:t>categories = ['</a:t>
                      </a:r>
                      <a:r>
                        <a:rPr lang="en-US" altLang="zh-CN" sz="1200" dirty="0" err="1"/>
                        <a:t>alt.atheism</a:t>
                      </a:r>
                      <a:r>
                        <a:rPr lang="en-US" altLang="zh-CN" sz="1200" dirty="0"/>
                        <a:t>', '</a:t>
                      </a:r>
                      <a:r>
                        <a:rPr lang="en-US" altLang="zh-CN" sz="1200" dirty="0" err="1"/>
                        <a:t>soc.religion.christian</a:t>
                      </a:r>
                      <a:r>
                        <a:rPr lang="en-US" altLang="zh-CN" sz="1200" dirty="0"/>
                        <a:t>', '</a:t>
                      </a:r>
                      <a:r>
                        <a:rPr lang="en-US" altLang="zh-CN" sz="1200" dirty="0" err="1"/>
                        <a:t>comp.graphics</a:t>
                      </a:r>
                      <a:r>
                        <a:rPr lang="en-US" altLang="zh-CN" sz="1200" dirty="0"/>
                        <a:t>', '</a:t>
                      </a:r>
                      <a:r>
                        <a:rPr lang="en-US" altLang="zh-CN" sz="1200" dirty="0" err="1"/>
                        <a:t>sci.med</a:t>
                      </a:r>
                      <a:r>
                        <a:rPr lang="en-US" altLang="zh-CN" sz="1200" dirty="0"/>
                        <a:t>']</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767883295"/>
                  </a:ext>
                </a:extLst>
              </a:tr>
              <a:tr h="480060">
                <a:tc>
                  <a:txBody>
                    <a:bodyPr/>
                    <a:lstStyle/>
                    <a:p>
                      <a:r>
                        <a:rPr lang="en-US" altLang="zh-CN" sz="1200" dirty="0"/>
                        <a:t>In[3]</a:t>
                      </a:r>
                      <a:endParaRPr lang="zh-CN" altLang="en-US" sz="12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twenty_train</a:t>
                      </a:r>
                      <a:r>
                        <a:rPr lang="en-US" altLang="zh-CN" sz="1200" dirty="0"/>
                        <a:t> = fetch_20newsgroups(subset='train', categories=categories, shuffle=True, </a:t>
                      </a:r>
                      <a:r>
                        <a:rPr lang="en-US" altLang="zh-CN" sz="1200" dirty="0" err="1"/>
                        <a:t>random_state</a:t>
                      </a:r>
                      <a:r>
                        <a:rPr lang="en-US" altLang="zh-CN" sz="1200" dirty="0"/>
                        <a:t>=42)</a:t>
                      </a:r>
                      <a:endParaRPr lang="zh-CN" altLang="en-US" sz="12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553246470"/>
                  </a:ext>
                </a:extLst>
              </a:tr>
              <a:tr h="480060">
                <a:tc>
                  <a:txBody>
                    <a:bodyPr/>
                    <a:lstStyle/>
                    <a:p>
                      <a:r>
                        <a:rPr lang="en-US" altLang="zh-CN" sz="1200" dirty="0"/>
                        <a:t>In[4]</a:t>
                      </a:r>
                      <a:endParaRPr lang="zh-CN" altLang="en-US" sz="12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twenty_test</a:t>
                      </a:r>
                      <a:r>
                        <a:rPr lang="en-US" altLang="zh-CN" sz="1200" dirty="0"/>
                        <a:t> = fetch_20newsgroups(subset='test', categories=categories, shuffle=True, </a:t>
                      </a:r>
                      <a:r>
                        <a:rPr lang="en-US" altLang="zh-CN" sz="1200" dirty="0" err="1"/>
                        <a:t>random_state</a:t>
                      </a:r>
                      <a:r>
                        <a:rPr lang="en-US" altLang="zh-CN" sz="1200" dirty="0"/>
                        <a:t>=42)</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219493172"/>
                  </a:ext>
                </a:extLst>
              </a:tr>
            </a:tbl>
          </a:graphicData>
        </a:graphic>
      </p:graphicFrame>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mj-ea"/>
              </a:rPr>
              <a:t> 1  </a:t>
            </a:r>
            <a:r>
              <a:rPr lang="zh-CN" altLang="en-US" sz="2600" b="1">
                <a:latin typeface="+mj-ea"/>
              </a:rPr>
              <a:t>概述</a:t>
            </a:r>
            <a:endParaRPr kumimoji="1" lang="zh-CN" altLang="en-US" sz="2600" b="1" dirty="0">
              <a:latin typeface="+mj-ea"/>
            </a:endParaRPr>
          </a:p>
        </p:txBody>
      </p:sp>
    </p:spTree>
    <p:extLst>
      <p:ext uri="{BB962C8B-B14F-4D97-AF65-F5344CB8AC3E}">
        <p14:creationId xmlns:p14="http://schemas.microsoft.com/office/powerpoint/2010/main" val="3986104485"/>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98638" y="842963"/>
            <a:ext cx="7345362" cy="1800225"/>
          </a:xfrm>
          <a:prstGeom prst="rect">
            <a:avLst/>
          </a:prstGeom>
        </p:spPr>
        <p:txBody>
          <a:bodyPr/>
          <a:lstStyle/>
          <a:p>
            <a:pPr algn="just">
              <a:lnSpc>
                <a:spcPct val="100000"/>
              </a:lnSpc>
            </a:pPr>
            <a:r>
              <a:rPr lang="en-US" altLang="zh-CN" b="1" dirty="0" err="1">
                <a:latin typeface="微软雅黑" pitchFamily="34" charset="-122"/>
                <a:ea typeface="微软雅黑" pitchFamily="34" charset="-122"/>
              </a:rPr>
              <a:t>Sklearn</a:t>
            </a:r>
            <a:r>
              <a:rPr lang="zh-CN" altLang="en-US" b="1" dirty="0">
                <a:latin typeface="微软雅黑" pitchFamily="34" charset="-122"/>
                <a:ea typeface="微软雅黑" pitchFamily="34" charset="-122"/>
              </a:rPr>
              <a:t>实现投票集成策略</a:t>
            </a:r>
            <a:endParaRPr lang="zh-CN" altLang="en-US" dirty="0">
              <a:latin typeface="微软雅黑" pitchFamily="34" charset="-122"/>
              <a:ea typeface="微软雅黑" pitchFamily="34" charset="-122"/>
            </a:endParaRPr>
          </a:p>
          <a:p>
            <a:pPr lvl="1" algn="just">
              <a:lnSpc>
                <a:spcPct val="100000"/>
              </a:lnSpc>
            </a:pPr>
            <a:r>
              <a:rPr lang="zh-CN" altLang="en-US" b="1" dirty="0">
                <a:latin typeface="微软雅黑" pitchFamily="34" charset="-122"/>
                <a:ea typeface="微软雅黑" pitchFamily="34" charset="-122"/>
              </a:rPr>
              <a:t>获取特征向量</a:t>
            </a:r>
            <a:endParaRPr lang="en-US" altLang="zh-CN" b="1" dirty="0">
              <a:latin typeface="微软雅黑" pitchFamily="34" charset="-122"/>
              <a:ea typeface="微软雅黑" pitchFamily="34" charset="-122"/>
            </a:endParaRPr>
          </a:p>
          <a:p>
            <a:pPr lvl="2" algn="just">
              <a:lnSpc>
                <a:spcPct val="100000"/>
              </a:lnSpc>
            </a:pPr>
            <a:r>
              <a:rPr lang="zh-CN" altLang="en-US" b="1" dirty="0">
                <a:latin typeface="微软雅黑" pitchFamily="34" charset="-122"/>
                <a:ea typeface="微软雅黑" pitchFamily="34" charset="-122"/>
              </a:rPr>
              <a:t>将文本转为</a:t>
            </a:r>
            <a:r>
              <a:rPr lang="en-US" altLang="zh-CN" b="1" dirty="0">
                <a:latin typeface="微软雅黑" pitchFamily="34" charset="-122"/>
                <a:ea typeface="微软雅黑" pitchFamily="34" charset="-122"/>
              </a:rPr>
              <a:t>TF-IDF</a:t>
            </a:r>
            <a:r>
              <a:rPr lang="zh-CN" altLang="en-US" b="1" dirty="0">
                <a:latin typeface="微软雅黑" pitchFamily="34" charset="-122"/>
                <a:ea typeface="微软雅黑" pitchFamily="34" charset="-122"/>
              </a:rPr>
              <a:t>向量：</a:t>
            </a:r>
            <a:endParaRPr lang="en-US" altLang="zh-CN" b="1" dirty="0">
              <a:latin typeface="微软雅黑" pitchFamily="34" charset="-122"/>
              <a:ea typeface="微软雅黑" pitchFamily="34" charset="-122"/>
            </a:endParaRPr>
          </a:p>
          <a:p>
            <a:pPr lvl="3" algn="just">
              <a:lnSpc>
                <a:spcPct val="100000"/>
              </a:lnSpc>
            </a:pPr>
            <a:r>
              <a:rPr lang="zh-CN" altLang="en-US" dirty="0">
                <a:latin typeface="微软雅黑" pitchFamily="34" charset="-122"/>
                <a:ea typeface="微软雅黑" pitchFamily="34" charset="-122"/>
              </a:rPr>
              <a:t>因为分类算法的输入为特征向量，而我们的数据集是文本，所以我们需要采用算法将文本转为向量，有很多种方法，比如</a:t>
            </a:r>
            <a:r>
              <a:rPr lang="en-US" altLang="zh-CN" dirty="0">
                <a:latin typeface="微软雅黑" pitchFamily="34" charset="-122"/>
                <a:ea typeface="微软雅黑" pitchFamily="34" charset="-122"/>
              </a:rPr>
              <a:t>one-hot</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TF-IDF</a:t>
            </a:r>
            <a:r>
              <a:rPr lang="zh-CN" altLang="en-US" dirty="0">
                <a:latin typeface="微软雅黑" pitchFamily="34" charset="-122"/>
                <a:ea typeface="微软雅黑" pitchFamily="34" charset="-122"/>
              </a:rPr>
              <a:t>以及</a:t>
            </a:r>
            <a:r>
              <a:rPr lang="en-US" altLang="zh-CN" dirty="0">
                <a:latin typeface="微软雅黑" pitchFamily="34" charset="-122"/>
                <a:ea typeface="微软雅黑" pitchFamily="34" charset="-122"/>
              </a:rPr>
              <a:t>word2vec</a:t>
            </a:r>
            <a:r>
              <a:rPr lang="zh-CN" altLang="en-US" dirty="0">
                <a:latin typeface="微软雅黑" pitchFamily="34" charset="-122"/>
                <a:ea typeface="微软雅黑" pitchFamily="34" charset="-122"/>
              </a:rPr>
              <a:t>等。这里我们采用</a:t>
            </a:r>
            <a:r>
              <a:rPr lang="en-US" altLang="zh-CN" dirty="0">
                <a:latin typeface="微软雅黑" pitchFamily="34" charset="-122"/>
                <a:ea typeface="微软雅黑" pitchFamily="34" charset="-122"/>
              </a:rPr>
              <a:t>TF-IDF</a:t>
            </a:r>
            <a:r>
              <a:rPr lang="zh-CN" altLang="en-US" dirty="0">
                <a:latin typeface="微软雅黑" pitchFamily="34" charset="-122"/>
                <a:ea typeface="微软雅黑" pitchFamily="34" charset="-122"/>
              </a:rPr>
              <a:t>进行特征提取。</a:t>
            </a:r>
            <a:endParaRPr lang="en-US" altLang="zh-CN"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2129887237"/>
              </p:ext>
            </p:extLst>
          </p:nvPr>
        </p:nvGraphicFramePr>
        <p:xfrm>
          <a:off x="1907704" y="2833082"/>
          <a:ext cx="7056784" cy="2186940"/>
        </p:xfrm>
        <a:graphic>
          <a:graphicData uri="http://schemas.openxmlformats.org/drawingml/2006/table">
            <a:tbl>
              <a:tblPr firstRow="1" bandRow="1">
                <a:tableStyleId>{5C22544A-7EE6-4342-B048-85BDC9FD1C3A}</a:tableStyleId>
              </a:tblPr>
              <a:tblGrid>
                <a:gridCol w="1036644">
                  <a:extLst>
                    <a:ext uri="{9D8B030D-6E8A-4147-A177-3AD203B41FA5}">
                      <a16:colId xmlns:a16="http://schemas.microsoft.com/office/drawing/2014/main" xmlns="" val="3296080332"/>
                    </a:ext>
                  </a:extLst>
                </a:gridCol>
                <a:gridCol w="6020140">
                  <a:extLst>
                    <a:ext uri="{9D8B030D-6E8A-4147-A177-3AD203B41FA5}">
                      <a16:colId xmlns:a16="http://schemas.microsoft.com/office/drawing/2014/main" xmlns="" val="3781988497"/>
                    </a:ext>
                  </a:extLst>
                </a:gridCol>
              </a:tblGrid>
              <a:tr h="278130">
                <a:tc>
                  <a:txBody>
                    <a:bodyPr/>
                    <a:lstStyle/>
                    <a:p>
                      <a:r>
                        <a:rPr lang="en-US" altLang="zh-CN" sz="1400" b="0" dirty="0">
                          <a:solidFill>
                            <a:schemeClr val="tx1"/>
                          </a:solidFill>
                        </a:rPr>
                        <a:t>In[5]</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rPr>
                        <a:t>from </a:t>
                      </a:r>
                      <a:r>
                        <a:rPr lang="en-US" altLang="zh-CN" sz="1400" b="0" dirty="0" err="1">
                          <a:solidFill>
                            <a:schemeClr val="tx1"/>
                          </a:solidFill>
                        </a:rPr>
                        <a:t>sklearn.feature_extraction.text</a:t>
                      </a:r>
                      <a:r>
                        <a:rPr lang="en-US" altLang="zh-CN" sz="1400" b="0" dirty="0">
                          <a:solidFill>
                            <a:schemeClr val="tx1"/>
                          </a:solidFill>
                        </a:rPr>
                        <a:t> import </a:t>
                      </a:r>
                      <a:r>
                        <a:rPr lang="en-US" altLang="zh-CN" sz="1400" b="0" dirty="0" err="1">
                          <a:solidFill>
                            <a:schemeClr val="tx1"/>
                          </a:solidFill>
                        </a:rPr>
                        <a:t>CountVectorizer</a:t>
                      </a:r>
                      <a:endParaRPr lang="en-US" altLang="zh-CN"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4185411075"/>
                  </a:ext>
                </a:extLst>
              </a:tr>
              <a:tr h="278130">
                <a:tc>
                  <a:txBody>
                    <a:bodyPr/>
                    <a:lstStyle/>
                    <a:p>
                      <a:r>
                        <a:rPr lang="en-US" altLang="zh-CN" sz="1400" dirty="0"/>
                        <a:t>In[6]</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altLang="zh-CN" sz="1400" dirty="0"/>
                        <a:t>from </a:t>
                      </a:r>
                      <a:r>
                        <a:rPr lang="en-US" altLang="zh-CN" sz="1400" dirty="0" err="1"/>
                        <a:t>sklearn.feature_extraction.text</a:t>
                      </a:r>
                      <a:r>
                        <a:rPr lang="en-US" altLang="zh-CN" sz="1400" dirty="0"/>
                        <a:t> import </a:t>
                      </a:r>
                      <a:r>
                        <a:rPr lang="en-US" altLang="zh-CN" sz="1400" dirty="0" err="1"/>
                        <a:t>TfidfTransformer</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767883295"/>
                  </a:ext>
                </a:extLst>
              </a:tr>
              <a:tr h="278130">
                <a:tc>
                  <a:txBody>
                    <a:bodyPr/>
                    <a:lstStyle/>
                    <a:p>
                      <a:r>
                        <a:rPr lang="en-US" altLang="zh-CN" sz="1400" dirty="0"/>
                        <a:t>In[7]</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altLang="zh-CN" sz="1400" dirty="0" err="1"/>
                        <a:t>count_vect</a:t>
                      </a:r>
                      <a:r>
                        <a:rPr lang="en-US" altLang="zh-CN" sz="1400" dirty="0"/>
                        <a:t> = </a:t>
                      </a:r>
                      <a:r>
                        <a:rPr lang="en-US" altLang="zh-CN" sz="1400" dirty="0" err="1"/>
                        <a:t>CountVectorizer</a:t>
                      </a:r>
                      <a:r>
                        <a:rPr lang="en-US" altLang="zh-CN" sz="1400" dirty="0"/>
                        <a:t>()</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383075812"/>
                  </a:ext>
                </a:extLst>
              </a:tr>
              <a:tr h="278130">
                <a:tc>
                  <a:txBody>
                    <a:bodyPr/>
                    <a:lstStyle/>
                    <a:p>
                      <a:r>
                        <a:rPr lang="en-US" altLang="zh-CN" sz="1400" dirty="0"/>
                        <a:t>In[8]</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err="1"/>
                        <a:t>X_train_counts</a:t>
                      </a:r>
                      <a:r>
                        <a:rPr lang="en-US" altLang="zh-CN" sz="1400" dirty="0"/>
                        <a:t> = </a:t>
                      </a:r>
                      <a:r>
                        <a:rPr lang="en-US" altLang="zh-CN" sz="1400" dirty="0" err="1"/>
                        <a:t>count_vect.fit_transform</a:t>
                      </a:r>
                      <a:r>
                        <a:rPr lang="en-US" altLang="zh-CN" sz="1400" dirty="0"/>
                        <a:t>(</a:t>
                      </a:r>
                      <a:r>
                        <a:rPr lang="en-US" altLang="zh-CN" sz="1400" dirty="0" err="1"/>
                        <a:t>twenty_train.data</a:t>
                      </a:r>
                      <a:r>
                        <a:rPr lang="en-US" altLang="zh-CN" sz="1400" dirty="0"/>
                        <a:t>)</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684885117"/>
                  </a:ext>
                </a:extLst>
              </a:tr>
              <a:tr h="278130">
                <a:tc>
                  <a:txBody>
                    <a:bodyPr/>
                    <a:lstStyle/>
                    <a:p>
                      <a:r>
                        <a:rPr lang="en-US" altLang="zh-CN" sz="1400" dirty="0"/>
                        <a:t>In[9]</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err="1"/>
                        <a:t>tfidf_transformer</a:t>
                      </a:r>
                      <a:r>
                        <a:rPr lang="en-US" altLang="zh-CN" sz="1400" dirty="0"/>
                        <a:t> = </a:t>
                      </a:r>
                      <a:r>
                        <a:rPr lang="en-US" altLang="zh-CN" sz="1400" dirty="0" err="1"/>
                        <a:t>TfidfTransformer</a:t>
                      </a:r>
                      <a:r>
                        <a:rPr lang="en-US" altLang="zh-CN" sz="1400" dirty="0"/>
                        <a:t>()</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411687654"/>
                  </a:ext>
                </a:extLst>
              </a:tr>
              <a:tr h="278130">
                <a:tc>
                  <a:txBody>
                    <a:bodyPr/>
                    <a:lstStyle/>
                    <a:p>
                      <a:r>
                        <a:rPr lang="en-US" altLang="zh-CN" sz="1400" dirty="0"/>
                        <a:t>In[10]</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err="1"/>
                        <a:t>X_train_tfidf</a:t>
                      </a:r>
                      <a:r>
                        <a:rPr lang="en-US" altLang="zh-CN" sz="1400" dirty="0"/>
                        <a:t> = </a:t>
                      </a:r>
                      <a:r>
                        <a:rPr lang="en-US" altLang="zh-CN" sz="1400" dirty="0" err="1"/>
                        <a:t>tfidf_transformer.fit_transform</a:t>
                      </a:r>
                      <a:r>
                        <a:rPr lang="en-US" altLang="zh-CN" sz="1400" dirty="0"/>
                        <a:t>(</a:t>
                      </a:r>
                      <a:r>
                        <a:rPr lang="en-US" altLang="zh-CN" sz="1400" dirty="0" err="1"/>
                        <a:t>X_train_counts</a:t>
                      </a:r>
                      <a:r>
                        <a:rPr lang="en-US" altLang="zh-CN" sz="1400" dirty="0"/>
                        <a:t>)</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016686099"/>
                  </a:ext>
                </a:extLst>
              </a:tr>
              <a:tr h="480060">
                <a:tc>
                  <a:txBody>
                    <a:bodyPr/>
                    <a:lstStyle/>
                    <a:p>
                      <a:r>
                        <a:rPr lang="en-US" altLang="zh-CN" sz="1400" dirty="0"/>
                        <a:t>In[11]</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err="1"/>
                        <a:t>X_test_counts</a:t>
                      </a:r>
                      <a:r>
                        <a:rPr lang="zh-CN" altLang="en-US" sz="1400" dirty="0"/>
                        <a:t>，</a:t>
                      </a:r>
                      <a:r>
                        <a:rPr lang="en-US" altLang="zh-CN" sz="1400" dirty="0" err="1"/>
                        <a:t>X_test_tfidf</a:t>
                      </a:r>
                      <a:r>
                        <a:rPr lang="en-US" altLang="zh-CN" sz="1400" dirty="0"/>
                        <a:t> = </a:t>
                      </a:r>
                      <a:r>
                        <a:rPr lang="en-US" altLang="zh-CN" sz="1400" dirty="0" err="1"/>
                        <a:t>count_vect.transform</a:t>
                      </a:r>
                      <a:r>
                        <a:rPr lang="en-US" altLang="zh-CN" sz="1400" dirty="0"/>
                        <a:t>(twenty_ </a:t>
                      </a:r>
                      <a:r>
                        <a:rPr lang="en-US" altLang="zh-CN" sz="1400" dirty="0" err="1"/>
                        <a:t>test.data</a:t>
                      </a:r>
                      <a:r>
                        <a:rPr lang="en-US" altLang="zh-CN" sz="1400" dirty="0"/>
                        <a:t>), </a:t>
                      </a:r>
                      <a:r>
                        <a:rPr lang="en-US" altLang="zh-CN" sz="1400" dirty="0" err="1"/>
                        <a:t>tfidf_transformer.transform</a:t>
                      </a:r>
                      <a:r>
                        <a:rPr lang="en-US" altLang="zh-CN" sz="1400" dirty="0"/>
                        <a:t>(</a:t>
                      </a:r>
                      <a:r>
                        <a:rPr lang="en-US" altLang="zh-CN" sz="1400" dirty="0" err="1"/>
                        <a:t>X_test_counts</a:t>
                      </a:r>
                      <a:r>
                        <a:rPr lang="en-US" altLang="zh-CN" sz="1400" dirty="0"/>
                        <a:t>)</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91434547"/>
                  </a:ext>
                </a:extLst>
              </a:tr>
            </a:tbl>
          </a:graphicData>
        </a:graphic>
      </p:graphicFrame>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mj-ea"/>
              </a:rPr>
              <a:t> 1  </a:t>
            </a:r>
            <a:r>
              <a:rPr lang="zh-CN" altLang="en-US" sz="2600" b="1">
                <a:latin typeface="+mj-ea"/>
              </a:rPr>
              <a:t>概述</a:t>
            </a:r>
            <a:endParaRPr kumimoji="1" lang="zh-CN" altLang="en-US" sz="2600" b="1" dirty="0">
              <a:latin typeface="+mj-ea"/>
            </a:endParaRPr>
          </a:p>
        </p:txBody>
      </p:sp>
    </p:spTree>
    <p:extLst>
      <p:ext uri="{BB962C8B-B14F-4D97-AF65-F5344CB8AC3E}">
        <p14:creationId xmlns:p14="http://schemas.microsoft.com/office/powerpoint/2010/main" val="431108589"/>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00225" y="842963"/>
            <a:ext cx="7343775" cy="1584325"/>
          </a:xfrm>
          <a:prstGeom prst="rect">
            <a:avLst/>
          </a:prstGeom>
        </p:spPr>
        <p:txBody>
          <a:bodyPr/>
          <a:lstStyle/>
          <a:p>
            <a:pPr algn="just"/>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实现投票集成策略</a:t>
            </a:r>
          </a:p>
          <a:p>
            <a:pPr lvl="1" algn="just"/>
            <a:r>
              <a:rPr lang="zh-CN" altLang="en-US" b="1" dirty="0">
                <a:latin typeface="微软雅黑" pitchFamily="34" charset="-122"/>
                <a:ea typeface="微软雅黑" pitchFamily="34" charset="-122"/>
              </a:rPr>
              <a:t>分类及集成</a:t>
            </a:r>
            <a:endParaRPr lang="en-US" altLang="zh-CN" b="1" dirty="0">
              <a:latin typeface="微软雅黑" pitchFamily="34" charset="-122"/>
              <a:ea typeface="微软雅黑" pitchFamily="34" charset="-122"/>
            </a:endParaRPr>
          </a:p>
          <a:p>
            <a:pPr lvl="2" algn="just"/>
            <a:r>
              <a:rPr lang="en-US" altLang="zh-CN" b="1" dirty="0" err="1">
                <a:latin typeface="微软雅黑" pitchFamily="34" charset="-122"/>
                <a:ea typeface="微软雅黑" pitchFamily="34" charset="-122"/>
              </a:rPr>
              <a:t>Sklearn</a:t>
            </a:r>
            <a:r>
              <a:rPr lang="zh-CN" altLang="en-US" b="1" dirty="0">
                <a:latin typeface="微软雅黑" pitchFamily="34" charset="-122"/>
                <a:ea typeface="微软雅黑" pitchFamily="34" charset="-122"/>
              </a:rPr>
              <a:t>构建分类算法模型：</a:t>
            </a:r>
            <a:endParaRPr lang="en-US" altLang="zh-CN" b="1" dirty="0">
              <a:latin typeface="微软雅黑" pitchFamily="34" charset="-122"/>
              <a:ea typeface="微软雅黑" pitchFamily="34" charset="-122"/>
            </a:endParaRPr>
          </a:p>
          <a:p>
            <a:pPr lvl="3" algn="just"/>
            <a:r>
              <a:rPr lang="zh-CN" altLang="en-US" dirty="0">
                <a:latin typeface="微软雅黑" pitchFamily="34" charset="-122"/>
                <a:ea typeface="微软雅黑" pitchFamily="34" charset="-122"/>
              </a:rPr>
              <a:t>投票分类器（</a:t>
            </a:r>
            <a:r>
              <a:rPr lang="en-US" altLang="zh-CN" dirty="0" err="1">
                <a:latin typeface="微软雅黑" pitchFamily="34" charset="-122"/>
                <a:ea typeface="微软雅黑" pitchFamily="34" charset="-122"/>
              </a:rPr>
              <a:t>VotingClassifier</a:t>
            </a:r>
            <a:r>
              <a:rPr lang="zh-CN" altLang="en-US" dirty="0">
                <a:latin typeface="微软雅黑" pitchFamily="34" charset="-122"/>
                <a:ea typeface="微软雅黑" pitchFamily="34" charset="-122"/>
              </a:rPr>
              <a:t>）在</a:t>
            </a:r>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中的集成模块</a:t>
            </a:r>
            <a:r>
              <a:rPr lang="en-US" altLang="zh-CN" dirty="0">
                <a:latin typeface="微软雅黑" pitchFamily="34" charset="-122"/>
                <a:ea typeface="微软雅黑" pitchFamily="34" charset="-122"/>
              </a:rPr>
              <a:t>ensemble</a:t>
            </a:r>
            <a:r>
              <a:rPr lang="zh-CN" altLang="en-US" dirty="0">
                <a:latin typeface="微软雅黑" pitchFamily="34" charset="-122"/>
                <a:ea typeface="微软雅黑" pitchFamily="34" charset="-122"/>
              </a:rPr>
              <a:t>下，这里我们采用软投票的方式（</a:t>
            </a:r>
            <a:r>
              <a:rPr lang="en-US" altLang="zh-CN" dirty="0">
                <a:latin typeface="微软雅黑" pitchFamily="34" charset="-122"/>
                <a:ea typeface="微软雅黑" pitchFamily="34" charset="-122"/>
              </a:rPr>
              <a:t>voting=‘soft’</a:t>
            </a:r>
            <a:r>
              <a:rPr lang="zh-CN" altLang="en-US" dirty="0">
                <a:latin typeface="微软雅黑" pitchFamily="34" charset="-122"/>
                <a:ea typeface="微软雅黑" pitchFamily="34" charset="-122"/>
              </a:rPr>
              <a:t>）对三种分类器进行投票</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2279181338"/>
              </p:ext>
            </p:extLst>
          </p:nvPr>
        </p:nvGraphicFramePr>
        <p:xfrm>
          <a:off x="1907704" y="2499742"/>
          <a:ext cx="7056784" cy="2476500"/>
        </p:xfrm>
        <a:graphic>
          <a:graphicData uri="http://schemas.openxmlformats.org/drawingml/2006/table">
            <a:tbl>
              <a:tblPr firstRow="1" bandRow="1">
                <a:tableStyleId>{5C22544A-7EE6-4342-B048-85BDC9FD1C3A}</a:tableStyleId>
              </a:tblPr>
              <a:tblGrid>
                <a:gridCol w="861474">
                  <a:extLst>
                    <a:ext uri="{9D8B030D-6E8A-4147-A177-3AD203B41FA5}">
                      <a16:colId xmlns:a16="http://schemas.microsoft.com/office/drawing/2014/main" xmlns="" val="3296080332"/>
                    </a:ext>
                  </a:extLst>
                </a:gridCol>
                <a:gridCol w="6195310">
                  <a:extLst>
                    <a:ext uri="{9D8B030D-6E8A-4147-A177-3AD203B41FA5}">
                      <a16:colId xmlns:a16="http://schemas.microsoft.com/office/drawing/2014/main" xmlns="" val="3781988497"/>
                    </a:ext>
                  </a:extLst>
                </a:gridCol>
              </a:tblGrid>
              <a:tr h="278130">
                <a:tc>
                  <a:txBody>
                    <a:bodyPr/>
                    <a:lstStyle/>
                    <a:p>
                      <a:r>
                        <a:rPr lang="en-US" altLang="zh-CN" sz="1400" b="0" dirty="0">
                          <a:solidFill>
                            <a:schemeClr val="tx1"/>
                          </a:solidFill>
                        </a:rPr>
                        <a:t>In[12]</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rPr>
                        <a:t>from </a:t>
                      </a:r>
                      <a:r>
                        <a:rPr lang="en-US" altLang="zh-CN" sz="1400" b="0" dirty="0" err="1">
                          <a:solidFill>
                            <a:schemeClr val="tx1"/>
                          </a:solidFill>
                        </a:rPr>
                        <a:t>sklearn.tree</a:t>
                      </a:r>
                      <a:r>
                        <a:rPr lang="en-US" altLang="zh-CN" sz="1400" b="0" dirty="0">
                          <a:solidFill>
                            <a:schemeClr val="tx1"/>
                          </a:solidFill>
                        </a:rPr>
                        <a:t> import </a:t>
                      </a:r>
                      <a:r>
                        <a:rPr lang="en-US" altLang="zh-CN" sz="1400" b="0" dirty="0" err="1">
                          <a:solidFill>
                            <a:schemeClr val="tx1"/>
                          </a:solidFill>
                        </a:rPr>
                        <a:t>DecisionTreeClassifier</a:t>
                      </a:r>
                      <a:endParaRPr lang="en-US" altLang="zh-CN"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4185411075"/>
                  </a:ext>
                </a:extLst>
              </a:tr>
              <a:tr h="278130">
                <a:tc>
                  <a:txBody>
                    <a:bodyPr/>
                    <a:lstStyle/>
                    <a:p>
                      <a:r>
                        <a:rPr lang="en-US" altLang="zh-CN" sz="1400" dirty="0"/>
                        <a:t>In[13]</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altLang="zh-CN" sz="1400" dirty="0"/>
                        <a:t>from </a:t>
                      </a:r>
                      <a:r>
                        <a:rPr lang="en-US" altLang="zh-CN" sz="1400" dirty="0" err="1"/>
                        <a:t>sklearn.svm</a:t>
                      </a:r>
                      <a:r>
                        <a:rPr lang="en-US" altLang="zh-CN" sz="1400" dirty="0"/>
                        <a:t> import SVC</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767883295"/>
                  </a:ext>
                </a:extLst>
              </a:tr>
              <a:tr h="278130">
                <a:tc>
                  <a:txBody>
                    <a:bodyPr/>
                    <a:lstStyle/>
                    <a:p>
                      <a:r>
                        <a:rPr lang="en-US" altLang="zh-CN" sz="1400" dirty="0"/>
                        <a:t>In[14]</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en-US" altLang="zh-CN" sz="1400" dirty="0"/>
                        <a:t>from </a:t>
                      </a:r>
                      <a:r>
                        <a:rPr lang="en-US" altLang="zh-CN" sz="1400" dirty="0" err="1"/>
                        <a:t>sklearn.linear_model</a:t>
                      </a:r>
                      <a:r>
                        <a:rPr lang="en-US" altLang="zh-CN" sz="1400" dirty="0"/>
                        <a:t> import </a:t>
                      </a:r>
                      <a:r>
                        <a:rPr lang="en-US" altLang="zh-CN" sz="1400" dirty="0" err="1"/>
                        <a:t>LogisticRegression</a:t>
                      </a:r>
                      <a:endParaRPr lang="en-US" altLang="zh-CN"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383075812"/>
                  </a:ext>
                </a:extLst>
              </a:tr>
              <a:tr h="278130">
                <a:tc>
                  <a:txBody>
                    <a:bodyPr/>
                    <a:lstStyle/>
                    <a:p>
                      <a:r>
                        <a:rPr lang="en-US" altLang="zh-CN" sz="1400" dirty="0"/>
                        <a:t>In[15]</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from </a:t>
                      </a:r>
                      <a:r>
                        <a:rPr lang="en-US" altLang="zh-CN" sz="1400" dirty="0" err="1"/>
                        <a:t>sklearn.ensemble</a:t>
                      </a:r>
                      <a:r>
                        <a:rPr lang="en-US" altLang="zh-CN" sz="1400" dirty="0"/>
                        <a:t> import </a:t>
                      </a:r>
                      <a:r>
                        <a:rPr lang="en-US" altLang="zh-CN" sz="1400" dirty="0" err="1"/>
                        <a:t>VotingClassifier</a:t>
                      </a:r>
                      <a:endParaRPr lang="en-US" altLang="zh-CN"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684885117"/>
                  </a:ext>
                </a:extLst>
              </a:tr>
              <a:tr h="1303020">
                <a:tc>
                  <a:txBody>
                    <a:bodyPr/>
                    <a:lstStyle/>
                    <a:p>
                      <a:r>
                        <a:rPr lang="en-US" altLang="zh-CN" sz="1400" dirty="0"/>
                        <a:t>In[16]</a:t>
                      </a:r>
                      <a:endParaRPr lang="zh-CN" altLang="en-US" sz="14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err="1"/>
                        <a:t>def</a:t>
                      </a:r>
                      <a:r>
                        <a:rPr lang="en-US" altLang="zh-CN" sz="1400" dirty="0"/>
                        <a:t> </a:t>
                      </a:r>
                      <a:r>
                        <a:rPr lang="en-US" altLang="zh-CN" sz="1400" dirty="0" err="1"/>
                        <a:t>Vot_clf</a:t>
                      </a:r>
                      <a:r>
                        <a:rPr lang="en-US" altLang="zh-CN" sz="1400" dirty="0"/>
                        <a:t>(</a:t>
                      </a:r>
                      <a:r>
                        <a:rPr lang="en-US" altLang="zh-CN" sz="1400" dirty="0" err="1"/>
                        <a:t>voting_type</a:t>
                      </a:r>
                      <a:r>
                        <a:rPr lang="en-US" altLang="zh-CN" sz="1400" dirty="0"/>
                        <a:t>=‘soft’):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    </a:t>
                      </a:r>
                      <a:r>
                        <a:rPr lang="en-US" altLang="zh-CN" sz="1400" dirty="0" err="1"/>
                        <a:t>log_clf</a:t>
                      </a:r>
                      <a:r>
                        <a:rPr lang="en-US" altLang="zh-CN" sz="1400" dirty="0"/>
                        <a:t> = </a:t>
                      </a:r>
                      <a:r>
                        <a:rPr lang="en-US" altLang="zh-CN" sz="1400" dirty="0" err="1"/>
                        <a:t>LogisticRegression</a:t>
                      </a:r>
                      <a:r>
                        <a:rPr lang="en-US" altLang="zh-CN" sz="1400" dirty="0"/>
                        <a:t>(penalty='l2',solver='newton-cg')</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    </a:t>
                      </a:r>
                      <a:r>
                        <a:rPr lang="en-US" altLang="zh-CN" sz="1400" dirty="0" err="1"/>
                        <a:t>tree_clf</a:t>
                      </a:r>
                      <a:r>
                        <a:rPr lang="en-US" altLang="zh-CN" sz="1400" dirty="0"/>
                        <a:t> = </a:t>
                      </a:r>
                      <a:r>
                        <a:rPr lang="en-US" altLang="zh-CN" sz="1400" dirty="0" err="1"/>
                        <a:t>DecisionTreeClassifier</a:t>
                      </a:r>
                      <a:r>
                        <a:rPr lang="en-US" altLang="zh-CN" sz="1400" dirty="0"/>
                        <a:t>(criterion='entropy')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    </a:t>
                      </a:r>
                      <a:r>
                        <a:rPr lang="en-US" altLang="zh-CN" sz="1400" dirty="0" err="1"/>
                        <a:t>svm_clf</a:t>
                      </a:r>
                      <a:r>
                        <a:rPr lang="en-US" altLang="zh-CN" sz="1400" dirty="0"/>
                        <a:t> = SVC(kernel = 'linear' ,probability = True)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    return </a:t>
                      </a:r>
                      <a:r>
                        <a:rPr lang="en-US" altLang="zh-CN" sz="1400" dirty="0" err="1"/>
                        <a:t>VotingClassifier</a:t>
                      </a:r>
                      <a:r>
                        <a:rPr lang="en-US" altLang="zh-CN" sz="1400" dirty="0"/>
                        <a:t>([('</a:t>
                      </a:r>
                      <a:r>
                        <a:rPr lang="en-US" altLang="zh-CN" sz="1400" dirty="0" err="1"/>
                        <a:t>lr</a:t>
                      </a:r>
                      <a:r>
                        <a:rPr lang="en-US" altLang="zh-CN" sz="1400" dirty="0"/>
                        <a:t>', </a:t>
                      </a:r>
                      <a:r>
                        <a:rPr lang="en-US" altLang="zh-CN" sz="1400" dirty="0" err="1"/>
                        <a:t>log_clf</a:t>
                      </a:r>
                      <a:r>
                        <a:rPr lang="en-US" altLang="zh-CN" sz="1400" dirty="0"/>
                        <a:t>),('tree', </a:t>
                      </a:r>
                      <a:r>
                        <a:rPr lang="en-US" altLang="zh-CN" sz="1400" dirty="0" err="1"/>
                        <a:t>tree_clf</a:t>
                      </a:r>
                      <a:r>
                        <a:rPr lang="en-US" altLang="zh-CN" sz="1400" dirty="0"/>
                        <a:t>),('svc', </a:t>
                      </a:r>
                      <a:r>
                        <a:rPr lang="en-US" altLang="zh-CN" sz="1400" dirty="0" err="1"/>
                        <a:t>svm_clf</a:t>
                      </a:r>
                      <a:r>
                        <a:rPr lang="en-US" altLang="zh-CN" sz="1400" dirty="0"/>
                        <a:t>)],voting = </a:t>
                      </a:r>
                      <a:r>
                        <a:rPr lang="en-US" altLang="zh-CN" sz="1400" dirty="0" err="1"/>
                        <a:t>voting_type,weights</a:t>
                      </a:r>
                      <a:r>
                        <a:rPr lang="en-US" altLang="zh-CN" sz="1400" dirty="0"/>
                        <a:t>=[2,1,3])</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411687654"/>
                  </a:ext>
                </a:extLst>
              </a:tr>
            </a:tbl>
          </a:graphicData>
        </a:graphic>
      </p:graphicFrame>
      <p:sp>
        <p:nvSpPr>
          <p:cNvPr id="10"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mj-ea"/>
              </a:rPr>
              <a:t> 1  </a:t>
            </a:r>
            <a:r>
              <a:rPr lang="zh-CN" altLang="en-US" sz="2600" b="1">
                <a:latin typeface="+mj-ea"/>
              </a:rPr>
              <a:t>概述</a:t>
            </a:r>
            <a:endParaRPr kumimoji="1" lang="zh-CN" altLang="en-US" sz="2600" b="1" dirty="0">
              <a:latin typeface="+mj-ea"/>
            </a:endParaRPr>
          </a:p>
        </p:txBody>
      </p:sp>
    </p:spTree>
    <p:extLst>
      <p:ext uri="{BB962C8B-B14F-4D97-AF65-F5344CB8AC3E}">
        <p14:creationId xmlns:p14="http://schemas.microsoft.com/office/powerpoint/2010/main" val="3245476509"/>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2275" y="842963"/>
            <a:ext cx="7451725" cy="1223962"/>
          </a:xfrm>
          <a:prstGeom prst="rect">
            <a:avLst/>
          </a:prstGeom>
        </p:spPr>
        <p:txBody>
          <a:bodyPr/>
          <a:lstStyle/>
          <a:p>
            <a:pPr algn="just">
              <a:lnSpc>
                <a:spcPct val="100000"/>
              </a:lnSpc>
            </a:pPr>
            <a:r>
              <a:rPr lang="en-US" altLang="zh-CN" b="1" dirty="0" err="1">
                <a:latin typeface="微软雅黑" pitchFamily="34" charset="-122"/>
                <a:ea typeface="微软雅黑" pitchFamily="34" charset="-122"/>
              </a:rPr>
              <a:t>Sklearn</a:t>
            </a:r>
            <a:r>
              <a:rPr lang="zh-CN" altLang="en-US" b="1" dirty="0">
                <a:latin typeface="微软雅黑" pitchFamily="34" charset="-122"/>
                <a:ea typeface="微软雅黑" pitchFamily="34" charset="-122"/>
              </a:rPr>
              <a:t>实现投票集成策略</a:t>
            </a:r>
            <a:endParaRPr lang="zh-CN" altLang="en-US" sz="2000" dirty="0">
              <a:latin typeface="微软雅黑" pitchFamily="34" charset="-122"/>
              <a:ea typeface="微软雅黑" pitchFamily="34" charset="-122"/>
            </a:endParaRPr>
          </a:p>
          <a:p>
            <a:pPr lvl="1" algn="just">
              <a:lnSpc>
                <a:spcPct val="100000"/>
              </a:lnSpc>
            </a:pPr>
            <a:r>
              <a:rPr lang="zh-CN" altLang="en-US" b="1" dirty="0">
                <a:latin typeface="微软雅黑" pitchFamily="34" charset="-122"/>
                <a:ea typeface="微软雅黑" pitchFamily="34" charset="-122"/>
              </a:rPr>
              <a:t>分类及集成</a:t>
            </a:r>
            <a:endParaRPr lang="en-US" altLang="zh-CN" b="1" dirty="0">
              <a:latin typeface="微软雅黑" pitchFamily="34" charset="-122"/>
              <a:ea typeface="微软雅黑" pitchFamily="34" charset="-122"/>
            </a:endParaRPr>
          </a:p>
          <a:p>
            <a:pPr lvl="2" algn="just">
              <a:lnSpc>
                <a:spcPct val="100000"/>
              </a:lnSpc>
            </a:pPr>
            <a:r>
              <a:rPr lang="zh-CN" altLang="en-US" b="1" dirty="0">
                <a:latin typeface="微软雅黑" pitchFamily="34" charset="-122"/>
                <a:ea typeface="微软雅黑" pitchFamily="34" charset="-122"/>
              </a:rPr>
              <a:t>模型准确率计算：</a:t>
            </a:r>
            <a:endParaRPr lang="en-US" altLang="zh-CN" b="1" dirty="0">
              <a:latin typeface="微软雅黑" pitchFamily="34" charset="-122"/>
              <a:ea typeface="微软雅黑" pitchFamily="34" charset="-122"/>
            </a:endParaRPr>
          </a:p>
          <a:p>
            <a:pPr lvl="3" algn="just">
              <a:lnSpc>
                <a:spcPct val="100000"/>
              </a:lnSpc>
            </a:pPr>
            <a:r>
              <a:rPr lang="zh-CN" altLang="en-US" dirty="0">
                <a:latin typeface="微软雅黑" pitchFamily="34" charset="-122"/>
                <a:ea typeface="微软雅黑" pitchFamily="34" charset="-122"/>
              </a:rPr>
              <a:t>计算三种模型以及最终模型的准确度，并对比其性能的优劣。</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9" name="表格 8"/>
          <p:cNvGraphicFramePr>
            <a:graphicFrameLocks noGrp="1"/>
          </p:cNvGraphicFramePr>
          <p:nvPr>
            <p:extLst>
              <p:ext uri="{D42A27DB-BD31-4B8C-83A1-F6EECF244321}">
                <p14:modId xmlns:p14="http://schemas.microsoft.com/office/powerpoint/2010/main" val="3516041104"/>
              </p:ext>
            </p:extLst>
          </p:nvPr>
        </p:nvGraphicFramePr>
        <p:xfrm>
          <a:off x="1907704" y="2293218"/>
          <a:ext cx="7056784" cy="2726804"/>
        </p:xfrm>
        <a:graphic>
          <a:graphicData uri="http://schemas.openxmlformats.org/drawingml/2006/table">
            <a:tbl>
              <a:tblPr firstRow="1" bandRow="1">
                <a:tableStyleId>{5C22544A-7EE6-4342-B048-85BDC9FD1C3A}</a:tableStyleId>
              </a:tblPr>
              <a:tblGrid>
                <a:gridCol w="857486">
                  <a:extLst>
                    <a:ext uri="{9D8B030D-6E8A-4147-A177-3AD203B41FA5}">
                      <a16:colId xmlns:a16="http://schemas.microsoft.com/office/drawing/2014/main" xmlns="" val="3296080332"/>
                    </a:ext>
                  </a:extLst>
                </a:gridCol>
                <a:gridCol w="6199298">
                  <a:extLst>
                    <a:ext uri="{9D8B030D-6E8A-4147-A177-3AD203B41FA5}">
                      <a16:colId xmlns:a16="http://schemas.microsoft.com/office/drawing/2014/main" xmlns="" val="3781988497"/>
                    </a:ext>
                  </a:extLst>
                </a:gridCol>
              </a:tblGrid>
              <a:tr h="1557134">
                <a:tc>
                  <a:txBody>
                    <a:bodyPr/>
                    <a:lstStyle/>
                    <a:p>
                      <a:r>
                        <a:rPr lang="en-US" altLang="zh-CN" sz="1200" b="0" dirty="0">
                          <a:solidFill>
                            <a:schemeClr val="tx1"/>
                          </a:solidFill>
                        </a:rPr>
                        <a:t>In[17]</a:t>
                      </a:r>
                      <a:endParaRPr lang="zh-CN" altLang="en-US" sz="12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err="1">
                          <a:solidFill>
                            <a:schemeClr val="tx1"/>
                          </a:solidFill>
                        </a:rPr>
                        <a:t>def</a:t>
                      </a:r>
                      <a:r>
                        <a:rPr lang="en-US" altLang="zh-CN" sz="1200" b="0" dirty="0">
                          <a:solidFill>
                            <a:schemeClr val="tx1"/>
                          </a:solidFill>
                        </a:rPr>
                        <a:t> </a:t>
                      </a:r>
                      <a:r>
                        <a:rPr lang="en-US" altLang="zh-CN" sz="1200" b="0" dirty="0" err="1">
                          <a:solidFill>
                            <a:schemeClr val="tx1"/>
                          </a:solidFill>
                        </a:rPr>
                        <a:t>Acc_of_clf</a:t>
                      </a:r>
                      <a:r>
                        <a:rPr lang="en-US" altLang="zh-CN" sz="1200" b="0" dirty="0">
                          <a:solidFill>
                            <a:schemeClr val="tx1"/>
                          </a:solidFill>
                        </a:rPr>
                        <a:t>(</a:t>
                      </a:r>
                      <a:r>
                        <a:rPr lang="en-US" altLang="zh-CN" sz="1200" b="0" dirty="0" err="1">
                          <a:solidFill>
                            <a:schemeClr val="tx1"/>
                          </a:solidFill>
                        </a:rPr>
                        <a:t>voting_type</a:t>
                      </a:r>
                      <a:r>
                        <a:rPr lang="en-US" altLang="zh-CN" sz="1200" b="0" dirty="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rPr>
                        <a:t>    </a:t>
                      </a:r>
                      <a:r>
                        <a:rPr lang="en-US" altLang="zh-CN" sz="1200" b="0" dirty="0" err="1">
                          <a:solidFill>
                            <a:schemeClr val="tx1"/>
                          </a:solidFill>
                        </a:rPr>
                        <a:t>log_clf</a:t>
                      </a:r>
                      <a:r>
                        <a:rPr lang="en-US" altLang="zh-CN" sz="1200" b="0" dirty="0">
                          <a:solidFill>
                            <a:schemeClr val="tx1"/>
                          </a:solidFill>
                        </a:rPr>
                        <a:t> = </a:t>
                      </a:r>
                      <a:r>
                        <a:rPr lang="en-US" altLang="zh-CN" sz="1200" b="0" dirty="0" err="1">
                          <a:solidFill>
                            <a:schemeClr val="tx1"/>
                          </a:solidFill>
                        </a:rPr>
                        <a:t>LogisticRegression</a:t>
                      </a:r>
                      <a:r>
                        <a:rPr lang="en-US" altLang="zh-CN" sz="1200" b="0" dirty="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rPr>
                        <a:t>    </a:t>
                      </a:r>
                      <a:r>
                        <a:rPr lang="en-US" altLang="zh-CN" sz="1200" b="0" dirty="0" err="1">
                          <a:solidFill>
                            <a:schemeClr val="tx1"/>
                          </a:solidFill>
                        </a:rPr>
                        <a:t>tree_clf</a:t>
                      </a:r>
                      <a:r>
                        <a:rPr lang="en-US" altLang="zh-CN" sz="1200" b="0" dirty="0">
                          <a:solidFill>
                            <a:schemeClr val="tx1"/>
                          </a:solidFill>
                        </a:rPr>
                        <a:t> = </a:t>
                      </a:r>
                      <a:r>
                        <a:rPr lang="en-US" altLang="zh-CN" sz="1200" b="0" dirty="0" err="1">
                          <a:solidFill>
                            <a:schemeClr val="tx1"/>
                          </a:solidFill>
                        </a:rPr>
                        <a:t>DecisionTreeClassifier</a:t>
                      </a:r>
                      <a:r>
                        <a:rPr lang="en-US" altLang="zh-CN" sz="1200" b="0" dirty="0">
                          <a:solidFill>
                            <a:schemeClr val="tx1"/>
                          </a:solidFill>
                        </a:rPr>
                        <a:t>(criterion='entropy')</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rPr>
                        <a:t>    </a:t>
                      </a:r>
                      <a:r>
                        <a:rPr lang="en-US" altLang="zh-CN" sz="1200" b="0" dirty="0" err="1">
                          <a:solidFill>
                            <a:schemeClr val="tx1"/>
                          </a:solidFill>
                        </a:rPr>
                        <a:t>svm_clf</a:t>
                      </a:r>
                      <a:r>
                        <a:rPr lang="en-US" altLang="zh-CN" sz="1200" b="0" dirty="0">
                          <a:solidFill>
                            <a:schemeClr val="tx1"/>
                          </a:solidFill>
                        </a:rPr>
                        <a:t> = SVC(kernel = 'linear' ,probability = True)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rPr>
                        <a:t>    </a:t>
                      </a:r>
                      <a:r>
                        <a:rPr lang="en-US" altLang="zh-CN" sz="1200" b="0" dirty="0" err="1">
                          <a:solidFill>
                            <a:schemeClr val="tx1"/>
                          </a:solidFill>
                        </a:rPr>
                        <a:t>vot_clf</a:t>
                      </a:r>
                      <a:r>
                        <a:rPr lang="en-US" altLang="zh-CN" sz="1200" b="0" dirty="0">
                          <a:solidFill>
                            <a:schemeClr val="tx1"/>
                          </a:solidFill>
                        </a:rPr>
                        <a:t> = </a:t>
                      </a:r>
                      <a:r>
                        <a:rPr lang="en-US" altLang="zh-CN" sz="1200" b="0" dirty="0" err="1">
                          <a:solidFill>
                            <a:schemeClr val="tx1"/>
                          </a:solidFill>
                        </a:rPr>
                        <a:t>Vot_clf</a:t>
                      </a:r>
                      <a:r>
                        <a:rPr lang="en-US" altLang="zh-CN" sz="1200" b="0" dirty="0">
                          <a:solidFill>
                            <a:schemeClr val="tx1"/>
                          </a:solidFill>
                        </a:rPr>
                        <a:t>(</a:t>
                      </a:r>
                      <a:r>
                        <a:rPr lang="en-US" altLang="zh-CN" sz="1200" b="0" dirty="0" err="1">
                          <a:solidFill>
                            <a:schemeClr val="tx1"/>
                          </a:solidFill>
                        </a:rPr>
                        <a:t>voting_type</a:t>
                      </a:r>
                      <a:r>
                        <a:rPr lang="en-US" altLang="zh-CN" sz="1200" b="0" dirty="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rPr>
                        <a:t>    for </a:t>
                      </a:r>
                      <a:r>
                        <a:rPr lang="en-US" altLang="zh-CN" sz="1200" b="0" dirty="0" err="1">
                          <a:solidFill>
                            <a:schemeClr val="tx1"/>
                          </a:solidFill>
                        </a:rPr>
                        <a:t>clf</a:t>
                      </a:r>
                      <a:r>
                        <a:rPr lang="en-US" altLang="zh-CN" sz="1200" b="0" dirty="0">
                          <a:solidFill>
                            <a:schemeClr val="tx1"/>
                          </a:solidFill>
                        </a:rPr>
                        <a:t> in (</a:t>
                      </a:r>
                      <a:r>
                        <a:rPr lang="en-US" altLang="zh-CN" sz="1200" b="0" dirty="0" err="1">
                          <a:solidFill>
                            <a:schemeClr val="tx1"/>
                          </a:solidFill>
                        </a:rPr>
                        <a:t>log_clf</a:t>
                      </a:r>
                      <a:r>
                        <a:rPr lang="en-US" altLang="zh-CN" sz="1200" b="0" dirty="0">
                          <a:solidFill>
                            <a:schemeClr val="tx1"/>
                          </a:solidFill>
                        </a:rPr>
                        <a:t>, </a:t>
                      </a:r>
                      <a:r>
                        <a:rPr lang="en-US" altLang="zh-CN" sz="1200" b="0" dirty="0" err="1">
                          <a:solidFill>
                            <a:schemeClr val="tx1"/>
                          </a:solidFill>
                        </a:rPr>
                        <a:t>tree_clf</a:t>
                      </a:r>
                      <a:r>
                        <a:rPr lang="en-US" altLang="zh-CN" sz="1200" b="0" dirty="0">
                          <a:solidFill>
                            <a:schemeClr val="tx1"/>
                          </a:solidFill>
                        </a:rPr>
                        <a:t>, </a:t>
                      </a:r>
                      <a:r>
                        <a:rPr lang="en-US" altLang="zh-CN" sz="1200" b="0" dirty="0" err="1">
                          <a:solidFill>
                            <a:schemeClr val="tx1"/>
                          </a:solidFill>
                        </a:rPr>
                        <a:t>svm_clf</a:t>
                      </a:r>
                      <a:r>
                        <a:rPr lang="en-US" altLang="zh-CN" sz="1200" b="0" dirty="0">
                          <a:solidFill>
                            <a:schemeClr val="tx1"/>
                          </a:solidFill>
                        </a:rPr>
                        <a:t>, </a:t>
                      </a:r>
                      <a:r>
                        <a:rPr lang="en-US" altLang="zh-CN" sz="1200" b="0" dirty="0" err="1">
                          <a:solidFill>
                            <a:schemeClr val="tx1"/>
                          </a:solidFill>
                        </a:rPr>
                        <a:t>vot_clf</a:t>
                      </a:r>
                      <a:r>
                        <a:rPr lang="en-US" altLang="zh-CN" sz="1200" b="0" dirty="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rPr>
                        <a:t>        </a:t>
                      </a:r>
                      <a:r>
                        <a:rPr lang="en-US" altLang="zh-CN" sz="1200" b="0" dirty="0" err="1">
                          <a:solidFill>
                            <a:schemeClr val="tx1"/>
                          </a:solidFill>
                        </a:rPr>
                        <a:t>clf.fit</a:t>
                      </a:r>
                      <a:r>
                        <a:rPr lang="en-US" altLang="zh-CN" sz="1200" b="0" dirty="0">
                          <a:solidFill>
                            <a:schemeClr val="tx1"/>
                          </a:solidFill>
                        </a:rPr>
                        <a:t>(</a:t>
                      </a:r>
                      <a:r>
                        <a:rPr lang="en-US" altLang="zh-CN" sz="1200" b="0" dirty="0" err="1">
                          <a:solidFill>
                            <a:schemeClr val="tx1"/>
                          </a:solidFill>
                        </a:rPr>
                        <a:t>X_train_tfidf</a:t>
                      </a:r>
                      <a:r>
                        <a:rPr lang="en-US" altLang="zh-CN" sz="1200" b="0" dirty="0">
                          <a:solidFill>
                            <a:schemeClr val="tx1"/>
                          </a:solidFill>
                        </a:rPr>
                        <a:t>, </a:t>
                      </a:r>
                      <a:r>
                        <a:rPr lang="en-US" altLang="zh-CN" sz="1200" b="0" dirty="0" err="1">
                          <a:solidFill>
                            <a:schemeClr val="tx1"/>
                          </a:solidFill>
                        </a:rPr>
                        <a:t>twenty_train.target</a:t>
                      </a:r>
                      <a:r>
                        <a:rPr lang="en-US" altLang="zh-CN" sz="1200" b="0" dirty="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rPr>
                        <a:t>        print(</a:t>
                      </a:r>
                      <a:r>
                        <a:rPr lang="en-US" altLang="zh-CN" sz="1200" b="0" dirty="0" err="1">
                          <a:solidFill>
                            <a:schemeClr val="tx1"/>
                          </a:solidFill>
                        </a:rPr>
                        <a:t>clf</a:t>
                      </a:r>
                      <a:r>
                        <a:rPr lang="en-US" altLang="zh-CN" sz="1200" b="0" dirty="0">
                          <a:solidFill>
                            <a:schemeClr val="tx1"/>
                          </a:solidFill>
                        </a:rPr>
                        <a:t>.__</a:t>
                      </a:r>
                      <a:r>
                        <a:rPr lang="en-US" altLang="zh-CN" sz="1200" b="0" dirty="0" err="1">
                          <a:solidFill>
                            <a:schemeClr val="tx1"/>
                          </a:solidFill>
                        </a:rPr>
                        <a:t>class__.__name</a:t>
                      </a:r>
                      <a:r>
                        <a:rPr lang="en-US" altLang="zh-CN" sz="1200" b="0" dirty="0">
                          <a:solidFill>
                            <a:schemeClr val="tx1"/>
                          </a:solidFill>
                        </a:rPr>
                        <a:t>__, "</a:t>
                      </a:r>
                      <a:r>
                        <a:rPr lang="zh-CN" altLang="en-US" sz="1200" b="0" dirty="0">
                          <a:solidFill>
                            <a:schemeClr val="tx1"/>
                          </a:solidFill>
                        </a:rPr>
                        <a:t>准确率</a:t>
                      </a:r>
                      <a:r>
                        <a:rPr lang="en-US" altLang="zh-CN" sz="1200" b="0" dirty="0">
                          <a:solidFill>
                            <a:schemeClr val="tx1"/>
                          </a:solidFill>
                        </a:rPr>
                        <a:t>%.4f" %(</a:t>
                      </a:r>
                      <a:r>
                        <a:rPr lang="en-US" altLang="zh-CN" sz="1200" b="0" dirty="0" err="1">
                          <a:solidFill>
                            <a:schemeClr val="tx1"/>
                          </a:solidFill>
                        </a:rPr>
                        <a:t>clf.score</a:t>
                      </a:r>
                      <a:r>
                        <a:rPr lang="en-US" altLang="zh-CN" sz="1200" b="0" dirty="0">
                          <a:solidFill>
                            <a:schemeClr val="tx1"/>
                          </a:solidFill>
                        </a:rPr>
                        <a:t>(X_ </a:t>
                      </a:r>
                      <a:r>
                        <a:rPr lang="en-US" altLang="zh-CN" sz="1200" b="0" dirty="0" err="1">
                          <a:solidFill>
                            <a:schemeClr val="tx1"/>
                          </a:solidFill>
                        </a:rPr>
                        <a:t>test_tfidf</a:t>
                      </a:r>
                      <a:r>
                        <a:rPr lang="en-US" altLang="zh-CN" sz="1200" b="0" dirty="0">
                          <a:solidFill>
                            <a:schemeClr val="tx1"/>
                          </a:solidFill>
                        </a:rPr>
                        <a:t>, </a:t>
                      </a:r>
                      <a:r>
                        <a:rPr lang="en-US" altLang="zh-CN" sz="1200" b="0" dirty="0" err="1">
                          <a:solidFill>
                            <a:schemeClr val="tx1"/>
                          </a:solidFill>
                        </a:rPr>
                        <a:t>twenty_test.target</a:t>
                      </a:r>
                      <a:r>
                        <a:rPr lang="en-US" altLang="zh-CN" sz="1200" b="0" dirty="0">
                          <a:solidFill>
                            <a:schemeClr val="tx1"/>
                          </a:solidFill>
                        </a:rPr>
                        <a:t>)))</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4185411075"/>
                  </a:ext>
                </a:extLst>
              </a:tr>
              <a:tr h="278130">
                <a:tc>
                  <a:txBody>
                    <a:bodyPr/>
                    <a:lstStyle/>
                    <a:p>
                      <a:r>
                        <a:rPr lang="en-US" altLang="zh-CN" sz="1200" dirty="0"/>
                        <a:t>In[18]</a:t>
                      </a:r>
                      <a:endParaRPr lang="zh-CN" altLang="en-US" sz="12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Acc_of_clf</a:t>
                      </a:r>
                      <a:r>
                        <a:rPr lang="en-US" altLang="zh-CN" sz="1200" dirty="0"/>
                        <a:t>('soft')</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411687654"/>
                  </a:ext>
                </a:extLst>
              </a:tr>
              <a:tr h="891540">
                <a:tc>
                  <a:txBody>
                    <a:bodyPr/>
                    <a:lstStyle/>
                    <a:p>
                      <a:r>
                        <a:rPr lang="en-US" altLang="zh-CN" sz="1200" dirty="0"/>
                        <a:t>Out[18]</a:t>
                      </a:r>
                      <a:endParaRPr lang="zh-CN" altLang="en-US" sz="1200" dirty="0"/>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LogisticRegression</a:t>
                      </a:r>
                      <a:r>
                        <a:rPr lang="en-US" altLang="zh-CN" sz="1200" dirty="0"/>
                        <a:t> </a:t>
                      </a:r>
                      <a:r>
                        <a:rPr lang="zh-CN" altLang="en-US" sz="1200" dirty="0"/>
                        <a:t>准确率</a:t>
                      </a:r>
                      <a:r>
                        <a:rPr lang="en-US" altLang="zh-CN" sz="1200" dirty="0"/>
                        <a:t>0.8868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DecisionTreeClassifier</a:t>
                      </a:r>
                      <a:r>
                        <a:rPr lang="en-US" altLang="zh-CN" sz="1200" dirty="0"/>
                        <a:t> </a:t>
                      </a:r>
                      <a:r>
                        <a:rPr lang="zh-CN" altLang="en-US" sz="1200" dirty="0"/>
                        <a:t>准确率</a:t>
                      </a:r>
                      <a:r>
                        <a:rPr lang="en-US" altLang="zh-CN" sz="1200" dirty="0"/>
                        <a:t>0.6864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SVC </a:t>
                      </a:r>
                      <a:r>
                        <a:rPr lang="zh-CN" altLang="en-US" sz="1200" dirty="0"/>
                        <a:t>准确率</a:t>
                      </a:r>
                      <a:r>
                        <a:rPr lang="en-US" altLang="zh-CN" sz="1200" dirty="0"/>
                        <a:t>0.9208</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err="1"/>
                        <a:t>VotingClassifier</a:t>
                      </a:r>
                      <a:r>
                        <a:rPr lang="en-US" altLang="zh-CN" sz="1200" dirty="0"/>
                        <a:t> </a:t>
                      </a:r>
                      <a:r>
                        <a:rPr lang="zh-CN" altLang="en-US" sz="1200" dirty="0"/>
                        <a:t>准确率</a:t>
                      </a:r>
                      <a:r>
                        <a:rPr lang="en-US" altLang="zh-CN" sz="1200" dirty="0"/>
                        <a:t>0.9301</a:t>
                      </a: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692980359"/>
                  </a:ext>
                </a:extLst>
              </a:tr>
            </a:tbl>
          </a:graphicData>
        </a:graphic>
      </p:graphicFrame>
      <p:sp>
        <p:nvSpPr>
          <p:cNvPr id="10"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mj-ea"/>
              </a:rPr>
              <a:t> 1  </a:t>
            </a:r>
            <a:r>
              <a:rPr lang="zh-CN" altLang="en-US" sz="2600" b="1">
                <a:latin typeface="+mj-ea"/>
              </a:rPr>
              <a:t>概述</a:t>
            </a:r>
            <a:endParaRPr kumimoji="1" lang="zh-CN" altLang="en-US" sz="2600" b="1" dirty="0">
              <a:latin typeface="+mj-ea"/>
            </a:endParaRPr>
          </a:p>
        </p:txBody>
      </p:sp>
    </p:spTree>
    <p:extLst>
      <p:ext uri="{BB962C8B-B14F-4D97-AF65-F5344CB8AC3E}">
        <p14:creationId xmlns:p14="http://schemas.microsoft.com/office/powerpoint/2010/main" val="141113761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757363" y="184150"/>
            <a:ext cx="7386637" cy="498475"/>
          </a:xfrm>
          <a:prstGeom prst="rect">
            <a:avLst/>
          </a:prstGeom>
        </p:spPr>
        <p:txBody>
          <a:bodyPr/>
          <a:lstStyle/>
          <a:p>
            <a:r>
              <a:rPr kumimoji="1" lang="en-US" altLang="zh-CN" sz="2600" b="1" dirty="0"/>
              <a:t>2  </a:t>
            </a:r>
            <a:r>
              <a:rPr lang="zh-CN" altLang="en-US" sz="2600" b="1" dirty="0"/>
              <a:t>序列化方法</a:t>
            </a:r>
            <a:endParaRPr kumimoji="1" lang="zh-CN" altLang="en-US" sz="2600" b="1" dirty="0"/>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150" y="842963"/>
            <a:ext cx="7308850" cy="3241675"/>
          </a:xfrm>
          <a:prstGeom prst="rect">
            <a:avLst/>
          </a:prstGeom>
        </p:spPr>
        <p:txBody>
          <a:bodyPr/>
          <a:lstStyle/>
          <a:p>
            <a:pPr algn="just">
              <a:lnSpc>
                <a:spcPct val="150000"/>
              </a:lnSpc>
            </a:pPr>
            <a:r>
              <a:rPr lang="en-US" altLang="zh-CN" dirty="0">
                <a:latin typeface="微软雅黑" pitchFamily="34" charset="-122"/>
                <a:ea typeface="微软雅黑" pitchFamily="34" charset="-122"/>
              </a:rPr>
              <a:t>Boosting</a:t>
            </a:r>
          </a:p>
          <a:p>
            <a:pPr lvl="1" algn="just">
              <a:lnSpc>
                <a:spcPct val="150000"/>
              </a:lnSpc>
            </a:pPr>
            <a:r>
              <a:rPr lang="en-US" altLang="zh-CN" dirty="0">
                <a:latin typeface="微软雅黑" pitchFamily="34" charset="-122"/>
                <a:ea typeface="微软雅黑" pitchFamily="34" charset="-122"/>
              </a:rPr>
              <a:t>Boost</a:t>
            </a:r>
            <a:r>
              <a:rPr lang="zh-CN" altLang="zh-CN" dirty="0">
                <a:latin typeface="微软雅黑" pitchFamily="34" charset="-122"/>
                <a:ea typeface="微软雅黑" pitchFamily="34" charset="-122"/>
              </a:rPr>
              <a:t>算法系列的思想，来自于</a:t>
            </a:r>
            <a:r>
              <a:rPr lang="en-US" altLang="zh-CN" dirty="0">
                <a:latin typeface="微软雅黑" pitchFamily="34" charset="-122"/>
                <a:ea typeface="微软雅黑" pitchFamily="34" charset="-122"/>
              </a:rPr>
              <a:t>PAC</a:t>
            </a:r>
            <a:r>
              <a:rPr lang="zh-CN" altLang="zh-CN" dirty="0">
                <a:latin typeface="微软雅黑" pitchFamily="34" charset="-122"/>
                <a:ea typeface="微软雅黑" pitchFamily="34" charset="-122"/>
              </a:rPr>
              <a:t>可学习型</a:t>
            </a:r>
            <a:r>
              <a:rPr lang="en-US" altLang="zh-CN" dirty="0">
                <a:latin typeface="微软雅黑" pitchFamily="34" charset="-122"/>
                <a:ea typeface="微软雅黑" pitchFamily="34" charset="-122"/>
              </a:rPr>
              <a:t>(Probably approximately correct Learnability)</a:t>
            </a:r>
            <a:r>
              <a:rPr lang="zh-CN" altLang="zh-CN" dirty="0">
                <a:latin typeface="微软雅黑" pitchFamily="34" charset="-122"/>
                <a:ea typeface="微软雅黑" pitchFamily="34" charset="-122"/>
              </a:rPr>
              <a:t>理论。</a:t>
            </a:r>
            <a:endParaRPr lang="en-US" altLang="zh-CN" dirty="0">
              <a:latin typeface="微软雅黑" pitchFamily="34" charset="-122"/>
              <a:ea typeface="微软雅黑" pitchFamily="34" charset="-122"/>
            </a:endParaRPr>
          </a:p>
          <a:p>
            <a:pPr lvl="2" algn="just">
              <a:lnSpc>
                <a:spcPct val="150000"/>
              </a:lnSpc>
            </a:pPr>
            <a:r>
              <a:rPr lang="en-US" altLang="zh-CN" dirty="0">
                <a:latin typeface="微软雅黑" pitchFamily="34" charset="-122"/>
                <a:ea typeface="微软雅黑" pitchFamily="34" charset="-122"/>
              </a:rPr>
              <a:t>Valiant</a:t>
            </a:r>
            <a:r>
              <a:rPr lang="zh-CN" altLang="zh-CN" dirty="0">
                <a:latin typeface="微软雅黑" pitchFamily="34" charset="-122"/>
                <a:ea typeface="微软雅黑" pitchFamily="34" charset="-122"/>
              </a:rPr>
              <a:t>和</a:t>
            </a:r>
            <a:r>
              <a:rPr lang="en-US" altLang="zh-CN" dirty="0">
                <a:latin typeface="微软雅黑" pitchFamily="34" charset="-122"/>
                <a:ea typeface="微软雅黑" pitchFamily="34" charset="-122"/>
              </a:rPr>
              <a:t> Kearns</a:t>
            </a:r>
            <a:r>
              <a:rPr lang="zh-CN" altLang="zh-CN" dirty="0">
                <a:latin typeface="微软雅黑" pitchFamily="34" charset="-122"/>
                <a:ea typeface="微软雅黑" pitchFamily="34" charset="-122"/>
              </a:rPr>
              <a:t>首次提出了</a:t>
            </a:r>
            <a:r>
              <a:rPr lang="en-US" altLang="zh-CN" dirty="0">
                <a:latin typeface="微软雅黑" pitchFamily="34" charset="-122"/>
                <a:ea typeface="微软雅黑" pitchFamily="34" charset="-122"/>
              </a:rPr>
              <a:t> PAC</a:t>
            </a:r>
            <a:r>
              <a:rPr lang="zh-CN" altLang="zh-CN" dirty="0">
                <a:latin typeface="微软雅黑" pitchFamily="34" charset="-122"/>
                <a:ea typeface="微软雅黑" pitchFamily="34" charset="-122"/>
              </a:rPr>
              <a:t>学习模型中弱学习算法和强学习算法的等价性问题，即任意给定仅比随机猜测稍微好一点的弱学习算法，是否可以将其提升为强学习算法？如果二者等价，那么只需找到一个比随机猜测略好的弱学习算法，就可以将其提升为强学习算法，而不必寻找很难获得的强学习算法。</a:t>
            </a:r>
            <a:endParaRPr lang="en-US" altLang="zh-CN" dirty="0">
              <a:latin typeface="微软雅黑" pitchFamily="34" charset="-122"/>
              <a:ea typeface="微软雅黑" pitchFamily="34" charset="-122"/>
            </a:endParaRPr>
          </a:p>
          <a:p>
            <a:pPr lvl="1" algn="just"/>
            <a:endParaRPr lang="en-US" altLang="zh-CN"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72399789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57362" y="843558"/>
            <a:ext cx="7279134" cy="4176464"/>
          </a:xfrm>
          <a:prstGeom prst="rect">
            <a:avLst/>
          </a:prstGeom>
        </p:spPr>
        <p:txBody>
          <a:bodyPr/>
          <a:lstStyle/>
          <a:p>
            <a:pPr algn="just">
              <a:lnSpc>
                <a:spcPct val="150000"/>
              </a:lnSpc>
            </a:pPr>
            <a:r>
              <a:rPr lang="en-US" altLang="zh-CN" dirty="0">
                <a:latin typeface="微软雅黑" pitchFamily="34" charset="-122"/>
                <a:ea typeface="微软雅黑" pitchFamily="34" charset="-122"/>
              </a:rPr>
              <a:t>Boosting</a:t>
            </a:r>
          </a:p>
          <a:p>
            <a:pPr lvl="1" algn="just">
              <a:lnSpc>
                <a:spcPct val="150000"/>
              </a:lnSpc>
            </a:pPr>
            <a:r>
              <a:rPr lang="zh-CN" altLang="en-US" dirty="0">
                <a:latin typeface="微软雅黑" pitchFamily="34" charset="-122"/>
                <a:ea typeface="微软雅黑" pitchFamily="34" charset="-122"/>
              </a:rPr>
              <a:t>工作机制</a:t>
            </a:r>
            <a:endParaRPr lang="en-US" altLang="zh-CN"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先从初始训练集中训练一个基学习器，然后通过对基学习器的表现对训练样本分布进行调整，使得错误的训练样本得到更多的关注。然后基于调整后的样本分布训练下一个基学习器，重复进行，最后对所有基学习器加权结合。</a:t>
            </a:r>
            <a:endParaRPr lang="en-US" altLang="zh-CN" dirty="0">
              <a:latin typeface="微软雅黑" pitchFamily="34" charset="-122"/>
              <a:ea typeface="微软雅黑" pitchFamily="34" charset="-122"/>
            </a:endParaRPr>
          </a:p>
          <a:p>
            <a:pPr lvl="1" algn="just">
              <a:lnSpc>
                <a:spcPct val="150000"/>
              </a:lnSpc>
            </a:pPr>
            <a:r>
              <a:rPr lang="zh-CN" altLang="en-US" dirty="0">
                <a:latin typeface="微软雅黑" pitchFamily="34" charset="-122"/>
                <a:ea typeface="微软雅黑" pitchFamily="34" charset="-122"/>
              </a:rPr>
              <a:t>建模过程</a:t>
            </a:r>
            <a:endParaRPr lang="en-US" altLang="zh-CN" dirty="0">
              <a:latin typeface="微软雅黑" pitchFamily="34" charset="-122"/>
              <a:ea typeface="微软雅黑" pitchFamily="34" charset="-122"/>
            </a:endParaRPr>
          </a:p>
          <a:p>
            <a:pPr lvl="2" algn="just">
              <a:lnSpc>
                <a:spcPct val="150000"/>
              </a:lnSpc>
            </a:pPr>
            <a:r>
              <a:rPr lang="en-US" altLang="zh-CN" dirty="0">
                <a:latin typeface="微软雅黑" pitchFamily="34" charset="-122"/>
                <a:ea typeface="微软雅黑" pitchFamily="34" charset="-122"/>
              </a:rPr>
              <a:t>Boosting</a:t>
            </a:r>
            <a:r>
              <a:rPr lang="zh-CN" altLang="zh-CN" dirty="0">
                <a:latin typeface="微软雅黑" pitchFamily="34" charset="-122"/>
                <a:ea typeface="微软雅黑" pitchFamily="34" charset="-122"/>
              </a:rPr>
              <a:t>建模过程是迭代的，线性的。</a:t>
            </a:r>
            <a:r>
              <a:rPr lang="en-US" altLang="zh-CN" dirty="0">
                <a:latin typeface="微软雅黑" pitchFamily="34" charset="-122"/>
                <a:ea typeface="微软雅黑" pitchFamily="34" charset="-122"/>
              </a:rPr>
              <a:t>Boosting</a:t>
            </a:r>
            <a:r>
              <a:rPr lang="zh-CN" altLang="zh-CN" dirty="0">
                <a:latin typeface="微软雅黑" pitchFamily="34" charset="-122"/>
                <a:ea typeface="微软雅黑" pitchFamily="34" charset="-122"/>
              </a:rPr>
              <a:t>为所有样本集样本附上权重，通过多次迭代建立模型，使难以分类的样本获得更高的权重。模型训练需要数据从训练集中采样，权重越高，样本被采样的几率越高。</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757363" y="184150"/>
            <a:ext cx="7386637" cy="498475"/>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kumimoji="1" lang="en-US" altLang="zh-CN" sz="2600" b="1"/>
              <a:t>2  </a:t>
            </a:r>
            <a:r>
              <a:rPr lang="zh-CN" altLang="en-US" sz="2600" b="1"/>
              <a:t>序列化方法</a:t>
            </a:r>
            <a:endParaRPr kumimoji="1" lang="zh-CN" altLang="en-US" sz="2600" b="1" dirty="0"/>
          </a:p>
        </p:txBody>
      </p:sp>
    </p:spTree>
    <p:extLst>
      <p:ext uri="{BB962C8B-B14F-4D97-AF65-F5344CB8AC3E}">
        <p14:creationId xmlns:p14="http://schemas.microsoft.com/office/powerpoint/2010/main" val="364790702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00225" y="842963"/>
            <a:ext cx="7343775" cy="2665412"/>
          </a:xfrm>
          <a:prstGeom prst="rect">
            <a:avLst/>
          </a:prstGeom>
        </p:spPr>
        <p:txBody>
          <a:bodyPr/>
          <a:lstStyle/>
          <a:p>
            <a:pPr marL="0" lvl="1" indent="0" algn="just">
              <a:lnSpc>
                <a:spcPct val="150000"/>
              </a:lnSpc>
              <a:buNone/>
            </a:pPr>
            <a:r>
              <a:rPr lang="zh-CN" altLang="en-US" b="1" dirty="0">
                <a:latin typeface="微软雅黑" pitchFamily="34" charset="-122"/>
                <a:ea typeface="微软雅黑" pitchFamily="34" charset="-122"/>
              </a:rPr>
              <a:t>权重设置</a:t>
            </a:r>
            <a:endParaRPr lang="en-US" altLang="zh-CN" b="1"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最初训练集所有样本具有相同的权重，采用训练好的模型对整个训练集进行预测，没有分类成功的赋予更大的权重值，分类成功的降低权重值。</a:t>
            </a:r>
            <a:endParaRPr lang="en-US" altLang="zh-CN"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下一轮训练中权重较大的数据被采样作为训练数据的几率更大，这样下一轮的训练集总是包含上一轮分类错误的样本，新一轮基学习器更加注重易出错样本的分类法</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757363" y="184150"/>
            <a:ext cx="7386637" cy="498475"/>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kumimoji="1" lang="en-US" altLang="zh-CN" sz="2600" b="1" dirty="0"/>
              <a:t>2  </a:t>
            </a:r>
            <a:r>
              <a:rPr lang="zh-CN" altLang="en-US" sz="2600" b="1" dirty="0"/>
              <a:t>序列化方法</a:t>
            </a:r>
            <a:endParaRPr kumimoji="1" lang="zh-CN" altLang="en-US" sz="2600" b="1" dirty="0"/>
          </a:p>
        </p:txBody>
      </p:sp>
    </p:spTree>
    <p:extLst>
      <p:ext uri="{BB962C8B-B14F-4D97-AF65-F5344CB8AC3E}">
        <p14:creationId xmlns:p14="http://schemas.microsoft.com/office/powerpoint/2010/main" val="417247835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36750" y="842963"/>
            <a:ext cx="7207250" cy="4591050"/>
          </a:xfrm>
          <a:prstGeom prst="rect">
            <a:avLst/>
          </a:prstGeom>
        </p:spPr>
        <p:txBody>
          <a:bodyPr/>
          <a:lstStyle/>
          <a:p>
            <a:pPr marL="0" lvl="1" indent="0" algn="just">
              <a:lnSpc>
                <a:spcPct val="150000"/>
              </a:lnSpc>
              <a:buNone/>
            </a:pPr>
            <a:r>
              <a:rPr lang="en-US" altLang="zh-CN" b="1" dirty="0" err="1">
                <a:latin typeface="微软雅黑" pitchFamily="34" charset="-122"/>
                <a:ea typeface="微软雅黑" pitchFamily="34" charset="-122"/>
              </a:rPr>
              <a:t>AdaBoost</a:t>
            </a:r>
            <a:r>
              <a:rPr lang="zh-CN" altLang="zh-CN" b="1" dirty="0">
                <a:latin typeface="微软雅黑" pitchFamily="34" charset="-122"/>
                <a:ea typeface="微软雅黑" pitchFamily="34" charset="-122"/>
              </a:rPr>
              <a:t>算法</a:t>
            </a:r>
            <a:endParaRPr lang="en-US" altLang="zh-CN" b="1" dirty="0">
              <a:latin typeface="微软雅黑" pitchFamily="34" charset="-122"/>
              <a:ea typeface="微软雅黑" pitchFamily="34" charset="-122"/>
            </a:endParaRPr>
          </a:p>
          <a:p>
            <a:pPr lvl="2" algn="just">
              <a:lnSpc>
                <a:spcPct val="150000"/>
              </a:lnSpc>
            </a:pPr>
            <a:r>
              <a:rPr lang="en-US" altLang="zh-CN" dirty="0" err="1">
                <a:latin typeface="微软雅黑" pitchFamily="34" charset="-122"/>
                <a:ea typeface="微软雅黑" pitchFamily="34" charset="-122"/>
              </a:rPr>
              <a:t>AdaBoost</a:t>
            </a:r>
            <a:r>
              <a:rPr lang="zh-CN" altLang="en-US" dirty="0">
                <a:latin typeface="微软雅黑" pitchFamily="34" charset="-122"/>
                <a:ea typeface="微软雅黑" pitchFamily="34" charset="-122"/>
              </a:rPr>
              <a:t>是</a:t>
            </a:r>
            <a:r>
              <a:rPr lang="en-US" altLang="zh-CN" dirty="0">
                <a:latin typeface="微软雅黑" pitchFamily="34" charset="-122"/>
                <a:ea typeface="微软雅黑" pitchFamily="34" charset="-122"/>
              </a:rPr>
              <a:t>Boosting</a:t>
            </a:r>
            <a:r>
              <a:rPr lang="zh-CN" altLang="en-US" dirty="0">
                <a:latin typeface="微软雅黑" pitchFamily="34" charset="-122"/>
                <a:ea typeface="微软雅黑" pitchFamily="34" charset="-122"/>
              </a:rPr>
              <a:t>中最受欢迎的实现方法，具有很强的适应能力。</a:t>
            </a:r>
            <a:r>
              <a:rPr lang="en-US" altLang="zh-CN" dirty="0" err="1">
                <a:latin typeface="微软雅黑" pitchFamily="34" charset="-122"/>
                <a:ea typeface="微软雅黑" pitchFamily="34" charset="-122"/>
              </a:rPr>
              <a:t>AdaBoost</a:t>
            </a:r>
            <a:r>
              <a:rPr lang="zh-CN" altLang="zh-CN" dirty="0">
                <a:latin typeface="微软雅黑" pitchFamily="34" charset="-122"/>
                <a:ea typeface="微软雅黑" pitchFamily="34" charset="-122"/>
              </a:rPr>
              <a:t>，是英文</a:t>
            </a:r>
            <a:r>
              <a:rPr lang="en-US" altLang="zh-CN" dirty="0">
                <a:latin typeface="微软雅黑" pitchFamily="34" charset="-122"/>
                <a:ea typeface="微软雅黑" pitchFamily="34" charset="-122"/>
              </a:rPr>
              <a:t>“Adaptive Boosting”(</a:t>
            </a:r>
            <a:r>
              <a:rPr lang="zh-CN" altLang="zh-CN" dirty="0">
                <a:latin typeface="微软雅黑" pitchFamily="34" charset="-122"/>
                <a:ea typeface="微软雅黑" pitchFamily="34" charset="-122"/>
              </a:rPr>
              <a:t>自适应增强</a:t>
            </a:r>
            <a:r>
              <a:rPr lang="en-US" altLang="zh-CN" dirty="0">
                <a:latin typeface="微软雅黑" pitchFamily="34" charset="-122"/>
                <a:ea typeface="微软雅黑" pitchFamily="34" charset="-122"/>
              </a:rPr>
              <a:t>)</a:t>
            </a:r>
            <a:r>
              <a:rPr lang="zh-CN" altLang="zh-CN" dirty="0">
                <a:latin typeface="微软雅黑" pitchFamily="34" charset="-122"/>
                <a:ea typeface="微软雅黑" pitchFamily="34" charset="-122"/>
              </a:rPr>
              <a:t>的缩写，由</a:t>
            </a:r>
            <a:r>
              <a:rPr lang="en-US" altLang="zh-CN" dirty="0" err="1">
                <a:latin typeface="微软雅黑" pitchFamily="34" charset="-122"/>
                <a:ea typeface="微软雅黑" pitchFamily="34" charset="-122"/>
              </a:rPr>
              <a:t>Yoav</a:t>
            </a:r>
            <a:r>
              <a:rPr lang="en-US" altLang="zh-CN" dirty="0">
                <a:latin typeface="微软雅黑" pitchFamily="34" charset="-122"/>
                <a:ea typeface="微软雅黑" pitchFamily="34" charset="-122"/>
              </a:rPr>
              <a:t> Freund</a:t>
            </a:r>
            <a:r>
              <a:rPr lang="zh-CN" altLang="zh-CN" dirty="0">
                <a:latin typeface="微软雅黑" pitchFamily="34" charset="-122"/>
                <a:ea typeface="微软雅黑" pitchFamily="34" charset="-122"/>
              </a:rPr>
              <a:t>和</a:t>
            </a:r>
            <a:r>
              <a:rPr lang="en-US" altLang="zh-CN" dirty="0">
                <a:latin typeface="微软雅黑" pitchFamily="34" charset="-122"/>
                <a:ea typeface="微软雅黑" pitchFamily="34" charset="-122"/>
              </a:rPr>
              <a:t> Robert E. </a:t>
            </a:r>
            <a:r>
              <a:rPr lang="en-US" altLang="zh-CN" dirty="0" err="1">
                <a:latin typeface="微软雅黑" pitchFamily="34" charset="-122"/>
                <a:ea typeface="微软雅黑" pitchFamily="34" charset="-122"/>
              </a:rPr>
              <a:t>Schapire</a:t>
            </a:r>
            <a:r>
              <a:rPr lang="zh-CN" altLang="zh-CN" dirty="0">
                <a:latin typeface="微软雅黑" pitchFamily="34" charset="-122"/>
                <a:ea typeface="微软雅黑" pitchFamily="34" charset="-122"/>
              </a:rPr>
              <a:t>在</a:t>
            </a:r>
            <a:r>
              <a:rPr lang="en-US" altLang="zh-CN" dirty="0">
                <a:latin typeface="微软雅黑" pitchFamily="34" charset="-122"/>
                <a:ea typeface="微软雅黑" pitchFamily="34" charset="-122"/>
              </a:rPr>
              <a:t>1995</a:t>
            </a:r>
            <a:r>
              <a:rPr lang="zh-CN" altLang="zh-CN" dirty="0">
                <a:latin typeface="微软雅黑" pitchFamily="34" charset="-122"/>
                <a:ea typeface="微软雅黑" pitchFamily="34" charset="-122"/>
              </a:rPr>
              <a:t>年提出。</a:t>
            </a:r>
            <a:endParaRPr lang="en-US" altLang="zh-CN"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他们利用</a:t>
            </a:r>
            <a:r>
              <a:rPr lang="en-US" altLang="zh-CN" dirty="0" err="1">
                <a:latin typeface="微软雅黑" pitchFamily="34" charset="-122"/>
                <a:ea typeface="微软雅黑" pitchFamily="34" charset="-122"/>
              </a:rPr>
              <a:t>AdaBoost</a:t>
            </a:r>
            <a:r>
              <a:rPr lang="zh-CN" altLang="zh-CN" dirty="0">
                <a:latin typeface="微软雅黑" pitchFamily="34" charset="-122"/>
                <a:ea typeface="微软雅黑" pitchFamily="34" charset="-122"/>
              </a:rPr>
              <a:t>算法，把多个不同的决策树用一种非随机的方式组合起来，表现出惊人的性能。</a:t>
            </a:r>
            <a:endParaRPr lang="en-US" altLang="zh-CN"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首先，决策树的准确率大大地提高了，可以与</a:t>
            </a:r>
            <a:r>
              <a:rPr lang="en-US" altLang="zh-CN" dirty="0">
                <a:latin typeface="微软雅黑" pitchFamily="34" charset="-122"/>
                <a:ea typeface="微软雅黑" pitchFamily="34" charset="-122"/>
              </a:rPr>
              <a:t>SVM</a:t>
            </a:r>
            <a:r>
              <a:rPr lang="zh-CN" altLang="zh-CN" dirty="0">
                <a:latin typeface="微软雅黑" pitchFamily="34" charset="-122"/>
                <a:ea typeface="微软雅黑" pitchFamily="34" charset="-122"/>
              </a:rPr>
              <a:t>媲美。其次，运行速度快，且基本不用调参数。最后，该组合分类器几乎不产生过度拟合</a:t>
            </a:r>
            <a:r>
              <a:rPr lang="en-US" altLang="zh-CN" dirty="0">
                <a:latin typeface="微软雅黑" pitchFamily="34" charset="-122"/>
                <a:ea typeface="微软雅黑" pitchFamily="34" charset="-122"/>
              </a:rPr>
              <a:t>Over Fitting</a:t>
            </a:r>
            <a:r>
              <a:rPr lang="zh-CN" altLang="zh-CN" dirty="0">
                <a:latin typeface="微软雅黑" pitchFamily="34" charset="-122"/>
                <a:ea typeface="微软雅黑" pitchFamily="34" charset="-122"/>
              </a:rPr>
              <a:t>。</a:t>
            </a: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757363" y="184150"/>
            <a:ext cx="7386637" cy="498475"/>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kumimoji="1" lang="en-US" altLang="zh-CN" sz="2600" b="1" dirty="0"/>
              <a:t>2  </a:t>
            </a:r>
            <a:r>
              <a:rPr lang="zh-CN" altLang="en-US" sz="2600" b="1" dirty="0"/>
              <a:t>序列化方法</a:t>
            </a:r>
            <a:endParaRPr kumimoji="1" lang="zh-CN" altLang="en-US" sz="2600" b="1" dirty="0"/>
          </a:p>
        </p:txBody>
      </p:sp>
    </p:spTree>
    <p:extLst>
      <p:ext uri="{BB962C8B-B14F-4D97-AF65-F5344CB8AC3E}">
        <p14:creationId xmlns:p14="http://schemas.microsoft.com/office/powerpoint/2010/main" val="20272396"/>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1680" y="771550"/>
                <a:ext cx="7416824" cy="4248472"/>
              </a:xfrm>
              <a:prstGeom prst="rect">
                <a:avLst/>
              </a:prstGeom>
            </p:spPr>
            <p:txBody>
              <a:bodyPr/>
              <a:lstStyle/>
              <a:p>
                <a:pPr marL="0" lvl="1" indent="0" algn="just">
                  <a:lnSpc>
                    <a:spcPct val="150000"/>
                  </a:lnSpc>
                  <a:buNone/>
                </a:pPr>
                <a:r>
                  <a:rPr lang="en-US" altLang="zh-CN" b="1" dirty="0" err="1">
                    <a:latin typeface="微软雅黑" pitchFamily="34" charset="-122"/>
                    <a:ea typeface="微软雅黑" pitchFamily="34" charset="-122"/>
                  </a:rPr>
                  <a:t>AdaBoost</a:t>
                </a:r>
                <a:r>
                  <a:rPr lang="zh-CN" altLang="zh-CN" b="1" dirty="0">
                    <a:latin typeface="微软雅黑" pitchFamily="34" charset="-122"/>
                    <a:ea typeface="微软雅黑" pitchFamily="34" charset="-122"/>
                  </a:rPr>
                  <a:t>算法原</a:t>
                </a:r>
                <a:r>
                  <a:rPr lang="zh-CN" altLang="en-US" b="1" dirty="0">
                    <a:latin typeface="微软雅黑" pitchFamily="34" charset="-122"/>
                    <a:ea typeface="微软雅黑" pitchFamily="34" charset="-122"/>
                  </a:rPr>
                  <a:t>理</a:t>
                </a:r>
                <a:endParaRPr lang="en-US" altLang="zh-CN" b="1"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下面是</a:t>
                </a:r>
                <a:r>
                  <a:rPr lang="en-US" altLang="zh-CN" dirty="0" err="1">
                    <a:latin typeface="微软雅黑" pitchFamily="34" charset="-122"/>
                    <a:ea typeface="微软雅黑" pitchFamily="34" charset="-122"/>
                  </a:rPr>
                  <a:t>AdaBoost</a:t>
                </a:r>
                <a:r>
                  <a:rPr lang="zh-CN" altLang="zh-CN" dirty="0">
                    <a:latin typeface="微软雅黑" pitchFamily="34" charset="-122"/>
                    <a:ea typeface="微软雅黑" pitchFamily="34" charset="-122"/>
                  </a:rPr>
                  <a:t>算法的实现步骤，其中</a:t>
                </a:r>
                <a:r>
                  <a:rPr lang="en-US" altLang="zh-CN" dirty="0">
                    <a:latin typeface="微软雅黑" pitchFamily="34" charset="-122"/>
                    <a:ea typeface="微软雅黑" pitchFamily="34" charset="-122"/>
                  </a:rPr>
                  <a:t>w</a:t>
                </a:r>
                <a:r>
                  <a:rPr lang="zh-CN" altLang="zh-CN" dirty="0">
                    <a:latin typeface="微软雅黑" pitchFamily="34" charset="-122"/>
                    <a:ea typeface="微软雅黑" pitchFamily="34" charset="-122"/>
                  </a:rPr>
                  <a:t>代表样本权重值，</a:t>
                </a:r>
                <a14:m>
                  <m:oMath xmlns:m="http://schemas.openxmlformats.org/officeDocument/2006/math">
                    <m:r>
                      <m:rPr>
                        <m:sty m:val="p"/>
                      </m:rPr>
                      <a:rPr lang="en-US" altLang="zh-CN">
                        <a:latin typeface="Cambria Math" panose="02040503050406030204" pitchFamily="18" charset="0"/>
                        <a:ea typeface="微软雅黑" pitchFamily="34" charset="-122"/>
                      </a:rPr>
                      <m:t>α</m:t>
                    </m:r>
                  </m:oMath>
                </a14:m>
                <a:r>
                  <a:rPr lang="zh-CN" altLang="zh-CN" dirty="0">
                    <a:latin typeface="微软雅黑" pitchFamily="34" charset="-122"/>
                    <a:ea typeface="微软雅黑" pitchFamily="34" charset="-122"/>
                  </a:rPr>
                  <a:t>代表模型权重值，</a:t>
                </a:r>
                <a14:m>
                  <m:oMath xmlns:m="http://schemas.openxmlformats.org/officeDocument/2006/math">
                    <m:sSub>
                      <m:sSubPr>
                        <m:ctrlPr>
                          <a:rPr lang="zh-CN" altLang="zh-CN" i="1">
                            <a:latin typeface="Cambria Math"/>
                            <a:ea typeface="微软雅黑" pitchFamily="34" charset="-122"/>
                          </a:rPr>
                        </m:ctrlPr>
                      </m:sSubPr>
                      <m:e>
                        <m:r>
                          <a:rPr lang="en-US" altLang="zh-CN">
                            <a:latin typeface="Cambria Math" panose="02040503050406030204" pitchFamily="18" charset="0"/>
                            <a:ea typeface="微软雅黑" pitchFamily="34" charset="-122"/>
                          </a:rPr>
                          <m:t>𝑏</m:t>
                        </m:r>
                      </m:e>
                      <m:sub>
                        <m:r>
                          <a:rPr lang="en-US" altLang="zh-CN">
                            <a:latin typeface="Cambria Math" panose="02040503050406030204" pitchFamily="18" charset="0"/>
                            <a:ea typeface="微软雅黑" pitchFamily="34" charset="-122"/>
                          </a:rPr>
                          <m:t>𝑘</m:t>
                        </m:r>
                      </m:sub>
                    </m:sSub>
                    <m:r>
                      <a:rPr lang="en-US" altLang="zh-CN">
                        <a:latin typeface="Cambria Math" panose="02040503050406030204" pitchFamily="18" charset="0"/>
                        <a:ea typeface="微软雅黑" pitchFamily="34" charset="-122"/>
                      </a:rPr>
                      <m:t>(</m:t>
                    </m:r>
                    <m:r>
                      <a:rPr lang="en-US" altLang="zh-CN">
                        <a:latin typeface="Cambria Math" panose="02040503050406030204" pitchFamily="18" charset="0"/>
                        <a:ea typeface="微软雅黑" pitchFamily="34" charset="-122"/>
                      </a:rPr>
                      <m:t>𝑥</m:t>
                    </m:r>
                    <m:r>
                      <a:rPr lang="en-US" altLang="zh-CN">
                        <a:latin typeface="Cambria Math" panose="02040503050406030204" pitchFamily="18" charset="0"/>
                        <a:ea typeface="微软雅黑" pitchFamily="34" charset="-122"/>
                      </a:rPr>
                      <m:t>)</m:t>
                    </m:r>
                  </m:oMath>
                </a14:m>
                <a:r>
                  <a:rPr lang="zh-CN" altLang="zh-CN" dirty="0">
                    <a:latin typeface="微软雅黑" pitchFamily="34" charset="-122"/>
                    <a:ea typeface="微软雅黑" pitchFamily="34" charset="-122"/>
                  </a:rPr>
                  <a:t>代表第</a:t>
                </a:r>
                <a:r>
                  <a:rPr lang="en-US" altLang="zh-CN" dirty="0">
                    <a:latin typeface="微软雅黑" pitchFamily="34" charset="-122"/>
                    <a:ea typeface="微软雅黑" pitchFamily="34" charset="-122"/>
                  </a:rPr>
                  <a:t>k</a:t>
                </a:r>
                <a:r>
                  <a:rPr lang="zh-CN" altLang="zh-CN" dirty="0">
                    <a:latin typeface="微软雅黑" pitchFamily="34" charset="-122"/>
                    <a:ea typeface="微软雅黑" pitchFamily="34" charset="-122"/>
                  </a:rPr>
                  <a:t>个基础模型，初始值为</a:t>
                </a:r>
                <a:r>
                  <a:rPr lang="en-US" altLang="zh-CN" dirty="0">
                    <a:latin typeface="微软雅黑" pitchFamily="34" charset="-122"/>
                    <a:ea typeface="微软雅黑" pitchFamily="34" charset="-122"/>
                  </a:rPr>
                  <a:t>1</a:t>
                </a:r>
                <a:r>
                  <a:rPr lang="zh-CN" altLang="zh-CN" dirty="0">
                    <a:latin typeface="微软雅黑" pitchFamily="34" charset="-122"/>
                    <a:ea typeface="微软雅黑" pitchFamily="34" charset="-122"/>
                  </a:rPr>
                  <a:t>：</a:t>
                </a:r>
              </a:p>
              <a:p>
                <a:pPr lvl="3">
                  <a:lnSpc>
                    <a:spcPct val="150000"/>
                  </a:lnSpc>
                </a:pPr>
                <a:r>
                  <a:rPr lang="en-US" altLang="zh-CN" dirty="0">
                    <a:latin typeface="华文楷体" pitchFamily="2" charset="-122"/>
                    <a:ea typeface="华文楷体" pitchFamily="2" charset="-122"/>
                  </a:rPr>
                  <a:t>1</a:t>
                </a:r>
                <a:r>
                  <a:rPr lang="zh-CN" altLang="en-US" dirty="0">
                    <a:latin typeface="华文楷体" pitchFamily="2" charset="-122"/>
                    <a:ea typeface="华文楷体" pitchFamily="2" charset="-122"/>
                  </a:rPr>
                  <a:t>）</a:t>
                </a:r>
                <a:r>
                  <a:rPr lang="zh-CN" altLang="zh-CN" dirty="0">
                    <a:latin typeface="华文楷体" pitchFamily="2" charset="-122"/>
                    <a:ea typeface="华文楷体" pitchFamily="2" charset="-122"/>
                  </a:rPr>
                  <a:t>对于给定</a:t>
                </a:r>
                <a:r>
                  <a:rPr lang="en-US" altLang="zh-CN" dirty="0">
                    <a:latin typeface="华文楷体" pitchFamily="2" charset="-122"/>
                    <a:ea typeface="华文楷体" pitchFamily="2" charset="-122"/>
                  </a:rPr>
                  <a:t>n</a:t>
                </a:r>
                <a:r>
                  <a:rPr lang="zh-CN" altLang="zh-CN" dirty="0">
                    <a:latin typeface="华文楷体" pitchFamily="2" charset="-122"/>
                    <a:ea typeface="华文楷体" pitchFamily="2" charset="-122"/>
                  </a:rPr>
                  <a:t>个样本的数据集，给每一个训练集样本附上权重</a:t>
                </a:r>
                <a:r>
                  <a:rPr lang="zh-CN" altLang="zh-CN" dirty="0" smtClean="0">
                    <a:latin typeface="华文楷体" pitchFamily="2" charset="-122"/>
                    <a:ea typeface="华文楷体" pitchFamily="2" charset="-122"/>
                  </a:rPr>
                  <a:t>值</a:t>
                </a:r>
                <a:endParaRPr lang="en-US" altLang="zh-CN" dirty="0" smtClean="0">
                  <a:latin typeface="华文楷体" pitchFamily="2" charset="-122"/>
                  <a:ea typeface="华文楷体" pitchFamily="2" charset="-122"/>
                </a:endParaRPr>
              </a:p>
              <a:p>
                <a:pPr marL="466725" lvl="3" indent="0">
                  <a:lnSpc>
                    <a:spcPct val="150000"/>
                  </a:lnSpc>
                  <a:buNone/>
                </a:pPr>
                <a14:m>
                  <m:oMathPara xmlns:m="http://schemas.openxmlformats.org/officeDocument/2006/math">
                    <m:oMathParaPr>
                      <m:jc m:val="centerGroup"/>
                    </m:oMathParaPr>
                    <m:oMath xmlns:m="http://schemas.openxmlformats.org/officeDocument/2006/math">
                      <m:sSub>
                        <m:sSubPr>
                          <m:ctrlPr>
                            <a:rPr lang="zh-CN" altLang="zh-CN" i="1">
                              <a:latin typeface="Cambria Math"/>
                            </a:rPr>
                          </m:ctrlPr>
                        </m:sSubPr>
                        <m:e>
                          <m:r>
                            <m:rPr>
                              <m:sty m:val="p"/>
                            </m:rPr>
                            <a:rPr lang="en-US" altLang="zh-CN">
                              <a:latin typeface="Cambria Math" panose="02040503050406030204" pitchFamily="18" charset="0"/>
                            </a:rPr>
                            <m:t>w</m:t>
                          </m:r>
                        </m:e>
                        <m:sub>
                          <m:r>
                            <a:rPr lang="en-US" altLang="zh-CN">
                              <a:latin typeface="Cambria Math" panose="02040503050406030204" pitchFamily="18" charset="0"/>
                            </a:rPr>
                            <m:t>1</m:t>
                          </m:r>
                        </m:sub>
                      </m:sSub>
                      <m:r>
                        <a:rPr lang="en-US" altLang="zh-CN">
                          <a:latin typeface="Cambria Math" panose="02040503050406030204" pitchFamily="18" charset="0"/>
                        </a:rPr>
                        <m:t>(</m:t>
                      </m:r>
                      <m:r>
                        <m:rPr>
                          <m:sty m:val="p"/>
                        </m:rPr>
                        <a:rPr lang="en-US" altLang="zh-CN">
                          <a:latin typeface="Cambria Math" panose="02040503050406030204" pitchFamily="18" charset="0"/>
                        </a:rPr>
                        <m:t>i</m:t>
                      </m:r>
                      <m:r>
                        <a:rPr lang="en-US" altLang="zh-CN">
                          <a:latin typeface="Cambria Math" panose="02040503050406030204" pitchFamily="18" charset="0"/>
                        </a:rPr>
                        <m:t>)=</m:t>
                      </m:r>
                      <m:f>
                        <m:fPr>
                          <m:type m:val="skw"/>
                          <m:ctrlPr>
                            <a:rPr lang="zh-CN" altLang="zh-CN" i="1">
                              <a:latin typeface="Cambria Math"/>
                            </a:rPr>
                          </m:ctrlPr>
                        </m:fPr>
                        <m:num>
                          <m:r>
                            <a:rPr lang="en-US" altLang="zh-CN">
                              <a:latin typeface="Cambria Math" panose="02040503050406030204" pitchFamily="18" charset="0"/>
                            </a:rPr>
                            <m:t>1</m:t>
                          </m:r>
                        </m:num>
                        <m:den>
                          <m:r>
                            <m:rPr>
                              <m:sty m:val="p"/>
                            </m:rPr>
                            <a:rPr lang="en-US" altLang="zh-CN">
                              <a:latin typeface="Cambria Math" panose="02040503050406030204" pitchFamily="18" charset="0"/>
                            </a:rPr>
                            <m:t>n</m:t>
                          </m:r>
                        </m:den>
                      </m:f>
                    </m:oMath>
                  </m:oMathPara>
                </a14:m>
                <a:endParaRPr lang="en-US" altLang="zh-CN" dirty="0">
                  <a:latin typeface="华文楷体" pitchFamily="2" charset="-122"/>
                  <a:ea typeface="华文楷体" pitchFamily="2" charset="-122"/>
                </a:endParaRPr>
              </a:p>
              <a:p>
                <a:pPr lvl="3">
                  <a:lnSpc>
                    <a:spcPct val="150000"/>
                  </a:lnSpc>
                </a:pPr>
                <a:r>
                  <a:rPr lang="en-US" altLang="zh-CN" dirty="0">
                    <a:latin typeface="华文楷体" pitchFamily="2" charset="-122"/>
                    <a:ea typeface="华文楷体" pitchFamily="2" charset="-122"/>
                  </a:rPr>
                  <a:t>2</a:t>
                </a:r>
                <a:r>
                  <a:rPr lang="zh-CN" altLang="en-US" dirty="0">
                    <a:latin typeface="华文楷体" pitchFamily="2" charset="-122"/>
                    <a:ea typeface="华文楷体" pitchFamily="2" charset="-122"/>
                  </a:rPr>
                  <a:t>）</a:t>
                </a:r>
                <a:r>
                  <a:rPr lang="zh-CN" altLang="zh-CN" dirty="0">
                    <a:latin typeface="华文楷体" pitchFamily="2" charset="-122"/>
                    <a:ea typeface="华文楷体" pitchFamily="2" charset="-122"/>
                  </a:rPr>
                  <a:t>训练集的抽样子集，训练出第</a:t>
                </a:r>
                <a:r>
                  <a:rPr lang="en-US" altLang="zh-CN" dirty="0">
                    <a:latin typeface="华文楷体" pitchFamily="2" charset="-122"/>
                    <a:ea typeface="华文楷体" pitchFamily="2" charset="-122"/>
                  </a:rPr>
                  <a:t>k</a:t>
                </a:r>
                <a:r>
                  <a:rPr lang="zh-CN" altLang="zh-CN" dirty="0">
                    <a:latin typeface="华文楷体" pitchFamily="2" charset="-122"/>
                    <a:ea typeface="华文楷体" pitchFamily="2" charset="-122"/>
                  </a:rPr>
                  <a:t>个基础模型</a:t>
                </a:r>
                <a14:m>
                  <m:oMath xmlns:m="http://schemas.openxmlformats.org/officeDocument/2006/math">
                    <m:sSub>
                      <m:sSubPr>
                        <m:ctrlPr>
                          <a:rPr lang="zh-CN" altLang="zh-CN" i="1">
                            <a:latin typeface="Cambria Math"/>
                          </a:rPr>
                        </m:ctrlPr>
                      </m:sSubPr>
                      <m:e>
                        <m:r>
                          <a:rPr lang="en-US" altLang="zh-CN">
                            <a:latin typeface="Cambria Math" panose="02040503050406030204" pitchFamily="18" charset="0"/>
                          </a:rPr>
                          <m:t>𝑏</m:t>
                        </m:r>
                      </m:e>
                      <m:sub>
                        <m:r>
                          <a:rPr lang="en-US" altLang="zh-CN">
                            <a:latin typeface="Cambria Math" panose="02040503050406030204" pitchFamily="18" charset="0"/>
                          </a:rPr>
                          <m:t>𝑘</m:t>
                        </m:r>
                      </m:sub>
                    </m:sSub>
                    <m:r>
                      <a:rPr lang="en-US" altLang="zh-CN">
                        <a:latin typeface="Cambria Math" panose="02040503050406030204" pitchFamily="18" charset="0"/>
                      </a:rPr>
                      <m:t>(</m:t>
                    </m:r>
                    <m:r>
                      <a:rPr lang="en-US" altLang="zh-CN">
                        <a:latin typeface="Cambria Math" panose="02040503050406030204" pitchFamily="18" charset="0"/>
                      </a:rPr>
                      <m:t>𝑥</m:t>
                    </m:r>
                    <m:r>
                      <a:rPr lang="en-US" altLang="zh-CN">
                        <a:latin typeface="Cambria Math" panose="02040503050406030204" pitchFamily="18" charset="0"/>
                      </a:rPr>
                      <m:t>)</m:t>
                    </m:r>
                  </m:oMath>
                </a14:m>
                <a:r>
                  <a:rPr lang="zh-CN" altLang="zh-CN" dirty="0">
                    <a:latin typeface="华文楷体" pitchFamily="2" charset="-122"/>
                    <a:ea typeface="华文楷体" pitchFamily="2" charset="-122"/>
                  </a:rPr>
                  <a:t>。</a:t>
                </a:r>
                <a:endParaRPr lang="en-US" altLang="zh-CN" dirty="0">
                  <a:latin typeface="华文楷体" pitchFamily="2" charset="-122"/>
                  <a:ea typeface="华文楷体" pitchFamily="2" charset="-122"/>
                </a:endParaRPr>
              </a:p>
              <a:p>
                <a:pPr lvl="3">
                  <a:lnSpc>
                    <a:spcPct val="150000"/>
                  </a:lnSpc>
                </a:pPr>
                <a:r>
                  <a:rPr lang="en-US" altLang="zh-CN" dirty="0">
                    <a:latin typeface="华文楷体" pitchFamily="2" charset="-122"/>
                    <a:ea typeface="华文楷体" pitchFamily="2" charset="-122"/>
                  </a:rPr>
                  <a:t>3</a:t>
                </a:r>
                <a:r>
                  <a:rPr lang="zh-CN" altLang="en-US" dirty="0">
                    <a:latin typeface="华文楷体" pitchFamily="2" charset="-122"/>
                    <a:ea typeface="华文楷体" pitchFamily="2" charset="-122"/>
                  </a:rPr>
                  <a:t>）</a:t>
                </a:r>
                <a:r>
                  <a:rPr lang="zh-CN" altLang="zh-CN" dirty="0">
                    <a:latin typeface="华文楷体" pitchFamily="2" charset="-122"/>
                    <a:ea typeface="华文楷体" pitchFamily="2" charset="-122"/>
                  </a:rPr>
                  <a:t>计算该基础模型误差率</a:t>
                </a:r>
                <a:endParaRPr lang="en-US" altLang="zh-CN" dirty="0">
                  <a:latin typeface="华文楷体" pitchFamily="2" charset="-122"/>
                  <a:ea typeface="华文楷体" pitchFamily="2" charset="-122"/>
                </a:endParaRPr>
              </a:p>
              <a:p>
                <a:pPr marL="466725" lvl="3" indent="0">
                  <a:lnSpc>
                    <a:spcPct val="150000"/>
                  </a:lnSpc>
                  <a:buNone/>
                </a:pPr>
                <a:r>
                  <a:rPr lang="en-US" altLang="zh-CN" dirty="0" smtClean="0">
                    <a:latin typeface="华文楷体" pitchFamily="2" charset="-122"/>
                    <a:ea typeface="华文楷体" pitchFamily="2" charset="-122"/>
                  </a:rPr>
                  <a:t>   </a:t>
                </a:r>
                <a:r>
                  <a:rPr lang="en-US" altLang="zh-CN" dirty="0">
                    <a:latin typeface="华文楷体" pitchFamily="2" charset="-122"/>
                    <a:ea typeface="华文楷体" pitchFamily="2" charset="-122"/>
                  </a:rPr>
                  <a:t>	</a:t>
                </a:r>
                <a14:m>
                  <m:oMath xmlns:m="http://schemas.openxmlformats.org/officeDocument/2006/math">
                    <m:sSub>
                      <m:sSubPr>
                        <m:ctrlPr>
                          <a:rPr lang="zh-CN" altLang="zh-CN" i="1">
                            <a:latin typeface="Cambria Math"/>
                          </a:rPr>
                        </m:ctrlPr>
                      </m:sSubPr>
                      <m:e>
                        <m:r>
                          <m:rPr>
                            <m:sty m:val="p"/>
                          </m:rPr>
                          <a:rPr lang="en-US" altLang="zh-CN">
                            <a:latin typeface="Cambria Math" panose="02040503050406030204" pitchFamily="18" charset="0"/>
                          </a:rPr>
                          <m:t>e</m:t>
                        </m:r>
                      </m:e>
                      <m:sub>
                        <m:r>
                          <m:rPr>
                            <m:sty m:val="p"/>
                          </m:rPr>
                          <a:rPr lang="en-US" altLang="zh-CN">
                            <a:latin typeface="Cambria Math" panose="02040503050406030204" pitchFamily="18" charset="0"/>
                          </a:rPr>
                          <m:t>k</m:t>
                        </m:r>
                      </m:sub>
                    </m:sSub>
                    <m:r>
                      <a:rPr lang="en-US" altLang="zh-CN">
                        <a:latin typeface="Cambria Math" panose="02040503050406030204" pitchFamily="18" charset="0"/>
                      </a:rPr>
                      <m:t>= </m:t>
                    </m:r>
                    <m:nary>
                      <m:naryPr>
                        <m:chr m:val="∑"/>
                        <m:limLoc m:val="undOvr"/>
                        <m:ctrlPr>
                          <a:rPr lang="zh-CN" altLang="zh-CN" i="1">
                            <a:latin typeface="Cambria Math"/>
                          </a:rPr>
                        </m:ctrlPr>
                      </m:naryPr>
                      <m:sub>
                        <m:r>
                          <m:rPr>
                            <m:sty m:val="p"/>
                          </m:rPr>
                          <a:rPr lang="en-US" altLang="zh-CN">
                            <a:latin typeface="Cambria Math" panose="02040503050406030204" pitchFamily="18" charset="0"/>
                          </a:rPr>
                          <m:t>i</m:t>
                        </m:r>
                        <m:r>
                          <a:rPr lang="en-US" altLang="zh-CN">
                            <a:latin typeface="Cambria Math" panose="02040503050406030204" pitchFamily="18" charset="0"/>
                          </a:rPr>
                          <m:t>=1</m:t>
                        </m:r>
                      </m:sub>
                      <m:sup>
                        <m:r>
                          <m:rPr>
                            <m:sty m:val="p"/>
                          </m:rPr>
                          <a:rPr lang="en-US" altLang="zh-CN">
                            <a:latin typeface="Cambria Math" panose="02040503050406030204" pitchFamily="18" charset="0"/>
                          </a:rPr>
                          <m:t>n</m:t>
                        </m:r>
                      </m:sup>
                      <m:e>
                        <m:sSub>
                          <m:sSubPr>
                            <m:ctrlPr>
                              <a:rPr lang="zh-CN" altLang="zh-CN" i="1">
                                <a:latin typeface="Cambria Math"/>
                              </a:rPr>
                            </m:ctrlPr>
                          </m:sSubPr>
                          <m:e>
                            <m:r>
                              <m:rPr>
                                <m:sty m:val="p"/>
                              </m:rPr>
                              <a:rPr lang="en-US" altLang="zh-CN">
                                <a:latin typeface="Cambria Math" panose="02040503050406030204" pitchFamily="18" charset="0"/>
                              </a:rPr>
                              <m:t>w</m:t>
                            </m:r>
                          </m:e>
                          <m:sub>
                            <m:r>
                              <m:rPr>
                                <m:sty m:val="p"/>
                              </m:rPr>
                              <a:rPr lang="en-US" altLang="zh-CN">
                                <a:latin typeface="Cambria Math" panose="02040503050406030204" pitchFamily="18" charset="0"/>
                              </a:rPr>
                              <m:t>k</m:t>
                            </m:r>
                          </m:sub>
                        </m:sSub>
                        <m:r>
                          <a:rPr lang="en-US" altLang="zh-CN">
                            <a:latin typeface="Cambria Math" panose="02040503050406030204" pitchFamily="18" charset="0"/>
                          </a:rPr>
                          <m:t>(</m:t>
                        </m:r>
                        <m:r>
                          <m:rPr>
                            <m:sty m:val="p"/>
                          </m:rPr>
                          <a:rPr lang="en-US" altLang="zh-CN">
                            <a:latin typeface="Cambria Math" panose="02040503050406030204" pitchFamily="18" charset="0"/>
                          </a:rPr>
                          <m:t>i</m:t>
                        </m:r>
                        <m:r>
                          <a:rPr lang="en-US" altLang="zh-CN">
                            <a:latin typeface="Cambria Math" panose="02040503050406030204" pitchFamily="18" charset="0"/>
                          </a:rPr>
                          <m:t>)∙</m:t>
                        </m:r>
                        <m:r>
                          <m:rPr>
                            <m:sty m:val="p"/>
                          </m:rPr>
                          <a:rPr lang="en-US" altLang="zh-CN">
                            <a:latin typeface="Cambria Math" panose="02040503050406030204" pitchFamily="18" charset="0"/>
                          </a:rPr>
                          <m:t>I</m:t>
                        </m:r>
                      </m:e>
                    </m:nary>
                    <m:r>
                      <a:rPr lang="en-US" altLang="zh-CN">
                        <a:latin typeface="Cambria Math" panose="02040503050406030204" pitchFamily="18" charset="0"/>
                      </a:rPr>
                      <m:t>(</m:t>
                    </m:r>
                    <m:sSub>
                      <m:sSubPr>
                        <m:ctrlPr>
                          <a:rPr lang="zh-CN" altLang="zh-CN" i="1">
                            <a:latin typeface="Cambria Math"/>
                          </a:rPr>
                        </m:ctrlPr>
                      </m:sSubPr>
                      <m:e>
                        <m:r>
                          <m:rPr>
                            <m:sty m:val="p"/>
                          </m:rPr>
                          <a:rPr lang="en-US" altLang="zh-CN">
                            <a:latin typeface="Cambria Math" panose="02040503050406030204" pitchFamily="18" charset="0"/>
                          </a:rPr>
                          <m:t>b</m:t>
                        </m:r>
                      </m:e>
                      <m:sub>
                        <m:r>
                          <m:rPr>
                            <m:sty m:val="p"/>
                          </m:rPr>
                          <a:rPr lang="en-US" altLang="zh-CN">
                            <a:latin typeface="Cambria Math" panose="02040503050406030204" pitchFamily="18" charset="0"/>
                          </a:rPr>
                          <m:t>k</m:t>
                        </m:r>
                      </m:sub>
                    </m:sSub>
                    <m:r>
                      <a:rPr lang="en-US" altLang="zh-CN">
                        <a:latin typeface="Cambria Math" panose="02040503050406030204" pitchFamily="18" charset="0"/>
                      </a:rPr>
                      <m:t>(</m:t>
                    </m:r>
                    <m:sSub>
                      <m:sSubPr>
                        <m:ctrlPr>
                          <a:rPr lang="zh-CN" altLang="zh-CN" i="1">
                            <a:latin typeface="Cambria Math"/>
                          </a:rPr>
                        </m:ctrlPr>
                      </m:sSubPr>
                      <m:e>
                        <m:r>
                          <m:rPr>
                            <m:sty m:val="p"/>
                          </m:rPr>
                          <a:rPr lang="en-US" altLang="zh-CN">
                            <a:latin typeface="Cambria Math" panose="02040503050406030204" pitchFamily="18" charset="0"/>
                          </a:rPr>
                          <m:t>x</m:t>
                        </m:r>
                      </m:e>
                      <m:sub>
                        <m:r>
                          <m:rPr>
                            <m:sty m:val="p"/>
                          </m:rPr>
                          <a:rPr lang="en-US" altLang="zh-CN">
                            <a:latin typeface="Cambria Math" panose="02040503050406030204" pitchFamily="18" charset="0"/>
                          </a:rPr>
                          <m:t>i</m:t>
                        </m:r>
                      </m:sub>
                    </m:sSub>
                    <m:r>
                      <a:rPr lang="en-US" altLang="zh-CN">
                        <a:latin typeface="Cambria Math" panose="02040503050406030204" pitchFamily="18" charset="0"/>
                      </a:rPr>
                      <m:t>)≠</m:t>
                    </m:r>
                    <m:sSub>
                      <m:sSubPr>
                        <m:ctrlPr>
                          <a:rPr lang="zh-CN" altLang="zh-CN" i="1">
                            <a:latin typeface="Cambria Math"/>
                          </a:rPr>
                        </m:ctrlPr>
                      </m:sSubPr>
                      <m:e>
                        <m:r>
                          <m:rPr>
                            <m:sty m:val="p"/>
                          </m:rPr>
                          <a:rPr lang="en-US" altLang="zh-CN">
                            <a:latin typeface="Cambria Math" panose="02040503050406030204" pitchFamily="18" charset="0"/>
                          </a:rPr>
                          <m:t>y</m:t>
                        </m:r>
                      </m:e>
                      <m:sub>
                        <m:r>
                          <m:rPr>
                            <m:sty m:val="p"/>
                          </m:rPr>
                          <a:rPr lang="en-US" altLang="zh-CN">
                            <a:latin typeface="Cambria Math" panose="02040503050406030204" pitchFamily="18" charset="0"/>
                          </a:rPr>
                          <m:t>i</m:t>
                        </m:r>
                      </m:sub>
                    </m:sSub>
                    <m:r>
                      <a:rPr lang="en-US" altLang="zh-CN">
                        <a:latin typeface="Cambria Math" panose="02040503050406030204" pitchFamily="18" charset="0"/>
                      </a:rPr>
                      <m:t>)</m:t>
                    </m:r>
                  </m:oMath>
                </a14:m>
                <a:r>
                  <a:rPr lang="en-US" altLang="zh-CN" dirty="0">
                    <a:latin typeface="华文楷体" pitchFamily="2" charset="-122"/>
                    <a:ea typeface="华文楷体" pitchFamily="2" charset="-122"/>
                  </a:rPr>
                  <a:t>	</a:t>
                </a:r>
              </a:p>
              <a:p>
                <a:pPr marL="466725" lvl="3" indent="0">
                  <a:lnSpc>
                    <a:spcPct val="150000"/>
                  </a:lnSpc>
                  <a:buNone/>
                </a:pPr>
                <a:r>
                  <a:rPr lang="en-US" altLang="zh-CN" dirty="0" smtClean="0">
                    <a:latin typeface="华文楷体" pitchFamily="2" charset="-122"/>
                    <a:ea typeface="华文楷体" pitchFamily="2" charset="-122"/>
                  </a:rPr>
                  <a:t>    </a:t>
                </a:r>
                <a:r>
                  <a:rPr lang="zh-CN" altLang="zh-CN" dirty="0" smtClean="0">
                    <a:latin typeface="华文楷体" pitchFamily="2" charset="-122"/>
                    <a:ea typeface="华文楷体" pitchFamily="2" charset="-122"/>
                  </a:rPr>
                  <a:t>其中</a:t>
                </a:r>
                <a14:m>
                  <m:oMath xmlns:m="http://schemas.openxmlformats.org/officeDocument/2006/math">
                    <m:sSub>
                      <m:sSubPr>
                        <m:ctrlPr>
                          <a:rPr lang="zh-CN" altLang="zh-CN" i="1">
                            <a:latin typeface="Cambria Math"/>
                          </a:rPr>
                        </m:ctrlPr>
                      </m:sSubPr>
                      <m:e>
                        <m:r>
                          <a:rPr lang="en-US" altLang="zh-CN">
                            <a:latin typeface="Cambria Math" panose="02040503050406030204" pitchFamily="18" charset="0"/>
                          </a:rPr>
                          <m:t>𝑦</m:t>
                        </m:r>
                      </m:e>
                      <m:sub>
                        <m:r>
                          <a:rPr lang="en-US" altLang="zh-CN">
                            <a:latin typeface="Cambria Math" panose="02040503050406030204" pitchFamily="18" charset="0"/>
                          </a:rPr>
                          <m:t>𝑖</m:t>
                        </m:r>
                      </m:sub>
                    </m:sSub>
                  </m:oMath>
                </a14:m>
                <a:r>
                  <a:rPr lang="zh-CN" altLang="zh-CN" dirty="0">
                    <a:latin typeface="华文楷体" pitchFamily="2" charset="-122"/>
                    <a:ea typeface="华文楷体" pitchFamily="2" charset="-122"/>
                  </a:rPr>
                  <a:t>为第</a:t>
                </a:r>
                <a:r>
                  <a:rPr lang="en-US" altLang="zh-CN" dirty="0" err="1">
                    <a:latin typeface="华文楷体" pitchFamily="2" charset="-122"/>
                    <a:ea typeface="华文楷体" pitchFamily="2" charset="-122"/>
                  </a:rPr>
                  <a:t>i</a:t>
                </a:r>
                <a:r>
                  <a:rPr lang="zh-CN" altLang="zh-CN" dirty="0">
                    <a:latin typeface="华文楷体" pitchFamily="2" charset="-122"/>
                    <a:ea typeface="华文楷体" pitchFamily="2" charset="-122"/>
                  </a:rPr>
                  <a:t>个样本的标记值，</a:t>
                </a:r>
                <a14:m>
                  <m:oMath xmlns:m="http://schemas.openxmlformats.org/officeDocument/2006/math">
                    <m:sSub>
                      <m:sSubPr>
                        <m:ctrlPr>
                          <a:rPr lang="zh-CN" altLang="zh-CN" i="1">
                            <a:latin typeface="Cambria Math"/>
                          </a:rPr>
                        </m:ctrlPr>
                      </m:sSubPr>
                      <m:e>
                        <m:r>
                          <a:rPr lang="en-US" altLang="zh-CN">
                            <a:latin typeface="Cambria Math" panose="02040503050406030204" pitchFamily="18" charset="0"/>
                          </a:rPr>
                          <m:t>𝑏</m:t>
                        </m:r>
                      </m:e>
                      <m:sub>
                        <m:r>
                          <a:rPr lang="en-US" altLang="zh-CN">
                            <a:latin typeface="Cambria Math" panose="02040503050406030204" pitchFamily="18" charset="0"/>
                          </a:rPr>
                          <m:t>𝑘</m:t>
                        </m:r>
                      </m:sub>
                    </m:sSub>
                    <m:r>
                      <a:rPr lang="en-US" altLang="zh-CN">
                        <a:latin typeface="Cambria Math" panose="02040503050406030204" pitchFamily="18" charset="0"/>
                      </a:rPr>
                      <m:t>(</m:t>
                    </m:r>
                    <m:sSub>
                      <m:sSubPr>
                        <m:ctrlPr>
                          <a:rPr lang="zh-CN" altLang="zh-CN" i="1">
                            <a:latin typeface="Cambria Math"/>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oMath>
                </a14:m>
                <a:r>
                  <a:rPr lang="zh-CN" altLang="zh-CN" dirty="0">
                    <a:latin typeface="华文楷体" pitchFamily="2" charset="-122"/>
                    <a:ea typeface="华文楷体" pitchFamily="2" charset="-122"/>
                  </a:rPr>
                  <a:t>为样本的预测值。如果预测正确，</a:t>
                </a:r>
                <a:r>
                  <a:rPr lang="en-US" altLang="zh-CN" dirty="0">
                    <a:latin typeface="华文楷体" pitchFamily="2" charset="-122"/>
                    <a:ea typeface="华文楷体" pitchFamily="2" charset="-122"/>
                  </a:rPr>
                  <a:t>I(x)=0</a:t>
                </a:r>
                <a:r>
                  <a:rPr lang="zh-CN" altLang="zh-CN" dirty="0">
                    <a:latin typeface="华文楷体" pitchFamily="2" charset="-122"/>
                    <a:ea typeface="华文楷体" pitchFamily="2" charset="-122"/>
                  </a:rPr>
                  <a:t>否则</a:t>
                </a:r>
                <a:r>
                  <a:rPr lang="en-US" altLang="zh-CN" dirty="0">
                    <a:latin typeface="华文楷体" pitchFamily="2" charset="-122"/>
                    <a:ea typeface="华文楷体" pitchFamily="2" charset="-122"/>
                  </a:rPr>
                  <a:t>I(x)=1</a:t>
                </a:r>
                <a:r>
                  <a:rPr lang="zh-CN" altLang="zh-CN" dirty="0">
                    <a:latin typeface="华文楷体" pitchFamily="2" charset="-122"/>
                    <a:ea typeface="华文楷体" pitchFamily="2" charset="-122"/>
                  </a:rPr>
                  <a:t>。</a:t>
                </a:r>
                <a:endParaRPr lang="en-US" altLang="zh-CN" dirty="0">
                  <a:latin typeface="华文楷体" pitchFamily="2" charset="-122"/>
                  <a:ea typeface="华文楷体" pitchFamily="2" charset="-122"/>
                </a:endParaRPr>
              </a:p>
            </p:txBody>
          </p:sp>
        </mc:Choice>
        <mc:Fallback>
          <p:sp>
            <p:nvSpPr>
              <p:cNvPr id="8" name="内容占位符 3">
                <a:extLst>
                  <a:ext uri="{FF2B5EF4-FFF2-40B4-BE49-F238E27FC236}">
                    <a16:creationId xmlns:a16="http://schemas.microsoft.com/office/drawing/2014/main" xmlns="" xmlns:a14="http://schemas.microsoft.com/office/drawing/2010/main" id="{D16EE22A-41EB-4A36-AA08-58721624DA42}"/>
                  </a:ext>
                </a:extLst>
              </p:cNvPr>
              <p:cNvSpPr>
                <a:spLocks noGrp="1" noRot="1" noChangeAspect="1" noMove="1" noResize="1" noEditPoints="1" noAdjustHandles="1" noChangeArrowheads="1" noChangeShapeType="1" noTextEdit="1"/>
              </p:cNvSpPr>
              <p:nvPr>
                <p:ph idx="4294967295"/>
              </p:nvPr>
            </p:nvSpPr>
            <p:spPr>
              <a:xfrm>
                <a:off x="1691680" y="771550"/>
                <a:ext cx="7416824" cy="4248472"/>
              </a:xfrm>
              <a:prstGeom prst="rect">
                <a:avLst/>
              </a:prstGeom>
              <a:blipFill rotWithShape="1">
                <a:blip r:embed="rId3"/>
                <a:stretch>
                  <a:fillRect l="-493" r="-411"/>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757363" y="184150"/>
            <a:ext cx="7386637" cy="498475"/>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kumimoji="1" lang="en-US" altLang="zh-CN" sz="2600" b="1" dirty="0"/>
              <a:t>2  </a:t>
            </a:r>
            <a:r>
              <a:rPr lang="zh-CN" altLang="en-US" sz="2600" b="1" dirty="0"/>
              <a:t>序列化方法</a:t>
            </a:r>
            <a:endParaRPr kumimoji="1" lang="zh-CN" altLang="en-US" sz="2600" b="1" dirty="0"/>
          </a:p>
        </p:txBody>
      </p:sp>
    </p:spTree>
    <p:extLst>
      <p:ext uri="{BB962C8B-B14F-4D97-AF65-F5344CB8AC3E}">
        <p14:creationId xmlns:p14="http://schemas.microsoft.com/office/powerpoint/2010/main" val="90395667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47056" y="843558"/>
                <a:ext cx="7207250" cy="4249737"/>
              </a:xfrm>
              <a:prstGeom prst="rect">
                <a:avLst/>
              </a:prstGeom>
            </p:spPr>
            <p:txBody>
              <a:bodyPr/>
              <a:lstStyle/>
              <a:p>
                <a:pPr marL="0" lvl="1" indent="0" algn="just">
                  <a:lnSpc>
                    <a:spcPct val="150000"/>
                  </a:lnSpc>
                  <a:buNone/>
                </a:pPr>
                <a:r>
                  <a:rPr lang="en-US" altLang="zh-CN" b="1" dirty="0" err="1">
                    <a:latin typeface="微软雅黑" pitchFamily="34" charset="-122"/>
                    <a:ea typeface="微软雅黑" pitchFamily="34" charset="-122"/>
                  </a:rPr>
                  <a:t>AdaBoost</a:t>
                </a:r>
                <a:r>
                  <a:rPr lang="zh-CN" altLang="zh-CN" b="1" dirty="0">
                    <a:latin typeface="微软雅黑" pitchFamily="34" charset="-122"/>
                    <a:ea typeface="微软雅黑" pitchFamily="34" charset="-122"/>
                  </a:rPr>
                  <a:t>算法原</a:t>
                </a:r>
                <a:r>
                  <a:rPr lang="zh-CN" altLang="en-US" b="1" dirty="0">
                    <a:latin typeface="微软雅黑" pitchFamily="34" charset="-122"/>
                    <a:ea typeface="微软雅黑" pitchFamily="34" charset="-122"/>
                  </a:rPr>
                  <a:t>理</a:t>
                </a:r>
                <a:endParaRPr lang="en-US" altLang="zh-CN" b="1"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下面是</a:t>
                </a:r>
                <a:r>
                  <a:rPr lang="en-US" altLang="zh-CN" dirty="0" err="1">
                    <a:latin typeface="微软雅黑" pitchFamily="34" charset="-122"/>
                    <a:ea typeface="微软雅黑" pitchFamily="34" charset="-122"/>
                  </a:rPr>
                  <a:t>AdaBoost</a:t>
                </a:r>
                <a:r>
                  <a:rPr lang="zh-CN" altLang="zh-CN" dirty="0">
                    <a:latin typeface="微软雅黑" pitchFamily="34" charset="-122"/>
                    <a:ea typeface="微软雅黑" pitchFamily="34" charset="-122"/>
                  </a:rPr>
                  <a:t>算法的实现步骤，其中</a:t>
                </a:r>
                <a:r>
                  <a:rPr lang="en-US" altLang="zh-CN" dirty="0">
                    <a:latin typeface="微软雅黑" pitchFamily="34" charset="-122"/>
                    <a:ea typeface="微软雅黑" pitchFamily="34" charset="-122"/>
                  </a:rPr>
                  <a:t>w</a:t>
                </a:r>
                <a:r>
                  <a:rPr lang="zh-CN" altLang="zh-CN" dirty="0">
                    <a:latin typeface="微软雅黑" pitchFamily="34" charset="-122"/>
                    <a:ea typeface="微软雅黑" pitchFamily="34" charset="-122"/>
                  </a:rPr>
                  <a:t>代表样本权重值，</a:t>
                </a:r>
                <a14:m>
                  <m:oMath xmlns:m="http://schemas.openxmlformats.org/officeDocument/2006/math">
                    <m:r>
                      <m:rPr>
                        <m:sty m:val="p"/>
                      </m:rPr>
                      <a:rPr lang="en-US" altLang="zh-CN">
                        <a:latin typeface="Cambria Math" panose="02040503050406030204" pitchFamily="18" charset="0"/>
                        <a:ea typeface="微软雅黑" pitchFamily="34" charset="-122"/>
                      </a:rPr>
                      <m:t>α</m:t>
                    </m:r>
                  </m:oMath>
                </a14:m>
                <a:r>
                  <a:rPr lang="zh-CN" altLang="zh-CN" dirty="0">
                    <a:latin typeface="微软雅黑" pitchFamily="34" charset="-122"/>
                    <a:ea typeface="微软雅黑" pitchFamily="34" charset="-122"/>
                  </a:rPr>
                  <a:t>代表模型权重值，</a:t>
                </a:r>
                <a14:m>
                  <m:oMath xmlns:m="http://schemas.openxmlformats.org/officeDocument/2006/math">
                    <m:sSub>
                      <m:sSubPr>
                        <m:ctrlPr>
                          <a:rPr lang="zh-CN" altLang="zh-CN" i="1">
                            <a:latin typeface="Cambria Math"/>
                            <a:ea typeface="微软雅黑" pitchFamily="34" charset="-122"/>
                          </a:rPr>
                        </m:ctrlPr>
                      </m:sSubPr>
                      <m:e>
                        <m:r>
                          <a:rPr lang="en-US" altLang="zh-CN">
                            <a:latin typeface="Cambria Math" panose="02040503050406030204" pitchFamily="18" charset="0"/>
                            <a:ea typeface="微软雅黑" pitchFamily="34" charset="-122"/>
                          </a:rPr>
                          <m:t>𝑏</m:t>
                        </m:r>
                      </m:e>
                      <m:sub>
                        <m:r>
                          <a:rPr lang="en-US" altLang="zh-CN">
                            <a:latin typeface="Cambria Math" panose="02040503050406030204" pitchFamily="18" charset="0"/>
                            <a:ea typeface="微软雅黑" pitchFamily="34" charset="-122"/>
                          </a:rPr>
                          <m:t>𝑘</m:t>
                        </m:r>
                      </m:sub>
                    </m:sSub>
                    <m:r>
                      <a:rPr lang="en-US" altLang="zh-CN">
                        <a:latin typeface="Cambria Math" panose="02040503050406030204" pitchFamily="18" charset="0"/>
                        <a:ea typeface="微软雅黑" pitchFamily="34" charset="-122"/>
                      </a:rPr>
                      <m:t>(</m:t>
                    </m:r>
                    <m:r>
                      <a:rPr lang="en-US" altLang="zh-CN">
                        <a:latin typeface="Cambria Math" panose="02040503050406030204" pitchFamily="18" charset="0"/>
                        <a:ea typeface="微软雅黑" pitchFamily="34" charset="-122"/>
                      </a:rPr>
                      <m:t>𝑥</m:t>
                    </m:r>
                    <m:r>
                      <a:rPr lang="en-US" altLang="zh-CN">
                        <a:latin typeface="Cambria Math" panose="02040503050406030204" pitchFamily="18" charset="0"/>
                        <a:ea typeface="微软雅黑" pitchFamily="34" charset="-122"/>
                      </a:rPr>
                      <m:t>)</m:t>
                    </m:r>
                  </m:oMath>
                </a14:m>
                <a:r>
                  <a:rPr lang="zh-CN" altLang="zh-CN" dirty="0">
                    <a:latin typeface="微软雅黑" pitchFamily="34" charset="-122"/>
                    <a:ea typeface="微软雅黑" pitchFamily="34" charset="-122"/>
                  </a:rPr>
                  <a:t>代表第</a:t>
                </a:r>
                <a:r>
                  <a:rPr lang="en-US" altLang="zh-CN" dirty="0">
                    <a:latin typeface="微软雅黑" pitchFamily="34" charset="-122"/>
                    <a:ea typeface="微软雅黑" pitchFamily="34" charset="-122"/>
                  </a:rPr>
                  <a:t>k</a:t>
                </a:r>
                <a:r>
                  <a:rPr lang="zh-CN" altLang="zh-CN" dirty="0">
                    <a:latin typeface="微软雅黑" pitchFamily="34" charset="-122"/>
                    <a:ea typeface="微软雅黑" pitchFamily="34" charset="-122"/>
                  </a:rPr>
                  <a:t>个基础模型，初始值为</a:t>
                </a:r>
                <a:r>
                  <a:rPr lang="en-US" altLang="zh-CN" dirty="0">
                    <a:latin typeface="微软雅黑" pitchFamily="34" charset="-122"/>
                    <a:ea typeface="微软雅黑" pitchFamily="34" charset="-122"/>
                  </a:rPr>
                  <a:t>1</a:t>
                </a:r>
                <a:r>
                  <a:rPr lang="zh-CN" altLang="zh-CN"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lvl="3">
                  <a:lnSpc>
                    <a:spcPct val="150000"/>
                  </a:lnSpc>
                </a:pPr>
                <a:r>
                  <a:rPr lang="en-US" altLang="zh-CN" dirty="0">
                    <a:latin typeface="华文楷体" pitchFamily="2" charset="-122"/>
                    <a:ea typeface="华文楷体" pitchFamily="2" charset="-122"/>
                  </a:rPr>
                  <a:t>4</a:t>
                </a:r>
                <a:r>
                  <a:rPr lang="zh-CN" altLang="en-US" dirty="0">
                    <a:latin typeface="华文楷体" pitchFamily="2" charset="-122"/>
                    <a:ea typeface="华文楷体" pitchFamily="2" charset="-122"/>
                  </a:rPr>
                  <a:t>）</a:t>
                </a:r>
                <a:r>
                  <a:rPr lang="zh-CN" altLang="zh-CN" dirty="0">
                    <a:latin typeface="华文楷体" pitchFamily="2" charset="-122"/>
                    <a:ea typeface="华文楷体" pitchFamily="2" charset="-122"/>
                  </a:rPr>
                  <a:t>该模型的权重值计算为：</a:t>
                </a:r>
                <a:endParaRPr lang="en-US" altLang="zh-CN" dirty="0">
                  <a:latin typeface="华文楷体" pitchFamily="2" charset="-122"/>
                  <a:ea typeface="华文楷体" pitchFamily="2" charset="-122"/>
                </a:endParaRPr>
              </a:p>
              <a:p>
                <a:pPr marL="466725" lvl="3" indent="0">
                  <a:lnSpc>
                    <a:spcPct val="150000"/>
                  </a:lnSpc>
                  <a:buNone/>
                </a:pPr>
                <a:r>
                  <a:rPr lang="en-US" altLang="zh-CN" dirty="0" smtClean="0">
                    <a:latin typeface="华文楷体" pitchFamily="2" charset="-122"/>
                    <a:ea typeface="华文楷体" pitchFamily="2" charset="-122"/>
                  </a:rPr>
                  <a:t>  </a:t>
                </a:r>
                <a:r>
                  <a:rPr lang="en-US" altLang="zh-CN" dirty="0">
                    <a:latin typeface="华文楷体" pitchFamily="2" charset="-122"/>
                    <a:ea typeface="华文楷体" pitchFamily="2" charset="-122"/>
                  </a:rPr>
                  <a:t>	</a:t>
                </a:r>
                <a:r>
                  <a:rPr lang="en-US" altLang="zh-CN" dirty="0" smtClean="0">
                    <a:latin typeface="华文楷体" pitchFamily="2" charset="-122"/>
                    <a:ea typeface="华文楷体" pitchFamily="2" charset="-122"/>
                  </a:rPr>
                  <a:t>       </a:t>
                </a:r>
                <a14:m>
                  <m:oMath xmlns:m="http://schemas.openxmlformats.org/officeDocument/2006/math">
                    <m:sSub>
                      <m:sSubPr>
                        <m:ctrlPr>
                          <a:rPr lang="zh-CN" altLang="zh-CN" i="1">
                            <a:latin typeface="Cambria Math"/>
                          </a:rPr>
                        </m:ctrlPr>
                      </m:sSubPr>
                      <m:e>
                        <m:r>
                          <a:rPr lang="en-US" altLang="zh-CN">
                            <a:latin typeface="Cambria Math" panose="02040503050406030204" pitchFamily="18" charset="0"/>
                          </a:rPr>
                          <m:t>𝛼</m:t>
                        </m:r>
                      </m:e>
                      <m:sub>
                        <m:r>
                          <a:rPr lang="en-US" altLang="zh-CN">
                            <a:latin typeface="Cambria Math" panose="02040503050406030204" pitchFamily="18" charset="0"/>
                          </a:rPr>
                          <m:t>𝑘</m:t>
                        </m:r>
                      </m:sub>
                    </m:sSub>
                    <m:r>
                      <a:rPr lang="en-US" altLang="zh-CN">
                        <a:latin typeface="Cambria Math" panose="02040503050406030204" pitchFamily="18" charset="0"/>
                      </a:rPr>
                      <m:t>= </m:t>
                    </m:r>
                    <m:func>
                      <m:funcPr>
                        <m:ctrlPr>
                          <a:rPr lang="zh-CN" altLang="zh-CN" i="1">
                            <a:latin typeface="Cambria Math"/>
                          </a:rPr>
                        </m:ctrlPr>
                      </m:funcPr>
                      <m:fName>
                        <m:r>
                          <m:rPr>
                            <m:sty m:val="p"/>
                          </m:rPr>
                          <a:rPr lang="en-US" altLang="zh-CN">
                            <a:latin typeface="Cambria Math" panose="02040503050406030204" pitchFamily="18" charset="0"/>
                          </a:rPr>
                          <m:t>ln</m:t>
                        </m:r>
                      </m:fName>
                      <m:e>
                        <m:r>
                          <a:rPr lang="en-US" altLang="zh-CN">
                            <a:latin typeface="Cambria Math" panose="02040503050406030204" pitchFamily="18" charset="0"/>
                          </a:rPr>
                          <m:t>(1−</m:t>
                        </m:r>
                        <m:sSub>
                          <m:sSubPr>
                            <m:ctrlPr>
                              <a:rPr lang="zh-CN" altLang="zh-CN" i="1">
                                <a:latin typeface="Cambria Math"/>
                              </a:rPr>
                            </m:ctrlPr>
                          </m:sSubPr>
                          <m:e>
                            <m:r>
                              <a:rPr lang="en-US" altLang="zh-CN">
                                <a:latin typeface="Cambria Math" panose="02040503050406030204" pitchFamily="18" charset="0"/>
                              </a:rPr>
                              <m:t>𝑒</m:t>
                            </m:r>
                          </m:e>
                          <m:sub>
                            <m:r>
                              <a:rPr lang="en-US" altLang="zh-CN">
                                <a:latin typeface="Cambria Math" panose="02040503050406030204" pitchFamily="18" charset="0"/>
                              </a:rPr>
                              <m:t>𝑘</m:t>
                            </m:r>
                          </m:sub>
                        </m:sSub>
                        <m:r>
                          <a:rPr lang="en-US" altLang="zh-CN">
                            <a:latin typeface="Cambria Math" panose="02040503050406030204" pitchFamily="18" charset="0"/>
                          </a:rPr>
                          <m:t>)/</m:t>
                        </m:r>
                        <m:sSub>
                          <m:sSubPr>
                            <m:ctrlPr>
                              <a:rPr lang="zh-CN" altLang="zh-CN" i="1">
                                <a:latin typeface="Cambria Math"/>
                              </a:rPr>
                            </m:ctrlPr>
                          </m:sSubPr>
                          <m:e>
                            <m:r>
                              <a:rPr lang="en-US" altLang="zh-CN">
                                <a:latin typeface="Cambria Math" panose="02040503050406030204" pitchFamily="18" charset="0"/>
                              </a:rPr>
                              <m:t>𝑒</m:t>
                            </m:r>
                          </m:e>
                          <m:sub>
                            <m:r>
                              <a:rPr lang="en-US" altLang="zh-CN">
                                <a:latin typeface="Cambria Math" panose="02040503050406030204" pitchFamily="18" charset="0"/>
                              </a:rPr>
                              <m:t>𝑘</m:t>
                            </m:r>
                          </m:sub>
                        </m:sSub>
                      </m:e>
                    </m:func>
                  </m:oMath>
                </a14:m>
                <a:endParaRPr lang="en-US" altLang="zh-CN" dirty="0">
                  <a:latin typeface="华文楷体" pitchFamily="2" charset="-122"/>
                  <a:ea typeface="华文楷体" pitchFamily="2" charset="-122"/>
                </a:endParaRPr>
              </a:p>
              <a:p>
                <a:pPr marL="466725" lvl="3" indent="0">
                  <a:lnSpc>
                    <a:spcPct val="150000"/>
                  </a:lnSpc>
                  <a:buNone/>
                </a:pPr>
                <a:r>
                  <a:rPr lang="en-US" altLang="zh-CN" dirty="0" smtClean="0">
                    <a:latin typeface="华文楷体" pitchFamily="2" charset="-122"/>
                    <a:ea typeface="华文楷体" pitchFamily="2" charset="-122"/>
                  </a:rPr>
                  <a:t>         </a:t>
                </a:r>
                <a:r>
                  <a:rPr lang="zh-CN" altLang="zh-CN" dirty="0" smtClean="0">
                    <a:latin typeface="华文楷体" pitchFamily="2" charset="-122"/>
                    <a:ea typeface="华文楷体" pitchFamily="2" charset="-122"/>
                  </a:rPr>
                  <a:t>如果</a:t>
                </a:r>
                <a:r>
                  <a:rPr lang="zh-CN" altLang="zh-CN" dirty="0">
                    <a:latin typeface="华文楷体" pitchFamily="2" charset="-122"/>
                    <a:ea typeface="华文楷体" pitchFamily="2" charset="-122"/>
                  </a:rPr>
                  <a:t>该模型误差率比较低，则其权重值会更大</a:t>
                </a:r>
                <a:r>
                  <a:rPr lang="zh-CN" altLang="en-US" dirty="0">
                    <a:latin typeface="华文楷体" pitchFamily="2" charset="-122"/>
                    <a:ea typeface="华文楷体" pitchFamily="2" charset="-122"/>
                  </a:rPr>
                  <a:t>。</a:t>
                </a:r>
                <a:endParaRPr lang="en-US" altLang="zh-CN" dirty="0">
                  <a:latin typeface="华文楷体" pitchFamily="2" charset="-122"/>
                  <a:ea typeface="华文楷体" pitchFamily="2" charset="-122"/>
                </a:endParaRPr>
              </a:p>
              <a:p>
                <a:pPr lvl="3">
                  <a:lnSpc>
                    <a:spcPct val="150000"/>
                  </a:lnSpc>
                </a:pPr>
                <a:r>
                  <a:rPr lang="en-US" altLang="zh-CN" dirty="0">
                    <a:latin typeface="华文楷体" pitchFamily="2" charset="-122"/>
                    <a:ea typeface="华文楷体" pitchFamily="2" charset="-122"/>
                  </a:rPr>
                  <a:t>5</a:t>
                </a:r>
                <a:r>
                  <a:rPr lang="zh-CN" altLang="en-US" dirty="0">
                    <a:latin typeface="华文楷体" pitchFamily="2" charset="-122"/>
                    <a:ea typeface="华文楷体" pitchFamily="2" charset="-122"/>
                  </a:rPr>
                  <a:t>）</a:t>
                </a:r>
                <a:r>
                  <a:rPr lang="zh-CN" altLang="zh-CN" dirty="0">
                    <a:latin typeface="华文楷体" pitchFamily="2" charset="-122"/>
                    <a:ea typeface="华文楷体" pitchFamily="2" charset="-122"/>
                  </a:rPr>
                  <a:t>根据新模型的预测值更新训练集的权重</a:t>
                </a:r>
                <a:endParaRPr lang="en-US" altLang="zh-CN" dirty="0">
                  <a:latin typeface="华文楷体" pitchFamily="2" charset="-122"/>
                  <a:ea typeface="华文楷体" pitchFamily="2" charset="-122"/>
                </a:endParaRPr>
              </a:p>
              <a:p>
                <a:pPr marL="466725" lvl="3" indent="0">
                  <a:lnSpc>
                    <a:spcPct val="150000"/>
                  </a:lnSpc>
                  <a:buNone/>
                </a:pPr>
                <a:r>
                  <a:rPr lang="en-US" altLang="zh-CN" dirty="0" smtClean="0">
                    <a:latin typeface="华文楷体" pitchFamily="2" charset="-122"/>
                    <a:ea typeface="华文楷体" pitchFamily="2" charset="-122"/>
                  </a:rPr>
                  <a:t>    </a:t>
                </a:r>
                <a:r>
                  <a:rPr lang="en-US" altLang="zh-CN" dirty="0">
                    <a:latin typeface="华文楷体" pitchFamily="2" charset="-122"/>
                    <a:ea typeface="华文楷体" pitchFamily="2" charset="-122"/>
                  </a:rPr>
                  <a:t>	</a:t>
                </a:r>
                <a14:m>
                  <m:oMath xmlns:m="http://schemas.openxmlformats.org/officeDocument/2006/math">
                    <m:sSub>
                      <m:sSubPr>
                        <m:ctrlPr>
                          <a:rPr lang="zh-CN" altLang="zh-CN" i="1">
                            <a:latin typeface="Cambria Math"/>
                          </a:rPr>
                        </m:ctrlPr>
                      </m:sSubPr>
                      <m:e>
                        <m:r>
                          <a:rPr lang="en-US" altLang="zh-CN">
                            <a:latin typeface="Cambria Math" panose="02040503050406030204" pitchFamily="18" charset="0"/>
                          </a:rPr>
                          <m:t>𝑤</m:t>
                        </m:r>
                      </m:e>
                      <m:sub>
                        <m:r>
                          <a:rPr lang="en-US" altLang="zh-CN">
                            <a:latin typeface="Cambria Math" panose="02040503050406030204" pitchFamily="18" charset="0"/>
                          </a:rPr>
                          <m:t>𝑘</m:t>
                        </m:r>
                        <m:r>
                          <a:rPr lang="en-US" altLang="zh-CN">
                            <a:latin typeface="Cambria Math" panose="02040503050406030204" pitchFamily="18" charset="0"/>
                          </a:rPr>
                          <m:t>+1</m:t>
                        </m:r>
                      </m:sub>
                    </m:sSub>
                    <m:d>
                      <m:dPr>
                        <m:ctrlPr>
                          <a:rPr lang="zh-CN" altLang="zh-CN" i="1">
                            <a:latin typeface="Cambria Math"/>
                          </a:rPr>
                        </m:ctrlPr>
                      </m:dPr>
                      <m:e>
                        <m:r>
                          <a:rPr lang="en-US" altLang="zh-CN">
                            <a:latin typeface="Cambria Math" panose="02040503050406030204" pitchFamily="18" charset="0"/>
                          </a:rPr>
                          <m:t>𝑖</m:t>
                        </m:r>
                      </m:e>
                    </m:d>
                    <m:r>
                      <a:rPr lang="en-US" altLang="zh-CN">
                        <a:latin typeface="Cambria Math" panose="02040503050406030204" pitchFamily="18" charset="0"/>
                      </a:rPr>
                      <m:t>= </m:t>
                    </m:r>
                    <m:sSub>
                      <m:sSubPr>
                        <m:ctrlPr>
                          <a:rPr lang="zh-CN" altLang="zh-CN" i="1">
                            <a:latin typeface="Cambria Math"/>
                          </a:rPr>
                        </m:ctrlPr>
                      </m:sSubPr>
                      <m:e>
                        <m:r>
                          <a:rPr lang="en-US" altLang="zh-CN">
                            <a:latin typeface="Cambria Math" panose="02040503050406030204" pitchFamily="18" charset="0"/>
                          </a:rPr>
                          <m:t>𝑤</m:t>
                        </m:r>
                      </m:e>
                      <m:sub>
                        <m:r>
                          <a:rPr lang="en-US" altLang="zh-CN">
                            <a:latin typeface="Cambria Math" panose="02040503050406030204" pitchFamily="18" charset="0"/>
                          </a:rPr>
                          <m:t>𝑘</m:t>
                        </m:r>
                      </m:sub>
                    </m:sSub>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m:t>
                    </m:r>
                    <m:sSup>
                      <m:sSupPr>
                        <m:ctrlPr>
                          <a:rPr lang="zh-CN" altLang="zh-CN" i="1">
                            <a:latin typeface="Cambria Math"/>
                          </a:rPr>
                        </m:ctrlPr>
                      </m:sSupPr>
                      <m:e>
                        <m:r>
                          <a:rPr lang="en-US" altLang="zh-CN">
                            <a:latin typeface="Cambria Math" panose="02040503050406030204" pitchFamily="18" charset="0"/>
                          </a:rPr>
                          <m:t>𝑒</m:t>
                        </m:r>
                      </m:e>
                      <m:sup>
                        <m:sSub>
                          <m:sSubPr>
                            <m:ctrlPr>
                              <a:rPr lang="zh-CN" altLang="zh-CN" i="1">
                                <a:latin typeface="Cambria Math"/>
                              </a:rPr>
                            </m:ctrlPr>
                          </m:sSubPr>
                          <m:e>
                            <m:r>
                              <a:rPr lang="en-US" altLang="zh-CN">
                                <a:latin typeface="Cambria Math" panose="02040503050406030204" pitchFamily="18" charset="0"/>
                              </a:rPr>
                              <m:t>𝛼</m:t>
                            </m:r>
                          </m:e>
                          <m:sub>
                            <m:r>
                              <a:rPr lang="en-US" altLang="zh-CN">
                                <a:latin typeface="Cambria Math" panose="02040503050406030204" pitchFamily="18" charset="0"/>
                              </a:rPr>
                              <m:t>𝑘</m:t>
                            </m:r>
                          </m:sub>
                        </m:sSub>
                        <m:r>
                          <a:rPr lang="en-US" altLang="zh-CN">
                            <a:latin typeface="Cambria Math" panose="02040503050406030204" pitchFamily="18" charset="0"/>
                          </a:rPr>
                          <m:t>∙</m:t>
                        </m:r>
                        <m:r>
                          <a:rPr lang="en-US" altLang="zh-CN">
                            <a:latin typeface="Cambria Math" panose="02040503050406030204" pitchFamily="18" charset="0"/>
                          </a:rPr>
                          <m:t>𝐹</m:t>
                        </m:r>
                        <m:r>
                          <a:rPr lang="en-US" altLang="zh-CN">
                            <a:latin typeface="Cambria Math" panose="02040503050406030204" pitchFamily="18" charset="0"/>
                          </a:rPr>
                          <m:t>(</m:t>
                        </m:r>
                        <m:sSub>
                          <m:sSubPr>
                            <m:ctrlPr>
                              <a:rPr lang="zh-CN" altLang="zh-CN" i="1">
                                <a:latin typeface="Cambria Math"/>
                              </a:rPr>
                            </m:ctrlPr>
                          </m:sSubPr>
                          <m:e>
                            <m:r>
                              <a:rPr lang="en-US" altLang="zh-CN">
                                <a:latin typeface="Cambria Math" panose="02040503050406030204" pitchFamily="18" charset="0"/>
                              </a:rPr>
                              <m:t>𝑏</m:t>
                            </m:r>
                          </m:e>
                          <m:sub>
                            <m:r>
                              <a:rPr lang="en-US" altLang="zh-CN">
                                <a:latin typeface="Cambria Math" panose="02040503050406030204" pitchFamily="18" charset="0"/>
                              </a:rPr>
                              <m:t>𝑘</m:t>
                            </m:r>
                          </m:sub>
                        </m:sSub>
                        <m:r>
                          <a:rPr lang="en-US" altLang="zh-CN">
                            <a:latin typeface="Cambria Math" panose="02040503050406030204" pitchFamily="18" charset="0"/>
                          </a:rPr>
                          <m:t>(</m:t>
                        </m:r>
                        <m:sSub>
                          <m:sSubPr>
                            <m:ctrlPr>
                              <a:rPr lang="zh-CN" altLang="zh-CN" i="1">
                                <a:latin typeface="Cambria Math"/>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zh-CN" altLang="zh-CN" i="1">
                                <a:latin typeface="Cambria Math"/>
                              </a:rPr>
                            </m:ctrlPr>
                          </m:sSubPr>
                          <m:e>
                            <m:r>
                              <a:rPr lang="en-US" altLang="zh-CN">
                                <a:latin typeface="Cambria Math" panose="02040503050406030204" pitchFamily="18" charset="0"/>
                              </a:rPr>
                              <m:t>𝑦</m:t>
                            </m:r>
                          </m:e>
                          <m:sub>
                            <m:r>
                              <a:rPr lang="en-US" altLang="zh-CN">
                                <a:latin typeface="Cambria Math" panose="02040503050406030204" pitchFamily="18" charset="0"/>
                              </a:rPr>
                              <m:t>𝑖</m:t>
                            </m:r>
                          </m:sub>
                        </m:sSub>
                        <m:r>
                          <a:rPr lang="en-US" altLang="zh-CN">
                            <a:latin typeface="Cambria Math" panose="02040503050406030204" pitchFamily="18" charset="0"/>
                          </a:rPr>
                          <m:t>)</m:t>
                        </m:r>
                      </m:sup>
                    </m:sSup>
                  </m:oMath>
                </a14:m>
                <a:endParaRPr lang="en-US" altLang="zh-CN" dirty="0">
                  <a:latin typeface="华文楷体" pitchFamily="2" charset="-122"/>
                  <a:ea typeface="华文楷体" pitchFamily="2" charset="-122"/>
                </a:endParaRPr>
              </a:p>
              <a:p>
                <a:pPr marL="466725" lvl="3" indent="0">
                  <a:lnSpc>
                    <a:spcPct val="150000"/>
                  </a:lnSpc>
                  <a:buNone/>
                </a:pPr>
                <a:r>
                  <a:rPr lang="en-US" altLang="zh-CN" dirty="0" smtClean="0">
                    <a:latin typeface="华文楷体" pitchFamily="2" charset="-122"/>
                    <a:ea typeface="华文楷体" pitchFamily="2" charset="-122"/>
                  </a:rPr>
                  <a:t>       </a:t>
                </a:r>
                <a:r>
                  <a:rPr lang="zh-CN" altLang="zh-CN" dirty="0" smtClean="0">
                    <a:latin typeface="华文楷体" pitchFamily="2" charset="-122"/>
                    <a:ea typeface="华文楷体" pitchFamily="2" charset="-122"/>
                  </a:rPr>
                  <a:t>其中</a:t>
                </a:r>
                <a:r>
                  <a:rPr lang="zh-CN" altLang="zh-CN" dirty="0">
                    <a:latin typeface="华文楷体" pitchFamily="2" charset="-122"/>
                    <a:ea typeface="华文楷体" pitchFamily="2" charset="-122"/>
                  </a:rPr>
                  <a:t>如果预测正确，</a:t>
                </a:r>
                <a:r>
                  <a:rPr lang="en-US" altLang="zh-CN" dirty="0">
                    <a:latin typeface="华文楷体" pitchFamily="2" charset="-122"/>
                    <a:ea typeface="华文楷体" pitchFamily="2" charset="-122"/>
                  </a:rPr>
                  <a:t>F(x)=-1</a:t>
                </a:r>
                <a:r>
                  <a:rPr lang="zh-CN" altLang="zh-CN" dirty="0">
                    <a:latin typeface="华文楷体" pitchFamily="2" charset="-122"/>
                    <a:ea typeface="华文楷体" pitchFamily="2" charset="-122"/>
                  </a:rPr>
                  <a:t>；如果预测错误，</a:t>
                </a:r>
                <a:r>
                  <a:rPr lang="en-US" altLang="zh-CN" dirty="0">
                    <a:latin typeface="华文楷体" pitchFamily="2" charset="-122"/>
                    <a:ea typeface="华文楷体" pitchFamily="2" charset="-122"/>
                  </a:rPr>
                  <a:t>F(x)=1</a:t>
                </a:r>
              </a:p>
              <a:p>
                <a:pPr lvl="3">
                  <a:lnSpc>
                    <a:spcPct val="150000"/>
                  </a:lnSpc>
                </a:pPr>
                <a:r>
                  <a:rPr lang="en-US" altLang="zh-CN" dirty="0">
                    <a:latin typeface="华文楷体" pitchFamily="2" charset="-122"/>
                    <a:ea typeface="华文楷体" pitchFamily="2" charset="-122"/>
                  </a:rPr>
                  <a:t>6</a:t>
                </a:r>
                <a:r>
                  <a:rPr lang="zh-CN" altLang="en-US" dirty="0">
                    <a:latin typeface="华文楷体" pitchFamily="2" charset="-122"/>
                    <a:ea typeface="华文楷体" pitchFamily="2" charset="-122"/>
                  </a:rPr>
                  <a:t>）</a:t>
                </a:r>
                <a:r>
                  <a:rPr lang="zh-CN" altLang="zh-CN" dirty="0">
                    <a:latin typeface="华文楷体" pitchFamily="2" charset="-122"/>
                    <a:ea typeface="华文楷体" pitchFamily="2" charset="-122"/>
                  </a:rPr>
                  <a:t>跳转回第</a:t>
                </a:r>
                <a:r>
                  <a:rPr lang="en-US" altLang="zh-CN" dirty="0">
                    <a:latin typeface="华文楷体" pitchFamily="2" charset="-122"/>
                    <a:ea typeface="华文楷体" pitchFamily="2" charset="-122"/>
                  </a:rPr>
                  <a:t>2</a:t>
                </a:r>
                <a:r>
                  <a:rPr lang="zh-CN" altLang="zh-CN" dirty="0">
                    <a:latin typeface="华文楷体" pitchFamily="2" charset="-122"/>
                    <a:ea typeface="华文楷体" pitchFamily="2" charset="-122"/>
                  </a:rPr>
                  <a:t>步，直到</a:t>
                </a:r>
                <a:r>
                  <a:rPr lang="en-US" altLang="zh-CN" dirty="0">
                    <a:latin typeface="华文楷体" pitchFamily="2" charset="-122"/>
                    <a:ea typeface="华文楷体" pitchFamily="2" charset="-122"/>
                  </a:rPr>
                  <a:t>k</a:t>
                </a:r>
                <a:r>
                  <a:rPr lang="zh-CN" altLang="zh-CN" dirty="0">
                    <a:latin typeface="华文楷体" pitchFamily="2" charset="-122"/>
                    <a:ea typeface="华文楷体" pitchFamily="2" charset="-122"/>
                  </a:rPr>
                  <a:t>到达指定值退出循环</a:t>
                </a:r>
                <a:r>
                  <a:rPr lang="zh-CN" altLang="en-US" dirty="0">
                    <a:latin typeface="华文楷体" pitchFamily="2" charset="-122"/>
                    <a:ea typeface="华文楷体" pitchFamily="2" charset="-122"/>
                  </a:rPr>
                  <a:t>。</a:t>
                </a:r>
                <a:r>
                  <a:rPr lang="en-US" altLang="zh-CN" dirty="0"/>
                  <a:t>	</a:t>
                </a:r>
              </a:p>
            </p:txBody>
          </p:sp>
        </mc:Choice>
        <mc:Fallback>
          <p:sp>
            <p:nvSpPr>
              <p:cNvPr id="8" name="内容占位符 3">
                <a:extLst>
                  <a:ext uri="{FF2B5EF4-FFF2-40B4-BE49-F238E27FC236}">
                    <a16:creationId xmlns:a16="http://schemas.microsoft.com/office/drawing/2014/main" xmlns="" xmlns:a14="http://schemas.microsoft.com/office/drawing/2010/main" id="{D16EE22A-41EB-4A36-AA08-58721624DA42}"/>
                  </a:ext>
                </a:extLst>
              </p:cNvPr>
              <p:cNvSpPr>
                <a:spLocks noGrp="1" noRot="1" noChangeAspect="1" noMove="1" noResize="1" noEditPoints="1" noAdjustHandles="1" noChangeArrowheads="1" noChangeShapeType="1" noTextEdit="1"/>
              </p:cNvSpPr>
              <p:nvPr>
                <p:ph idx="4294967295"/>
              </p:nvPr>
            </p:nvSpPr>
            <p:spPr>
              <a:xfrm>
                <a:off x="1847056" y="843558"/>
                <a:ext cx="7207250" cy="4249737"/>
              </a:xfrm>
              <a:prstGeom prst="rect">
                <a:avLst/>
              </a:prstGeom>
              <a:blipFill rotWithShape="1">
                <a:blip r:embed="rId3"/>
                <a:stretch>
                  <a:fillRect l="-508" r="-423"/>
                </a:stretch>
              </a:blipFill>
            </p:spPr>
            <p:txBody>
              <a:bodyPr/>
              <a:lstStyle/>
              <a:p>
                <a:r>
                  <a:rPr lang="zh-CN" altLang="en-US">
                    <a:noFill/>
                  </a:rPr>
                  <a:t> </a:t>
                </a:r>
              </a:p>
            </p:txBody>
          </p:sp>
        </mc:Fallback>
      </mc:AlternateContent>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757363" y="184150"/>
            <a:ext cx="7386637" cy="498475"/>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kumimoji="1" lang="en-US" altLang="zh-CN" sz="2600" b="1" dirty="0"/>
              <a:t>2  </a:t>
            </a:r>
            <a:r>
              <a:rPr lang="zh-CN" altLang="en-US" sz="2600" b="1" dirty="0"/>
              <a:t>序列化方法</a:t>
            </a:r>
            <a:endParaRPr kumimoji="1" lang="zh-CN" altLang="en-US" sz="2600" b="1" dirty="0"/>
          </a:p>
        </p:txBody>
      </p:sp>
    </p:spTree>
    <p:extLst>
      <p:ext uri="{BB962C8B-B14F-4D97-AF65-F5344CB8AC3E}">
        <p14:creationId xmlns:p14="http://schemas.microsoft.com/office/powerpoint/2010/main" val="327282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7"/>
            <a:ext cx="7308304" cy="4176465"/>
          </a:xfrm>
          <a:prstGeom prst="rect">
            <a:avLst/>
          </a:prstGeom>
        </p:spPr>
        <p:txBody>
          <a:bodyPr/>
          <a:lstStyle/>
          <a:p>
            <a:pPr lvl="1">
              <a:lnSpc>
                <a:spcPct val="150000"/>
              </a:lnSpc>
            </a:pP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数据预处理：</a:t>
            </a:r>
            <a:endParaRPr lang="en-US" altLang="zh-CN" sz="2000" b="1" dirty="0">
              <a:latin typeface="微软雅黑" pitchFamily="34" charset="-122"/>
              <a:ea typeface="微软雅黑" pitchFamily="34" charset="-122"/>
            </a:endParaRPr>
          </a:p>
          <a:p>
            <a:pPr lvl="1">
              <a:lnSpc>
                <a:spcPct val="150000"/>
              </a:lnSpc>
            </a:pPr>
            <a:r>
              <a:rPr lang="zh-CN" altLang="en-US" sz="2000" dirty="0">
                <a:latin typeface="微软雅黑" pitchFamily="34" charset="-122"/>
                <a:ea typeface="微软雅黑" pitchFamily="34" charset="-122"/>
              </a:rPr>
              <a:t>非线性变换</a:t>
            </a:r>
            <a:endParaRPr lang="en-US" altLang="zh-CN" sz="2000" dirty="0">
              <a:latin typeface="微软雅黑" pitchFamily="34" charset="-122"/>
              <a:ea typeface="微软雅黑" pitchFamily="34" charset="-122"/>
            </a:endParaRPr>
          </a:p>
          <a:p>
            <a:pPr marL="477838" lvl="1" indent="0">
              <a:buNone/>
            </a:pPr>
            <a:endParaRPr lang="en-US" altLang="zh-CN" sz="2000" dirty="0">
              <a:latin typeface="微软雅黑" pitchFamily="34" charset="-122"/>
              <a:ea typeface="微软雅黑" pitchFamily="34" charset="-122"/>
            </a:endParaRPr>
          </a:p>
          <a:p>
            <a:pPr marL="0" lvl="1" indent="0">
              <a:buNone/>
            </a:pPr>
            <a:endParaRPr lang="en-US" altLang="zh-CN" sz="2000" dirty="0">
              <a:latin typeface="微软雅黑" pitchFamily="34" charset="-122"/>
              <a:ea typeface="微软雅黑" pitchFamily="34" charset="-122"/>
            </a:endParaRPr>
          </a:p>
          <a:p>
            <a:pPr marL="0" lvl="1" indent="0">
              <a:buNone/>
            </a:pPr>
            <a:endParaRPr lang="en-US" altLang="zh-CN" sz="2000" dirty="0">
              <a:latin typeface="微软雅黑" pitchFamily="34" charset="-122"/>
              <a:ea typeface="微软雅黑" pitchFamily="34" charset="-122"/>
            </a:endParaRPr>
          </a:p>
          <a:p>
            <a:pPr marL="0" lvl="1" indent="0">
              <a:buNone/>
            </a:pPr>
            <a:endParaRPr lang="en-US" altLang="zh-CN" sz="2000" dirty="0">
              <a:latin typeface="微软雅黑" pitchFamily="34" charset="-122"/>
              <a:ea typeface="微软雅黑" pitchFamily="34" charset="-122"/>
            </a:endParaRPr>
          </a:p>
          <a:p>
            <a:pPr lvl="1">
              <a:lnSpc>
                <a:spcPct val="150000"/>
              </a:lnSpc>
            </a:pPr>
            <a:r>
              <a:rPr lang="zh-CN" altLang="en-US" sz="2000" dirty="0">
                <a:latin typeface="微软雅黑" pitchFamily="34" charset="-122"/>
                <a:ea typeface="微软雅黑" pitchFamily="34" charset="-122"/>
              </a:rPr>
              <a:t>归一化</a:t>
            </a: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979713" y="1923678"/>
            <a:ext cx="6984776" cy="428625"/>
          </a:xfrm>
          <a:prstGeom prst="rect">
            <a:avLst/>
          </a:prstGeom>
        </p:spPr>
      </p:pic>
      <p:pic>
        <p:nvPicPr>
          <p:cNvPr id="10" name="图片 9"/>
          <p:cNvPicPr>
            <a:picLocks noChangeAspect="1"/>
          </p:cNvPicPr>
          <p:nvPr/>
        </p:nvPicPr>
        <p:blipFill>
          <a:blip r:embed="rId4"/>
          <a:stretch>
            <a:fillRect/>
          </a:stretch>
        </p:blipFill>
        <p:spPr>
          <a:xfrm>
            <a:off x="1979713" y="2317455"/>
            <a:ext cx="6984776" cy="428625"/>
          </a:xfrm>
          <a:prstGeom prst="rect">
            <a:avLst/>
          </a:prstGeom>
        </p:spPr>
      </p:pic>
      <p:pic>
        <p:nvPicPr>
          <p:cNvPr id="11" name="图片 10"/>
          <p:cNvPicPr>
            <a:picLocks noChangeAspect="1"/>
          </p:cNvPicPr>
          <p:nvPr/>
        </p:nvPicPr>
        <p:blipFill>
          <a:blip r:embed="rId5"/>
          <a:stretch>
            <a:fillRect/>
          </a:stretch>
        </p:blipFill>
        <p:spPr>
          <a:xfrm>
            <a:off x="1979713" y="2746080"/>
            <a:ext cx="6984776" cy="428625"/>
          </a:xfrm>
          <a:prstGeom prst="rect">
            <a:avLst/>
          </a:prstGeom>
        </p:spPr>
      </p:pic>
      <p:pic>
        <p:nvPicPr>
          <p:cNvPr id="12" name="图片 11"/>
          <p:cNvPicPr>
            <a:picLocks noChangeAspect="1"/>
          </p:cNvPicPr>
          <p:nvPr/>
        </p:nvPicPr>
        <p:blipFill>
          <a:blip r:embed="rId6"/>
          <a:stretch>
            <a:fillRect/>
          </a:stretch>
        </p:blipFill>
        <p:spPr>
          <a:xfrm>
            <a:off x="1982614" y="3723878"/>
            <a:ext cx="7086080" cy="300038"/>
          </a:xfrm>
          <a:prstGeom prst="rect">
            <a:avLst/>
          </a:prstGeom>
        </p:spPr>
      </p:pic>
      <p:pic>
        <p:nvPicPr>
          <p:cNvPr id="13" name="图片 12"/>
          <p:cNvPicPr>
            <a:picLocks noChangeAspect="1"/>
          </p:cNvPicPr>
          <p:nvPr/>
        </p:nvPicPr>
        <p:blipFill>
          <a:blip r:embed="rId7"/>
          <a:stretch>
            <a:fillRect/>
          </a:stretch>
        </p:blipFill>
        <p:spPr>
          <a:xfrm>
            <a:off x="1979712" y="4070290"/>
            <a:ext cx="7086080" cy="300038"/>
          </a:xfrm>
          <a:prstGeom prst="rect">
            <a:avLst/>
          </a:prstGeom>
        </p:spPr>
      </p:pic>
      <p:sp>
        <p:nvSpPr>
          <p:cNvPr id="2" name="标题 1">
            <a:extLst>
              <a:ext uri="{FF2B5EF4-FFF2-40B4-BE49-F238E27FC236}">
                <a16:creationId xmlns:a16="http://schemas.microsoft.com/office/drawing/2014/main" xmlns="" id="{456CE874-1087-2F51-054E-86A5406731AE}"/>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3096142212"/>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86285" y="1059582"/>
            <a:ext cx="7128792" cy="3457401"/>
          </a:xfrm>
          <a:prstGeom prst="rect">
            <a:avLst/>
          </a:prstGeom>
        </p:spPr>
        <p:txBody>
          <a:bodyPr/>
          <a:lstStyle/>
          <a:p>
            <a:pPr marL="0" lvl="1" indent="0" algn="just">
              <a:lnSpc>
                <a:spcPct val="150000"/>
              </a:lnSpc>
              <a:buNone/>
            </a:pPr>
            <a:r>
              <a:rPr lang="en-US" altLang="zh-CN" sz="1800" b="1" dirty="0" err="1">
                <a:latin typeface="微软雅黑" pitchFamily="34" charset="-122"/>
                <a:ea typeface="微软雅黑" pitchFamily="34" charset="-122"/>
              </a:rPr>
              <a:t>AdaBoost</a:t>
            </a:r>
            <a:r>
              <a:rPr lang="zh-CN" altLang="zh-CN" sz="1800" b="1" dirty="0">
                <a:latin typeface="微软雅黑" pitchFamily="34" charset="-122"/>
                <a:ea typeface="微软雅黑" pitchFamily="34" charset="-122"/>
              </a:rPr>
              <a:t>算法</a:t>
            </a:r>
            <a:r>
              <a:rPr lang="zh-CN" altLang="en-US" sz="1800" b="1" dirty="0">
                <a:latin typeface="微软雅黑" pitchFamily="34" charset="-122"/>
                <a:ea typeface="微软雅黑" pitchFamily="34" charset="-122"/>
              </a:rPr>
              <a:t>的特点</a:t>
            </a:r>
            <a:r>
              <a:rPr lang="zh-CN" altLang="zh-CN" sz="1800" b="1" dirty="0">
                <a:latin typeface="微软雅黑" pitchFamily="34" charset="-122"/>
                <a:ea typeface="微软雅黑" pitchFamily="34" charset="-122"/>
              </a:rPr>
              <a:t>：</a:t>
            </a:r>
          </a:p>
          <a:p>
            <a:pPr lvl="2" algn="just">
              <a:lnSpc>
                <a:spcPct val="150000"/>
              </a:lnSpc>
            </a:pPr>
            <a:r>
              <a:rPr lang="zh-CN" altLang="zh-CN" dirty="0">
                <a:latin typeface="微软雅黑" pitchFamily="34" charset="-122"/>
                <a:ea typeface="微软雅黑" pitchFamily="34" charset="-122"/>
              </a:rPr>
              <a:t>可以使用各种方法构建子分类器，</a:t>
            </a:r>
            <a:r>
              <a:rPr lang="en-US" altLang="zh-CN" dirty="0" err="1">
                <a:latin typeface="微软雅黑" pitchFamily="34" charset="-122"/>
                <a:ea typeface="微软雅黑" pitchFamily="34" charset="-122"/>
              </a:rPr>
              <a:t>AdaBoost</a:t>
            </a:r>
            <a:r>
              <a:rPr lang="zh-CN" altLang="zh-CN" dirty="0">
                <a:latin typeface="微软雅黑" pitchFamily="34" charset="-122"/>
                <a:ea typeface="微软雅黑" pitchFamily="34" charset="-122"/>
              </a:rPr>
              <a:t>算法提供对其进行组合以及提升的框架</a:t>
            </a:r>
            <a:r>
              <a:rPr lang="en-US" altLang="zh-CN" dirty="0">
                <a:latin typeface="微软雅黑" pitchFamily="34" charset="-122"/>
                <a:ea typeface="微软雅黑" pitchFamily="34" charset="-122"/>
              </a:rPr>
              <a:t>;</a:t>
            </a:r>
            <a:endParaRPr lang="zh-CN" altLang="zh-CN"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当使用简单分类器时，计算出的结果是可以理解的</a:t>
            </a:r>
            <a:r>
              <a:rPr lang="en-US" altLang="zh-CN" dirty="0">
                <a:latin typeface="微软雅黑" pitchFamily="34" charset="-122"/>
                <a:ea typeface="微软雅黑" pitchFamily="34" charset="-122"/>
              </a:rPr>
              <a:t>;</a:t>
            </a:r>
            <a:endParaRPr lang="zh-CN" altLang="zh-CN"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弱分类器构造极其简单，无需做特征筛选</a:t>
            </a:r>
            <a:r>
              <a:rPr lang="en-US" altLang="zh-CN" dirty="0">
                <a:latin typeface="微软雅黑" pitchFamily="34" charset="-122"/>
                <a:ea typeface="微软雅黑" pitchFamily="34" charset="-122"/>
              </a:rPr>
              <a:t>;</a:t>
            </a:r>
            <a:endParaRPr lang="zh-CN" altLang="zh-CN" dirty="0">
              <a:latin typeface="微软雅黑" pitchFamily="34" charset="-122"/>
              <a:ea typeface="微软雅黑" pitchFamily="34" charset="-122"/>
            </a:endParaRPr>
          </a:p>
          <a:p>
            <a:pPr lvl="2" algn="just">
              <a:lnSpc>
                <a:spcPct val="150000"/>
              </a:lnSpc>
            </a:pPr>
            <a:r>
              <a:rPr lang="en-US" altLang="zh-CN" dirty="0" err="1">
                <a:latin typeface="微软雅黑" pitchFamily="34" charset="-122"/>
                <a:ea typeface="微软雅黑" pitchFamily="34" charset="-122"/>
              </a:rPr>
              <a:t>AdaBoost</a:t>
            </a:r>
            <a:r>
              <a:rPr lang="zh-CN" altLang="zh-CN" dirty="0">
                <a:latin typeface="微软雅黑" pitchFamily="34" charset="-122"/>
                <a:ea typeface="微软雅黑" pitchFamily="34" charset="-122"/>
              </a:rPr>
              <a:t>算法简单，不用调整分类器，不会导致</a:t>
            </a:r>
            <a:r>
              <a:rPr lang="en-US" altLang="zh-CN" dirty="0">
                <a:latin typeface="微软雅黑" pitchFamily="34" charset="-122"/>
                <a:ea typeface="微软雅黑" pitchFamily="34" charset="-122"/>
              </a:rPr>
              <a:t>Over Fitting</a:t>
            </a:r>
            <a:r>
              <a:rPr lang="zh-CN" altLang="zh-CN" dirty="0">
                <a:latin typeface="微软雅黑" pitchFamily="34" charset="-122"/>
                <a:ea typeface="微软雅黑" pitchFamily="34" charset="-122"/>
              </a:rPr>
              <a:t>，即过拟合</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757363" y="184150"/>
            <a:ext cx="7386637" cy="498475"/>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kumimoji="1" lang="en-US" altLang="zh-CN" sz="2600" b="1" dirty="0"/>
              <a:t>2  </a:t>
            </a:r>
            <a:r>
              <a:rPr lang="zh-CN" altLang="en-US" sz="2600" b="1" dirty="0"/>
              <a:t>序列化方法</a:t>
            </a:r>
            <a:endParaRPr kumimoji="1" lang="zh-CN" altLang="en-US" sz="2600" b="1" dirty="0"/>
          </a:p>
        </p:txBody>
      </p:sp>
    </p:spTree>
    <p:extLst>
      <p:ext uri="{BB962C8B-B14F-4D97-AF65-F5344CB8AC3E}">
        <p14:creationId xmlns:p14="http://schemas.microsoft.com/office/powerpoint/2010/main" val="142041757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087563" y="842963"/>
            <a:ext cx="7056437" cy="2305050"/>
          </a:xfrm>
          <a:prstGeom prst="rect">
            <a:avLst/>
          </a:prstGeom>
        </p:spPr>
        <p:txBody>
          <a:bodyPr/>
          <a:lstStyle/>
          <a:p>
            <a:pPr marL="0" lvl="1" indent="0" algn="just">
              <a:lnSpc>
                <a:spcPct val="150000"/>
              </a:lnSpc>
              <a:buNone/>
            </a:pPr>
            <a:r>
              <a:rPr lang="en-US" altLang="zh-CN" sz="1800" b="1" dirty="0" err="1">
                <a:latin typeface="微软雅黑" pitchFamily="34" charset="-122"/>
                <a:ea typeface="微软雅黑" pitchFamily="34" charset="-122"/>
              </a:rPr>
              <a:t>AdaBoost</a:t>
            </a:r>
            <a:r>
              <a:rPr lang="zh-CN" altLang="zh-CN" sz="1800" b="1" dirty="0">
                <a:latin typeface="微软雅黑" pitchFamily="34" charset="-122"/>
                <a:ea typeface="微软雅黑" pitchFamily="34" charset="-122"/>
              </a:rPr>
              <a:t>算法的应用：</a:t>
            </a:r>
          </a:p>
          <a:p>
            <a:pPr lvl="2" algn="just">
              <a:lnSpc>
                <a:spcPct val="150000"/>
              </a:lnSpc>
            </a:pPr>
            <a:r>
              <a:rPr lang="zh-CN" altLang="zh-CN" dirty="0">
                <a:latin typeface="微软雅黑" pitchFamily="34" charset="-122"/>
                <a:ea typeface="微软雅黑" pitchFamily="34" charset="-122"/>
              </a:rPr>
              <a:t>用于二值分类或多分类的应用场景</a:t>
            </a:r>
            <a:r>
              <a:rPr lang="zh-CN" altLang="en-US" dirty="0">
                <a:latin typeface="微软雅黑" pitchFamily="34" charset="-122"/>
                <a:ea typeface="微软雅黑" pitchFamily="34" charset="-122"/>
              </a:rPr>
              <a:t>；</a:t>
            </a:r>
            <a:endParaRPr lang="zh-CN" altLang="zh-CN"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用于特征选择</a:t>
            </a:r>
            <a:r>
              <a:rPr lang="en-US" altLang="zh-CN" dirty="0">
                <a:latin typeface="微软雅黑" pitchFamily="34" charset="-122"/>
                <a:ea typeface="微软雅黑" pitchFamily="34" charset="-122"/>
              </a:rPr>
              <a:t>(Feature Selection) </a:t>
            </a:r>
            <a:r>
              <a:rPr lang="zh-CN" altLang="en-US" dirty="0">
                <a:latin typeface="微软雅黑" pitchFamily="34" charset="-122"/>
                <a:ea typeface="微软雅黑" pitchFamily="34" charset="-122"/>
              </a:rPr>
              <a:t>；</a:t>
            </a:r>
            <a:endParaRPr lang="zh-CN" altLang="zh-CN" dirty="0">
              <a:latin typeface="微软雅黑" pitchFamily="34" charset="-122"/>
              <a:ea typeface="微软雅黑" pitchFamily="34" charset="-122"/>
            </a:endParaRPr>
          </a:p>
          <a:p>
            <a:pPr lvl="2" algn="just">
              <a:lnSpc>
                <a:spcPct val="150000"/>
              </a:lnSpc>
            </a:pPr>
            <a:r>
              <a:rPr lang="zh-CN" altLang="zh-CN" dirty="0">
                <a:latin typeface="微软雅黑" pitchFamily="34" charset="-122"/>
                <a:ea typeface="微软雅黑" pitchFamily="34" charset="-122"/>
              </a:rPr>
              <a:t>无需变动原有分类器，而是通过增加新的分类器，可以提升分类器的性能。</a:t>
            </a: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757363" y="184150"/>
            <a:ext cx="7386637" cy="498475"/>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r>
              <a:rPr kumimoji="1" lang="en-US" altLang="zh-CN" sz="2600" b="1" dirty="0"/>
              <a:t>2  </a:t>
            </a:r>
            <a:r>
              <a:rPr lang="zh-CN" altLang="en-US" sz="2600" b="1" dirty="0"/>
              <a:t>序列化方法</a:t>
            </a:r>
            <a:endParaRPr kumimoji="1" lang="zh-CN" altLang="en-US" sz="2600" b="1" dirty="0"/>
          </a:p>
        </p:txBody>
      </p:sp>
    </p:spTree>
    <p:extLst>
      <p:ext uri="{BB962C8B-B14F-4D97-AF65-F5344CB8AC3E}">
        <p14:creationId xmlns:p14="http://schemas.microsoft.com/office/powerpoint/2010/main" val="279846204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65313" y="842963"/>
            <a:ext cx="7278687" cy="3889375"/>
          </a:xfrm>
          <a:prstGeom prst="rect">
            <a:avLst/>
          </a:prstGeom>
        </p:spPr>
        <p:txBody>
          <a:bodyPr/>
          <a:lstStyle/>
          <a:p>
            <a:pPr lvl="1" algn="just">
              <a:lnSpc>
                <a:spcPct val="150000"/>
              </a:lnSpc>
              <a:buFont typeface="Wingdings" pitchFamily="2" charset="2"/>
              <a:buChar char="u"/>
            </a:pPr>
            <a:r>
              <a:rPr lang="zh-CN" altLang="en-US" sz="1800" b="1" dirty="0">
                <a:latin typeface="微软雅黑" pitchFamily="34" charset="-122"/>
                <a:ea typeface="微软雅黑" pitchFamily="34" charset="-122"/>
              </a:rPr>
              <a:t>下面采用</a:t>
            </a:r>
            <a:r>
              <a:rPr lang="en-US" altLang="zh-CN" sz="1800" b="1" dirty="0" err="1">
                <a:latin typeface="微软雅黑" pitchFamily="34" charset="-122"/>
                <a:ea typeface="微软雅黑" pitchFamily="34" charset="-122"/>
              </a:rPr>
              <a:t>Sklearn</a:t>
            </a:r>
            <a:r>
              <a:rPr lang="zh-CN" altLang="en-US" sz="1800" b="1" dirty="0">
                <a:latin typeface="微软雅黑" pitchFamily="34" charset="-122"/>
                <a:ea typeface="微软雅黑" pitchFamily="34" charset="-122"/>
              </a:rPr>
              <a:t>为鸢尾花数据集构建</a:t>
            </a:r>
            <a:r>
              <a:rPr lang="en-US" altLang="zh-CN" sz="1800" b="1" dirty="0" err="1">
                <a:latin typeface="微软雅黑" pitchFamily="34" charset="-122"/>
                <a:ea typeface="微软雅黑" pitchFamily="34" charset="-122"/>
              </a:rPr>
              <a:t>AdaBoost</a:t>
            </a:r>
            <a:r>
              <a:rPr lang="zh-CN" altLang="en-US" sz="1800" b="1" dirty="0">
                <a:latin typeface="微软雅黑" pitchFamily="34" charset="-122"/>
                <a:ea typeface="微软雅黑" pitchFamily="34" charset="-122"/>
              </a:rPr>
              <a:t>模型，</a:t>
            </a:r>
            <a:r>
              <a:rPr lang="en-US" altLang="zh-CN" sz="1800" b="1" dirty="0" err="1">
                <a:latin typeface="微软雅黑" pitchFamily="34" charset="-122"/>
                <a:ea typeface="微软雅黑" pitchFamily="34" charset="-122"/>
              </a:rPr>
              <a:t>Sklearn</a:t>
            </a:r>
            <a:r>
              <a:rPr lang="zh-CN" altLang="en-US" sz="1800" b="1" dirty="0">
                <a:latin typeface="微软雅黑" pitchFamily="34" charset="-122"/>
                <a:ea typeface="微软雅黑" pitchFamily="34" charset="-122"/>
              </a:rPr>
              <a:t>库的</a:t>
            </a:r>
            <a:r>
              <a:rPr lang="en-US" altLang="zh-CN" sz="1800" b="1" dirty="0">
                <a:latin typeface="微软雅黑" pitchFamily="34" charset="-122"/>
                <a:ea typeface="微软雅黑" pitchFamily="34" charset="-122"/>
              </a:rPr>
              <a:t>ensemble</a:t>
            </a:r>
            <a:r>
              <a:rPr lang="zh-CN" altLang="en-US" sz="1800" b="1" dirty="0">
                <a:latin typeface="微软雅黑" pitchFamily="34" charset="-122"/>
                <a:ea typeface="微软雅黑" pitchFamily="34" charset="-122"/>
              </a:rPr>
              <a:t>模块中拥有</a:t>
            </a:r>
            <a:r>
              <a:rPr lang="en-US" altLang="zh-CN" sz="1800" b="1" dirty="0" err="1">
                <a:latin typeface="微软雅黑" pitchFamily="34" charset="-122"/>
                <a:ea typeface="微软雅黑" pitchFamily="34" charset="-122"/>
              </a:rPr>
              <a:t>AdaBoost</a:t>
            </a:r>
            <a:r>
              <a:rPr lang="zh-CN" altLang="en-US" sz="1800" b="1" dirty="0">
                <a:latin typeface="微软雅黑" pitchFamily="34" charset="-122"/>
                <a:ea typeface="微软雅黑" pitchFamily="34" charset="-122"/>
              </a:rPr>
              <a:t>模型（</a:t>
            </a:r>
            <a:r>
              <a:rPr lang="en-US" altLang="zh-CN" sz="1800" b="1" dirty="0">
                <a:latin typeface="微软雅黑" pitchFamily="34" charset="-122"/>
                <a:ea typeface="微软雅黑" pitchFamily="34" charset="-122"/>
              </a:rPr>
              <a:t> </a:t>
            </a:r>
            <a:r>
              <a:rPr lang="en-US" altLang="zh-CN" sz="1800" b="1" dirty="0" err="1">
                <a:latin typeface="微软雅黑" pitchFamily="34" charset="-122"/>
                <a:ea typeface="微软雅黑" pitchFamily="34" charset="-122"/>
              </a:rPr>
              <a:t>AdaBoost</a:t>
            </a:r>
            <a:r>
              <a:rPr lang="en-US" altLang="zh-CN" sz="1800" b="1" dirty="0">
                <a:latin typeface="微软雅黑" pitchFamily="34" charset="-122"/>
                <a:ea typeface="微软雅黑" pitchFamily="34" charset="-122"/>
              </a:rPr>
              <a:t> Classifier</a:t>
            </a:r>
            <a:r>
              <a:rPr lang="zh-CN" altLang="en-US" sz="1800" b="1" dirty="0">
                <a:latin typeface="微软雅黑" pitchFamily="34" charset="-122"/>
                <a:ea typeface="微软雅黑" pitchFamily="34" charset="-122"/>
              </a:rPr>
              <a:t>），只需要将数据集导入然后放入模型进行训练。</a:t>
            </a:r>
          </a:p>
          <a:p>
            <a:pPr lvl="1" algn="just">
              <a:lnSpc>
                <a:spcPct val="150000"/>
              </a:lnSpc>
            </a:pPr>
            <a:r>
              <a:rPr lang="zh-CN" altLang="en-US" dirty="0">
                <a:latin typeface="微软雅黑" pitchFamily="34" charset="-122"/>
                <a:ea typeface="微软雅黑" pitchFamily="34" charset="-122"/>
              </a:rPr>
              <a:t>获取鸢尾花数据集：</a:t>
            </a:r>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库的</a:t>
            </a:r>
            <a:r>
              <a:rPr lang="en-US" altLang="zh-CN" dirty="0">
                <a:latin typeface="微软雅黑" pitchFamily="34" charset="-122"/>
                <a:ea typeface="微软雅黑" pitchFamily="34" charset="-122"/>
              </a:rPr>
              <a:t>datasets</a:t>
            </a:r>
            <a:r>
              <a:rPr lang="zh-CN" altLang="en-US" dirty="0">
                <a:latin typeface="微软雅黑" pitchFamily="34" charset="-122"/>
                <a:ea typeface="微软雅黑" pitchFamily="34" charset="-122"/>
              </a:rPr>
              <a:t>包含有</a:t>
            </a:r>
            <a:r>
              <a:rPr lang="en-US" altLang="zh-CN" dirty="0">
                <a:latin typeface="微软雅黑" pitchFamily="34" charset="-122"/>
                <a:ea typeface="微软雅黑" pitchFamily="34" charset="-122"/>
              </a:rPr>
              <a:t>iris</a:t>
            </a:r>
            <a:r>
              <a:rPr lang="zh-CN" altLang="en-US" dirty="0">
                <a:latin typeface="微软雅黑" pitchFamily="34" charset="-122"/>
                <a:ea typeface="微软雅黑" pitchFamily="34" charset="-122"/>
              </a:rPr>
              <a:t>数据集，直接导入即可；</a:t>
            </a:r>
          </a:p>
          <a:p>
            <a:pPr lvl="1" algn="just">
              <a:lnSpc>
                <a:spcPct val="150000"/>
              </a:lnSpc>
            </a:pPr>
            <a:r>
              <a:rPr lang="zh-CN" altLang="en-US" dirty="0">
                <a:latin typeface="微软雅黑" pitchFamily="34" charset="-122"/>
                <a:ea typeface="微软雅黑" pitchFamily="34" charset="-122"/>
              </a:rPr>
              <a:t>构建</a:t>
            </a:r>
            <a:r>
              <a:rPr lang="en-US" altLang="zh-CN" dirty="0" err="1">
                <a:latin typeface="微软雅黑" pitchFamily="34" charset="-122"/>
                <a:ea typeface="微软雅黑" pitchFamily="34" charset="-122"/>
              </a:rPr>
              <a:t>AdaBoost</a:t>
            </a:r>
            <a:r>
              <a:rPr lang="zh-CN" altLang="en-US" dirty="0">
                <a:latin typeface="微软雅黑" pitchFamily="34" charset="-122"/>
                <a:ea typeface="微软雅黑" pitchFamily="34" charset="-122"/>
              </a:rPr>
              <a:t>模型：导入</a:t>
            </a:r>
            <a:r>
              <a:rPr lang="en-US" altLang="zh-CN" dirty="0">
                <a:latin typeface="微软雅黑" pitchFamily="34" charset="-122"/>
                <a:ea typeface="微软雅黑" pitchFamily="34" charset="-122"/>
              </a:rPr>
              <a:t>ensemble</a:t>
            </a:r>
            <a:r>
              <a:rPr lang="zh-CN" altLang="en-US" dirty="0">
                <a:latin typeface="微软雅黑" pitchFamily="34" charset="-122"/>
                <a:ea typeface="微软雅黑" pitchFamily="34" charset="-122"/>
              </a:rPr>
              <a:t>模块，选择</a:t>
            </a:r>
            <a:r>
              <a:rPr lang="en-US" altLang="zh-CN" dirty="0" err="1">
                <a:latin typeface="微软雅黑" pitchFamily="34" charset="-122"/>
                <a:ea typeface="微软雅黑" pitchFamily="34" charset="-122"/>
              </a:rPr>
              <a:t>AdaBoost</a:t>
            </a:r>
            <a:r>
              <a:rPr lang="en-US" altLang="zh-CN" dirty="0">
                <a:latin typeface="微软雅黑" pitchFamily="34" charset="-122"/>
                <a:ea typeface="微软雅黑" pitchFamily="34" charset="-122"/>
              </a:rPr>
              <a:t> Classifier</a:t>
            </a:r>
            <a:r>
              <a:rPr lang="zh-CN" altLang="en-US" dirty="0">
                <a:latin typeface="微软雅黑" pitchFamily="34" charset="-122"/>
                <a:ea typeface="微软雅黑" pitchFamily="34" charset="-122"/>
              </a:rPr>
              <a:t>模型，其中弱学习器的数量由参数 </a:t>
            </a:r>
            <a:r>
              <a:rPr lang="en-US" altLang="zh-CN" dirty="0" err="1">
                <a:latin typeface="微软雅黑" pitchFamily="34" charset="-122"/>
                <a:ea typeface="微软雅黑" pitchFamily="34" charset="-122"/>
              </a:rPr>
              <a:t>n_estimators</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来控制，我们这里设置</a:t>
            </a:r>
            <a:r>
              <a:rPr lang="en-US" altLang="zh-CN" dirty="0">
                <a:latin typeface="微软雅黑" pitchFamily="34" charset="-122"/>
                <a:ea typeface="微软雅黑" pitchFamily="34" charset="-122"/>
              </a:rPr>
              <a:t>100</a:t>
            </a:r>
            <a:r>
              <a:rPr lang="zh-CN" altLang="en-US" dirty="0">
                <a:latin typeface="微软雅黑" pitchFamily="34" charset="-122"/>
                <a:ea typeface="微软雅黑" pitchFamily="34" charset="-122"/>
              </a:rPr>
              <a:t>个，然后训练计算其预测准确率。采用</a:t>
            </a:r>
            <a:r>
              <a:rPr lang="en-US" altLang="zh-CN" dirty="0" err="1">
                <a:latin typeface="微软雅黑" pitchFamily="34" charset="-122"/>
                <a:ea typeface="微软雅黑" pitchFamily="34" charset="-122"/>
              </a:rPr>
              <a:t>train_test_split</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方法划分数据集为训练集与测试集，</a:t>
            </a:r>
            <a:r>
              <a:rPr lang="en-US" altLang="zh-CN" dirty="0">
                <a:latin typeface="微软雅黑" pitchFamily="34" charset="-122"/>
                <a:ea typeface="微软雅黑" pitchFamily="34" charset="-122"/>
              </a:rPr>
              <a:t>fit</a:t>
            </a:r>
            <a:r>
              <a:rPr lang="zh-CN" altLang="en-US" dirty="0">
                <a:latin typeface="微软雅黑" pitchFamily="34" charset="-122"/>
                <a:ea typeface="微软雅黑" pitchFamily="34" charset="-122"/>
              </a:rPr>
              <a:t>方法对训练集进行训练，</a:t>
            </a:r>
            <a:r>
              <a:rPr lang="en-US" altLang="zh-CN" dirty="0">
                <a:latin typeface="微软雅黑" pitchFamily="34" charset="-122"/>
                <a:ea typeface="微软雅黑" pitchFamily="34" charset="-122"/>
              </a:rPr>
              <a:t>predict</a:t>
            </a:r>
            <a:r>
              <a:rPr lang="zh-CN" altLang="en-US" dirty="0">
                <a:latin typeface="微软雅黑" pitchFamily="34" charset="-122"/>
                <a:ea typeface="微软雅黑" pitchFamily="34" charset="-122"/>
              </a:rPr>
              <a:t>方法返回预测结果；</a:t>
            </a:r>
          </a:p>
          <a:p>
            <a:pPr lvl="1" algn="just">
              <a:lnSpc>
                <a:spcPct val="150000"/>
              </a:lnSpc>
            </a:pPr>
            <a:r>
              <a:rPr lang="zh-CN" altLang="en-US" dirty="0">
                <a:latin typeface="微软雅黑" pitchFamily="34" charset="-122"/>
                <a:ea typeface="微软雅黑" pitchFamily="34" charset="-122"/>
              </a:rPr>
              <a:t>计算模型的预测准确率：计算模型在训练集和测试集的识别准确率。</a:t>
            </a: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757363" y="184150"/>
            <a:ext cx="7386637" cy="498475"/>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en-US" altLang="zh-CN" sz="2400" dirty="0" err="1"/>
              <a:t>Sklearn</a:t>
            </a:r>
            <a:r>
              <a:rPr lang="zh-CN" altLang="en-US" sz="2400" dirty="0"/>
              <a:t>实现</a:t>
            </a:r>
            <a:r>
              <a:rPr lang="en-US" altLang="zh-CN" sz="2400" dirty="0" err="1"/>
              <a:t>AdaBoost</a:t>
            </a:r>
            <a:r>
              <a:rPr lang="zh-CN" altLang="en-US" sz="2400" dirty="0"/>
              <a:t>算法 </a:t>
            </a:r>
            <a:endParaRPr lang="en-US" altLang="zh-CN" sz="2400" dirty="0"/>
          </a:p>
        </p:txBody>
      </p:sp>
    </p:spTree>
    <p:extLst>
      <p:ext uri="{BB962C8B-B14F-4D97-AF65-F5344CB8AC3E}">
        <p14:creationId xmlns:p14="http://schemas.microsoft.com/office/powerpoint/2010/main" val="318238306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内容占位符 8"/>
          <p:cNvGraphicFramePr>
            <a:graphicFrameLocks noGrp="1"/>
          </p:cNvGraphicFramePr>
          <p:nvPr>
            <p:ph idx="4294967295"/>
            <p:extLst>
              <p:ext uri="{D42A27DB-BD31-4B8C-83A1-F6EECF244321}">
                <p14:modId xmlns:p14="http://schemas.microsoft.com/office/powerpoint/2010/main" val="617978233"/>
              </p:ext>
            </p:extLst>
          </p:nvPr>
        </p:nvGraphicFramePr>
        <p:xfrm>
          <a:off x="1892300" y="915988"/>
          <a:ext cx="7251649" cy="2117015"/>
        </p:xfrm>
        <a:graphic>
          <a:graphicData uri="http://schemas.openxmlformats.org/drawingml/2006/table">
            <a:tbl>
              <a:tblPr firstRow="1" firstCol="1" bandRow="1">
                <a:tableStyleId>{5C22544A-7EE6-4342-B048-85BDC9FD1C3A}</a:tableStyleId>
              </a:tblPr>
              <a:tblGrid>
                <a:gridCol w="7251649">
                  <a:extLst>
                    <a:ext uri="{9D8B030D-6E8A-4147-A177-3AD203B41FA5}">
                      <a16:colId xmlns:a16="http://schemas.microsoft.com/office/drawing/2014/main" xmlns="" val="20000"/>
                    </a:ext>
                  </a:extLst>
                </a:gridCol>
              </a:tblGrid>
              <a:tr h="246888">
                <a:tc>
                  <a:txBody>
                    <a:bodyPr/>
                    <a:lstStyle/>
                    <a:p>
                      <a:pPr algn="ctr">
                        <a:lnSpc>
                          <a:spcPct val="120000"/>
                        </a:lnSpc>
                        <a:spcAft>
                          <a:spcPts val="0"/>
                        </a:spcAft>
                      </a:pPr>
                      <a:r>
                        <a:rPr lang="en-US" altLang="zh-CN" sz="1400" b="1" kern="1200" dirty="0" err="1">
                          <a:solidFill>
                            <a:srgbClr val="002060"/>
                          </a:solidFill>
                          <a:effectLst/>
                          <a:latin typeface="+mn-lt"/>
                          <a:ea typeface="+mn-ea"/>
                          <a:cs typeface="+mn-cs"/>
                        </a:rPr>
                        <a:t>AdaBoost</a:t>
                      </a:r>
                      <a:r>
                        <a:rPr lang="zh-CN" altLang="en-US" sz="1400" b="1" kern="1200" dirty="0">
                          <a:solidFill>
                            <a:srgbClr val="002060"/>
                          </a:solidFill>
                          <a:effectLst/>
                          <a:latin typeface="+mn-lt"/>
                          <a:ea typeface="+mn-ea"/>
                          <a:cs typeface="+mn-cs"/>
                        </a:rPr>
                        <a:t>分类</a:t>
                      </a:r>
                      <a:r>
                        <a:rPr lang="zh-CN" altLang="zh-CN" sz="1400" b="1" kern="1200" dirty="0">
                          <a:solidFill>
                            <a:srgbClr val="002060"/>
                          </a:solidFill>
                          <a:effectLst/>
                          <a:latin typeface="+mn-lt"/>
                          <a:ea typeface="+mn-ea"/>
                          <a:cs typeface="+mn-cs"/>
                        </a:rPr>
                        <a:t>模型</a:t>
                      </a:r>
                      <a:endParaRPr lang="zh-CN" sz="11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1860983">
                <a:tc>
                  <a:txBody>
                    <a:bodyPr/>
                    <a:lstStyle/>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sklearn.model_selection</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cross_val_score</a:t>
                      </a:r>
                      <a:endParaRPr lang="en-US"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sklearn.datasets</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load_iris</a:t>
                      </a:r>
                      <a:endParaRPr lang="en-US"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sklearn.ensemble</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AdaBoostClassifier</a:t>
                      </a:r>
                      <a:endParaRPr lang="en-US"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X = </a:t>
                      </a:r>
                      <a:r>
                        <a:rPr lang="en-US" altLang="zh-CN" sz="1400" b="1" kern="1200" dirty="0" err="1">
                          <a:solidFill>
                            <a:schemeClr val="accent4"/>
                          </a:solidFill>
                          <a:effectLst/>
                          <a:latin typeface="+mn-lt"/>
                          <a:ea typeface="+mn-ea"/>
                          <a:cs typeface="+mn-cs"/>
                        </a:rPr>
                        <a:t>load_iris</a:t>
                      </a:r>
                      <a:r>
                        <a:rPr lang="en-US" altLang="zh-CN" sz="1400" b="1" kern="1200" dirty="0">
                          <a:solidFill>
                            <a:schemeClr val="accent4"/>
                          </a:solidFill>
                          <a:effectLst/>
                          <a:latin typeface="+mn-lt"/>
                          <a:ea typeface="+mn-ea"/>
                          <a:cs typeface="+mn-cs"/>
                        </a:rPr>
                        <a:t>().data</a:t>
                      </a:r>
                    </a:p>
                    <a:p>
                      <a:r>
                        <a:rPr lang="en-US" altLang="zh-CN" sz="1400" b="1" kern="1200" dirty="0">
                          <a:solidFill>
                            <a:schemeClr val="accent4"/>
                          </a:solidFill>
                          <a:effectLst/>
                          <a:latin typeface="+mn-lt"/>
                          <a:ea typeface="+mn-ea"/>
                          <a:cs typeface="+mn-cs"/>
                        </a:rPr>
                        <a:t>Y = </a:t>
                      </a:r>
                      <a:r>
                        <a:rPr lang="en-US" altLang="zh-CN" sz="1400" b="1" kern="1200" dirty="0" err="1">
                          <a:solidFill>
                            <a:schemeClr val="accent4"/>
                          </a:solidFill>
                          <a:effectLst/>
                          <a:latin typeface="+mn-lt"/>
                          <a:ea typeface="+mn-ea"/>
                          <a:cs typeface="+mn-cs"/>
                        </a:rPr>
                        <a:t>load_iris</a:t>
                      </a:r>
                      <a:r>
                        <a:rPr lang="en-US" altLang="zh-CN" sz="1400" b="1" kern="1200" dirty="0">
                          <a:solidFill>
                            <a:schemeClr val="accent4"/>
                          </a:solidFill>
                          <a:effectLst/>
                          <a:latin typeface="+mn-lt"/>
                          <a:ea typeface="+mn-ea"/>
                          <a:cs typeface="+mn-cs"/>
                        </a:rPr>
                        <a:t>().target</a:t>
                      </a:r>
                    </a:p>
                    <a:p>
                      <a:r>
                        <a:rPr lang="en-US" altLang="zh-CN" sz="1400" b="1" kern="1200" dirty="0" err="1">
                          <a:solidFill>
                            <a:schemeClr val="accent4"/>
                          </a:solidFill>
                          <a:effectLst/>
                          <a:latin typeface="+mn-lt"/>
                          <a:ea typeface="+mn-ea"/>
                          <a:cs typeface="+mn-cs"/>
                        </a:rPr>
                        <a:t>clf</a:t>
                      </a:r>
                      <a:r>
                        <a:rPr lang="en-US" altLang="zh-CN" sz="1400" b="1" kern="1200" dirty="0">
                          <a:solidFill>
                            <a:schemeClr val="accent4"/>
                          </a:solidFill>
                          <a:effectLst/>
                          <a:latin typeface="+mn-lt"/>
                          <a:ea typeface="+mn-ea"/>
                          <a:cs typeface="+mn-cs"/>
                        </a:rPr>
                        <a:t> = </a:t>
                      </a:r>
                      <a:r>
                        <a:rPr lang="en-US" altLang="zh-CN" sz="1400" b="1" kern="1200" dirty="0" err="1">
                          <a:solidFill>
                            <a:schemeClr val="accent4"/>
                          </a:solidFill>
                          <a:effectLst/>
                          <a:latin typeface="+mn-lt"/>
                          <a:ea typeface="+mn-ea"/>
                          <a:cs typeface="+mn-cs"/>
                        </a:rPr>
                        <a:t>AdaBoostClassifier</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n_estimators</a:t>
                      </a:r>
                      <a:r>
                        <a:rPr lang="en-US" altLang="zh-CN" sz="1400" b="1" kern="1200" dirty="0">
                          <a:solidFill>
                            <a:schemeClr val="accent4"/>
                          </a:solidFill>
                          <a:effectLst/>
                          <a:latin typeface="+mn-lt"/>
                          <a:ea typeface="+mn-ea"/>
                          <a:cs typeface="+mn-cs"/>
                        </a:rPr>
                        <a:t>=100) </a:t>
                      </a:r>
                    </a:p>
                    <a:p>
                      <a:r>
                        <a:rPr lang="en-US" altLang="zh-CN" sz="1400" b="1" kern="1200" dirty="0">
                          <a:solidFill>
                            <a:schemeClr val="accent4"/>
                          </a:solidFill>
                          <a:effectLst/>
                          <a:latin typeface="+mn-lt"/>
                          <a:ea typeface="+mn-ea"/>
                          <a:cs typeface="+mn-cs"/>
                        </a:rPr>
                        <a:t>scores = </a:t>
                      </a:r>
                      <a:r>
                        <a:rPr lang="en-US" altLang="zh-CN" sz="1400" b="1" kern="1200" dirty="0" err="1">
                          <a:solidFill>
                            <a:schemeClr val="accent4"/>
                          </a:solidFill>
                          <a:effectLst/>
                          <a:latin typeface="+mn-lt"/>
                          <a:ea typeface="+mn-ea"/>
                          <a:cs typeface="+mn-cs"/>
                        </a:rPr>
                        <a:t>cross_val_score</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clf</a:t>
                      </a:r>
                      <a:r>
                        <a:rPr lang="en-US" altLang="zh-CN" sz="1400" b="1" kern="1200" dirty="0">
                          <a:solidFill>
                            <a:schemeClr val="accent4"/>
                          </a:solidFill>
                          <a:effectLst/>
                          <a:latin typeface="+mn-lt"/>
                          <a:ea typeface="+mn-ea"/>
                          <a:cs typeface="+mn-cs"/>
                        </a:rPr>
                        <a:t>, X, Y) </a:t>
                      </a:r>
                    </a:p>
                    <a:p>
                      <a:r>
                        <a:rPr lang="en-US" altLang="zh-CN" sz="1400" b="1" kern="1200" dirty="0">
                          <a:solidFill>
                            <a:schemeClr val="accent4"/>
                          </a:solidFill>
                          <a:effectLst/>
                          <a:latin typeface="+mn-lt"/>
                          <a:ea typeface="+mn-ea"/>
                          <a:cs typeface="+mn-cs"/>
                        </a:rPr>
                        <a:t>print('</a:t>
                      </a:r>
                      <a:r>
                        <a:rPr lang="en-US" altLang="zh-CN" sz="1400" b="1" kern="1200" dirty="0" err="1">
                          <a:solidFill>
                            <a:schemeClr val="accent4"/>
                          </a:solidFill>
                          <a:effectLst/>
                          <a:latin typeface="+mn-lt"/>
                          <a:ea typeface="+mn-ea"/>
                          <a:cs typeface="+mn-cs"/>
                        </a:rPr>
                        <a:t>AdaBoost</a:t>
                      </a:r>
                      <a:r>
                        <a:rPr lang="zh-CN" altLang="en-US" sz="1400" b="1" kern="1200" dirty="0">
                          <a:solidFill>
                            <a:schemeClr val="accent4"/>
                          </a:solidFill>
                          <a:effectLst/>
                          <a:latin typeface="+mn-lt"/>
                          <a:ea typeface="+mn-ea"/>
                          <a:cs typeface="+mn-cs"/>
                        </a:rPr>
                        <a:t>准确率：</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scores.mean</a:t>
                      </a:r>
                      <a:r>
                        <a:rPr lang="en-US" altLang="zh-CN" sz="1400" b="1" kern="1200" dirty="0">
                          <a:solidFill>
                            <a:schemeClr val="accent4"/>
                          </a:solidFill>
                          <a:effectLst/>
                          <a:latin typeface="+mn-lt"/>
                          <a:ea typeface="+mn-ea"/>
                          <a:cs typeface="+mn-cs"/>
                        </a:rPr>
                        <a:t>())</a:t>
                      </a:r>
                      <a:endParaRPr lang="zh-CN" altLang="zh-CN" sz="1400" b="1" kern="1200" dirty="0">
                        <a:solidFill>
                          <a:schemeClr val="accent4"/>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内容占位符 8"/>
          <p:cNvGraphicFramePr>
            <a:graphicFrameLocks/>
          </p:cNvGraphicFramePr>
          <p:nvPr>
            <p:extLst>
              <p:ext uri="{D42A27DB-BD31-4B8C-83A1-F6EECF244321}">
                <p14:modId xmlns:p14="http://schemas.microsoft.com/office/powerpoint/2010/main" val="3258077530"/>
              </p:ext>
            </p:extLst>
          </p:nvPr>
        </p:nvGraphicFramePr>
        <p:xfrm>
          <a:off x="1757363" y="3435846"/>
          <a:ext cx="7135117" cy="443795"/>
        </p:xfrm>
        <a:graphic>
          <a:graphicData uri="http://schemas.openxmlformats.org/drawingml/2006/table">
            <a:tbl>
              <a:tblPr firstRow="1" firstCol="1" bandRow="1">
                <a:tableStyleId>{5C22544A-7EE6-4342-B048-85BDC9FD1C3A}</a:tableStyleId>
              </a:tblPr>
              <a:tblGrid>
                <a:gridCol w="7135117">
                  <a:extLst>
                    <a:ext uri="{9D8B030D-6E8A-4147-A177-3AD203B41FA5}">
                      <a16:colId xmlns:a16="http://schemas.microsoft.com/office/drawing/2014/main" xmlns="" val="20000"/>
                    </a:ext>
                  </a:extLst>
                </a:gridCol>
              </a:tblGrid>
              <a:tr h="224984">
                <a:tc>
                  <a:txBody>
                    <a:bodyPr/>
                    <a:lstStyle/>
                    <a:p>
                      <a:pPr algn="ctr">
                        <a:lnSpc>
                          <a:spcPct val="120000"/>
                        </a:lnSpc>
                        <a:spcAft>
                          <a:spcPts val="0"/>
                        </a:spcAft>
                      </a:pPr>
                      <a:r>
                        <a:rPr lang="zh-CN" altLang="en-US" sz="1100" kern="100" dirty="0">
                          <a:effectLst/>
                          <a:latin typeface="Times New Roman" panose="02020603050405020304" pitchFamily="18" charset="0"/>
                          <a:ea typeface="宋体" panose="02010600030101010101" pitchFamily="2" charset="-122"/>
                          <a:cs typeface="Times New Roman" panose="02020603050405020304" pitchFamily="18" charset="0"/>
                        </a:rPr>
                        <a:t>运行及结果</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218811">
                <a:tc>
                  <a:txBody>
                    <a:bodyPr/>
                    <a:lstStyle/>
                    <a:p>
                      <a:r>
                        <a:rPr lang="en-US" altLang="zh-CN" sz="1400" b="1" kern="1200" dirty="0" err="1">
                          <a:solidFill>
                            <a:schemeClr val="accent4"/>
                          </a:solidFill>
                          <a:effectLst/>
                          <a:latin typeface="+mn-lt"/>
                          <a:ea typeface="+mn-ea"/>
                          <a:cs typeface="+mn-cs"/>
                        </a:rPr>
                        <a:t>AdaBoost</a:t>
                      </a:r>
                      <a:r>
                        <a:rPr lang="zh-CN" altLang="en-US" sz="1400" b="1" kern="1200" dirty="0">
                          <a:solidFill>
                            <a:schemeClr val="accent4"/>
                          </a:solidFill>
                          <a:effectLst/>
                          <a:latin typeface="+mn-lt"/>
                          <a:ea typeface="+mn-ea"/>
                          <a:cs typeface="+mn-cs"/>
                        </a:rPr>
                        <a:t>准确率： </a:t>
                      </a:r>
                      <a:r>
                        <a:rPr lang="en-US" altLang="zh-CN" sz="1400" b="1" kern="1200" dirty="0">
                          <a:solidFill>
                            <a:schemeClr val="accent4"/>
                          </a:solidFill>
                          <a:effectLst/>
                          <a:latin typeface="+mn-lt"/>
                          <a:ea typeface="+mn-ea"/>
                          <a:cs typeface="+mn-cs"/>
                        </a:rPr>
                        <a:t>0.9599673202614379</a:t>
                      </a:r>
                      <a:endParaRPr lang="zh-CN" altLang="zh-CN" sz="1400" b="1" kern="1200" dirty="0">
                        <a:solidFill>
                          <a:schemeClr val="accent4"/>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7" name="标题 1"/>
          <p:cNvSpPr txBox="1">
            <a:spLocks/>
          </p:cNvSpPr>
          <p:nvPr/>
        </p:nvSpPr>
        <p:spPr>
          <a:xfrm>
            <a:off x="1757363" y="184150"/>
            <a:ext cx="7386637" cy="498475"/>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en-US" altLang="zh-CN" sz="2400" dirty="0" err="1"/>
              <a:t>Sklearn</a:t>
            </a:r>
            <a:r>
              <a:rPr lang="zh-CN" altLang="en-US" sz="2400" dirty="0"/>
              <a:t>实现</a:t>
            </a:r>
            <a:r>
              <a:rPr lang="en-US" altLang="zh-CN" sz="2400" dirty="0" err="1"/>
              <a:t>AdaBoost</a:t>
            </a:r>
            <a:r>
              <a:rPr lang="zh-CN" altLang="en-US" sz="2400" dirty="0"/>
              <a:t>算法 </a:t>
            </a:r>
            <a:endParaRPr lang="en-US" altLang="zh-CN" sz="2400" dirty="0"/>
          </a:p>
        </p:txBody>
      </p:sp>
    </p:spTree>
    <p:extLst>
      <p:ext uri="{BB962C8B-B14F-4D97-AF65-F5344CB8AC3E}">
        <p14:creationId xmlns:p14="http://schemas.microsoft.com/office/powerpoint/2010/main" val="1049683491"/>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85925" y="0"/>
            <a:ext cx="7458075" cy="771525"/>
          </a:xfrm>
          <a:prstGeom prst="rect">
            <a:avLst/>
          </a:prstGeom>
        </p:spPr>
        <p:txBody>
          <a:bodyPr/>
          <a:lstStyle/>
          <a:p>
            <a:pPr>
              <a:lnSpc>
                <a:spcPct val="150000"/>
              </a:lnSpc>
            </a:pPr>
            <a:r>
              <a:rPr kumimoji="1" lang="en-US" altLang="zh-CN" sz="2600" b="1" dirty="0">
                <a:latin typeface="微软雅黑" pitchFamily="34" charset="-122"/>
                <a:ea typeface="微软雅黑" pitchFamily="34" charset="-122"/>
              </a:rPr>
              <a:t>  3.  </a:t>
            </a:r>
            <a:r>
              <a:rPr lang="zh-CN" altLang="en-US" sz="2600" b="1" dirty="0">
                <a:latin typeface="微软雅黑" pitchFamily="34" charset="-122"/>
                <a:ea typeface="微软雅黑" pitchFamily="34" charset="-122"/>
              </a:rPr>
              <a:t>并行化方法</a:t>
            </a:r>
            <a:endParaRPr kumimoji="1" lang="zh-CN" altLang="en-US" sz="2600" b="1" dirty="0">
              <a:latin typeface="微软雅黑" pitchFamily="34" charset="-122"/>
              <a:ea typeface="微软雅黑" pitchFamily="34" charset="-122"/>
            </a:endParaRPr>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915565"/>
            <a:ext cx="7128791" cy="4032449"/>
          </a:xfrm>
          <a:prstGeom prst="rect">
            <a:avLst/>
          </a:prstGeom>
        </p:spPr>
        <p:txBody>
          <a:bodyPr/>
          <a:lstStyle/>
          <a:p>
            <a:pPr lvl="1" algn="just">
              <a:lnSpc>
                <a:spcPct val="200000"/>
              </a:lnSpc>
              <a:buFont typeface="Wingdings" pitchFamily="2" charset="2"/>
              <a:buChar char="l"/>
            </a:pPr>
            <a:r>
              <a:rPr lang="zh-CN" altLang="zh-CN" sz="1800" dirty="0">
                <a:latin typeface="微软雅黑" pitchFamily="34" charset="-122"/>
                <a:ea typeface="微软雅黑" pitchFamily="34" charset="-122"/>
              </a:rPr>
              <a:t>并行化方法需要个体学习器之间应该无较强的依赖关系，即各个个体学习器应该尽可能相互</a:t>
            </a:r>
            <a:r>
              <a:rPr lang="zh-CN" altLang="zh-CN" sz="1800" dirty="0" smtClean="0">
                <a:latin typeface="微软雅黑" pitchFamily="34" charset="-122"/>
                <a:ea typeface="微软雅黑" pitchFamily="34" charset="-122"/>
              </a:rPr>
              <a:t>独立</a:t>
            </a:r>
            <a:r>
              <a:rPr lang="zh-CN" altLang="en-US" sz="1800" dirty="0" smtClean="0">
                <a:latin typeface="微软雅黑" pitchFamily="34" charset="-122"/>
                <a:ea typeface="微软雅黑" pitchFamily="34" charset="-122"/>
              </a:rPr>
              <a:t>，</a:t>
            </a:r>
            <a:r>
              <a:rPr lang="zh-CN" altLang="zh-CN" sz="1800" dirty="0" smtClean="0">
                <a:latin typeface="微软雅黑" pitchFamily="34" charset="-122"/>
                <a:ea typeface="微软雅黑" pitchFamily="34" charset="-122"/>
              </a:rPr>
              <a:t>可以</a:t>
            </a:r>
            <a:r>
              <a:rPr lang="zh-CN" altLang="zh-CN" sz="1800" dirty="0">
                <a:latin typeface="微软雅黑" pitchFamily="34" charset="-122"/>
                <a:ea typeface="微软雅黑" pitchFamily="34" charset="-122"/>
              </a:rPr>
              <a:t>通过对一个给定的训练数据集采样出若干个不同的子集，且子集间相互有重叠，在各个子集有差异的同时保证子集数据量。</a:t>
            </a:r>
            <a:endParaRPr lang="en-US" altLang="zh-CN" sz="1800" dirty="0">
              <a:latin typeface="微软雅黑" pitchFamily="34" charset="-122"/>
              <a:ea typeface="微软雅黑" pitchFamily="34" charset="-122"/>
            </a:endParaRPr>
          </a:p>
          <a:p>
            <a:pPr lvl="1" algn="just">
              <a:lnSpc>
                <a:spcPct val="200000"/>
              </a:lnSpc>
              <a:buFont typeface="Wingdings" pitchFamily="2" charset="2"/>
              <a:buChar char="l"/>
            </a:pPr>
            <a:r>
              <a:rPr lang="zh-CN" altLang="zh-CN" sz="1800" dirty="0" smtClean="0">
                <a:latin typeface="微软雅黑" pitchFamily="34" charset="-122"/>
                <a:ea typeface="微软雅黑" pitchFamily="34" charset="-122"/>
              </a:rPr>
              <a:t>从</a:t>
            </a:r>
            <a:r>
              <a:rPr lang="zh-CN" altLang="zh-CN" sz="1800" dirty="0">
                <a:latin typeface="微软雅黑" pitchFamily="34" charset="-122"/>
                <a:ea typeface="微软雅黑" pitchFamily="34" charset="-122"/>
              </a:rPr>
              <a:t>每个子集中训练出一个基学习器，这样由于我们的训练数据有较大差异，所以我们可以保证基学习器之间没有较强的依赖关系。</a:t>
            </a:r>
            <a:endParaRPr lang="en-US" altLang="zh-CN" sz="18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9999216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7" y="915566"/>
            <a:ext cx="7308304" cy="3600872"/>
          </a:xfrm>
          <a:prstGeom prst="rect">
            <a:avLst/>
          </a:prstGeom>
        </p:spPr>
        <p:txBody>
          <a:bodyPr/>
          <a:lstStyle/>
          <a:p>
            <a:pPr marL="0" lvl="1" indent="0" algn="just">
              <a:lnSpc>
                <a:spcPct val="150000"/>
              </a:lnSpc>
              <a:buNone/>
            </a:pPr>
            <a:r>
              <a:rPr lang="en-US" altLang="zh-CN" sz="1800" dirty="0">
                <a:latin typeface="微软雅黑" pitchFamily="34" charset="-122"/>
                <a:ea typeface="微软雅黑" pitchFamily="34" charset="-122"/>
              </a:rPr>
              <a:t>Bagging</a:t>
            </a:r>
          </a:p>
          <a:p>
            <a:pPr lvl="2">
              <a:lnSpc>
                <a:spcPct val="150000"/>
              </a:lnSpc>
            </a:pPr>
            <a:r>
              <a:rPr lang="en-US" altLang="zh-CN" dirty="0">
                <a:latin typeface="微软雅黑" pitchFamily="34" charset="-122"/>
                <a:ea typeface="微软雅黑" pitchFamily="34" charset="-122"/>
              </a:rPr>
              <a:t>Bagging</a:t>
            </a:r>
            <a:r>
              <a:rPr lang="zh-CN" altLang="zh-CN" dirty="0">
                <a:latin typeface="微软雅黑" pitchFamily="34" charset="-122"/>
                <a:ea typeface="微软雅黑" pitchFamily="34" charset="-122"/>
              </a:rPr>
              <a:t>是并行化集成学习最著名的代表。它基于自助采样法获取数据集，原理是在原始数据集选择</a:t>
            </a:r>
            <a:r>
              <a:rPr lang="en-US" altLang="zh-CN" dirty="0">
                <a:latin typeface="微软雅黑" pitchFamily="34" charset="-122"/>
                <a:ea typeface="微软雅黑" pitchFamily="34" charset="-122"/>
              </a:rPr>
              <a:t>T</a:t>
            </a:r>
            <a:r>
              <a:rPr lang="zh-CN" altLang="zh-CN" dirty="0">
                <a:latin typeface="微软雅黑" pitchFamily="34" charset="-122"/>
                <a:ea typeface="微软雅黑" pitchFamily="34" charset="-122"/>
              </a:rPr>
              <a:t>次后得到</a:t>
            </a:r>
            <a:r>
              <a:rPr lang="en-US" altLang="zh-CN" dirty="0">
                <a:latin typeface="微软雅黑" pitchFamily="34" charset="-122"/>
                <a:ea typeface="微软雅黑" pitchFamily="34" charset="-122"/>
              </a:rPr>
              <a:t>T</a:t>
            </a:r>
            <a:r>
              <a:rPr lang="zh-CN" altLang="zh-CN" dirty="0">
                <a:latin typeface="微软雅黑" pitchFamily="34" charset="-122"/>
                <a:ea typeface="微软雅黑" pitchFamily="34" charset="-122"/>
              </a:rPr>
              <a:t>个新数据集，通过放回取样得到。基于每个采样集训练出一个基学习器，再将这些基学习器结合，在对预测输出进行结合时，</a:t>
            </a:r>
            <a:r>
              <a:rPr lang="en-US" altLang="zh-CN" dirty="0">
                <a:latin typeface="微软雅黑" pitchFamily="34" charset="-122"/>
                <a:ea typeface="微软雅黑" pitchFamily="34" charset="-122"/>
              </a:rPr>
              <a:t>Bagging</a:t>
            </a:r>
            <a:r>
              <a:rPr lang="zh-CN" altLang="zh-CN" dirty="0">
                <a:latin typeface="微软雅黑" pitchFamily="34" charset="-122"/>
                <a:ea typeface="微软雅黑" pitchFamily="34" charset="-122"/>
              </a:rPr>
              <a:t>通常对分类任务使用简单投票法，对回归任务采用简单平均法。</a:t>
            </a:r>
            <a:endParaRPr lang="en-US" altLang="zh-CN" dirty="0">
              <a:latin typeface="微软雅黑" pitchFamily="34" charset="-122"/>
              <a:ea typeface="微软雅黑" pitchFamily="34" charset="-122"/>
            </a:endParaRPr>
          </a:p>
          <a:p>
            <a:pPr lvl="2">
              <a:lnSpc>
                <a:spcPct val="150000"/>
              </a:lnSpc>
            </a:pPr>
            <a:r>
              <a:rPr lang="zh-CN" altLang="zh-CN" dirty="0">
                <a:latin typeface="微软雅黑" pitchFamily="34" charset="-122"/>
                <a:ea typeface="微软雅黑" pitchFamily="34" charset="-122"/>
              </a:rPr>
              <a:t>采用自助采样法还有一个优点，因为</a:t>
            </a:r>
            <a:r>
              <a:rPr lang="en-US" altLang="zh-CN" dirty="0">
                <a:latin typeface="微软雅黑" pitchFamily="34" charset="-122"/>
                <a:ea typeface="微软雅黑" pitchFamily="34" charset="-122"/>
              </a:rPr>
              <a:t>bagging</a:t>
            </a:r>
            <a:r>
              <a:rPr lang="zh-CN" altLang="zh-CN" dirty="0">
                <a:latin typeface="微软雅黑" pitchFamily="34" charset="-122"/>
                <a:ea typeface="微软雅黑" pitchFamily="34" charset="-122"/>
              </a:rPr>
              <a:t>的每轮随机采样中，训练集中大约有</a:t>
            </a:r>
            <a:r>
              <a:rPr lang="en-US" altLang="zh-CN" dirty="0">
                <a:latin typeface="微软雅黑" pitchFamily="34" charset="-122"/>
                <a:ea typeface="微软雅黑" pitchFamily="34" charset="-122"/>
              </a:rPr>
              <a:t>36.8%</a:t>
            </a:r>
            <a:r>
              <a:rPr lang="zh-CN" altLang="zh-CN" dirty="0">
                <a:latin typeface="微软雅黑" pitchFamily="34" charset="-122"/>
                <a:ea typeface="微软雅黑" pitchFamily="34" charset="-122"/>
              </a:rPr>
              <a:t>的数据没有被采样集采集中，我们可以用未被采样的样本用作验证集，对模型的泛化性能进行估计。</a:t>
            </a:r>
            <a:endParaRPr lang="en-US" altLang="zh-CN"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微软雅黑" pitchFamily="34" charset="-122"/>
                <a:ea typeface="微软雅黑" pitchFamily="34" charset="-122"/>
              </a:rPr>
              <a:t>  3.  </a:t>
            </a:r>
            <a:r>
              <a:rPr lang="zh-CN" altLang="en-US" sz="2600" b="1">
                <a:latin typeface="微软雅黑" pitchFamily="34" charset="-122"/>
                <a:ea typeface="微软雅黑" pitchFamily="34" charset="-122"/>
              </a:rPr>
              <a:t>并行化方法</a:t>
            </a:r>
            <a:endParaRPr kumimoji="1" lang="zh-CN" altLang="en-US" sz="2600" b="1" dirty="0">
              <a:latin typeface="微软雅黑" pitchFamily="34" charset="-122"/>
              <a:ea typeface="微软雅黑" pitchFamily="34" charset="-122"/>
            </a:endParaRPr>
          </a:p>
        </p:txBody>
      </p:sp>
    </p:spTree>
    <p:extLst>
      <p:ext uri="{BB962C8B-B14F-4D97-AF65-F5344CB8AC3E}">
        <p14:creationId xmlns:p14="http://schemas.microsoft.com/office/powerpoint/2010/main" val="2481371952"/>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70075" y="915988"/>
            <a:ext cx="7273925" cy="2879725"/>
          </a:xfrm>
          <a:prstGeom prst="rect">
            <a:avLst/>
          </a:prstGeom>
        </p:spPr>
        <p:txBody>
          <a:bodyPr/>
          <a:lstStyle/>
          <a:p>
            <a:r>
              <a:rPr lang="en-US" altLang="zh-CN" dirty="0" err="1">
                <a:latin typeface="+mj-ea"/>
                <a:ea typeface="+mj-ea"/>
              </a:rPr>
              <a:t>Sklearn</a:t>
            </a:r>
            <a:r>
              <a:rPr lang="zh-CN" altLang="en-US" dirty="0">
                <a:latin typeface="+mj-ea"/>
                <a:ea typeface="+mj-ea"/>
              </a:rPr>
              <a:t>实现</a:t>
            </a:r>
            <a:r>
              <a:rPr lang="en-US" altLang="zh-CN" dirty="0">
                <a:latin typeface="+mj-ea"/>
                <a:ea typeface="+mj-ea"/>
              </a:rPr>
              <a:t>Bagging</a:t>
            </a:r>
            <a:r>
              <a:rPr lang="zh-CN" altLang="en-US" dirty="0">
                <a:latin typeface="+mj-ea"/>
                <a:ea typeface="+mj-ea"/>
              </a:rPr>
              <a:t>算法</a:t>
            </a:r>
            <a:endParaRPr lang="en-US" altLang="zh-CN" dirty="0">
              <a:latin typeface="+mj-ea"/>
              <a:ea typeface="+mj-ea"/>
            </a:endParaRPr>
          </a:p>
          <a:p>
            <a:pPr marL="0" lvl="1" indent="0" algn="just">
              <a:lnSpc>
                <a:spcPct val="150000"/>
              </a:lnSpc>
              <a:buNone/>
            </a:pPr>
            <a:r>
              <a:rPr lang="zh-CN" altLang="en-US" sz="1800" dirty="0">
                <a:latin typeface="微软雅黑" pitchFamily="34" charset="-122"/>
                <a:ea typeface="微软雅黑" pitchFamily="34" charset="-122"/>
              </a:rPr>
              <a:t>下面为鸢尾花数据集构建</a:t>
            </a:r>
            <a:r>
              <a:rPr lang="en-US" altLang="zh-CN" sz="1800" dirty="0">
                <a:latin typeface="微软雅黑" pitchFamily="34" charset="-122"/>
                <a:ea typeface="微软雅黑" pitchFamily="34" charset="-122"/>
              </a:rPr>
              <a:t>Bagging</a:t>
            </a:r>
            <a:r>
              <a:rPr lang="zh-CN" altLang="en-US" sz="1800" dirty="0">
                <a:latin typeface="微软雅黑" pitchFamily="34" charset="-122"/>
                <a:ea typeface="微软雅黑" pitchFamily="34" charset="-122"/>
              </a:rPr>
              <a:t>集成模型，数据导入以及最终结果可视化都与前面讲述的分类方法相同。</a:t>
            </a:r>
            <a:r>
              <a:rPr lang="en-US" altLang="zh-CN" sz="1800" dirty="0">
                <a:latin typeface="微软雅黑" pitchFamily="34" charset="-122"/>
                <a:ea typeface="微软雅黑" pitchFamily="34" charset="-122"/>
              </a:rPr>
              <a:t>Bagging</a:t>
            </a:r>
            <a:r>
              <a:rPr lang="zh-CN" altLang="en-US" sz="1800" dirty="0">
                <a:latin typeface="微软雅黑" pitchFamily="34" charset="-122"/>
                <a:ea typeface="微软雅黑" pitchFamily="34" charset="-122"/>
              </a:rPr>
              <a:t>算法采用的是</a:t>
            </a:r>
            <a:r>
              <a:rPr lang="en-US" altLang="zh-CN" sz="1800" dirty="0" err="1">
                <a:latin typeface="微软雅黑" pitchFamily="34" charset="-122"/>
                <a:ea typeface="微软雅黑" pitchFamily="34" charset="-122"/>
              </a:rPr>
              <a:t>Sklearn</a:t>
            </a:r>
            <a:r>
              <a:rPr lang="zh-CN" altLang="en-US" sz="1800" dirty="0">
                <a:latin typeface="微软雅黑" pitchFamily="34" charset="-122"/>
                <a:ea typeface="微软雅黑" pitchFamily="34" charset="-122"/>
              </a:rPr>
              <a:t>的</a:t>
            </a:r>
            <a:r>
              <a:rPr lang="en-US" altLang="zh-CN" sz="1800" dirty="0">
                <a:latin typeface="微软雅黑" pitchFamily="34" charset="-122"/>
                <a:ea typeface="微软雅黑" pitchFamily="34" charset="-122"/>
              </a:rPr>
              <a:t>ensemble</a:t>
            </a:r>
            <a:r>
              <a:rPr lang="zh-CN" altLang="en-US" sz="1800" dirty="0">
                <a:latin typeface="微软雅黑" pitchFamily="34" charset="-122"/>
                <a:ea typeface="微软雅黑" pitchFamily="34" charset="-122"/>
              </a:rPr>
              <a:t>模块中的</a:t>
            </a:r>
            <a:r>
              <a:rPr lang="en-US" altLang="zh-CN" sz="1800" dirty="0" err="1">
                <a:latin typeface="微软雅黑" pitchFamily="34" charset="-122"/>
                <a:ea typeface="微软雅黑" pitchFamily="34" charset="-122"/>
              </a:rPr>
              <a:t>BaggingClassifier</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方法定义一个</a:t>
            </a:r>
            <a:r>
              <a:rPr lang="en-US" altLang="zh-CN" sz="1800" dirty="0">
                <a:latin typeface="微软雅黑" pitchFamily="34" charset="-122"/>
                <a:ea typeface="微软雅黑" pitchFamily="34" charset="-122"/>
              </a:rPr>
              <a:t>bagging</a:t>
            </a:r>
            <a:r>
              <a:rPr lang="zh-CN" altLang="en-US" sz="1800" dirty="0">
                <a:latin typeface="微软雅黑" pitchFamily="34" charset="-122"/>
                <a:ea typeface="微软雅黑" pitchFamily="34" charset="-122"/>
              </a:rPr>
              <a:t>模型，其中基学习器选择</a:t>
            </a:r>
            <a:r>
              <a:rPr lang="en-US" altLang="zh-CN" sz="1800" dirty="0">
                <a:latin typeface="微软雅黑" pitchFamily="34" charset="-122"/>
                <a:ea typeface="微软雅黑" pitchFamily="34" charset="-122"/>
              </a:rPr>
              <a:t>KNN</a:t>
            </a:r>
            <a:r>
              <a:rPr lang="zh-CN" altLang="en-US" sz="1800" dirty="0" smtClean="0">
                <a:latin typeface="微软雅黑" pitchFamily="34" charset="-122"/>
                <a:ea typeface="微软雅黑" pitchFamily="34" charset="-122"/>
              </a:rPr>
              <a:t>算法 </a:t>
            </a:r>
            <a:r>
              <a:rPr lang="en-US" altLang="zh-CN" sz="1800" dirty="0" err="1" smtClean="0">
                <a:latin typeface="微软雅黑" pitchFamily="34" charset="-122"/>
                <a:ea typeface="微软雅黑" pitchFamily="34" charset="-122"/>
              </a:rPr>
              <a:t>KNeighborsClassifier</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a:t>
            </a:r>
          </a:p>
          <a:p>
            <a:pPr marL="0" lvl="1" indent="0" algn="just">
              <a:lnSpc>
                <a:spcPct val="150000"/>
              </a:lnSpc>
              <a:buNone/>
            </a:pPr>
            <a:r>
              <a:rPr lang="zh-CN" altLang="en-US" sz="1800" dirty="0">
                <a:latin typeface="微软雅黑" pitchFamily="34" charset="-122"/>
                <a:ea typeface="微软雅黑" pitchFamily="34" charset="-122"/>
              </a:rPr>
              <a:t>采用鸢尾花数据集进行</a:t>
            </a:r>
            <a:r>
              <a:rPr lang="en-US" altLang="zh-CN" sz="1800" dirty="0">
                <a:latin typeface="微软雅黑" pitchFamily="34" charset="-122"/>
                <a:ea typeface="微软雅黑" pitchFamily="34" charset="-122"/>
              </a:rPr>
              <a:t>Bagging</a:t>
            </a:r>
            <a:r>
              <a:rPr lang="zh-CN" altLang="en-US" sz="1800" dirty="0">
                <a:latin typeface="微软雅黑" pitchFamily="34" charset="-122"/>
                <a:ea typeface="微软雅黑" pitchFamily="34" charset="-122"/>
              </a:rPr>
              <a:t>模型训练以及对训练模型进行预测的代码如下所示：</a:t>
            </a:r>
            <a:endParaRPr lang="en-US" altLang="zh-CN" sz="18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dirty="0">
                <a:latin typeface="微软雅黑" pitchFamily="34" charset="-122"/>
                <a:ea typeface="微软雅黑" pitchFamily="34" charset="-122"/>
              </a:rPr>
              <a:t>  3.  </a:t>
            </a:r>
            <a:r>
              <a:rPr lang="zh-CN" altLang="en-US" sz="2600" b="1" dirty="0">
                <a:latin typeface="微软雅黑" pitchFamily="34" charset="-122"/>
                <a:ea typeface="微软雅黑" pitchFamily="34" charset="-122"/>
              </a:rPr>
              <a:t>并行化方法</a:t>
            </a:r>
            <a:endParaRPr kumimoji="1" lang="zh-CN" altLang="en-US" sz="2600" b="1" dirty="0">
              <a:latin typeface="微软雅黑" pitchFamily="34" charset="-122"/>
              <a:ea typeface="微软雅黑" pitchFamily="34" charset="-122"/>
            </a:endParaRPr>
          </a:p>
        </p:txBody>
      </p:sp>
    </p:spTree>
    <p:extLst>
      <p:ext uri="{BB962C8B-B14F-4D97-AF65-F5344CB8AC3E}">
        <p14:creationId xmlns:p14="http://schemas.microsoft.com/office/powerpoint/2010/main" val="385875918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内容占位符 8"/>
          <p:cNvGraphicFramePr>
            <a:graphicFrameLocks noGrp="1"/>
          </p:cNvGraphicFramePr>
          <p:nvPr>
            <p:ph idx="4294967295"/>
            <p:extLst>
              <p:ext uri="{D42A27DB-BD31-4B8C-83A1-F6EECF244321}">
                <p14:modId xmlns:p14="http://schemas.microsoft.com/office/powerpoint/2010/main" val="2321607948"/>
              </p:ext>
            </p:extLst>
          </p:nvPr>
        </p:nvGraphicFramePr>
        <p:xfrm>
          <a:off x="2087563" y="915988"/>
          <a:ext cx="7056784" cy="2304288"/>
        </p:xfrm>
        <a:graphic>
          <a:graphicData uri="http://schemas.openxmlformats.org/drawingml/2006/table">
            <a:tbl>
              <a:tblPr firstRow="1" firstCol="1" bandRow="1">
                <a:tableStyleId>{5C22544A-7EE6-4342-B048-85BDC9FD1C3A}</a:tableStyleId>
              </a:tblPr>
              <a:tblGrid>
                <a:gridCol w="7056784">
                  <a:extLst>
                    <a:ext uri="{9D8B030D-6E8A-4147-A177-3AD203B41FA5}">
                      <a16:colId xmlns:a16="http://schemas.microsoft.com/office/drawing/2014/main" xmlns="" val="20000"/>
                    </a:ext>
                  </a:extLst>
                </a:gridCol>
              </a:tblGrid>
              <a:tr h="246888">
                <a:tc>
                  <a:txBody>
                    <a:bodyPr/>
                    <a:lstStyle/>
                    <a:p>
                      <a:pPr algn="ctr">
                        <a:lnSpc>
                          <a:spcPct val="120000"/>
                        </a:lnSpc>
                        <a:spcAft>
                          <a:spcPts val="0"/>
                        </a:spcAft>
                      </a:pPr>
                      <a:r>
                        <a:rPr lang="zh-CN" altLang="zh-CN" sz="1400" b="1" kern="1200" dirty="0" smtClean="0">
                          <a:solidFill>
                            <a:srgbClr val="002060"/>
                          </a:solidFill>
                          <a:effectLst/>
                          <a:latin typeface="+mn-lt"/>
                          <a:ea typeface="+mn-ea"/>
                          <a:cs typeface="+mn-cs"/>
                        </a:rPr>
                        <a:t>程序</a:t>
                      </a:r>
                      <a:r>
                        <a:rPr lang="en-US" altLang="zh-CN" sz="1400" b="1" kern="1200" dirty="0" smtClean="0">
                          <a:solidFill>
                            <a:schemeClr val="accent4"/>
                          </a:solidFill>
                          <a:effectLst/>
                          <a:latin typeface="+mn-lt"/>
                          <a:ea typeface="+mn-ea"/>
                          <a:cs typeface="+mn-cs"/>
                        </a:rPr>
                        <a:t>bagging</a:t>
                      </a:r>
                      <a:r>
                        <a:rPr lang="zh-CN" altLang="en-US" sz="1400" b="1" kern="1200" dirty="0">
                          <a:solidFill>
                            <a:srgbClr val="002060"/>
                          </a:solidFill>
                          <a:effectLst/>
                          <a:latin typeface="+mn-lt"/>
                          <a:ea typeface="+mn-ea"/>
                          <a:cs typeface="+mn-cs"/>
                        </a:rPr>
                        <a:t>分类</a:t>
                      </a:r>
                      <a:r>
                        <a:rPr lang="zh-CN" altLang="zh-CN" sz="1400" b="1" kern="1200" dirty="0">
                          <a:solidFill>
                            <a:srgbClr val="002060"/>
                          </a:solidFill>
                          <a:effectLst/>
                          <a:latin typeface="+mn-lt"/>
                          <a:ea typeface="+mn-ea"/>
                          <a:cs typeface="+mn-cs"/>
                        </a:rPr>
                        <a:t>模型</a:t>
                      </a:r>
                      <a:endParaRPr lang="zh-CN" sz="11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2057400">
                <a:tc>
                  <a:txBody>
                    <a:bodyPr/>
                    <a:lstStyle/>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sklearn.model_selection</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cross_val_score</a:t>
                      </a:r>
                      <a:endParaRPr lang="en-US"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sklearn.datasets</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load_iris</a:t>
                      </a:r>
                      <a:endParaRPr lang="en-US"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sklearn.neighbors</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KNeighborsClassifier</a:t>
                      </a:r>
                      <a:endParaRPr lang="en-US"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sklearn.ensemble</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BaggingClassifier</a:t>
                      </a:r>
                      <a:endParaRPr lang="en-US"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X = </a:t>
                      </a:r>
                      <a:r>
                        <a:rPr lang="en-US" altLang="zh-CN" sz="1400" b="1" kern="1200" dirty="0" err="1">
                          <a:solidFill>
                            <a:schemeClr val="accent4"/>
                          </a:solidFill>
                          <a:effectLst/>
                          <a:latin typeface="+mn-lt"/>
                          <a:ea typeface="+mn-ea"/>
                          <a:cs typeface="+mn-cs"/>
                        </a:rPr>
                        <a:t>load_iris</a:t>
                      </a:r>
                      <a:r>
                        <a:rPr lang="en-US" altLang="zh-CN" sz="1400" b="1" kern="1200" dirty="0">
                          <a:solidFill>
                            <a:schemeClr val="accent4"/>
                          </a:solidFill>
                          <a:effectLst/>
                          <a:latin typeface="+mn-lt"/>
                          <a:ea typeface="+mn-ea"/>
                          <a:cs typeface="+mn-cs"/>
                        </a:rPr>
                        <a:t>().data</a:t>
                      </a:r>
                    </a:p>
                    <a:p>
                      <a:r>
                        <a:rPr lang="en-US" altLang="zh-CN" sz="1400" b="1" kern="1200" dirty="0">
                          <a:solidFill>
                            <a:schemeClr val="accent4"/>
                          </a:solidFill>
                          <a:effectLst/>
                          <a:latin typeface="+mn-lt"/>
                          <a:ea typeface="+mn-ea"/>
                          <a:cs typeface="+mn-cs"/>
                        </a:rPr>
                        <a:t>Y = </a:t>
                      </a:r>
                      <a:r>
                        <a:rPr lang="en-US" altLang="zh-CN" sz="1400" b="1" kern="1200" dirty="0" err="1">
                          <a:solidFill>
                            <a:schemeClr val="accent4"/>
                          </a:solidFill>
                          <a:effectLst/>
                          <a:latin typeface="+mn-lt"/>
                          <a:ea typeface="+mn-ea"/>
                          <a:cs typeface="+mn-cs"/>
                        </a:rPr>
                        <a:t>load_iris</a:t>
                      </a:r>
                      <a:r>
                        <a:rPr lang="en-US" altLang="zh-CN" sz="1400" b="1" kern="1200" dirty="0">
                          <a:solidFill>
                            <a:schemeClr val="accent4"/>
                          </a:solidFill>
                          <a:effectLst/>
                          <a:latin typeface="+mn-lt"/>
                          <a:ea typeface="+mn-ea"/>
                          <a:cs typeface="+mn-cs"/>
                        </a:rPr>
                        <a:t>().target</a:t>
                      </a:r>
                    </a:p>
                    <a:p>
                      <a:r>
                        <a:rPr lang="en-US" altLang="zh-CN" sz="1400" b="1" kern="1200" dirty="0">
                          <a:solidFill>
                            <a:schemeClr val="accent4"/>
                          </a:solidFill>
                          <a:effectLst/>
                          <a:latin typeface="+mn-lt"/>
                          <a:ea typeface="+mn-ea"/>
                          <a:cs typeface="+mn-cs"/>
                        </a:rPr>
                        <a:t>bagging = </a:t>
                      </a:r>
                      <a:r>
                        <a:rPr lang="en-US" altLang="zh-CN" sz="1400" b="1" kern="1200" dirty="0" err="1">
                          <a:solidFill>
                            <a:schemeClr val="accent4"/>
                          </a:solidFill>
                          <a:effectLst/>
                          <a:latin typeface="+mn-lt"/>
                          <a:ea typeface="+mn-ea"/>
                          <a:cs typeface="+mn-cs"/>
                        </a:rPr>
                        <a:t>BaggingClassifier</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KNeighborsClassifier</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max_samples</a:t>
                      </a:r>
                      <a:r>
                        <a:rPr lang="en-US" altLang="zh-CN" sz="1400" b="1" kern="1200" dirty="0">
                          <a:solidFill>
                            <a:schemeClr val="accent4"/>
                          </a:solidFill>
                          <a:effectLst/>
                          <a:latin typeface="+mn-lt"/>
                          <a:ea typeface="+mn-ea"/>
                          <a:cs typeface="+mn-cs"/>
                        </a:rPr>
                        <a:t>=0.5, </a:t>
                      </a:r>
                      <a:r>
                        <a:rPr lang="en-US" altLang="zh-CN" sz="1400" b="1" kern="1200" dirty="0" err="1">
                          <a:solidFill>
                            <a:schemeClr val="accent4"/>
                          </a:solidFill>
                          <a:effectLst/>
                          <a:latin typeface="+mn-lt"/>
                          <a:ea typeface="+mn-ea"/>
                          <a:cs typeface="+mn-cs"/>
                        </a:rPr>
                        <a:t>max_features</a:t>
                      </a:r>
                      <a:r>
                        <a:rPr lang="en-US" altLang="zh-CN" sz="1400" b="1" kern="1200" dirty="0">
                          <a:solidFill>
                            <a:schemeClr val="accent4"/>
                          </a:solidFill>
                          <a:effectLst/>
                          <a:latin typeface="+mn-lt"/>
                          <a:ea typeface="+mn-ea"/>
                          <a:cs typeface="+mn-cs"/>
                        </a:rPr>
                        <a:t>=0.5)</a:t>
                      </a:r>
                    </a:p>
                    <a:p>
                      <a:r>
                        <a:rPr lang="en-US" altLang="zh-CN" sz="1400" b="1" kern="1200" dirty="0">
                          <a:solidFill>
                            <a:schemeClr val="accent4"/>
                          </a:solidFill>
                          <a:effectLst/>
                          <a:latin typeface="+mn-lt"/>
                          <a:ea typeface="+mn-ea"/>
                          <a:cs typeface="+mn-cs"/>
                        </a:rPr>
                        <a:t>scores = </a:t>
                      </a:r>
                      <a:r>
                        <a:rPr lang="en-US" altLang="zh-CN" sz="1400" b="1" kern="1200" dirty="0" err="1">
                          <a:solidFill>
                            <a:schemeClr val="accent4"/>
                          </a:solidFill>
                          <a:effectLst/>
                          <a:latin typeface="+mn-lt"/>
                          <a:ea typeface="+mn-ea"/>
                          <a:cs typeface="+mn-cs"/>
                        </a:rPr>
                        <a:t>cross_val_score</a:t>
                      </a:r>
                      <a:r>
                        <a:rPr lang="en-US" altLang="zh-CN" sz="1400" b="1" kern="1200" dirty="0">
                          <a:solidFill>
                            <a:schemeClr val="accent4"/>
                          </a:solidFill>
                          <a:effectLst/>
                          <a:latin typeface="+mn-lt"/>
                          <a:ea typeface="+mn-ea"/>
                          <a:cs typeface="+mn-cs"/>
                        </a:rPr>
                        <a:t>(bagging, X, Y) </a:t>
                      </a:r>
                    </a:p>
                    <a:p>
                      <a:r>
                        <a:rPr lang="en-US" altLang="zh-CN" sz="1400" b="1" kern="1200" dirty="0">
                          <a:solidFill>
                            <a:schemeClr val="accent4"/>
                          </a:solidFill>
                          <a:effectLst/>
                          <a:latin typeface="+mn-lt"/>
                          <a:ea typeface="+mn-ea"/>
                          <a:cs typeface="+mn-cs"/>
                        </a:rPr>
                        <a:t>print('bagging</a:t>
                      </a:r>
                      <a:r>
                        <a:rPr lang="zh-CN" altLang="en-US" sz="1400" b="1" kern="1200" dirty="0">
                          <a:solidFill>
                            <a:schemeClr val="accent4"/>
                          </a:solidFill>
                          <a:effectLst/>
                          <a:latin typeface="+mn-lt"/>
                          <a:ea typeface="+mn-ea"/>
                          <a:cs typeface="+mn-cs"/>
                        </a:rPr>
                        <a:t>准确率：</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scores.mean</a:t>
                      </a:r>
                      <a:r>
                        <a:rPr lang="en-US" altLang="zh-CN" sz="1400" b="1" kern="1200" dirty="0">
                          <a:solidFill>
                            <a:schemeClr val="accent4"/>
                          </a:solidFill>
                          <a:effectLst/>
                          <a:latin typeface="+mn-lt"/>
                          <a:ea typeface="+mn-ea"/>
                          <a:cs typeface="+mn-cs"/>
                        </a:rPr>
                        <a:t>())</a:t>
                      </a:r>
                      <a:endParaRPr lang="zh-CN" altLang="zh-CN" sz="1400" b="1" kern="1200" dirty="0">
                        <a:solidFill>
                          <a:schemeClr val="accent4"/>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内容占位符 8"/>
          <p:cNvGraphicFramePr>
            <a:graphicFrameLocks/>
          </p:cNvGraphicFramePr>
          <p:nvPr>
            <p:extLst>
              <p:ext uri="{D42A27DB-BD31-4B8C-83A1-F6EECF244321}">
                <p14:modId xmlns:p14="http://schemas.microsoft.com/office/powerpoint/2010/main" val="2565230453"/>
              </p:ext>
            </p:extLst>
          </p:nvPr>
        </p:nvGraphicFramePr>
        <p:xfrm>
          <a:off x="1835696" y="3363838"/>
          <a:ext cx="6984776" cy="443795"/>
        </p:xfrm>
        <a:graphic>
          <a:graphicData uri="http://schemas.openxmlformats.org/drawingml/2006/table">
            <a:tbl>
              <a:tblPr firstRow="1" firstCol="1" bandRow="1">
                <a:tableStyleId>{5C22544A-7EE6-4342-B048-85BDC9FD1C3A}</a:tableStyleId>
              </a:tblPr>
              <a:tblGrid>
                <a:gridCol w="6984776">
                  <a:extLst>
                    <a:ext uri="{9D8B030D-6E8A-4147-A177-3AD203B41FA5}">
                      <a16:colId xmlns:a16="http://schemas.microsoft.com/office/drawing/2014/main" xmlns="" val="20000"/>
                    </a:ext>
                  </a:extLst>
                </a:gridCol>
              </a:tblGrid>
              <a:tr h="224984">
                <a:tc>
                  <a:txBody>
                    <a:bodyPr/>
                    <a:lstStyle/>
                    <a:p>
                      <a:pPr algn="ctr">
                        <a:lnSpc>
                          <a:spcPct val="120000"/>
                        </a:lnSpc>
                        <a:spcAft>
                          <a:spcPts val="0"/>
                        </a:spcAft>
                      </a:pPr>
                      <a:r>
                        <a:rPr lang="zh-CN" altLang="en-US" sz="1100" kern="100" dirty="0">
                          <a:effectLst/>
                          <a:latin typeface="Times New Roman" panose="02020603050405020304" pitchFamily="18" charset="0"/>
                          <a:ea typeface="宋体" panose="02010600030101010101" pitchFamily="2" charset="-122"/>
                          <a:cs typeface="Times New Roman" panose="02020603050405020304" pitchFamily="18" charset="0"/>
                        </a:rPr>
                        <a:t>运行及结果</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218811">
                <a:tc>
                  <a:txBody>
                    <a:bodyPr/>
                    <a:lstStyle/>
                    <a:p>
                      <a:r>
                        <a:rPr lang="en-US" altLang="zh-CN" sz="1400" b="1" kern="1200" dirty="0">
                          <a:solidFill>
                            <a:schemeClr val="accent4"/>
                          </a:solidFill>
                          <a:effectLst/>
                          <a:latin typeface="+mn-lt"/>
                          <a:ea typeface="+mn-ea"/>
                          <a:cs typeface="+mn-cs"/>
                        </a:rPr>
                        <a:t>bagging</a:t>
                      </a:r>
                      <a:r>
                        <a:rPr lang="zh-CN" altLang="en-US" sz="1400" b="1" kern="1200" dirty="0">
                          <a:solidFill>
                            <a:schemeClr val="accent4"/>
                          </a:solidFill>
                          <a:effectLst/>
                          <a:latin typeface="+mn-lt"/>
                          <a:ea typeface="+mn-ea"/>
                          <a:cs typeface="+mn-cs"/>
                        </a:rPr>
                        <a:t>准确率： </a:t>
                      </a:r>
                      <a:r>
                        <a:rPr lang="en-US" altLang="zh-CN" sz="1400" b="1" kern="1200" dirty="0">
                          <a:solidFill>
                            <a:schemeClr val="accent4"/>
                          </a:solidFill>
                          <a:effectLst/>
                          <a:latin typeface="+mn-lt"/>
                          <a:ea typeface="+mn-ea"/>
                          <a:cs typeface="+mn-cs"/>
                        </a:rPr>
                        <a:t>0.9464869281045751</a:t>
                      </a:r>
                      <a:endParaRPr lang="zh-CN" altLang="zh-CN" sz="1400" b="1" kern="1200" dirty="0">
                        <a:solidFill>
                          <a:schemeClr val="accent4"/>
                        </a:solidFill>
                        <a:effectLst/>
                        <a:latin typeface="+mn-lt"/>
                        <a:ea typeface="+mn-ea"/>
                        <a:cs typeface="+mn-cs"/>
                      </a:endParaRP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7"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dirty="0">
                <a:latin typeface="微软雅黑" pitchFamily="34" charset="-122"/>
                <a:ea typeface="微软雅黑" pitchFamily="34" charset="-122"/>
              </a:rPr>
              <a:t>  3.  </a:t>
            </a:r>
            <a:r>
              <a:rPr lang="zh-CN" altLang="en-US" sz="2600" b="1" dirty="0">
                <a:latin typeface="微软雅黑" pitchFamily="34" charset="-122"/>
                <a:ea typeface="微软雅黑" pitchFamily="34" charset="-122"/>
              </a:rPr>
              <a:t>并行化方法</a:t>
            </a:r>
            <a:endParaRPr kumimoji="1" lang="zh-CN" altLang="en-US" sz="2600" b="1" dirty="0">
              <a:latin typeface="微软雅黑" pitchFamily="34" charset="-122"/>
              <a:ea typeface="微软雅黑" pitchFamily="34" charset="-122"/>
            </a:endParaRPr>
          </a:p>
        </p:txBody>
      </p:sp>
    </p:spTree>
    <p:extLst>
      <p:ext uri="{BB962C8B-B14F-4D97-AF65-F5344CB8AC3E}">
        <p14:creationId xmlns:p14="http://schemas.microsoft.com/office/powerpoint/2010/main" val="824558675"/>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70075" y="915988"/>
            <a:ext cx="7273925" cy="3924300"/>
          </a:xfrm>
          <a:prstGeom prst="rect">
            <a:avLst/>
          </a:prstGeom>
        </p:spPr>
        <p:txBody>
          <a:bodyPr/>
          <a:lstStyle/>
          <a:p>
            <a:pPr marL="0" lvl="1" indent="0" algn="just">
              <a:lnSpc>
                <a:spcPct val="150000"/>
              </a:lnSpc>
              <a:buNone/>
            </a:pPr>
            <a:r>
              <a:rPr lang="zh-CN" altLang="zh-CN" sz="1800" b="1" dirty="0">
                <a:latin typeface="微软雅黑" pitchFamily="34" charset="-122"/>
                <a:ea typeface="微软雅黑" pitchFamily="34" charset="-122"/>
              </a:rPr>
              <a:t>随机森林（</a:t>
            </a:r>
            <a:r>
              <a:rPr lang="en-US" altLang="zh-CN" sz="1800" b="1" dirty="0">
                <a:latin typeface="微软雅黑" pitchFamily="34" charset="-122"/>
                <a:ea typeface="微软雅黑" pitchFamily="34" charset="-122"/>
              </a:rPr>
              <a:t>RF</a:t>
            </a:r>
            <a:r>
              <a:rPr lang="zh-CN" altLang="zh-CN" sz="1800" b="1" dirty="0">
                <a:latin typeface="微软雅黑" pitchFamily="34" charset="-122"/>
                <a:ea typeface="微软雅黑" pitchFamily="34" charset="-122"/>
              </a:rPr>
              <a:t>）</a:t>
            </a:r>
            <a:r>
              <a:rPr lang="en-US" altLang="zh-CN" sz="1800" b="1" dirty="0">
                <a:latin typeface="微软雅黑" pitchFamily="34" charset="-122"/>
                <a:ea typeface="微软雅黑" pitchFamily="34" charset="-122"/>
              </a:rPr>
              <a:t>: bagging</a:t>
            </a:r>
            <a:r>
              <a:rPr lang="zh-CN" altLang="en-US" sz="1800" b="1" dirty="0">
                <a:latin typeface="微软雅黑" pitchFamily="34" charset="-122"/>
                <a:ea typeface="微软雅黑" pitchFamily="34" charset="-122"/>
              </a:rPr>
              <a:t>和决策树的结合</a:t>
            </a:r>
            <a:endParaRPr lang="en-US" altLang="zh-CN" sz="1800" b="1" dirty="0">
              <a:latin typeface="微软雅黑" pitchFamily="34" charset="-122"/>
              <a:ea typeface="微软雅黑" pitchFamily="34" charset="-122"/>
            </a:endParaRPr>
          </a:p>
          <a:p>
            <a:pPr lvl="2">
              <a:lnSpc>
                <a:spcPct val="150000"/>
              </a:lnSpc>
            </a:pPr>
            <a:r>
              <a:rPr lang="en-US" altLang="zh-CN" dirty="0">
                <a:latin typeface="微软雅黑" pitchFamily="34" charset="-122"/>
                <a:ea typeface="微软雅黑" pitchFamily="34" charset="-122"/>
              </a:rPr>
              <a:t>RF</a:t>
            </a:r>
            <a:r>
              <a:rPr lang="zh-CN" altLang="en-US" dirty="0">
                <a:latin typeface="微软雅黑" pitchFamily="34" charset="-122"/>
                <a:ea typeface="微软雅黑" pitchFamily="34" charset="-122"/>
              </a:rPr>
              <a:t>中基学习器使用的决策树，对训练样本和特征进行抽样，抽样方法使用</a:t>
            </a:r>
            <a:r>
              <a:rPr lang="en-US" altLang="zh-CN" dirty="0">
                <a:latin typeface="微软雅黑" pitchFamily="34" charset="-122"/>
                <a:ea typeface="微软雅黑" pitchFamily="34" charset="-122"/>
              </a:rPr>
              <a:t>bootstrap</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RF</a:t>
            </a:r>
            <a:r>
              <a:rPr lang="zh-CN" altLang="en-US" dirty="0">
                <a:latin typeface="微软雅黑" pitchFamily="34" charset="-122"/>
                <a:ea typeface="微软雅黑" pitchFamily="34" charset="-122"/>
              </a:rPr>
              <a:t>预测的结果为子树结果的平均值。</a:t>
            </a:r>
            <a:r>
              <a:rPr lang="en-US" altLang="zh-CN" dirty="0">
                <a:latin typeface="微软雅黑" pitchFamily="34" charset="-122"/>
                <a:ea typeface="微软雅黑" pitchFamily="34" charset="-122"/>
              </a:rPr>
              <a:t>RF</a:t>
            </a:r>
            <a:r>
              <a:rPr lang="zh-CN" altLang="en-US" dirty="0">
                <a:latin typeface="微软雅黑" pitchFamily="34" charset="-122"/>
                <a:ea typeface="微软雅黑" pitchFamily="34" charset="-122"/>
              </a:rPr>
              <a:t>具有很好的降噪性，相比单棵的决策树，</a:t>
            </a:r>
            <a:r>
              <a:rPr lang="en-US" altLang="zh-CN" dirty="0">
                <a:latin typeface="微软雅黑" pitchFamily="34" charset="-122"/>
                <a:ea typeface="微软雅黑" pitchFamily="34" charset="-122"/>
              </a:rPr>
              <a:t>RF</a:t>
            </a:r>
            <a:r>
              <a:rPr lang="zh-CN" altLang="en-US" dirty="0">
                <a:latin typeface="微软雅黑" pitchFamily="34" charset="-122"/>
                <a:ea typeface="微软雅黑" pitchFamily="34" charset="-122"/>
              </a:rPr>
              <a:t>模型边界更加平滑，置信区间也比较大。一般而言，</a:t>
            </a:r>
            <a:r>
              <a:rPr lang="en-US" altLang="zh-CN" dirty="0">
                <a:latin typeface="微软雅黑" pitchFamily="34" charset="-122"/>
                <a:ea typeface="微软雅黑" pitchFamily="34" charset="-122"/>
              </a:rPr>
              <a:t>RF</a:t>
            </a:r>
            <a:r>
              <a:rPr lang="zh-CN" altLang="en-US" dirty="0">
                <a:latin typeface="微软雅黑" pitchFamily="34" charset="-122"/>
                <a:ea typeface="微软雅黑" pitchFamily="34" charset="-122"/>
              </a:rPr>
              <a:t>中，树越多模型越稳定。</a:t>
            </a:r>
          </a:p>
          <a:p>
            <a:pPr lvl="2">
              <a:lnSpc>
                <a:spcPct val="150000"/>
              </a:lnSpc>
            </a:pPr>
            <a:r>
              <a:rPr lang="en-US" altLang="zh-CN" dirty="0">
                <a:latin typeface="微软雅黑" pitchFamily="34" charset="-122"/>
                <a:ea typeface="微软雅黑" pitchFamily="34" charset="-122"/>
              </a:rPr>
              <a:t>RF</a:t>
            </a:r>
            <a:r>
              <a:rPr lang="zh-CN" altLang="en-US" dirty="0">
                <a:latin typeface="微软雅黑" pitchFamily="34" charset="-122"/>
                <a:ea typeface="微软雅黑" pitchFamily="34" charset="-122"/>
              </a:rPr>
              <a:t>可用于回归任务和分类任务，并且很容易查看它分配给输入特征的相对重要性。易于使用，超参数数量少，不易过拟合。但是随着树的增多算法运算会较慢。</a:t>
            </a:r>
          </a:p>
          <a:p>
            <a:pPr lvl="2"/>
            <a:endParaRPr lang="zh-CN" altLang="zh-CN" dirty="0"/>
          </a:p>
          <a:p>
            <a:pPr marL="0" lvl="1" indent="0" algn="just">
              <a:lnSpc>
                <a:spcPct val="150000"/>
              </a:lnSpc>
              <a:buNone/>
            </a:pPr>
            <a:endParaRPr lang="en-US" altLang="zh-CN" sz="18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a:latin typeface="微软雅黑" pitchFamily="34" charset="-122"/>
                <a:ea typeface="微软雅黑" pitchFamily="34" charset="-122"/>
              </a:rPr>
              <a:t>  3.  </a:t>
            </a:r>
            <a:r>
              <a:rPr lang="zh-CN" altLang="en-US" sz="2600" b="1">
                <a:latin typeface="微软雅黑" pitchFamily="34" charset="-122"/>
                <a:ea typeface="微软雅黑" pitchFamily="34" charset="-122"/>
              </a:rPr>
              <a:t>并行化方法</a:t>
            </a:r>
            <a:endParaRPr kumimoji="1" lang="zh-CN" altLang="en-US" sz="2600" b="1" dirty="0">
              <a:latin typeface="微软雅黑" pitchFamily="34" charset="-122"/>
              <a:ea typeface="微软雅黑" pitchFamily="34" charset="-122"/>
            </a:endParaRPr>
          </a:p>
        </p:txBody>
      </p:sp>
    </p:spTree>
    <p:extLst>
      <p:ext uri="{BB962C8B-B14F-4D97-AF65-F5344CB8AC3E}">
        <p14:creationId xmlns:p14="http://schemas.microsoft.com/office/powerpoint/2010/main" val="201689187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71663" y="842963"/>
            <a:ext cx="7272337" cy="3997325"/>
          </a:xfrm>
          <a:prstGeom prst="rect">
            <a:avLst/>
          </a:prstGeom>
        </p:spPr>
        <p:txBody>
          <a:bodyPr/>
          <a:lstStyle/>
          <a:p>
            <a:pPr marL="0" lvl="1" indent="0" algn="just">
              <a:lnSpc>
                <a:spcPct val="150000"/>
              </a:lnSpc>
              <a:buNone/>
            </a:pPr>
            <a:r>
              <a:rPr lang="zh-CN" altLang="en-US" sz="1800" b="1" dirty="0">
                <a:latin typeface="微软雅黑" pitchFamily="34" charset="-122"/>
                <a:ea typeface="微软雅黑" pitchFamily="34" charset="-122"/>
              </a:rPr>
              <a:t>构造过程</a:t>
            </a:r>
            <a:endParaRPr lang="en-US" altLang="zh-CN" sz="1800" b="1" dirty="0">
              <a:latin typeface="微软雅黑" pitchFamily="34" charset="-122"/>
              <a:ea typeface="微软雅黑" pitchFamily="34" charset="-122"/>
            </a:endParaRPr>
          </a:p>
          <a:p>
            <a:pPr lvl="2">
              <a:lnSpc>
                <a:spcPct val="150000"/>
              </a:lnSpc>
            </a:pP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、假如有</a:t>
            </a:r>
            <a:r>
              <a:rPr lang="en-US" altLang="zh-CN" dirty="0">
                <a:latin typeface="微软雅黑" pitchFamily="34" charset="-122"/>
                <a:ea typeface="微软雅黑" pitchFamily="34" charset="-122"/>
              </a:rPr>
              <a:t>N</a:t>
            </a:r>
            <a:r>
              <a:rPr lang="zh-CN" altLang="en-US" dirty="0">
                <a:latin typeface="微软雅黑" pitchFamily="34" charset="-122"/>
                <a:ea typeface="微软雅黑" pitchFamily="34" charset="-122"/>
              </a:rPr>
              <a:t>个样本，则有放回的随机选择</a:t>
            </a:r>
            <a:r>
              <a:rPr lang="en-US" altLang="zh-CN" dirty="0">
                <a:latin typeface="微软雅黑" pitchFamily="34" charset="-122"/>
                <a:ea typeface="微软雅黑" pitchFamily="34" charset="-122"/>
              </a:rPr>
              <a:t>N</a:t>
            </a:r>
            <a:r>
              <a:rPr lang="zh-CN" altLang="en-US" dirty="0">
                <a:latin typeface="微软雅黑" pitchFamily="34" charset="-122"/>
                <a:ea typeface="微软雅黑" pitchFamily="34" charset="-122"/>
              </a:rPr>
              <a:t>个样本。这选择好了的</a:t>
            </a:r>
            <a:r>
              <a:rPr lang="en-US" altLang="zh-CN" dirty="0">
                <a:latin typeface="微软雅黑" pitchFamily="34" charset="-122"/>
                <a:ea typeface="微软雅黑" pitchFamily="34" charset="-122"/>
              </a:rPr>
              <a:t>N</a:t>
            </a:r>
            <a:r>
              <a:rPr lang="zh-CN" altLang="en-US" dirty="0">
                <a:latin typeface="微软雅黑" pitchFamily="34" charset="-122"/>
                <a:ea typeface="微软雅黑" pitchFamily="34" charset="-122"/>
              </a:rPr>
              <a:t>个样本用来训练一个决策树。</a:t>
            </a:r>
            <a:endParaRPr lang="en-US" altLang="zh-CN" dirty="0">
              <a:latin typeface="微软雅黑" pitchFamily="34" charset="-122"/>
              <a:ea typeface="微软雅黑" pitchFamily="34" charset="-122"/>
            </a:endParaRPr>
          </a:p>
          <a:p>
            <a:pPr lvl="2">
              <a:lnSpc>
                <a:spcPct val="150000"/>
              </a:lnSpc>
            </a:pPr>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、当每个样本有</a:t>
            </a:r>
            <a:r>
              <a:rPr lang="en-US" altLang="zh-CN" dirty="0">
                <a:latin typeface="微软雅黑" pitchFamily="34" charset="-122"/>
                <a:ea typeface="微软雅黑" pitchFamily="34" charset="-122"/>
              </a:rPr>
              <a:t>M</a:t>
            </a:r>
            <a:r>
              <a:rPr lang="zh-CN" altLang="en-US" dirty="0">
                <a:latin typeface="微软雅黑" pitchFamily="34" charset="-122"/>
                <a:ea typeface="微软雅黑" pitchFamily="34" charset="-122"/>
              </a:rPr>
              <a:t>个属性时，在决策树的每个节点需要分裂时，随机从这</a:t>
            </a:r>
            <a:r>
              <a:rPr lang="en-US" altLang="zh-CN" dirty="0">
                <a:latin typeface="微软雅黑" pitchFamily="34" charset="-122"/>
                <a:ea typeface="微软雅黑" pitchFamily="34" charset="-122"/>
              </a:rPr>
              <a:t>M</a:t>
            </a:r>
            <a:r>
              <a:rPr lang="zh-CN" altLang="en-US" dirty="0">
                <a:latin typeface="微软雅黑" pitchFamily="34" charset="-122"/>
                <a:ea typeface="微软雅黑" pitchFamily="34" charset="-122"/>
              </a:rPr>
              <a:t>个属性中选取出</a:t>
            </a:r>
            <a:r>
              <a:rPr lang="en-US" altLang="zh-CN" dirty="0">
                <a:latin typeface="微软雅黑" pitchFamily="34" charset="-122"/>
                <a:ea typeface="微软雅黑" pitchFamily="34" charset="-122"/>
              </a:rPr>
              <a:t>m</a:t>
            </a:r>
            <a:r>
              <a:rPr lang="zh-CN" altLang="en-US" dirty="0">
                <a:latin typeface="微软雅黑" pitchFamily="34" charset="-122"/>
                <a:ea typeface="微软雅黑" pitchFamily="34" charset="-122"/>
              </a:rPr>
              <a:t>个属性，满足条件</a:t>
            </a:r>
            <a:r>
              <a:rPr lang="en-US" altLang="zh-CN" dirty="0">
                <a:latin typeface="微软雅黑" pitchFamily="34" charset="-122"/>
                <a:ea typeface="微软雅黑" pitchFamily="34" charset="-122"/>
              </a:rPr>
              <a:t>m &lt;&lt; M</a:t>
            </a:r>
            <a:r>
              <a:rPr lang="zh-CN" altLang="en-US" dirty="0">
                <a:latin typeface="微软雅黑" pitchFamily="34" charset="-122"/>
                <a:ea typeface="微软雅黑" pitchFamily="34" charset="-122"/>
              </a:rPr>
              <a:t>。然后从这</a:t>
            </a:r>
            <a:r>
              <a:rPr lang="en-US" altLang="zh-CN" dirty="0">
                <a:latin typeface="微软雅黑" pitchFamily="34" charset="-122"/>
                <a:ea typeface="微软雅黑" pitchFamily="34" charset="-122"/>
              </a:rPr>
              <a:t>m</a:t>
            </a:r>
            <a:r>
              <a:rPr lang="zh-CN" altLang="en-US" dirty="0">
                <a:latin typeface="微软雅黑" pitchFamily="34" charset="-122"/>
                <a:ea typeface="微软雅黑" pitchFamily="34" charset="-122"/>
              </a:rPr>
              <a:t>个属性中采用某种策略（比如说信息增益）来选择</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个属性作为该节点的分裂属性。</a:t>
            </a:r>
            <a:endParaRPr lang="en-US" altLang="zh-CN" dirty="0">
              <a:latin typeface="微软雅黑" pitchFamily="34" charset="-122"/>
              <a:ea typeface="微软雅黑" pitchFamily="34" charset="-122"/>
            </a:endParaRPr>
          </a:p>
          <a:p>
            <a:pPr lvl="2">
              <a:lnSpc>
                <a:spcPct val="150000"/>
              </a:lnSpc>
            </a:pP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、决策树形成过程中每个节点都要按照步骤</a:t>
            </a:r>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来分裂，一直到不能够再分裂为止。决策树形成过程中没有进行剪枝。</a:t>
            </a:r>
            <a:endParaRPr lang="en-US" altLang="zh-CN" dirty="0">
              <a:latin typeface="微软雅黑" pitchFamily="34" charset="-122"/>
              <a:ea typeface="微软雅黑" pitchFamily="34" charset="-122"/>
            </a:endParaRPr>
          </a:p>
          <a:p>
            <a:pPr lvl="2">
              <a:lnSpc>
                <a:spcPct val="150000"/>
              </a:lnSpc>
            </a:pP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、按照步骤</a:t>
            </a:r>
            <a:r>
              <a:rPr lang="en-US" altLang="zh-CN" dirty="0">
                <a:latin typeface="微软雅黑" pitchFamily="34" charset="-122"/>
                <a:ea typeface="微软雅黑" pitchFamily="34" charset="-122"/>
              </a:rPr>
              <a:t>1-3</a:t>
            </a:r>
            <a:r>
              <a:rPr lang="zh-CN" altLang="en-US" dirty="0">
                <a:latin typeface="微软雅黑" pitchFamily="34" charset="-122"/>
                <a:ea typeface="微软雅黑" pitchFamily="34" charset="-122"/>
              </a:rPr>
              <a:t>构造多个决策树，最终构成随机森林。</a:t>
            </a:r>
            <a:endParaRPr lang="en-US" altLang="zh-CN" dirty="0">
              <a:latin typeface="微软雅黑" pitchFamily="34" charset="-122"/>
              <a:ea typeface="微软雅黑" pitchFamily="34" charset="-122"/>
            </a:endParaRPr>
          </a:p>
          <a:p>
            <a:pPr lvl="2">
              <a:lnSpc>
                <a:spcPct val="150000"/>
              </a:lnSpc>
            </a:pPr>
            <a:endParaRPr lang="zh-CN" altLang="zh-CN" dirty="0">
              <a:latin typeface="微软雅黑" pitchFamily="34" charset="-122"/>
              <a:ea typeface="微软雅黑" pitchFamily="34" charset="-122"/>
            </a:endParaRPr>
          </a:p>
          <a:p>
            <a:pPr marL="0" lvl="1" indent="0" algn="just">
              <a:lnSpc>
                <a:spcPct val="150000"/>
              </a:lnSpc>
              <a:buNone/>
            </a:pPr>
            <a:endParaRPr lang="en-US" altLang="zh-CN" sz="1800" b="1"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标题 1"/>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600" b="1" dirty="0">
                <a:latin typeface="微软雅黑" pitchFamily="34" charset="-122"/>
                <a:ea typeface="微软雅黑" pitchFamily="34" charset="-122"/>
              </a:rPr>
              <a:t>  3.  </a:t>
            </a:r>
            <a:r>
              <a:rPr lang="zh-CN" altLang="en-US" sz="2600" b="1" dirty="0">
                <a:latin typeface="微软雅黑" pitchFamily="34" charset="-122"/>
                <a:ea typeface="微软雅黑" pitchFamily="34" charset="-122"/>
              </a:rPr>
              <a:t>并行化方法</a:t>
            </a:r>
            <a:endParaRPr kumimoji="1" lang="zh-CN" altLang="en-US" sz="2600" b="1" dirty="0">
              <a:latin typeface="微软雅黑" pitchFamily="34" charset="-122"/>
              <a:ea typeface="微软雅黑" pitchFamily="34" charset="-122"/>
            </a:endParaRPr>
          </a:p>
        </p:txBody>
      </p:sp>
    </p:spTree>
    <p:extLst>
      <p:ext uri="{BB962C8B-B14F-4D97-AF65-F5344CB8AC3E}">
        <p14:creationId xmlns:p14="http://schemas.microsoft.com/office/powerpoint/2010/main" val="2690671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8670" cy="771550"/>
          </a:xfrm>
          <a:prstGeom prst="rect">
            <a:avLst/>
          </a:prstGeom>
        </p:spPr>
        <p:txBody>
          <a:bodyPr/>
          <a:lstStyle/>
          <a:p>
            <a:pPr>
              <a:lnSpc>
                <a:spcPct val="150000"/>
              </a:lnSpc>
            </a:pPr>
            <a:r>
              <a:rPr lang="en-US" altLang="zh-CN" sz="2400" b="1" dirty="0">
                <a:latin typeface="+mj-ea"/>
              </a:rPr>
              <a:t>1.1 </a:t>
            </a:r>
            <a:r>
              <a:rPr lang="zh-CN" altLang="en-US" sz="2400" b="1" dirty="0"/>
              <a:t>数据挖掘与机器学习</a:t>
            </a:r>
          </a:p>
        </p:txBody>
      </p:sp>
      <p:sp>
        <p:nvSpPr>
          <p:cNvPr id="4" name="矩形 3"/>
          <p:cNvSpPr/>
          <p:nvPr/>
        </p:nvSpPr>
        <p:spPr>
          <a:xfrm>
            <a:off x="1835696" y="843558"/>
            <a:ext cx="7200800" cy="4000582"/>
          </a:xfrm>
          <a:prstGeom prst="rect">
            <a:avLst/>
          </a:prstGeom>
        </p:spPr>
        <p:txBody>
          <a:bodyPr wrap="square">
            <a:spAutoFit/>
          </a:bodyPr>
          <a:lstStyle/>
          <a:p>
            <a:pPr>
              <a:lnSpc>
                <a:spcPct val="150000"/>
              </a:lnSpc>
            </a:pPr>
            <a:r>
              <a:rPr lang="zh-CN" altLang="zh-CN" sz="2000" b="1" dirty="0">
                <a:latin typeface="微软雅黑" pitchFamily="34" charset="-122"/>
                <a:ea typeface="微软雅黑" pitchFamily="34" charset="-122"/>
              </a:rPr>
              <a:t>数据挖掘</a:t>
            </a:r>
            <a:r>
              <a:rPr lang="zh-CN" altLang="en-US" sz="2000" dirty="0">
                <a:latin typeface="微软雅黑" pitchFamily="34" charset="-122"/>
                <a:ea typeface="微软雅黑" pitchFamily="34" charset="-122"/>
              </a:rPr>
              <a:t>：</a:t>
            </a:r>
            <a:r>
              <a:rPr lang="zh-CN" altLang="zh-CN" dirty="0">
                <a:latin typeface="微软雅黑" pitchFamily="34" charset="-122"/>
                <a:ea typeface="微软雅黑" pitchFamily="34" charset="-122"/>
              </a:rPr>
              <a:t>从大量的数据中通过算法搜索隐藏于其中信息的研究</a:t>
            </a:r>
            <a:endParaRPr lang="en-US" altLang="zh-CN" sz="2000" dirty="0">
              <a:latin typeface="微软雅黑" pitchFamily="34" charset="-122"/>
              <a:ea typeface="微软雅黑" pitchFamily="34" charset="-122"/>
            </a:endParaRPr>
          </a:p>
          <a:p>
            <a:pPr>
              <a:lnSpc>
                <a:spcPct val="150000"/>
              </a:lnSpc>
            </a:pPr>
            <a:r>
              <a:rPr lang="zh-CN" altLang="en-US" sz="2000" b="1" dirty="0">
                <a:latin typeface="微软雅黑" pitchFamily="34" charset="-122"/>
                <a:ea typeface="微软雅黑" pitchFamily="34" charset="-122"/>
              </a:rPr>
              <a:t>应用于：</a:t>
            </a:r>
            <a:endParaRPr lang="en-US" altLang="zh-CN" sz="2000" b="1" dirty="0">
              <a:latin typeface="微软雅黑" pitchFamily="34" charset="-122"/>
              <a:ea typeface="微软雅黑" pitchFamily="34" charset="-122"/>
            </a:endParaRPr>
          </a:p>
          <a:p>
            <a:pPr marL="800100" lvl="1" indent="-342900">
              <a:lnSpc>
                <a:spcPct val="200000"/>
              </a:lnSpc>
              <a:buFont typeface="Wingdings" panose="05000000000000000000" pitchFamily="2" charset="2"/>
              <a:buChar char="l"/>
            </a:pPr>
            <a:r>
              <a:rPr lang="zh-CN" altLang="en-US" sz="2000" dirty="0">
                <a:latin typeface="微软雅黑" pitchFamily="34" charset="-122"/>
                <a:ea typeface="微软雅黑" pitchFamily="34" charset="-122"/>
              </a:rPr>
              <a:t>数据统计分析</a:t>
            </a:r>
            <a:endParaRPr lang="en-US" altLang="zh-CN" sz="2000" dirty="0">
              <a:latin typeface="微软雅黑" pitchFamily="34" charset="-122"/>
              <a:ea typeface="微软雅黑" pitchFamily="34" charset="-122"/>
            </a:endParaRPr>
          </a:p>
          <a:p>
            <a:pPr marL="800100" lvl="1" indent="-342900">
              <a:lnSpc>
                <a:spcPct val="200000"/>
              </a:lnSpc>
              <a:buFont typeface="Wingdings" panose="05000000000000000000" pitchFamily="2" charset="2"/>
              <a:buChar char="l"/>
            </a:pPr>
            <a:r>
              <a:rPr lang="zh-CN" altLang="en-US" sz="2000" dirty="0">
                <a:latin typeface="微软雅黑" pitchFamily="34" charset="-122"/>
                <a:ea typeface="微软雅黑" pitchFamily="34" charset="-122"/>
              </a:rPr>
              <a:t>趋势预测</a:t>
            </a:r>
            <a:endParaRPr lang="en-US" altLang="zh-CN" sz="2000" dirty="0">
              <a:latin typeface="微软雅黑" pitchFamily="34" charset="-122"/>
              <a:ea typeface="微软雅黑" pitchFamily="34" charset="-122"/>
            </a:endParaRPr>
          </a:p>
          <a:p>
            <a:pPr marL="800100" lvl="1" indent="-342900">
              <a:lnSpc>
                <a:spcPct val="200000"/>
              </a:lnSpc>
              <a:buFont typeface="Wingdings" panose="05000000000000000000" pitchFamily="2" charset="2"/>
              <a:buChar char="l"/>
            </a:pPr>
            <a:r>
              <a:rPr lang="zh-CN" altLang="en-US" sz="2000" dirty="0">
                <a:latin typeface="微软雅黑" pitchFamily="34" charset="-122"/>
                <a:ea typeface="微软雅黑" pitchFamily="34" charset="-122"/>
              </a:rPr>
              <a:t>异常检测</a:t>
            </a:r>
            <a:endParaRPr lang="en-US" altLang="zh-CN" sz="2000" dirty="0">
              <a:latin typeface="微软雅黑" pitchFamily="34" charset="-122"/>
              <a:ea typeface="微软雅黑" pitchFamily="34" charset="-122"/>
            </a:endParaRPr>
          </a:p>
          <a:p>
            <a:pPr marL="800100" lvl="1" indent="-342900">
              <a:lnSpc>
                <a:spcPct val="200000"/>
              </a:lnSpc>
              <a:buFont typeface="Wingdings" panose="05000000000000000000" pitchFamily="2" charset="2"/>
              <a:buChar char="l"/>
            </a:pPr>
            <a:r>
              <a:rPr lang="zh-CN" altLang="en-US" sz="2000" dirty="0">
                <a:latin typeface="微软雅黑" pitchFamily="34" charset="-122"/>
                <a:ea typeface="微软雅黑" pitchFamily="34" charset="-122"/>
              </a:rPr>
              <a:t>流量数据分析</a:t>
            </a:r>
            <a:endParaRPr lang="en-US" altLang="zh-CN" sz="2000" dirty="0">
              <a:latin typeface="微软雅黑" pitchFamily="34" charset="-122"/>
              <a:ea typeface="微软雅黑" pitchFamily="34" charset="-122"/>
            </a:endParaRPr>
          </a:p>
          <a:p>
            <a:pPr marL="800100" lvl="1" indent="-342900">
              <a:lnSpc>
                <a:spcPct val="200000"/>
              </a:lnSpc>
              <a:buFont typeface="Wingdings" panose="05000000000000000000" pitchFamily="2" charset="2"/>
              <a:buChar char="l"/>
            </a:pPr>
            <a:r>
              <a:rPr lang="zh-CN" altLang="en-US" sz="2000" dirty="0">
                <a:latin typeface="微软雅黑" pitchFamily="34" charset="-122"/>
                <a:ea typeface="微软雅黑" pitchFamily="34" charset="-122"/>
              </a:rPr>
              <a:t>风险评估</a:t>
            </a:r>
            <a:endParaRPr lang="zh-CN"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2851681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7"/>
            <a:ext cx="7200800" cy="4176465"/>
          </a:xfrm>
          <a:prstGeom prst="rect">
            <a:avLst/>
          </a:prstGeom>
        </p:spPr>
        <p:txBody>
          <a:bodyPr/>
          <a:lstStyle/>
          <a:p>
            <a:pPr lvl="1">
              <a:lnSpc>
                <a:spcPct val="150000"/>
              </a:lnSpc>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数据预处理：</a:t>
            </a:r>
            <a:endParaRPr lang="en-US" altLang="zh-CN" sz="2000" b="1" dirty="0">
              <a:latin typeface="微软雅黑" pitchFamily="34" charset="-122"/>
              <a:ea typeface="微软雅黑" pitchFamily="34" charset="-122"/>
            </a:endParaRPr>
          </a:p>
          <a:p>
            <a:pPr lvl="1">
              <a:lnSpc>
                <a:spcPct val="150000"/>
              </a:lnSpc>
            </a:pPr>
            <a:r>
              <a:rPr lang="zh-CN" altLang="en-US" sz="2000" dirty="0">
                <a:latin typeface="微软雅黑" pitchFamily="34" charset="-122"/>
                <a:ea typeface="微软雅黑" pitchFamily="34" charset="-122"/>
              </a:rPr>
              <a:t>二值化</a:t>
            </a:r>
            <a:endParaRPr lang="en-US" altLang="zh-CN" sz="2000" dirty="0">
              <a:latin typeface="微软雅黑" pitchFamily="34" charset="-122"/>
              <a:ea typeface="微软雅黑" pitchFamily="34" charset="-122"/>
            </a:endParaRPr>
          </a:p>
          <a:p>
            <a:pPr lvl="1">
              <a:lnSpc>
                <a:spcPct val="150000"/>
              </a:lnSpc>
            </a:pPr>
            <a:endParaRPr lang="en-US" altLang="zh-CN" sz="2000" dirty="0">
              <a:latin typeface="微软雅黑" pitchFamily="34" charset="-122"/>
              <a:ea typeface="微软雅黑" pitchFamily="34" charset="-122"/>
            </a:endParaRPr>
          </a:p>
          <a:p>
            <a:pPr lvl="1">
              <a:lnSpc>
                <a:spcPct val="150000"/>
              </a:lnSpc>
            </a:pPr>
            <a:r>
              <a:rPr lang="en-US" altLang="zh-CN" sz="2000" dirty="0">
                <a:latin typeface="微软雅黑" pitchFamily="34" charset="-122"/>
                <a:ea typeface="微软雅黑" pitchFamily="34" charset="-122"/>
              </a:rPr>
              <a:t>One-hot</a:t>
            </a:r>
            <a:r>
              <a:rPr lang="zh-CN" altLang="en-US" sz="2000" dirty="0">
                <a:latin typeface="微软雅黑" pitchFamily="34" charset="-122"/>
                <a:ea typeface="微软雅黑" pitchFamily="34" charset="-122"/>
              </a:rPr>
              <a:t>编码</a:t>
            </a:r>
            <a:endParaRPr lang="en-US" altLang="zh-CN" sz="2000" dirty="0">
              <a:latin typeface="微软雅黑" pitchFamily="34" charset="-122"/>
              <a:ea typeface="微软雅黑" pitchFamily="34" charset="-122"/>
            </a:endParaRPr>
          </a:p>
          <a:p>
            <a:pPr marL="477838" lvl="1" indent="0">
              <a:lnSpc>
                <a:spcPct val="150000"/>
              </a:lnSpc>
              <a:buNone/>
            </a:pPr>
            <a:endParaRPr lang="en-US" altLang="zh-CN" sz="2000" dirty="0">
              <a:latin typeface="微软雅黑" pitchFamily="34" charset="-122"/>
              <a:ea typeface="微软雅黑" pitchFamily="34" charset="-122"/>
            </a:endParaRPr>
          </a:p>
          <a:p>
            <a:pPr marL="477838" lvl="1" indent="0">
              <a:lnSpc>
                <a:spcPct val="150000"/>
              </a:lnSpc>
              <a:buNone/>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p:txBody>
      </p:sp>
      <p:pic>
        <p:nvPicPr>
          <p:cNvPr id="14" name="图片 13"/>
          <p:cNvPicPr>
            <a:picLocks noChangeAspect="1"/>
          </p:cNvPicPr>
          <p:nvPr/>
        </p:nvPicPr>
        <p:blipFill>
          <a:blip r:embed="rId3"/>
          <a:stretch>
            <a:fillRect/>
          </a:stretch>
        </p:blipFill>
        <p:spPr>
          <a:xfrm>
            <a:off x="2051720" y="1923678"/>
            <a:ext cx="6912768" cy="300038"/>
          </a:xfrm>
          <a:prstGeom prst="rect">
            <a:avLst/>
          </a:prstGeom>
        </p:spPr>
      </p:pic>
      <p:pic>
        <p:nvPicPr>
          <p:cNvPr id="3" name="图片 2"/>
          <p:cNvPicPr>
            <a:picLocks noChangeAspect="1"/>
          </p:cNvPicPr>
          <p:nvPr/>
        </p:nvPicPr>
        <p:blipFill>
          <a:blip r:embed="rId4"/>
          <a:stretch>
            <a:fillRect/>
          </a:stretch>
        </p:blipFill>
        <p:spPr>
          <a:xfrm>
            <a:off x="2022411" y="2931790"/>
            <a:ext cx="6984776" cy="428625"/>
          </a:xfrm>
          <a:prstGeom prst="rect">
            <a:avLst/>
          </a:prstGeom>
        </p:spPr>
      </p:pic>
      <p:sp>
        <p:nvSpPr>
          <p:cNvPr id="2" name="标题 1">
            <a:extLst>
              <a:ext uri="{FF2B5EF4-FFF2-40B4-BE49-F238E27FC236}">
                <a16:creationId xmlns:a16="http://schemas.microsoft.com/office/drawing/2014/main" xmlns="" id="{4604FFF3-ECA3-74AA-D067-D9FA09C783E1}"/>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291033503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085975" y="915988"/>
            <a:ext cx="7058025" cy="3924300"/>
          </a:xfrm>
          <a:prstGeom prst="rect">
            <a:avLst/>
          </a:prstGeom>
        </p:spPr>
        <p:txBody>
          <a:bodyPr/>
          <a:lstStyle/>
          <a:p>
            <a:pPr marL="0" lvl="1" indent="0" algn="just">
              <a:lnSpc>
                <a:spcPct val="150000"/>
              </a:lnSpc>
              <a:buNone/>
            </a:pPr>
            <a:r>
              <a:rPr lang="zh-CN" altLang="en-US" sz="1800" dirty="0">
                <a:latin typeface="微软雅黑" pitchFamily="34" charset="-122"/>
                <a:ea typeface="微软雅黑" pitchFamily="34" charset="-122"/>
              </a:rPr>
              <a:t>下面为鸢尾花数据集构建随机森林集成模型，数据导入以及最终结果可视化都与前面讲述的分类方法相同。</a:t>
            </a:r>
            <a:r>
              <a:rPr lang="en-US" altLang="zh-CN" sz="1800" dirty="0">
                <a:latin typeface="微软雅黑" pitchFamily="34" charset="-122"/>
                <a:ea typeface="微软雅黑" pitchFamily="34" charset="-122"/>
              </a:rPr>
              <a:t>RF</a:t>
            </a:r>
            <a:r>
              <a:rPr lang="zh-CN" altLang="en-US" sz="1800" dirty="0">
                <a:latin typeface="微软雅黑" pitchFamily="34" charset="-122"/>
                <a:ea typeface="微软雅黑" pitchFamily="34" charset="-122"/>
              </a:rPr>
              <a:t>算法采用的是</a:t>
            </a:r>
            <a:r>
              <a:rPr lang="en-US" altLang="zh-CN" sz="1800" dirty="0" err="1">
                <a:latin typeface="微软雅黑" pitchFamily="34" charset="-122"/>
                <a:ea typeface="微软雅黑" pitchFamily="34" charset="-122"/>
              </a:rPr>
              <a:t>Sklearn</a:t>
            </a:r>
            <a:r>
              <a:rPr lang="zh-CN" altLang="en-US" sz="1800" dirty="0">
                <a:latin typeface="微软雅黑" pitchFamily="34" charset="-122"/>
                <a:ea typeface="微软雅黑" pitchFamily="34" charset="-122"/>
              </a:rPr>
              <a:t>的</a:t>
            </a:r>
            <a:r>
              <a:rPr lang="en-US" altLang="zh-CN" sz="1800" dirty="0">
                <a:latin typeface="微软雅黑" pitchFamily="34" charset="-122"/>
                <a:ea typeface="微软雅黑" pitchFamily="34" charset="-122"/>
              </a:rPr>
              <a:t>ensemble</a:t>
            </a:r>
            <a:r>
              <a:rPr lang="zh-CN" altLang="en-US" sz="1800" dirty="0">
                <a:latin typeface="微软雅黑" pitchFamily="34" charset="-122"/>
                <a:ea typeface="微软雅黑" pitchFamily="34" charset="-122"/>
              </a:rPr>
              <a:t>模块中的</a:t>
            </a:r>
            <a:r>
              <a:rPr lang="en-US" altLang="zh-CN" sz="1800" dirty="0" err="1">
                <a:latin typeface="微软雅黑" pitchFamily="34" charset="-122"/>
                <a:ea typeface="微软雅黑" pitchFamily="34" charset="-122"/>
              </a:rPr>
              <a:t>RandomForestClassifier</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方法定义一个</a:t>
            </a:r>
            <a:r>
              <a:rPr lang="en-US" altLang="zh-CN" sz="1800" dirty="0">
                <a:latin typeface="微软雅黑" pitchFamily="34" charset="-122"/>
                <a:ea typeface="微软雅黑" pitchFamily="34" charset="-122"/>
              </a:rPr>
              <a:t>RF</a:t>
            </a:r>
            <a:r>
              <a:rPr lang="zh-CN" altLang="en-US" sz="1800" dirty="0">
                <a:latin typeface="微软雅黑" pitchFamily="34" charset="-122"/>
                <a:ea typeface="微软雅黑" pitchFamily="34" charset="-122"/>
              </a:rPr>
              <a:t>模型，其中</a:t>
            </a:r>
            <a:r>
              <a:rPr lang="zh-CN" altLang="zh-CN" sz="1800" dirty="0">
                <a:latin typeface="微软雅黑" pitchFamily="34" charset="-122"/>
                <a:ea typeface="微软雅黑" pitchFamily="34" charset="-122"/>
              </a:rPr>
              <a:t>参数</a:t>
            </a:r>
            <a:r>
              <a:rPr lang="en-US" altLang="zh-CN" sz="1800" dirty="0" err="1">
                <a:latin typeface="微软雅黑" pitchFamily="34" charset="-122"/>
                <a:ea typeface="微软雅黑" pitchFamily="34" charset="-122"/>
              </a:rPr>
              <a:t>max_features</a:t>
            </a:r>
            <a:r>
              <a:rPr lang="zh-CN" altLang="zh-CN" sz="1800" dirty="0">
                <a:latin typeface="微软雅黑" pitchFamily="34" charset="-122"/>
                <a:ea typeface="微软雅黑" pitchFamily="34" charset="-122"/>
              </a:rPr>
              <a:t>是分割节点时考虑的特征的随机子集的大小</a:t>
            </a:r>
            <a:r>
              <a:rPr lang="zh-CN" altLang="en-US" sz="1800" dirty="0">
                <a:latin typeface="微软雅黑" pitchFamily="34" charset="-122"/>
                <a:ea typeface="微软雅黑" pitchFamily="34" charset="-122"/>
              </a:rPr>
              <a:t>。</a:t>
            </a:r>
          </a:p>
          <a:p>
            <a:pPr marL="0" lvl="1" indent="0" algn="just">
              <a:lnSpc>
                <a:spcPct val="150000"/>
              </a:lnSpc>
              <a:buNone/>
            </a:pPr>
            <a:r>
              <a:rPr lang="zh-CN" altLang="en-US" sz="1800" dirty="0">
                <a:latin typeface="微软雅黑" pitchFamily="34" charset="-122"/>
                <a:ea typeface="微软雅黑" pitchFamily="34" charset="-122"/>
              </a:rPr>
              <a:t>采用鸢尾花数据集进行</a:t>
            </a:r>
            <a:r>
              <a:rPr lang="en-US" altLang="zh-CN" sz="1800" dirty="0">
                <a:latin typeface="微软雅黑" pitchFamily="34" charset="-122"/>
                <a:ea typeface="微软雅黑" pitchFamily="34" charset="-122"/>
              </a:rPr>
              <a:t>RF</a:t>
            </a:r>
            <a:r>
              <a:rPr lang="zh-CN" altLang="en-US" sz="1800" dirty="0">
                <a:latin typeface="微软雅黑" pitchFamily="34" charset="-122"/>
                <a:ea typeface="微软雅黑" pitchFamily="34" charset="-122"/>
              </a:rPr>
              <a:t>模型训练以及对训练模型进行预测的代码如下所示：</a:t>
            </a:r>
            <a:endParaRPr lang="en-US" altLang="zh-CN" sz="1800" dirty="0">
              <a:latin typeface="微软雅黑" pitchFamily="34" charset="-122"/>
              <a:ea typeface="微软雅黑" pitchFamily="34" charset="-122"/>
            </a:endParaRPr>
          </a:p>
        </p:txBody>
      </p:sp>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矩形 6"/>
          <p:cNvSpPr/>
          <p:nvPr/>
        </p:nvSpPr>
        <p:spPr>
          <a:xfrm>
            <a:off x="1758408" y="186690"/>
            <a:ext cx="7350096" cy="400110"/>
          </a:xfrm>
          <a:prstGeom prst="rect">
            <a:avLst/>
          </a:prstGeom>
        </p:spPr>
        <p:txBody>
          <a:bodyPr wrap="square">
            <a:spAutoFit/>
          </a:bodyPr>
          <a:lstStyle/>
          <a:p>
            <a:pPr algn="ctr"/>
            <a:r>
              <a:rPr lang="en-US" altLang="zh-CN" sz="2000" dirty="0" err="1">
                <a:latin typeface="微软雅黑" pitchFamily="34" charset="-122"/>
                <a:ea typeface="微软雅黑" pitchFamily="34" charset="-122"/>
              </a:rPr>
              <a:t>Sklearn</a:t>
            </a:r>
            <a:r>
              <a:rPr lang="zh-CN" altLang="en-US" sz="2000" dirty="0">
                <a:latin typeface="微软雅黑" pitchFamily="34" charset="-122"/>
                <a:ea typeface="微软雅黑" pitchFamily="34" charset="-122"/>
              </a:rPr>
              <a:t>实现随机森林算法</a:t>
            </a: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235599462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内容占位符 8"/>
          <p:cNvGraphicFramePr>
            <a:graphicFrameLocks noGrp="1"/>
          </p:cNvGraphicFramePr>
          <p:nvPr>
            <p:ph idx="4294967295"/>
            <p:extLst>
              <p:ext uri="{D42A27DB-BD31-4B8C-83A1-F6EECF244321}">
                <p14:modId xmlns:p14="http://schemas.microsoft.com/office/powerpoint/2010/main" val="850300938"/>
              </p:ext>
            </p:extLst>
          </p:nvPr>
        </p:nvGraphicFramePr>
        <p:xfrm>
          <a:off x="1938338" y="915988"/>
          <a:ext cx="7206080" cy="2117015"/>
        </p:xfrm>
        <a:graphic>
          <a:graphicData uri="http://schemas.openxmlformats.org/drawingml/2006/table">
            <a:tbl>
              <a:tblPr firstRow="1" firstCol="1" bandRow="1">
                <a:tableStyleId>{5C22544A-7EE6-4342-B048-85BDC9FD1C3A}</a:tableStyleId>
              </a:tblPr>
              <a:tblGrid>
                <a:gridCol w="7206080">
                  <a:extLst>
                    <a:ext uri="{9D8B030D-6E8A-4147-A177-3AD203B41FA5}">
                      <a16:colId xmlns:a16="http://schemas.microsoft.com/office/drawing/2014/main" xmlns="" val="20000"/>
                    </a:ext>
                  </a:extLst>
                </a:gridCol>
              </a:tblGrid>
              <a:tr h="246888">
                <a:tc>
                  <a:txBody>
                    <a:bodyPr/>
                    <a:lstStyle/>
                    <a:p>
                      <a:pPr algn="ctr">
                        <a:lnSpc>
                          <a:spcPct val="120000"/>
                        </a:lnSpc>
                        <a:spcAft>
                          <a:spcPts val="0"/>
                        </a:spcAft>
                      </a:pPr>
                      <a:r>
                        <a:rPr lang="zh-CN" altLang="zh-CN" sz="1400" b="1" kern="1200" dirty="0">
                          <a:solidFill>
                            <a:srgbClr val="002060"/>
                          </a:solidFill>
                          <a:effectLst/>
                          <a:latin typeface="+mn-lt"/>
                          <a:ea typeface="+mn-ea"/>
                          <a:cs typeface="+mn-cs"/>
                        </a:rPr>
                        <a:t>程序</a:t>
                      </a:r>
                      <a:r>
                        <a:rPr lang="en-US" altLang="zh-CN" sz="1400" b="1" kern="1200" dirty="0">
                          <a:solidFill>
                            <a:schemeClr val="accent4"/>
                          </a:solidFill>
                          <a:effectLst/>
                          <a:latin typeface="+mn-lt"/>
                          <a:ea typeface="+mn-ea"/>
                          <a:cs typeface="+mn-cs"/>
                        </a:rPr>
                        <a:t>5-7-3(2)  RF</a:t>
                      </a:r>
                      <a:r>
                        <a:rPr lang="zh-CN" altLang="en-US" sz="1400" b="1" kern="1200" dirty="0">
                          <a:solidFill>
                            <a:srgbClr val="002060"/>
                          </a:solidFill>
                          <a:effectLst/>
                          <a:latin typeface="+mn-lt"/>
                          <a:ea typeface="+mn-ea"/>
                          <a:cs typeface="+mn-cs"/>
                        </a:rPr>
                        <a:t>分类</a:t>
                      </a:r>
                      <a:r>
                        <a:rPr lang="zh-CN" altLang="zh-CN" sz="1400" b="1" kern="1200" dirty="0">
                          <a:solidFill>
                            <a:srgbClr val="002060"/>
                          </a:solidFill>
                          <a:effectLst/>
                          <a:latin typeface="+mn-lt"/>
                          <a:ea typeface="+mn-ea"/>
                          <a:cs typeface="+mn-cs"/>
                        </a:rPr>
                        <a:t>模型</a:t>
                      </a:r>
                      <a:endParaRPr lang="zh-CN" sz="11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1860983">
                <a:tc>
                  <a:txBody>
                    <a:bodyPr/>
                    <a:lstStyle/>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sklearn.model_selection</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cross_val_score</a:t>
                      </a:r>
                      <a:endParaRPr lang="en-US"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sklearn.datasets</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load_iris</a:t>
                      </a:r>
                      <a:endParaRPr lang="en-US"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from </a:t>
                      </a:r>
                      <a:r>
                        <a:rPr lang="en-US" altLang="zh-CN" sz="1400" b="1" kern="1200" dirty="0" err="1">
                          <a:solidFill>
                            <a:schemeClr val="accent4"/>
                          </a:solidFill>
                          <a:effectLst/>
                          <a:latin typeface="+mn-lt"/>
                          <a:ea typeface="+mn-ea"/>
                          <a:cs typeface="+mn-cs"/>
                        </a:rPr>
                        <a:t>sklearn.ensemble</a:t>
                      </a:r>
                      <a:r>
                        <a:rPr lang="en-US" altLang="zh-CN" sz="1400" b="1" kern="1200" dirty="0">
                          <a:solidFill>
                            <a:schemeClr val="accent4"/>
                          </a:solidFill>
                          <a:effectLst/>
                          <a:latin typeface="+mn-lt"/>
                          <a:ea typeface="+mn-ea"/>
                          <a:cs typeface="+mn-cs"/>
                        </a:rPr>
                        <a:t> import </a:t>
                      </a:r>
                      <a:r>
                        <a:rPr lang="en-US" altLang="zh-CN" sz="1400" b="1" kern="1200" dirty="0" err="1">
                          <a:solidFill>
                            <a:schemeClr val="accent4"/>
                          </a:solidFill>
                          <a:effectLst/>
                          <a:latin typeface="+mn-lt"/>
                          <a:ea typeface="+mn-ea"/>
                          <a:cs typeface="+mn-cs"/>
                        </a:rPr>
                        <a:t>RandomForestClassifier</a:t>
                      </a:r>
                      <a:endParaRPr lang="en-US" altLang="zh-CN" sz="1400" b="1" kern="1200" dirty="0">
                        <a:solidFill>
                          <a:schemeClr val="accent4"/>
                        </a:solidFill>
                        <a:effectLst/>
                        <a:latin typeface="+mn-lt"/>
                        <a:ea typeface="+mn-ea"/>
                        <a:cs typeface="+mn-cs"/>
                      </a:endParaRPr>
                    </a:p>
                    <a:p>
                      <a:r>
                        <a:rPr lang="en-US" altLang="zh-CN" sz="1400" b="1" kern="1200" dirty="0">
                          <a:solidFill>
                            <a:schemeClr val="accent4"/>
                          </a:solidFill>
                          <a:effectLst/>
                          <a:latin typeface="+mn-lt"/>
                          <a:ea typeface="+mn-ea"/>
                          <a:cs typeface="+mn-cs"/>
                        </a:rPr>
                        <a:t>X = </a:t>
                      </a:r>
                      <a:r>
                        <a:rPr lang="en-US" altLang="zh-CN" sz="1400" b="1" kern="1200" dirty="0" err="1">
                          <a:solidFill>
                            <a:schemeClr val="accent4"/>
                          </a:solidFill>
                          <a:effectLst/>
                          <a:latin typeface="+mn-lt"/>
                          <a:ea typeface="+mn-ea"/>
                          <a:cs typeface="+mn-cs"/>
                        </a:rPr>
                        <a:t>load_iris</a:t>
                      </a:r>
                      <a:r>
                        <a:rPr lang="en-US" altLang="zh-CN" sz="1400" b="1" kern="1200" dirty="0">
                          <a:solidFill>
                            <a:schemeClr val="accent4"/>
                          </a:solidFill>
                          <a:effectLst/>
                          <a:latin typeface="+mn-lt"/>
                          <a:ea typeface="+mn-ea"/>
                          <a:cs typeface="+mn-cs"/>
                        </a:rPr>
                        <a:t>().data</a:t>
                      </a:r>
                    </a:p>
                    <a:p>
                      <a:r>
                        <a:rPr lang="en-US" altLang="zh-CN" sz="1400" b="1" kern="1200" dirty="0">
                          <a:solidFill>
                            <a:schemeClr val="accent4"/>
                          </a:solidFill>
                          <a:effectLst/>
                          <a:latin typeface="+mn-lt"/>
                          <a:ea typeface="+mn-ea"/>
                          <a:cs typeface="+mn-cs"/>
                        </a:rPr>
                        <a:t>Y = </a:t>
                      </a:r>
                      <a:r>
                        <a:rPr lang="en-US" altLang="zh-CN" sz="1400" b="1" kern="1200" dirty="0" err="1">
                          <a:solidFill>
                            <a:schemeClr val="accent4"/>
                          </a:solidFill>
                          <a:effectLst/>
                          <a:latin typeface="+mn-lt"/>
                          <a:ea typeface="+mn-ea"/>
                          <a:cs typeface="+mn-cs"/>
                        </a:rPr>
                        <a:t>load_iris</a:t>
                      </a:r>
                      <a:r>
                        <a:rPr lang="en-US" altLang="zh-CN" sz="1400" b="1" kern="1200" dirty="0">
                          <a:solidFill>
                            <a:schemeClr val="accent4"/>
                          </a:solidFill>
                          <a:effectLst/>
                          <a:latin typeface="+mn-lt"/>
                          <a:ea typeface="+mn-ea"/>
                          <a:cs typeface="+mn-cs"/>
                        </a:rPr>
                        <a:t>().target</a:t>
                      </a:r>
                    </a:p>
                    <a:p>
                      <a:r>
                        <a:rPr lang="en-US" altLang="zh-CN" sz="1400" b="1" kern="1200" dirty="0" err="1">
                          <a:solidFill>
                            <a:schemeClr val="accent4"/>
                          </a:solidFill>
                          <a:effectLst/>
                          <a:latin typeface="+mn-lt"/>
                          <a:ea typeface="+mn-ea"/>
                          <a:cs typeface="+mn-cs"/>
                        </a:rPr>
                        <a:t>clf</a:t>
                      </a:r>
                      <a:r>
                        <a:rPr lang="en-US" altLang="zh-CN" sz="1400" b="1" kern="1200" dirty="0">
                          <a:solidFill>
                            <a:schemeClr val="accent4"/>
                          </a:solidFill>
                          <a:effectLst/>
                          <a:latin typeface="+mn-lt"/>
                          <a:ea typeface="+mn-ea"/>
                          <a:cs typeface="+mn-cs"/>
                        </a:rPr>
                        <a:t> = </a:t>
                      </a:r>
                      <a:r>
                        <a:rPr lang="en-US" altLang="zh-CN" sz="1400" b="1" kern="1200" dirty="0" err="1">
                          <a:solidFill>
                            <a:schemeClr val="accent4"/>
                          </a:solidFill>
                          <a:effectLst/>
                          <a:latin typeface="+mn-lt"/>
                          <a:ea typeface="+mn-ea"/>
                          <a:cs typeface="+mn-cs"/>
                        </a:rPr>
                        <a:t>RandomForestClassifier</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n_estimators</a:t>
                      </a:r>
                      <a:r>
                        <a:rPr lang="en-US" altLang="zh-CN" sz="1400" b="1" kern="1200" dirty="0">
                          <a:solidFill>
                            <a:schemeClr val="accent4"/>
                          </a:solidFill>
                          <a:effectLst/>
                          <a:latin typeface="+mn-lt"/>
                          <a:ea typeface="+mn-ea"/>
                          <a:cs typeface="+mn-cs"/>
                        </a:rPr>
                        <a:t>=10,max_features=2)</a:t>
                      </a:r>
                    </a:p>
                    <a:p>
                      <a:r>
                        <a:rPr lang="en-US" altLang="zh-CN" sz="1400" b="1" kern="1200" dirty="0">
                          <a:solidFill>
                            <a:schemeClr val="accent4"/>
                          </a:solidFill>
                          <a:effectLst/>
                          <a:latin typeface="+mn-lt"/>
                          <a:ea typeface="+mn-ea"/>
                          <a:cs typeface="+mn-cs"/>
                        </a:rPr>
                        <a:t>scores = </a:t>
                      </a:r>
                      <a:r>
                        <a:rPr lang="en-US" altLang="zh-CN" sz="1400" b="1" kern="1200" dirty="0" err="1">
                          <a:solidFill>
                            <a:schemeClr val="accent4"/>
                          </a:solidFill>
                          <a:effectLst/>
                          <a:latin typeface="+mn-lt"/>
                          <a:ea typeface="+mn-ea"/>
                          <a:cs typeface="+mn-cs"/>
                        </a:rPr>
                        <a:t>cross_val_score</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clf</a:t>
                      </a:r>
                      <a:r>
                        <a:rPr lang="en-US" altLang="zh-CN" sz="1400" b="1" kern="1200" dirty="0">
                          <a:solidFill>
                            <a:schemeClr val="accent4"/>
                          </a:solidFill>
                          <a:effectLst/>
                          <a:latin typeface="+mn-lt"/>
                          <a:ea typeface="+mn-ea"/>
                          <a:cs typeface="+mn-cs"/>
                        </a:rPr>
                        <a:t>, X, Y) </a:t>
                      </a:r>
                    </a:p>
                    <a:p>
                      <a:r>
                        <a:rPr lang="en-US" altLang="zh-CN" sz="1400" b="1" kern="1200" dirty="0">
                          <a:solidFill>
                            <a:schemeClr val="accent4"/>
                          </a:solidFill>
                          <a:effectLst/>
                          <a:latin typeface="+mn-lt"/>
                          <a:ea typeface="+mn-ea"/>
                          <a:cs typeface="+mn-cs"/>
                        </a:rPr>
                        <a:t>print('RF</a:t>
                      </a:r>
                      <a:r>
                        <a:rPr lang="zh-CN" altLang="en-US" sz="1400" b="1" kern="1200" dirty="0">
                          <a:solidFill>
                            <a:schemeClr val="accent4"/>
                          </a:solidFill>
                          <a:effectLst/>
                          <a:latin typeface="+mn-lt"/>
                          <a:ea typeface="+mn-ea"/>
                          <a:cs typeface="+mn-cs"/>
                        </a:rPr>
                        <a:t>准确率：</a:t>
                      </a:r>
                      <a:r>
                        <a:rPr lang="en-US" altLang="zh-CN" sz="1400" b="1" kern="1200" dirty="0">
                          <a:solidFill>
                            <a:schemeClr val="accent4"/>
                          </a:solidFill>
                          <a:effectLst/>
                          <a:latin typeface="+mn-lt"/>
                          <a:ea typeface="+mn-ea"/>
                          <a:cs typeface="+mn-cs"/>
                        </a:rPr>
                        <a:t>',</a:t>
                      </a:r>
                      <a:r>
                        <a:rPr lang="en-US" altLang="zh-CN" sz="1400" b="1" kern="1200" dirty="0" err="1">
                          <a:solidFill>
                            <a:schemeClr val="accent4"/>
                          </a:solidFill>
                          <a:effectLst/>
                          <a:latin typeface="+mn-lt"/>
                          <a:ea typeface="+mn-ea"/>
                          <a:cs typeface="+mn-cs"/>
                        </a:rPr>
                        <a:t>scores.mean</a:t>
                      </a:r>
                      <a:r>
                        <a:rPr lang="en-US" altLang="zh-CN" sz="1400" b="1" kern="1200" dirty="0">
                          <a:solidFill>
                            <a:schemeClr val="accent4"/>
                          </a:solidFill>
                          <a:effectLst/>
                          <a:latin typeface="+mn-lt"/>
                          <a:ea typeface="+mn-ea"/>
                          <a:cs typeface="+mn-cs"/>
                        </a:rPr>
                        <a:t>())</a:t>
                      </a: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内容占位符 8"/>
          <p:cNvGraphicFramePr>
            <a:graphicFrameLocks/>
          </p:cNvGraphicFramePr>
          <p:nvPr>
            <p:extLst>
              <p:ext uri="{D42A27DB-BD31-4B8C-83A1-F6EECF244321}">
                <p14:modId xmlns:p14="http://schemas.microsoft.com/office/powerpoint/2010/main" val="3181506611"/>
              </p:ext>
            </p:extLst>
          </p:nvPr>
        </p:nvGraphicFramePr>
        <p:xfrm>
          <a:off x="1835696" y="3219822"/>
          <a:ext cx="7128792" cy="443795"/>
        </p:xfrm>
        <a:graphic>
          <a:graphicData uri="http://schemas.openxmlformats.org/drawingml/2006/table">
            <a:tbl>
              <a:tblPr firstRow="1" firstCol="1" bandRow="1">
                <a:tableStyleId>{5C22544A-7EE6-4342-B048-85BDC9FD1C3A}</a:tableStyleId>
              </a:tblPr>
              <a:tblGrid>
                <a:gridCol w="7128792">
                  <a:extLst>
                    <a:ext uri="{9D8B030D-6E8A-4147-A177-3AD203B41FA5}">
                      <a16:colId xmlns:a16="http://schemas.microsoft.com/office/drawing/2014/main" xmlns="" val="20000"/>
                    </a:ext>
                  </a:extLst>
                </a:gridCol>
              </a:tblGrid>
              <a:tr h="224984">
                <a:tc>
                  <a:txBody>
                    <a:bodyPr/>
                    <a:lstStyle/>
                    <a:p>
                      <a:pPr algn="ctr">
                        <a:lnSpc>
                          <a:spcPct val="120000"/>
                        </a:lnSpc>
                        <a:spcAft>
                          <a:spcPts val="0"/>
                        </a:spcAft>
                      </a:pPr>
                      <a:r>
                        <a:rPr lang="zh-CN" altLang="en-US" sz="1100" kern="100" dirty="0">
                          <a:effectLst/>
                          <a:latin typeface="Times New Roman" panose="02020603050405020304" pitchFamily="18" charset="0"/>
                          <a:ea typeface="宋体" panose="02010600030101010101" pitchFamily="2" charset="-122"/>
                          <a:cs typeface="Times New Roman" panose="02020603050405020304" pitchFamily="18" charset="0"/>
                        </a:rPr>
                        <a:t>运行及结果</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solidFill>
                      <a:schemeClr val="accent1">
                        <a:lumMod val="75000"/>
                      </a:schemeClr>
                    </a:solidFill>
                  </a:tcPr>
                </a:tc>
                <a:extLst>
                  <a:ext uri="{0D108BD9-81ED-4DB2-BD59-A6C34878D82A}">
                    <a16:rowId xmlns:a16="http://schemas.microsoft.com/office/drawing/2014/main" xmlns="" val="10000"/>
                  </a:ext>
                </a:extLst>
              </a:tr>
              <a:tr h="218811">
                <a:tc>
                  <a:txBody>
                    <a:bodyPr/>
                    <a:lstStyle/>
                    <a:p>
                      <a:r>
                        <a:rPr lang="en-US" altLang="zh-CN" sz="1400" b="1" kern="1200" dirty="0">
                          <a:solidFill>
                            <a:schemeClr val="accent4"/>
                          </a:solidFill>
                          <a:effectLst/>
                          <a:latin typeface="+mn-lt"/>
                          <a:ea typeface="+mn-ea"/>
                          <a:cs typeface="+mn-cs"/>
                        </a:rPr>
                        <a:t>RF</a:t>
                      </a:r>
                      <a:r>
                        <a:rPr lang="zh-CN" altLang="en-US" sz="1400" b="1" kern="1200" dirty="0">
                          <a:solidFill>
                            <a:schemeClr val="accent4"/>
                          </a:solidFill>
                          <a:effectLst/>
                          <a:latin typeface="+mn-lt"/>
                          <a:ea typeface="+mn-ea"/>
                          <a:cs typeface="+mn-cs"/>
                        </a:rPr>
                        <a:t>准确率： </a:t>
                      </a:r>
                      <a:r>
                        <a:rPr lang="en-US" altLang="zh-CN" sz="1400" b="1" kern="1200" dirty="0">
                          <a:solidFill>
                            <a:schemeClr val="accent4"/>
                          </a:solidFill>
                          <a:effectLst/>
                          <a:latin typeface="+mn-lt"/>
                          <a:ea typeface="+mn-ea"/>
                          <a:cs typeface="+mn-cs"/>
                        </a:rPr>
                        <a:t>0.9599673202614379</a:t>
                      </a:r>
                    </a:p>
                  </a:txBody>
                  <a:tcPr marL="68580" marR="68580" marT="0" marB="0">
                    <a:solidFill>
                      <a:schemeClr val="bg1"/>
                    </a:solidFill>
                  </a:tcPr>
                </a:tc>
                <a:extLst>
                  <a:ext uri="{0D108BD9-81ED-4DB2-BD59-A6C34878D82A}">
                    <a16:rowId xmlns:a16="http://schemas.microsoft.com/office/drawing/2014/main" xmlns="" val="10001"/>
                  </a:ext>
                </a:extLst>
              </a:tr>
            </a:tbl>
          </a:graphicData>
        </a:graphic>
      </p:graphicFrame>
      <p:sp>
        <p:nvSpPr>
          <p:cNvPr id="7" name="矩形 6"/>
          <p:cNvSpPr/>
          <p:nvPr/>
        </p:nvSpPr>
        <p:spPr>
          <a:xfrm>
            <a:off x="1758408" y="186690"/>
            <a:ext cx="7350096" cy="400110"/>
          </a:xfrm>
          <a:prstGeom prst="rect">
            <a:avLst/>
          </a:prstGeom>
        </p:spPr>
        <p:txBody>
          <a:bodyPr wrap="square">
            <a:spAutoFit/>
          </a:bodyPr>
          <a:lstStyle/>
          <a:p>
            <a:pPr algn="ctr"/>
            <a:r>
              <a:rPr lang="en-US" altLang="zh-CN" sz="2000" dirty="0" err="1">
                <a:latin typeface="微软雅黑" pitchFamily="34" charset="-122"/>
                <a:ea typeface="微软雅黑" pitchFamily="34" charset="-122"/>
              </a:rPr>
              <a:t>Sklearn</a:t>
            </a:r>
            <a:r>
              <a:rPr lang="zh-CN" altLang="en-US" sz="2000" dirty="0">
                <a:latin typeface="微软雅黑" pitchFamily="34" charset="-122"/>
                <a:ea typeface="微软雅黑" pitchFamily="34" charset="-122"/>
              </a:rPr>
              <a:t>实现随机森林算法</a:t>
            </a: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209845925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85925" y="0"/>
            <a:ext cx="7458075" cy="771525"/>
          </a:xfrm>
          <a:prstGeom prst="rect">
            <a:avLst/>
          </a:prstGeom>
        </p:spPr>
        <p:txBody>
          <a:bodyPr/>
          <a:lstStyle/>
          <a:p>
            <a:pPr algn="ctr">
              <a:lnSpc>
                <a:spcPct val="150000"/>
              </a:lnSpc>
            </a:pPr>
            <a:r>
              <a:rPr kumimoji="1" lang="zh-CN" altLang="en-US" sz="2400" dirty="0" smtClean="0"/>
              <a:t>第</a:t>
            </a:r>
            <a:r>
              <a:rPr kumimoji="1" lang="en-US" altLang="zh-CN" sz="2400" dirty="0" smtClean="0"/>
              <a:t>6</a:t>
            </a:r>
            <a:r>
              <a:rPr kumimoji="1" lang="zh-CN" altLang="en-US" sz="2400" dirty="0" smtClean="0"/>
              <a:t>次作业</a:t>
            </a:r>
            <a:endParaRPr kumimoji="1" lang="zh-CN" altLang="en-US" sz="2400" dirty="0"/>
          </a:p>
        </p:txBody>
      </p:sp>
      <p:sp>
        <p:nvSpPr>
          <p:cNvPr id="3" name="内容占位符 2"/>
          <p:cNvSpPr>
            <a:spLocks noGrp="1"/>
          </p:cNvSpPr>
          <p:nvPr>
            <p:ph idx="4294967295"/>
          </p:nvPr>
        </p:nvSpPr>
        <p:spPr>
          <a:xfrm>
            <a:off x="1870075" y="915989"/>
            <a:ext cx="7166421" cy="1943794"/>
          </a:xfrm>
          <a:prstGeom prst="rect">
            <a:avLst/>
          </a:prstGeom>
        </p:spPr>
        <p:txBody>
          <a:bodyPr/>
          <a:lstStyle/>
          <a:p>
            <a:pPr>
              <a:buFont typeface="Wingdings" pitchFamily="2" charset="2"/>
              <a:buChar char="l"/>
            </a:pPr>
            <a:r>
              <a:rPr lang="zh-CN" altLang="en-US" sz="2000" b="0" dirty="0">
                <a:latin typeface="微软雅黑" pitchFamily="34" charset="-122"/>
                <a:ea typeface="微软雅黑" pitchFamily="34" charset="-122"/>
              </a:rPr>
              <a:t>采用</a:t>
            </a:r>
            <a:r>
              <a:rPr lang="en-US" altLang="zh-CN" sz="2000" b="0" dirty="0" err="1">
                <a:latin typeface="微软雅黑" pitchFamily="34" charset="-122"/>
                <a:ea typeface="微软雅黑" pitchFamily="34" charset="-122"/>
              </a:rPr>
              <a:t>Sklearn</a:t>
            </a:r>
            <a:r>
              <a:rPr lang="zh-CN" altLang="en-US" sz="2000" b="0" dirty="0">
                <a:latin typeface="微软雅黑" pitchFamily="34" charset="-122"/>
                <a:ea typeface="微软雅黑" pitchFamily="34" charset="-122"/>
              </a:rPr>
              <a:t>实现集成算法：</a:t>
            </a:r>
            <a:endParaRPr lang="en-US" altLang="zh-CN" sz="2000" b="0" dirty="0">
              <a:latin typeface="微软雅黑" pitchFamily="34" charset="-122"/>
              <a:ea typeface="微软雅黑" pitchFamily="34" charset="-122"/>
            </a:endParaRPr>
          </a:p>
          <a:p>
            <a:pPr marL="0" lvl="1" indent="0" algn="just">
              <a:lnSpc>
                <a:spcPct val="150000"/>
              </a:lnSpc>
              <a:buNone/>
            </a:pPr>
            <a:r>
              <a:rPr lang="zh-CN" altLang="en-US" sz="1800" dirty="0">
                <a:latin typeface="微软雅黑" pitchFamily="34" charset="-122"/>
                <a:ea typeface="微软雅黑" pitchFamily="34" charset="-122"/>
              </a:rPr>
              <a:t>数据集：乳腺癌数据集</a:t>
            </a:r>
            <a:endParaRPr lang="en-US" altLang="zh-CN" sz="1800" dirty="0">
              <a:latin typeface="微软雅黑" pitchFamily="34" charset="-122"/>
              <a:ea typeface="微软雅黑" pitchFamily="34" charset="-122"/>
            </a:endParaRPr>
          </a:p>
          <a:p>
            <a:pPr marL="0" lvl="1" indent="0" algn="just">
              <a:lnSpc>
                <a:spcPct val="150000"/>
              </a:lnSpc>
              <a:buNone/>
            </a:pPr>
            <a:r>
              <a:rPr lang="zh-CN" altLang="en-US" sz="1800" dirty="0">
                <a:latin typeface="微软雅黑" pitchFamily="34" charset="-122"/>
                <a:ea typeface="微软雅黑" pitchFamily="34" charset="-122"/>
              </a:rPr>
              <a:t>采用集成模块</a:t>
            </a:r>
            <a:r>
              <a:rPr lang="en-US" altLang="zh-CN" sz="1800" dirty="0" err="1">
                <a:latin typeface="微软雅黑" pitchFamily="34" charset="-122"/>
                <a:ea typeface="微软雅黑" pitchFamily="34" charset="-122"/>
              </a:rPr>
              <a:t>sklearn.ensemble</a:t>
            </a:r>
            <a:r>
              <a:rPr lang="zh-CN" altLang="en-US" sz="1800" dirty="0">
                <a:latin typeface="微软雅黑" pitchFamily="34" charset="-122"/>
                <a:ea typeface="微软雅黑" pitchFamily="34" charset="-122"/>
              </a:rPr>
              <a:t>分别实现</a:t>
            </a:r>
            <a:r>
              <a:rPr lang="en-US" altLang="zh-CN" sz="1800" dirty="0" err="1">
                <a:latin typeface="微软雅黑" pitchFamily="34" charset="-122"/>
                <a:ea typeface="微软雅黑" pitchFamily="34" charset="-122"/>
              </a:rPr>
              <a:t>AdaBoost</a:t>
            </a:r>
            <a:r>
              <a:rPr lang="zh-CN" altLang="en-US" sz="1800" dirty="0">
                <a:latin typeface="微软雅黑" pitchFamily="34" charset="-122"/>
                <a:ea typeface="微软雅黑" pitchFamily="34" charset="-122"/>
              </a:rPr>
              <a:t>算法，</a:t>
            </a:r>
            <a:r>
              <a:rPr lang="en-US" altLang="zh-CN" sz="1800" dirty="0">
                <a:latin typeface="微软雅黑" pitchFamily="34" charset="-122"/>
                <a:ea typeface="微软雅黑" pitchFamily="34" charset="-122"/>
              </a:rPr>
              <a:t>Bagging</a:t>
            </a:r>
            <a:r>
              <a:rPr lang="zh-CN" altLang="en-US" sz="1800" dirty="0">
                <a:latin typeface="微软雅黑" pitchFamily="34" charset="-122"/>
                <a:ea typeface="微软雅黑" pitchFamily="34" charset="-122"/>
              </a:rPr>
              <a:t>算法以及随机森林算法，并对参数进行调优。</a:t>
            </a:r>
            <a:endParaRPr lang="en-US" altLang="zh-CN" sz="1800" dirty="0">
              <a:latin typeface="微软雅黑" pitchFamily="34" charset="-122"/>
              <a:ea typeface="微软雅黑" pitchFamily="34" charset="-122"/>
            </a:endParaRPr>
          </a:p>
        </p:txBody>
      </p:sp>
    </p:spTree>
    <p:extLst>
      <p:ext uri="{BB962C8B-B14F-4D97-AF65-F5344CB8AC3E}">
        <p14:creationId xmlns:p14="http://schemas.microsoft.com/office/powerpoint/2010/main" val="2392938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11762" y="843557"/>
            <a:ext cx="7252726" cy="2232249"/>
          </a:xfrm>
          <a:prstGeom prst="rect">
            <a:avLst/>
          </a:prstGeom>
        </p:spPr>
        <p:txBody>
          <a:bodyPr/>
          <a:lstStyle/>
          <a:p>
            <a:pPr lvl="1">
              <a:lnSpc>
                <a:spcPct val="150000"/>
              </a:lnSpc>
            </a:pP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数据集拆分：</a:t>
            </a:r>
            <a:endParaRPr lang="en-US" altLang="zh-CN" sz="2000" b="1"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得到训练数据集后，通常我们会把训练数据进一步拆分成训练集和验证集，这样有助于模型参数的选取。</a:t>
            </a:r>
            <a:r>
              <a:rPr lang="en-US" altLang="zh-CN" sz="1800" dirty="0" err="1">
                <a:latin typeface="微软雅黑" pitchFamily="34" charset="-122"/>
                <a:ea typeface="微软雅黑" pitchFamily="34" charset="-122"/>
              </a:rPr>
              <a:t>train_test_split</a:t>
            </a:r>
            <a:r>
              <a:rPr lang="zh-CN" altLang="en-US" sz="1800" dirty="0">
                <a:latin typeface="微软雅黑" pitchFamily="34" charset="-122"/>
                <a:ea typeface="微软雅黑" pitchFamily="34" charset="-122"/>
              </a:rPr>
              <a:t>是交叉验证中常用的函数，功能是从样本中随机的按比例选取</a:t>
            </a:r>
            <a:r>
              <a:rPr lang="en-US" altLang="zh-CN" sz="1800" dirty="0">
                <a:latin typeface="微软雅黑" pitchFamily="34" charset="-122"/>
                <a:ea typeface="微软雅黑" pitchFamily="34" charset="-122"/>
              </a:rPr>
              <a:t>train data</a:t>
            </a:r>
            <a:r>
              <a:rPr lang="zh-CN" altLang="en-US" sz="1800" dirty="0">
                <a:latin typeface="微软雅黑" pitchFamily="34" charset="-122"/>
                <a:ea typeface="微软雅黑" pitchFamily="34" charset="-122"/>
              </a:rPr>
              <a:t>和</a:t>
            </a:r>
            <a:r>
              <a:rPr lang="en-US" altLang="zh-CN" sz="1800" dirty="0">
                <a:latin typeface="微软雅黑" pitchFamily="34" charset="-122"/>
                <a:ea typeface="微软雅黑" pitchFamily="34" charset="-122"/>
              </a:rPr>
              <a:t>test data</a:t>
            </a:r>
            <a:r>
              <a:rPr lang="zh-CN" altLang="en-US" sz="1800" dirty="0">
                <a:latin typeface="微软雅黑" pitchFamily="34" charset="-122"/>
                <a:ea typeface="微软雅黑" pitchFamily="34" charset="-122"/>
              </a:rPr>
              <a:t>，形式为：</a:t>
            </a: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553941540"/>
              </p:ext>
            </p:extLst>
          </p:nvPr>
        </p:nvGraphicFramePr>
        <p:xfrm>
          <a:off x="2123728" y="3219822"/>
          <a:ext cx="6768752" cy="1146036"/>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xmlns="" val="3296080332"/>
                    </a:ext>
                  </a:extLst>
                </a:gridCol>
                <a:gridCol w="6048672">
                  <a:extLst>
                    <a:ext uri="{9D8B030D-6E8A-4147-A177-3AD203B41FA5}">
                      <a16:colId xmlns:a16="http://schemas.microsoft.com/office/drawing/2014/main" xmlns="" val="3781988497"/>
                    </a:ext>
                  </a:extLst>
                </a:gridCol>
              </a:tblGrid>
              <a:tr h="360040">
                <a:tc>
                  <a:txBody>
                    <a:bodyPr/>
                    <a:lstStyle/>
                    <a:p>
                      <a:r>
                        <a:rPr lang="en-US" altLang="zh-CN" sz="1400" b="0" dirty="0">
                          <a:solidFill>
                            <a:schemeClr val="tx1"/>
                          </a:solidFill>
                        </a:rPr>
                        <a:t>In[31]</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b="0" dirty="0">
                          <a:solidFill>
                            <a:schemeClr val="tx1"/>
                          </a:solidFill>
                        </a:rPr>
                        <a:t>from </a:t>
                      </a:r>
                      <a:r>
                        <a:rPr lang="en-US" altLang="zh-CN" sz="1400" b="0" dirty="0" err="1">
                          <a:solidFill>
                            <a:schemeClr val="tx1"/>
                          </a:solidFill>
                        </a:rPr>
                        <a:t>sklearn.model_selection</a:t>
                      </a:r>
                      <a:r>
                        <a:rPr lang="en-US" altLang="zh-CN" sz="1400" b="0" dirty="0">
                          <a:solidFill>
                            <a:schemeClr val="tx1"/>
                          </a:solidFill>
                        </a:rPr>
                        <a:t> import </a:t>
                      </a:r>
                      <a:r>
                        <a:rPr lang="en-US" altLang="zh-CN" sz="1400" b="0" dirty="0" err="1">
                          <a:solidFill>
                            <a:schemeClr val="tx1"/>
                          </a:solidFill>
                        </a:rPr>
                        <a:t>train_test_split</a:t>
                      </a:r>
                      <a:endParaRPr lang="en-US" altLang="zh-CN"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504056">
                <a:tc>
                  <a:txBody>
                    <a:bodyPr/>
                    <a:lstStyle/>
                    <a:p>
                      <a:r>
                        <a:rPr lang="en-US" altLang="zh-CN" sz="1400" b="0" dirty="0">
                          <a:solidFill>
                            <a:schemeClr val="tx1"/>
                          </a:solidFill>
                        </a:rPr>
                        <a:t>In[32]</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dirty="0" err="1"/>
                        <a:t>X_train,X_test</a:t>
                      </a:r>
                      <a:r>
                        <a:rPr lang="en-US" altLang="zh-CN" sz="1400" dirty="0"/>
                        <a:t>, </a:t>
                      </a:r>
                      <a:r>
                        <a:rPr lang="en-US" altLang="zh-CN" sz="1400" dirty="0" err="1"/>
                        <a:t>y_train</a:t>
                      </a:r>
                      <a:r>
                        <a:rPr lang="en-US" altLang="zh-CN" sz="1400" dirty="0"/>
                        <a:t>, </a:t>
                      </a:r>
                      <a:r>
                        <a:rPr lang="en-US" altLang="zh-CN" sz="1400" dirty="0" err="1"/>
                        <a:t>y_test</a:t>
                      </a:r>
                      <a:r>
                        <a:rPr lang="en-US" altLang="zh-CN" sz="1400" dirty="0"/>
                        <a:t> =</a:t>
                      </a:r>
                      <a:r>
                        <a:rPr lang="en-US" altLang="zh-CN" sz="1400" dirty="0" err="1"/>
                        <a:t>train_test_split</a:t>
                      </a:r>
                      <a:r>
                        <a:rPr lang="en-US" altLang="zh-CN" sz="1400" dirty="0"/>
                        <a:t>(</a:t>
                      </a:r>
                      <a:r>
                        <a:rPr lang="en-US" altLang="zh-CN" sz="1400" dirty="0" err="1"/>
                        <a:t>data,target,test_size</a:t>
                      </a:r>
                      <a:r>
                        <a:rPr lang="en-US" altLang="zh-CN" sz="1400" dirty="0"/>
                        <a:t>=0.4, </a:t>
                      </a:r>
                      <a:r>
                        <a:rPr lang="en-US" altLang="zh-CN" sz="1400" dirty="0" err="1"/>
                        <a:t>random_state</a:t>
                      </a:r>
                      <a:r>
                        <a:rPr lang="en-US" altLang="zh-CN" sz="1400" dirty="0"/>
                        <a:t>=0)</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532803872"/>
                  </a:ext>
                </a:extLst>
              </a:tr>
              <a:tr h="278130">
                <a:tc>
                  <a:txBody>
                    <a:bodyPr/>
                    <a:lstStyle/>
                    <a:p>
                      <a:r>
                        <a:rPr lang="en-US" altLang="zh-CN" sz="1400" b="0" dirty="0">
                          <a:solidFill>
                            <a:schemeClr val="tx1"/>
                          </a:solidFill>
                        </a:rPr>
                        <a:t>In[33]</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dirty="0"/>
                        <a:t>print(</a:t>
                      </a:r>
                      <a:r>
                        <a:rPr lang="en-US" altLang="zh-CN" sz="1400" dirty="0" err="1"/>
                        <a:t>X_train.shape,X_test.shape</a:t>
                      </a:r>
                      <a:r>
                        <a:rPr lang="en-US" altLang="zh-CN" sz="1400" dirty="0"/>
                        <a:t>)</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24153556"/>
                  </a:ext>
                </a:extLst>
              </a:tr>
            </a:tbl>
          </a:graphicData>
        </a:graphic>
      </p:graphicFrame>
      <p:sp>
        <p:nvSpPr>
          <p:cNvPr id="2" name="标题 1">
            <a:extLst>
              <a:ext uri="{FF2B5EF4-FFF2-40B4-BE49-F238E27FC236}">
                <a16:creationId xmlns:a16="http://schemas.microsoft.com/office/drawing/2014/main" xmlns="" id="{38E236F3-9F5B-5BE7-CF45-C7C5DB11F461}"/>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3062668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771551"/>
            <a:ext cx="7344816" cy="1512168"/>
          </a:xfrm>
          <a:prstGeom prst="rect">
            <a:avLst/>
          </a:prstGeom>
        </p:spPr>
        <p:txBody>
          <a:bodyPr/>
          <a:lstStyle/>
          <a:p>
            <a:pPr lvl="1">
              <a:lnSpc>
                <a:spcPct val="150000"/>
              </a:lnSpc>
            </a:pPr>
            <a:r>
              <a:rPr lang="en-US" altLang="zh-CN" sz="2000" b="1" dirty="0">
                <a:latin typeface="微软雅黑" pitchFamily="34" charset="-122"/>
                <a:ea typeface="微软雅黑" pitchFamily="34" charset="-122"/>
              </a:rPr>
              <a:t>4.</a:t>
            </a:r>
            <a:r>
              <a:rPr lang="zh-CN" altLang="en-US" sz="2000" b="1" dirty="0">
                <a:latin typeface="微软雅黑" pitchFamily="34" charset="-122"/>
                <a:ea typeface="微软雅黑" pitchFamily="34" charset="-122"/>
              </a:rPr>
              <a:t>定义模型：</a:t>
            </a:r>
            <a:endParaRPr lang="en-US" altLang="zh-CN" sz="2000" b="1" dirty="0">
              <a:latin typeface="微软雅黑" pitchFamily="34" charset="-122"/>
              <a:ea typeface="微软雅黑" pitchFamily="34" charset="-122"/>
            </a:endParaRPr>
          </a:p>
          <a:p>
            <a:pPr lvl="2">
              <a:lnSpc>
                <a:spcPct val="150000"/>
              </a:lnSpc>
            </a:pPr>
            <a:r>
              <a:rPr lang="zh-CN" altLang="en-US" sz="2000" dirty="0">
                <a:latin typeface="微软雅黑" pitchFamily="34" charset="-122"/>
                <a:ea typeface="微软雅黑" pitchFamily="34" charset="-122"/>
              </a:rPr>
              <a:t>常用模型：</a:t>
            </a:r>
            <a:endParaRPr lang="en-US" altLang="zh-CN" sz="2000" dirty="0">
              <a:latin typeface="微软雅黑" pitchFamily="34" charset="-122"/>
              <a:ea typeface="微软雅黑" pitchFamily="34" charset="-122"/>
            </a:endParaRPr>
          </a:p>
          <a:p>
            <a:pPr lvl="2">
              <a:lnSpc>
                <a:spcPct val="150000"/>
              </a:lnSpc>
            </a:pPr>
            <a:endParaRPr lang="en-US" altLang="zh-CN" sz="2000" b="1" dirty="0">
              <a:latin typeface="微软雅黑" pitchFamily="34" charset="-122"/>
              <a:ea typeface="微软雅黑" pitchFamily="34" charset="-122"/>
            </a:endParaRPr>
          </a:p>
          <a:p>
            <a:pPr marL="855662" lvl="2" indent="0">
              <a:lnSpc>
                <a:spcPct val="150000"/>
              </a:lnSpc>
              <a:buNone/>
            </a:pPr>
            <a:endParaRPr lang="en-US" altLang="zh-CN" sz="2000" b="1" dirty="0">
              <a:latin typeface="微软雅黑" pitchFamily="34" charset="-122"/>
              <a:ea typeface="微软雅黑" pitchFamily="34" charset="-122"/>
            </a:endParaRPr>
          </a:p>
          <a:p>
            <a:pPr lvl="1">
              <a:lnSpc>
                <a:spcPct val="150000"/>
              </a:lnSpc>
            </a:pPr>
            <a:endParaRPr lang="en-US" altLang="zh-CN" sz="2000" dirty="0">
              <a:latin typeface="微软雅黑" pitchFamily="34" charset="-122"/>
              <a:ea typeface="微软雅黑" pitchFamily="34" charset="-122"/>
            </a:endParaRPr>
          </a:p>
          <a:p>
            <a:pPr lvl="2">
              <a:lnSpc>
                <a:spcPct val="150000"/>
              </a:lnSpc>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a:p>
            <a:pPr marL="855662" lvl="2" indent="0">
              <a:lnSpc>
                <a:spcPct val="150000"/>
              </a:lnSpc>
              <a:buNone/>
            </a:pPr>
            <a:endParaRPr lang="en-US" altLang="zh-CN" sz="2000" dirty="0">
              <a:latin typeface="微软雅黑" pitchFamily="34" charset="-122"/>
              <a:ea typeface="微软雅黑"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507496262"/>
              </p:ext>
            </p:extLst>
          </p:nvPr>
        </p:nvGraphicFramePr>
        <p:xfrm>
          <a:off x="2123728" y="1995686"/>
          <a:ext cx="6840760" cy="2135852"/>
        </p:xfrm>
        <a:graphic>
          <a:graphicData uri="http://schemas.openxmlformats.org/drawingml/2006/table">
            <a:tbl>
              <a:tblPr firstRow="1" bandRow="1">
                <a:tableStyleId>{5C22544A-7EE6-4342-B048-85BDC9FD1C3A}</a:tableStyleId>
              </a:tblPr>
              <a:tblGrid>
                <a:gridCol w="1198231">
                  <a:extLst>
                    <a:ext uri="{9D8B030D-6E8A-4147-A177-3AD203B41FA5}">
                      <a16:colId xmlns:a16="http://schemas.microsoft.com/office/drawing/2014/main" xmlns="" val="3296080332"/>
                    </a:ext>
                  </a:extLst>
                </a:gridCol>
                <a:gridCol w="5642529">
                  <a:extLst>
                    <a:ext uri="{9D8B030D-6E8A-4147-A177-3AD203B41FA5}">
                      <a16:colId xmlns:a16="http://schemas.microsoft.com/office/drawing/2014/main" xmlns="" val="3781988497"/>
                    </a:ext>
                  </a:extLst>
                </a:gridCol>
              </a:tblGrid>
              <a:tr h="360040">
                <a:tc>
                  <a:txBody>
                    <a:bodyPr/>
                    <a:lstStyle/>
                    <a:p>
                      <a:r>
                        <a:rPr lang="en-US" altLang="zh-CN" sz="1400" b="0" dirty="0">
                          <a:solidFill>
                            <a:schemeClr val="tx1"/>
                          </a:solidFill>
                        </a:rPr>
                        <a:t>In[34]</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b="0" dirty="0">
                          <a:solidFill>
                            <a:schemeClr val="tx1"/>
                          </a:solidFill>
                        </a:rPr>
                        <a:t>from </a:t>
                      </a:r>
                      <a:r>
                        <a:rPr lang="en-US" altLang="zh-CN" sz="1400" b="0" dirty="0" err="1">
                          <a:solidFill>
                            <a:schemeClr val="tx1"/>
                          </a:solidFill>
                        </a:rPr>
                        <a:t>sklearn.linear_model</a:t>
                      </a:r>
                      <a:r>
                        <a:rPr lang="en-US" altLang="zh-CN" sz="1400" b="0" dirty="0">
                          <a:solidFill>
                            <a:schemeClr val="tx1"/>
                          </a:solidFill>
                        </a:rPr>
                        <a:t> import </a:t>
                      </a:r>
                      <a:r>
                        <a:rPr lang="en-US" altLang="zh-CN" sz="1400" b="0" dirty="0" err="1">
                          <a:solidFill>
                            <a:schemeClr val="tx1"/>
                          </a:solidFill>
                        </a:rPr>
                        <a:t>LinearRegression</a:t>
                      </a:r>
                      <a:r>
                        <a:rPr lang="en-US" altLang="zh-CN" sz="1400" b="0" dirty="0">
                          <a:solidFill>
                            <a:schemeClr val="tx1"/>
                          </a:solidFill>
                        </a:rPr>
                        <a:t>#</a:t>
                      </a:r>
                      <a:r>
                        <a:rPr lang="zh-CN" altLang="en-US" sz="1400" b="0" dirty="0">
                          <a:solidFill>
                            <a:schemeClr val="tx1"/>
                          </a:solidFill>
                        </a:rPr>
                        <a:t>线性回归</a:t>
                      </a:r>
                      <a:endParaRPr lang="en-US" altLang="zh-CN"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312028">
                <a:tc>
                  <a:txBody>
                    <a:bodyPr/>
                    <a:lstStyle/>
                    <a:p>
                      <a:r>
                        <a:rPr lang="en-US" altLang="zh-CN" sz="1400" b="0" dirty="0">
                          <a:solidFill>
                            <a:schemeClr val="tx1"/>
                          </a:solidFill>
                        </a:rPr>
                        <a:t>In[35]</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from </a:t>
                      </a:r>
                      <a:r>
                        <a:rPr lang="en-US" altLang="zh-CN" sz="1400" dirty="0" err="1"/>
                        <a:t>sklearn.linear_model</a:t>
                      </a:r>
                      <a:r>
                        <a:rPr lang="en-US" altLang="zh-CN" sz="1400" dirty="0"/>
                        <a:t> import </a:t>
                      </a:r>
                      <a:r>
                        <a:rPr lang="en-US" altLang="zh-CN" sz="1400" dirty="0" err="1"/>
                        <a:t>LogisticRegression</a:t>
                      </a:r>
                      <a:r>
                        <a:rPr lang="en-US" altLang="zh-CN" sz="1400" dirty="0"/>
                        <a:t>#</a:t>
                      </a:r>
                      <a:r>
                        <a:rPr lang="zh-CN" altLang="en-US" sz="1400" dirty="0"/>
                        <a:t>逻辑回归</a:t>
                      </a:r>
                      <a:endParaRPr lang="en-US" altLang="zh-CN" sz="1400" dirty="0"/>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1178786666"/>
                  </a:ext>
                </a:extLst>
              </a:tr>
              <a:tr h="336024">
                <a:tc>
                  <a:txBody>
                    <a:bodyPr/>
                    <a:lstStyle/>
                    <a:p>
                      <a:r>
                        <a:rPr lang="en-US" altLang="zh-CN" sz="1400" b="0" dirty="0">
                          <a:solidFill>
                            <a:schemeClr val="tx1"/>
                          </a:solidFill>
                        </a:rPr>
                        <a:t>In[36]</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from </a:t>
                      </a:r>
                      <a:r>
                        <a:rPr lang="en-US" altLang="zh-CN" sz="1400" dirty="0" err="1"/>
                        <a:t>sklearn</a:t>
                      </a:r>
                      <a:r>
                        <a:rPr lang="en-US" altLang="zh-CN" sz="1400" dirty="0"/>
                        <a:t> import </a:t>
                      </a:r>
                      <a:r>
                        <a:rPr lang="en-US" altLang="zh-CN" sz="1400" dirty="0" err="1"/>
                        <a:t>naive_bayes</a:t>
                      </a:r>
                      <a:r>
                        <a:rPr lang="en-US" altLang="zh-CN" sz="1400" dirty="0"/>
                        <a:t>#</a:t>
                      </a:r>
                      <a:r>
                        <a:rPr lang="zh-CN" altLang="en-US" sz="1400" dirty="0"/>
                        <a:t>朴素贝叶斯算法</a:t>
                      </a:r>
                      <a:r>
                        <a:rPr lang="en-US" altLang="zh-CN" sz="1400" dirty="0"/>
                        <a:t>NB</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3427643344"/>
                  </a:ext>
                </a:extLst>
              </a:tr>
              <a:tr h="278130">
                <a:tc>
                  <a:txBody>
                    <a:bodyPr/>
                    <a:lstStyle/>
                    <a:p>
                      <a:r>
                        <a:rPr lang="en-US" altLang="zh-CN" sz="1400" b="0" dirty="0">
                          <a:solidFill>
                            <a:schemeClr val="tx1"/>
                          </a:solidFill>
                        </a:rPr>
                        <a:t>In[37]</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from </a:t>
                      </a:r>
                      <a:r>
                        <a:rPr lang="en-US" altLang="zh-CN" sz="1400" dirty="0" err="1"/>
                        <a:t>sklearn</a:t>
                      </a:r>
                      <a:r>
                        <a:rPr lang="en-US" altLang="zh-CN" sz="1400" dirty="0"/>
                        <a:t> import tree #</a:t>
                      </a:r>
                      <a:r>
                        <a:rPr lang="zh-CN" altLang="en-US" sz="1400" dirty="0"/>
                        <a:t>决策树算法</a:t>
                      </a:r>
                      <a:endParaRPr lang="en-US" altLang="zh-CN" sz="1400" dirty="0"/>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1715474438"/>
                  </a:ext>
                </a:extLst>
              </a:tr>
              <a:tr h="278130">
                <a:tc>
                  <a:txBody>
                    <a:bodyPr/>
                    <a:lstStyle/>
                    <a:p>
                      <a:r>
                        <a:rPr lang="en-US" altLang="zh-CN" sz="1400" b="0" dirty="0">
                          <a:solidFill>
                            <a:schemeClr val="tx1"/>
                          </a:solidFill>
                        </a:rPr>
                        <a:t>In[38]</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from </a:t>
                      </a:r>
                      <a:r>
                        <a:rPr lang="en-US" altLang="zh-CN" sz="1400" dirty="0" err="1"/>
                        <a:t>sklearn.svm</a:t>
                      </a:r>
                      <a:r>
                        <a:rPr lang="en-US" altLang="zh-CN" sz="1400" dirty="0"/>
                        <a:t> import SVC#</a:t>
                      </a:r>
                      <a:r>
                        <a:rPr lang="zh-CN" altLang="en-US" sz="1400" dirty="0"/>
                        <a:t>支持向量机算法</a:t>
                      </a:r>
                      <a:endParaRPr lang="en-US" altLang="zh-CN" sz="1400" dirty="0"/>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173781262"/>
                  </a:ext>
                </a:extLst>
              </a:tr>
              <a:tr h="278130">
                <a:tc>
                  <a:txBody>
                    <a:bodyPr/>
                    <a:lstStyle/>
                    <a:p>
                      <a:r>
                        <a:rPr lang="en-US" altLang="zh-CN" sz="1400" b="0" dirty="0">
                          <a:solidFill>
                            <a:schemeClr val="tx1"/>
                          </a:solidFill>
                        </a:rPr>
                        <a:t>In[39]</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from </a:t>
                      </a:r>
                      <a:r>
                        <a:rPr lang="en-US" altLang="zh-CN" sz="1400" dirty="0" err="1"/>
                        <a:t>sklearn</a:t>
                      </a:r>
                      <a:r>
                        <a:rPr lang="en-US" altLang="zh-CN" sz="1400" dirty="0"/>
                        <a:t> import </a:t>
                      </a:r>
                      <a:r>
                        <a:rPr lang="en-US" altLang="zh-CN" sz="1400" dirty="0" err="1"/>
                        <a:t>neighbors#K</a:t>
                      </a:r>
                      <a:r>
                        <a:rPr lang="zh-CN" altLang="en-US" sz="1400" dirty="0"/>
                        <a:t>近邻算法</a:t>
                      </a:r>
                      <a:endParaRPr lang="en-US" altLang="zh-CN" sz="1400" dirty="0"/>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374865050"/>
                  </a:ext>
                </a:extLst>
              </a:tr>
              <a:tr h="278130">
                <a:tc>
                  <a:txBody>
                    <a:bodyPr/>
                    <a:lstStyle/>
                    <a:p>
                      <a:r>
                        <a:rPr lang="en-US" altLang="zh-CN" sz="1400" b="0" dirty="0">
                          <a:solidFill>
                            <a:schemeClr val="tx1"/>
                          </a:solidFill>
                        </a:rPr>
                        <a:t>In[40]</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from</a:t>
                      </a:r>
                      <a:r>
                        <a:rPr lang="en-US" altLang="zh-CN" sz="1400" baseline="0" dirty="0"/>
                        <a:t> </a:t>
                      </a:r>
                      <a:r>
                        <a:rPr lang="en-US" altLang="zh-CN" sz="1400" baseline="0" dirty="0" err="1"/>
                        <a:t>sklearn</a:t>
                      </a:r>
                      <a:r>
                        <a:rPr lang="en-US" altLang="zh-CN" sz="1400" baseline="0" dirty="0"/>
                        <a:t> import </a:t>
                      </a:r>
                      <a:r>
                        <a:rPr lang="en-US" altLang="zh-CN" sz="1400" baseline="0" dirty="0" err="1"/>
                        <a:t>neural_network</a:t>
                      </a:r>
                      <a:r>
                        <a:rPr lang="en-US" altLang="zh-CN" sz="1400" baseline="0" dirty="0"/>
                        <a:t>#</a:t>
                      </a:r>
                      <a:r>
                        <a:rPr lang="zh-CN" altLang="en-US" sz="1400" baseline="0" dirty="0"/>
                        <a:t>神经网络</a:t>
                      </a:r>
                      <a:endParaRPr lang="en-US" altLang="zh-CN" sz="1400" dirty="0"/>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3361065509"/>
                  </a:ext>
                </a:extLst>
              </a:tr>
            </a:tbl>
          </a:graphicData>
        </a:graphic>
      </p:graphicFrame>
      <p:sp>
        <p:nvSpPr>
          <p:cNvPr id="2" name="标题 1">
            <a:extLst>
              <a:ext uri="{FF2B5EF4-FFF2-40B4-BE49-F238E27FC236}">
                <a16:creationId xmlns:a16="http://schemas.microsoft.com/office/drawing/2014/main" xmlns="" id="{AA127B04-A0BF-632A-4837-F7C1C3DDD83F}"/>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1660098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11762" y="771551"/>
            <a:ext cx="7252726" cy="1440160"/>
          </a:xfrm>
          <a:prstGeom prst="rect">
            <a:avLst/>
          </a:prstGeom>
        </p:spPr>
        <p:txBody>
          <a:bodyPr/>
          <a:lstStyle/>
          <a:p>
            <a:pPr lvl="1">
              <a:lnSpc>
                <a:spcPct val="150000"/>
              </a:lnSpc>
            </a:pPr>
            <a:r>
              <a:rPr lang="en-US" altLang="zh-CN" sz="2000" b="1" dirty="0">
                <a:latin typeface="微软雅黑" pitchFamily="34" charset="-122"/>
                <a:ea typeface="微软雅黑" pitchFamily="34" charset="-122"/>
              </a:rPr>
              <a:t>5.</a:t>
            </a:r>
            <a:r>
              <a:rPr lang="zh-CN" altLang="en-US" sz="2000" b="1" dirty="0">
                <a:latin typeface="微软雅黑" pitchFamily="34" charset="-122"/>
                <a:ea typeface="微软雅黑" pitchFamily="34" charset="-122"/>
              </a:rPr>
              <a:t>模型预测与评估：</a:t>
            </a:r>
            <a:r>
              <a:rPr lang="en-US" altLang="zh-CN" sz="1800" dirty="0" err="1">
                <a:latin typeface="微软雅黑" pitchFamily="34" charset="-122"/>
                <a:ea typeface="微软雅黑" pitchFamily="34" charset="-122"/>
              </a:rPr>
              <a:t>sklearn</a:t>
            </a:r>
            <a:r>
              <a:rPr lang="zh-CN" altLang="en-US" sz="1800" dirty="0">
                <a:latin typeface="微软雅黑" pitchFamily="34" charset="-122"/>
                <a:ea typeface="微软雅黑" pitchFamily="34" charset="-122"/>
              </a:rPr>
              <a:t>为所有模型提供了非常相似的接口，这样使得我们可以更加快速的熟悉所有模型的用法，我们以支持向量机为例先来看看模型的常用属性和功能。</a:t>
            </a:r>
            <a:endParaRPr lang="en-US" altLang="zh-CN" sz="1800" dirty="0">
              <a:latin typeface="微软雅黑" pitchFamily="34" charset="-122"/>
              <a:ea typeface="微软雅黑"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4221520512"/>
              </p:ext>
            </p:extLst>
          </p:nvPr>
        </p:nvGraphicFramePr>
        <p:xfrm>
          <a:off x="2051720" y="2211710"/>
          <a:ext cx="6912768" cy="1979672"/>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xmlns="" val="3296080332"/>
                    </a:ext>
                  </a:extLst>
                </a:gridCol>
                <a:gridCol w="6192688">
                  <a:extLst>
                    <a:ext uri="{9D8B030D-6E8A-4147-A177-3AD203B41FA5}">
                      <a16:colId xmlns:a16="http://schemas.microsoft.com/office/drawing/2014/main" xmlns="" val="3781988497"/>
                    </a:ext>
                  </a:extLst>
                </a:gridCol>
              </a:tblGrid>
              <a:tr h="288032">
                <a:tc>
                  <a:txBody>
                    <a:bodyPr/>
                    <a:lstStyle/>
                    <a:p>
                      <a:r>
                        <a:rPr lang="en-US" altLang="zh-CN" sz="1400" b="0" dirty="0">
                          <a:solidFill>
                            <a:schemeClr val="tx1"/>
                          </a:solidFill>
                        </a:rPr>
                        <a:t>In[41]</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chemeClr val="tx1"/>
                          </a:solidFill>
                        </a:rPr>
                        <a:t>from </a:t>
                      </a:r>
                      <a:r>
                        <a:rPr lang="en-US" altLang="zh-CN" sz="1400" b="0" dirty="0" err="1">
                          <a:solidFill>
                            <a:schemeClr val="tx1"/>
                          </a:solidFill>
                        </a:rPr>
                        <a:t>sklearn.svm</a:t>
                      </a:r>
                      <a:r>
                        <a:rPr lang="en-US" altLang="zh-CN" sz="1400" b="0" dirty="0">
                          <a:solidFill>
                            <a:schemeClr val="tx1"/>
                          </a:solidFill>
                        </a:rPr>
                        <a:t> import SVC</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3066184751"/>
                  </a:ext>
                </a:extLst>
              </a:tr>
              <a:tr h="278130">
                <a:tc>
                  <a:txBody>
                    <a:bodyPr/>
                    <a:lstStyle/>
                    <a:p>
                      <a:r>
                        <a:rPr lang="en-US" altLang="zh-CN" sz="1400" b="0" dirty="0">
                          <a:solidFill>
                            <a:schemeClr val="tx1"/>
                          </a:solidFill>
                        </a:rPr>
                        <a:t>In[42]</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model = SVC()</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179111990"/>
                  </a:ext>
                </a:extLst>
              </a:tr>
              <a:tr h="278130">
                <a:tc>
                  <a:txBody>
                    <a:bodyPr/>
                    <a:lstStyle/>
                    <a:p>
                      <a:r>
                        <a:rPr lang="en-US" altLang="zh-CN" sz="1400" b="0" dirty="0">
                          <a:solidFill>
                            <a:schemeClr val="tx1"/>
                          </a:solidFill>
                        </a:rPr>
                        <a:t>In[43]</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b="0" dirty="0" err="1">
                          <a:solidFill>
                            <a:schemeClr val="tx1"/>
                          </a:solidFill>
                        </a:rPr>
                        <a:t>model.fit</a:t>
                      </a:r>
                      <a:r>
                        <a:rPr lang="en-US" altLang="zh-CN" sz="1400" b="0" dirty="0">
                          <a:solidFill>
                            <a:schemeClr val="tx1"/>
                          </a:solidFill>
                        </a:rPr>
                        <a:t>(</a:t>
                      </a:r>
                      <a:r>
                        <a:rPr lang="en-US" altLang="zh-CN" sz="1400" b="0" dirty="0" err="1">
                          <a:solidFill>
                            <a:schemeClr val="tx1"/>
                          </a:solidFill>
                        </a:rPr>
                        <a:t>X_train</a:t>
                      </a:r>
                      <a:r>
                        <a:rPr lang="en-US" altLang="zh-CN" sz="1400" b="0" dirty="0">
                          <a:solidFill>
                            <a:schemeClr val="tx1"/>
                          </a:solidFill>
                        </a:rPr>
                        <a:t>, </a:t>
                      </a:r>
                      <a:r>
                        <a:rPr lang="en-US" altLang="zh-CN" sz="1400" b="0" dirty="0" err="1">
                          <a:solidFill>
                            <a:schemeClr val="tx1"/>
                          </a:solidFill>
                        </a:rPr>
                        <a:t>y_train</a:t>
                      </a:r>
                      <a:r>
                        <a:rPr lang="en-US" altLang="zh-CN" sz="1400" b="0" dirty="0">
                          <a:solidFill>
                            <a:schemeClr val="tx1"/>
                          </a:solidFill>
                        </a:rPr>
                        <a:t>)#</a:t>
                      </a:r>
                      <a:r>
                        <a:rPr lang="zh-CN" altLang="en-US" sz="1400" b="0" dirty="0">
                          <a:solidFill>
                            <a:schemeClr val="tx1"/>
                          </a:solidFill>
                        </a:rPr>
                        <a:t>拟合模型</a:t>
                      </a:r>
                      <a:endParaRPr lang="en-US" altLang="zh-CN"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85411075"/>
                  </a:ext>
                </a:extLst>
              </a:tr>
              <a:tr h="278130">
                <a:tc>
                  <a:txBody>
                    <a:bodyPr/>
                    <a:lstStyle/>
                    <a:p>
                      <a:r>
                        <a:rPr lang="en-US" altLang="zh-CN" sz="1400" b="0" dirty="0">
                          <a:solidFill>
                            <a:schemeClr val="tx1"/>
                          </a:solidFill>
                        </a:rPr>
                        <a:t>In[44]</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b="0" dirty="0" err="1">
                          <a:solidFill>
                            <a:schemeClr val="tx1"/>
                          </a:solidFill>
                        </a:rPr>
                        <a:t>y_pre</a:t>
                      </a:r>
                      <a:r>
                        <a:rPr lang="en-US" altLang="zh-CN" sz="1400" b="0" dirty="0">
                          <a:solidFill>
                            <a:schemeClr val="tx1"/>
                          </a:solidFill>
                        </a:rPr>
                        <a:t> = </a:t>
                      </a:r>
                      <a:r>
                        <a:rPr lang="en-US" altLang="zh-CN" sz="1400" b="0" dirty="0" err="1">
                          <a:solidFill>
                            <a:schemeClr val="tx1"/>
                          </a:solidFill>
                        </a:rPr>
                        <a:t>model.predict</a:t>
                      </a:r>
                      <a:r>
                        <a:rPr lang="en-US" altLang="zh-CN" sz="1400" b="0" dirty="0">
                          <a:solidFill>
                            <a:schemeClr val="tx1"/>
                          </a:solidFill>
                        </a:rPr>
                        <a:t>(</a:t>
                      </a:r>
                      <a:r>
                        <a:rPr lang="en-US" altLang="zh-CN" sz="1400" b="0" dirty="0" err="1">
                          <a:solidFill>
                            <a:schemeClr val="tx1"/>
                          </a:solidFill>
                        </a:rPr>
                        <a:t>X_test</a:t>
                      </a:r>
                      <a:r>
                        <a:rPr lang="en-US" altLang="zh-CN" sz="1400" b="0" dirty="0">
                          <a:solidFill>
                            <a:schemeClr val="tx1"/>
                          </a:solidFill>
                        </a:rPr>
                        <a:t>)#</a:t>
                      </a:r>
                      <a:r>
                        <a:rPr lang="zh-CN" altLang="en-US" sz="1400" b="0" dirty="0">
                          <a:solidFill>
                            <a:schemeClr val="tx1"/>
                          </a:solidFill>
                        </a:rPr>
                        <a:t>预测模型</a:t>
                      </a:r>
                      <a:endParaRPr lang="en-US" altLang="zh-CN"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1562855582"/>
                  </a:ext>
                </a:extLst>
              </a:tr>
              <a:tr h="278130">
                <a:tc>
                  <a:txBody>
                    <a:bodyPr/>
                    <a:lstStyle/>
                    <a:p>
                      <a:r>
                        <a:rPr lang="en-US" altLang="zh-CN" sz="1400" b="0" dirty="0">
                          <a:solidFill>
                            <a:schemeClr val="tx1"/>
                          </a:solidFill>
                        </a:rPr>
                        <a:t>In[45]</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b="0" dirty="0">
                          <a:solidFill>
                            <a:schemeClr val="tx1"/>
                          </a:solidFill>
                        </a:rPr>
                        <a:t>print(</a:t>
                      </a:r>
                      <a:r>
                        <a:rPr lang="en-US" altLang="zh-CN" sz="1400" b="0" dirty="0" err="1">
                          <a:solidFill>
                            <a:schemeClr val="tx1"/>
                          </a:solidFill>
                        </a:rPr>
                        <a:t>model.get_params</a:t>
                      </a:r>
                      <a:r>
                        <a:rPr lang="en-US" altLang="zh-CN" sz="1400" b="0" dirty="0">
                          <a:solidFill>
                            <a:schemeClr val="tx1"/>
                          </a:solidFill>
                        </a:rPr>
                        <a:t>())#</a:t>
                      </a:r>
                      <a:r>
                        <a:rPr lang="zh-CN" altLang="en-US" sz="1400" b="0" dirty="0">
                          <a:solidFill>
                            <a:schemeClr val="tx1"/>
                          </a:solidFill>
                        </a:rPr>
                        <a:t>获得模型参数</a:t>
                      </a:r>
                      <a:endParaRPr lang="en-US" altLang="zh-CN"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1722150755"/>
                  </a:ext>
                </a:extLst>
              </a:tr>
              <a:tr h="278130">
                <a:tc>
                  <a:txBody>
                    <a:bodyPr/>
                    <a:lstStyle/>
                    <a:p>
                      <a:r>
                        <a:rPr lang="en-US" altLang="zh-CN" sz="1400" b="0" dirty="0">
                          <a:solidFill>
                            <a:schemeClr val="tx1"/>
                          </a:solidFill>
                        </a:rPr>
                        <a:t>In[46]</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b="0" dirty="0">
                          <a:solidFill>
                            <a:schemeClr val="tx1"/>
                          </a:solidFill>
                        </a:rPr>
                        <a:t>print(</a:t>
                      </a:r>
                      <a:r>
                        <a:rPr lang="en-US" altLang="zh-CN" sz="1400" b="0" dirty="0" err="1">
                          <a:solidFill>
                            <a:schemeClr val="tx1"/>
                          </a:solidFill>
                        </a:rPr>
                        <a:t>model.score</a:t>
                      </a:r>
                      <a:r>
                        <a:rPr lang="en-US" altLang="zh-CN" sz="1400" b="0" dirty="0">
                          <a:solidFill>
                            <a:schemeClr val="tx1"/>
                          </a:solidFill>
                        </a:rPr>
                        <a:t>(</a:t>
                      </a:r>
                      <a:r>
                        <a:rPr lang="en-US" altLang="zh-CN" sz="1400" b="0" dirty="0" err="1">
                          <a:solidFill>
                            <a:schemeClr val="tx1"/>
                          </a:solidFill>
                        </a:rPr>
                        <a:t>X_test,y_test</a:t>
                      </a:r>
                      <a:r>
                        <a:rPr lang="en-US" altLang="zh-CN" sz="1400" b="0" dirty="0">
                          <a:solidFill>
                            <a:schemeClr val="tx1"/>
                          </a:solidFill>
                        </a:rPr>
                        <a:t>))#</a:t>
                      </a:r>
                      <a:r>
                        <a:rPr lang="zh-CN" altLang="en-US" sz="1400" b="0" dirty="0">
                          <a:solidFill>
                            <a:schemeClr val="tx1"/>
                          </a:solidFill>
                        </a:rPr>
                        <a:t>模型得分</a:t>
                      </a:r>
                      <a:endParaRPr lang="en-US" altLang="zh-CN"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131921654"/>
                  </a:ext>
                </a:extLst>
              </a:tr>
              <a:tr h="278130">
                <a:tc>
                  <a:txBody>
                    <a:bodyPr/>
                    <a:lstStyle/>
                    <a:p>
                      <a:r>
                        <a:rPr lang="en-US" altLang="zh-CN" sz="1400" b="0" dirty="0">
                          <a:solidFill>
                            <a:schemeClr val="tx1"/>
                          </a:solidFill>
                        </a:rPr>
                        <a:t>In[47]</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r>
                        <a:rPr lang="en-US" altLang="zh-CN" sz="1400" b="0" dirty="0">
                          <a:solidFill>
                            <a:schemeClr val="tx1"/>
                          </a:solidFill>
                        </a:rPr>
                        <a:t>print(</a:t>
                      </a:r>
                      <a:r>
                        <a:rPr lang="en-US" altLang="zh-CN" sz="1400" b="0" dirty="0" err="1">
                          <a:solidFill>
                            <a:schemeClr val="tx1"/>
                          </a:solidFill>
                        </a:rPr>
                        <a:t>y_pre</a:t>
                      </a:r>
                      <a:r>
                        <a:rPr lang="en-US" altLang="zh-CN" sz="1400" b="0" dirty="0">
                          <a:solidFill>
                            <a:schemeClr val="tx1"/>
                          </a:solidFill>
                        </a:rPr>
                        <a:t>)#</a:t>
                      </a:r>
                      <a:r>
                        <a:rPr lang="zh-CN" altLang="en-US" sz="1400" b="0" dirty="0">
                          <a:solidFill>
                            <a:schemeClr val="tx1"/>
                          </a:solidFill>
                        </a:rPr>
                        <a:t>模型预测结果</a:t>
                      </a:r>
                      <a:endParaRPr lang="en-US" altLang="zh-CN"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544561524"/>
                  </a:ext>
                </a:extLst>
              </a:tr>
            </a:tbl>
          </a:graphicData>
        </a:graphic>
      </p:graphicFrame>
      <p:sp>
        <p:nvSpPr>
          <p:cNvPr id="2" name="标题 1">
            <a:extLst>
              <a:ext uri="{FF2B5EF4-FFF2-40B4-BE49-F238E27FC236}">
                <a16:creationId xmlns:a16="http://schemas.microsoft.com/office/drawing/2014/main" xmlns="" id="{9C0D8A1A-B662-0E83-B806-B02D17CEFA11}"/>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39085418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7"/>
            <a:ext cx="7200800" cy="1944217"/>
          </a:xfrm>
          <a:prstGeom prst="rect">
            <a:avLst/>
          </a:prstGeom>
        </p:spPr>
        <p:txBody>
          <a:bodyPr/>
          <a:lstStyle/>
          <a:p>
            <a:pPr lvl="1" algn="just">
              <a:lnSpc>
                <a:spcPct val="150000"/>
              </a:lnSpc>
            </a:pPr>
            <a:r>
              <a:rPr lang="en-US" altLang="zh-CN" sz="2000" b="1" dirty="0">
                <a:latin typeface="微软雅黑" pitchFamily="34" charset="-122"/>
                <a:ea typeface="微软雅黑" pitchFamily="34" charset="-122"/>
              </a:rPr>
              <a:t>5.</a:t>
            </a:r>
            <a:r>
              <a:rPr lang="zh-CN" altLang="en-US" sz="2000" b="1" dirty="0">
                <a:latin typeface="微软雅黑" pitchFamily="34" charset="-122"/>
                <a:ea typeface="微软雅黑" pitchFamily="34" charset="-122"/>
              </a:rPr>
              <a:t>模型预测与评估：</a:t>
            </a:r>
            <a:endParaRPr lang="en-US" altLang="zh-CN" sz="2000" b="1"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交叉验证：</a:t>
            </a:r>
            <a:r>
              <a:rPr lang="en-US" altLang="zh-CN" sz="1800" dirty="0">
                <a:latin typeface="微软雅黑" pitchFamily="34" charset="-122"/>
                <a:ea typeface="微软雅黑" pitchFamily="34" charset="-122"/>
              </a:rPr>
              <a:t>cv</a:t>
            </a:r>
            <a:r>
              <a:rPr lang="zh-CN" altLang="en-US" sz="1800" dirty="0">
                <a:latin typeface="微软雅黑" pitchFamily="34" charset="-122"/>
                <a:ea typeface="微软雅黑" pitchFamily="34" charset="-122"/>
              </a:rPr>
              <a:t>是我们使用的交叉验证的生成器或者迭代器，它决定了交叉验证的数据是如何划分的，当</a:t>
            </a:r>
            <a:r>
              <a:rPr lang="en-US" altLang="zh-CN" sz="1800" dirty="0">
                <a:latin typeface="微软雅黑" pitchFamily="34" charset="-122"/>
                <a:ea typeface="微软雅黑" pitchFamily="34" charset="-122"/>
              </a:rPr>
              <a:t>cv</a:t>
            </a:r>
            <a:r>
              <a:rPr lang="zh-CN" altLang="en-US" sz="1800" dirty="0">
                <a:latin typeface="微软雅黑" pitchFamily="34" charset="-122"/>
                <a:ea typeface="微软雅黑" pitchFamily="34" charset="-122"/>
              </a:rPr>
              <a:t>的取值为整数的时候，使用</a:t>
            </a:r>
            <a:r>
              <a:rPr lang="en-US" altLang="zh-CN" sz="1800" dirty="0">
                <a:latin typeface="微软雅黑" pitchFamily="34" charset="-122"/>
                <a:ea typeface="微软雅黑" pitchFamily="34" charset="-122"/>
              </a:rPr>
              <a:t>K</a:t>
            </a:r>
            <a:r>
              <a:rPr lang="zh-CN" altLang="en-US" sz="1800" dirty="0">
                <a:latin typeface="微软雅黑" pitchFamily="34" charset="-122"/>
                <a:ea typeface="微软雅黑" pitchFamily="34" charset="-122"/>
              </a:rPr>
              <a:t>折交叉验证方法。</a:t>
            </a:r>
            <a:endParaRPr lang="en-US" altLang="zh-CN" sz="1800" dirty="0">
              <a:latin typeface="微软雅黑" pitchFamily="34" charset="-122"/>
              <a:ea typeface="微软雅黑" pitchFamily="34" charset="-122"/>
            </a:endParaRPr>
          </a:p>
          <a:p>
            <a:pPr lvl="2" algn="just">
              <a:lnSpc>
                <a:spcPct val="150000"/>
              </a:lnSpc>
            </a:pPr>
            <a:endParaRPr lang="en-US" altLang="zh-CN" sz="2000" dirty="0">
              <a:latin typeface="微软雅黑" pitchFamily="34" charset="-122"/>
              <a:ea typeface="微软雅黑" pitchFamily="34" charset="-122"/>
            </a:endParaRPr>
          </a:p>
          <a:p>
            <a:pPr marL="855662" lvl="2" indent="0" algn="just">
              <a:lnSpc>
                <a:spcPct val="150000"/>
              </a:lnSpc>
              <a:buNone/>
            </a:pPr>
            <a:endParaRPr lang="en-US" altLang="zh-CN" sz="2000" dirty="0">
              <a:latin typeface="微软雅黑" pitchFamily="34" charset="-122"/>
              <a:ea typeface="微软雅黑" pitchFamily="34" charset="-122"/>
            </a:endParaRPr>
          </a:p>
          <a:p>
            <a:pPr marL="855662" lvl="2" indent="0" algn="just">
              <a:lnSpc>
                <a:spcPct val="150000"/>
              </a:lnSpc>
              <a:buNone/>
            </a:pPr>
            <a:endParaRPr lang="en-US" altLang="zh-CN" sz="2000" dirty="0">
              <a:latin typeface="微软雅黑" pitchFamily="34" charset="-122"/>
              <a:ea typeface="微软雅黑" pitchFamily="34" charset="-122"/>
            </a:endParaRPr>
          </a:p>
          <a:p>
            <a:pPr marL="855662" lvl="2" indent="0" algn="just">
              <a:lnSpc>
                <a:spcPct val="150000"/>
              </a:lnSpc>
              <a:buNone/>
            </a:pPr>
            <a:endParaRPr lang="en-US" altLang="zh-CN" sz="2000" dirty="0">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4273699915"/>
              </p:ext>
            </p:extLst>
          </p:nvPr>
        </p:nvGraphicFramePr>
        <p:xfrm>
          <a:off x="2123728" y="3003798"/>
          <a:ext cx="6096001" cy="1133852"/>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xmlns="" val="3296080332"/>
                    </a:ext>
                  </a:extLst>
                </a:gridCol>
                <a:gridCol w="5303913">
                  <a:extLst>
                    <a:ext uri="{9D8B030D-6E8A-4147-A177-3AD203B41FA5}">
                      <a16:colId xmlns:a16="http://schemas.microsoft.com/office/drawing/2014/main" xmlns="" val="3781988497"/>
                    </a:ext>
                  </a:extLst>
                </a:gridCol>
              </a:tblGrid>
              <a:tr h="288032">
                <a:tc>
                  <a:txBody>
                    <a:bodyPr/>
                    <a:lstStyle/>
                    <a:p>
                      <a:r>
                        <a:rPr lang="en-US" altLang="zh-CN" sz="1400" b="0" dirty="0">
                          <a:solidFill>
                            <a:schemeClr val="tx1"/>
                          </a:solidFill>
                        </a:rPr>
                        <a:t>In[48]</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rgbClr val="002060"/>
                          </a:solidFill>
                        </a:rPr>
                        <a:t>from </a:t>
                      </a:r>
                      <a:r>
                        <a:rPr lang="en-US" altLang="zh-CN" sz="1400" b="0" dirty="0" err="1">
                          <a:solidFill>
                            <a:srgbClr val="002060"/>
                          </a:solidFill>
                        </a:rPr>
                        <a:t>sklearn.model_selection</a:t>
                      </a:r>
                      <a:r>
                        <a:rPr lang="en-US" altLang="zh-CN" sz="1400" b="0" dirty="0">
                          <a:solidFill>
                            <a:srgbClr val="002060"/>
                          </a:solidFill>
                        </a:rPr>
                        <a:t> import </a:t>
                      </a:r>
                      <a:r>
                        <a:rPr lang="en-US" altLang="zh-CN" sz="1400" b="0" dirty="0" err="1">
                          <a:solidFill>
                            <a:srgbClr val="002060"/>
                          </a:solidFill>
                        </a:rPr>
                        <a:t>cross_val_score</a:t>
                      </a:r>
                      <a:endParaRPr lang="en-US" altLang="zh-CN" sz="1400" b="0" dirty="0">
                        <a:solidFill>
                          <a:srgbClr val="002060"/>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3066184751"/>
                  </a:ext>
                </a:extLst>
              </a:tr>
              <a:tr h="278130">
                <a:tc>
                  <a:txBody>
                    <a:bodyPr/>
                    <a:lstStyle/>
                    <a:p>
                      <a:r>
                        <a:rPr lang="en-US" altLang="zh-CN" sz="1400" b="0" dirty="0">
                          <a:solidFill>
                            <a:schemeClr val="tx1"/>
                          </a:solidFill>
                        </a:rPr>
                        <a:t>In[49]</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scores = </a:t>
                      </a:r>
                      <a:r>
                        <a:rPr lang="en-US" altLang="zh-CN" sz="1400" dirty="0" err="1"/>
                        <a:t>cross_val_score</a:t>
                      </a:r>
                      <a:r>
                        <a:rPr lang="en-US" altLang="zh-CN" sz="1400" dirty="0"/>
                        <a:t>(</a:t>
                      </a:r>
                      <a:r>
                        <a:rPr lang="en-US" altLang="zh-CN" sz="1400" dirty="0" err="1"/>
                        <a:t>model,data,target</a:t>
                      </a:r>
                      <a:r>
                        <a:rPr lang="en-US" altLang="zh-CN" sz="1400" dirty="0"/>
                        <a:t>, cv=5)</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179111990"/>
                  </a:ext>
                </a:extLst>
              </a:tr>
              <a:tr h="278130">
                <a:tc>
                  <a:txBody>
                    <a:bodyPr/>
                    <a:lstStyle/>
                    <a:p>
                      <a:r>
                        <a:rPr lang="en-US" altLang="zh-CN" sz="1400" b="0" dirty="0">
                          <a:solidFill>
                            <a:schemeClr val="tx1"/>
                          </a:solidFill>
                        </a:rPr>
                        <a:t>In[50]</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print(scores)</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257056933"/>
                  </a:ext>
                </a:extLst>
              </a:tr>
              <a:tr h="278130">
                <a:tc>
                  <a:txBody>
                    <a:bodyPr/>
                    <a:lstStyle/>
                    <a:p>
                      <a:r>
                        <a:rPr lang="en-US" altLang="zh-CN" sz="1400" b="0" dirty="0">
                          <a:solidFill>
                            <a:schemeClr val="tx1"/>
                          </a:solidFill>
                        </a:rPr>
                        <a:t>In[51]</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print(</a:t>
                      </a:r>
                      <a:r>
                        <a:rPr lang="en-US" altLang="zh-CN" sz="1400" dirty="0" err="1"/>
                        <a:t>scores.mean</a:t>
                      </a:r>
                      <a:r>
                        <a:rPr lang="en-US" altLang="zh-CN" sz="1400" dirty="0"/>
                        <a:t>())</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610173299"/>
                  </a:ext>
                </a:extLst>
              </a:tr>
            </a:tbl>
          </a:graphicData>
        </a:graphic>
      </p:graphicFrame>
      <p:sp>
        <p:nvSpPr>
          <p:cNvPr id="2" name="标题 1">
            <a:extLst>
              <a:ext uri="{FF2B5EF4-FFF2-40B4-BE49-F238E27FC236}">
                <a16:creationId xmlns:a16="http://schemas.microsoft.com/office/drawing/2014/main" xmlns="" id="{4F132E1A-D9DB-0168-A58D-8B750946576F}"/>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1905329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11762" y="843557"/>
            <a:ext cx="7108710" cy="4032449"/>
          </a:xfrm>
          <a:prstGeom prst="rect">
            <a:avLst/>
          </a:prstGeom>
        </p:spPr>
        <p:txBody>
          <a:bodyPr/>
          <a:lstStyle/>
          <a:p>
            <a:pPr lvl="1"/>
            <a:r>
              <a:rPr lang="en-US" altLang="zh-CN" sz="2000" b="1" dirty="0">
                <a:latin typeface="微软雅黑" pitchFamily="34" charset="-122"/>
                <a:ea typeface="微软雅黑" pitchFamily="34" charset="-122"/>
              </a:rPr>
              <a:t>6.</a:t>
            </a:r>
            <a:r>
              <a:rPr lang="zh-CN" altLang="en-US" sz="2000" b="1" dirty="0">
                <a:latin typeface="微软雅黑" pitchFamily="34" charset="-122"/>
                <a:ea typeface="微软雅黑" pitchFamily="34" charset="-122"/>
              </a:rPr>
              <a:t>模型保存：</a:t>
            </a:r>
            <a:endParaRPr lang="en-US" altLang="zh-CN" sz="2000" b="1" dirty="0">
              <a:latin typeface="微软雅黑" pitchFamily="34" charset="-122"/>
              <a:ea typeface="微软雅黑" pitchFamily="34" charset="-122"/>
            </a:endParaRPr>
          </a:p>
          <a:p>
            <a:pPr lvl="2"/>
            <a:r>
              <a:rPr lang="en-US" altLang="zh-CN" sz="2000" dirty="0">
                <a:latin typeface="微软雅黑" pitchFamily="34" charset="-122"/>
                <a:ea typeface="微软雅黑" pitchFamily="34" charset="-122"/>
              </a:rPr>
              <a:t>Pickle</a:t>
            </a:r>
            <a:r>
              <a:rPr lang="zh-CN" altLang="en-US" sz="2000" dirty="0">
                <a:latin typeface="微软雅黑" pitchFamily="34" charset="-122"/>
                <a:ea typeface="微软雅黑" pitchFamily="34" charset="-122"/>
              </a:rPr>
              <a:t>方法：</a:t>
            </a:r>
            <a:endParaRPr lang="en-US" altLang="zh-CN" sz="2000" dirty="0">
              <a:latin typeface="微软雅黑" pitchFamily="34" charset="-122"/>
              <a:ea typeface="微软雅黑" pitchFamily="34" charset="-122"/>
            </a:endParaRPr>
          </a:p>
          <a:p>
            <a:pPr lvl="2"/>
            <a:endParaRPr lang="en-US" altLang="zh-CN" sz="2000" dirty="0">
              <a:latin typeface="微软雅黑" pitchFamily="34" charset="-122"/>
              <a:ea typeface="微软雅黑" pitchFamily="34" charset="-122"/>
            </a:endParaRPr>
          </a:p>
          <a:p>
            <a:pPr lvl="2"/>
            <a:endParaRPr lang="en-US" altLang="zh-CN" sz="2000" dirty="0">
              <a:latin typeface="微软雅黑" pitchFamily="34" charset="-122"/>
              <a:ea typeface="微软雅黑" pitchFamily="34" charset="-122"/>
            </a:endParaRPr>
          </a:p>
          <a:p>
            <a:pPr lvl="2"/>
            <a:endParaRPr lang="en-US" altLang="zh-CN" sz="2000" dirty="0">
              <a:latin typeface="微软雅黑" pitchFamily="34" charset="-122"/>
              <a:ea typeface="微软雅黑" pitchFamily="34" charset="-122"/>
            </a:endParaRPr>
          </a:p>
          <a:p>
            <a:pPr lvl="2"/>
            <a:endParaRPr lang="en-US" altLang="zh-CN" sz="2000" dirty="0">
              <a:latin typeface="微软雅黑" pitchFamily="34" charset="-122"/>
              <a:ea typeface="微软雅黑" pitchFamily="34" charset="-122"/>
            </a:endParaRPr>
          </a:p>
          <a:p>
            <a:pPr lvl="2"/>
            <a:endParaRPr lang="en-US" altLang="zh-CN" sz="2000" dirty="0">
              <a:latin typeface="微软雅黑" pitchFamily="34" charset="-122"/>
              <a:ea typeface="微软雅黑" pitchFamily="34" charset="-122"/>
            </a:endParaRPr>
          </a:p>
          <a:p>
            <a:pPr lvl="2"/>
            <a:r>
              <a:rPr lang="en-US" altLang="zh-CN" sz="2000" dirty="0" err="1">
                <a:latin typeface="微软雅黑" pitchFamily="34" charset="-122"/>
                <a:ea typeface="微软雅黑" pitchFamily="34" charset="-122"/>
              </a:rPr>
              <a:t>Joblib</a:t>
            </a:r>
            <a:r>
              <a:rPr lang="zh-CN" altLang="en-US" sz="2000" dirty="0">
                <a:latin typeface="微软雅黑" pitchFamily="34" charset="-122"/>
                <a:ea typeface="微软雅黑" pitchFamily="34" charset="-122"/>
              </a:rPr>
              <a:t>方法：</a:t>
            </a:r>
            <a:endParaRPr lang="en-US" altLang="zh-CN" sz="2000" dirty="0">
              <a:latin typeface="微软雅黑" pitchFamily="34" charset="-122"/>
              <a:ea typeface="微软雅黑" pitchFamily="34" charset="-122"/>
            </a:endParaRPr>
          </a:p>
          <a:p>
            <a:pPr marL="855662" lvl="2" indent="0">
              <a:buNone/>
            </a:pPr>
            <a:endParaRPr lang="en-US" altLang="zh-CN" sz="2000" dirty="0">
              <a:latin typeface="微软雅黑" pitchFamily="34" charset="-122"/>
              <a:ea typeface="微软雅黑" pitchFamily="34" charset="-122"/>
            </a:endParaRPr>
          </a:p>
          <a:p>
            <a:pPr marL="855662" lvl="2" indent="0">
              <a:buNone/>
            </a:pPr>
            <a:endParaRPr lang="en-US" altLang="zh-CN" sz="2000" dirty="0">
              <a:latin typeface="微软雅黑" pitchFamily="34" charset="-122"/>
              <a:ea typeface="微软雅黑" pitchFamily="34" charset="-122"/>
            </a:endParaRPr>
          </a:p>
          <a:p>
            <a:pPr marL="855662" lvl="2" indent="0">
              <a:buNone/>
            </a:pPr>
            <a:endParaRPr lang="en-US" altLang="zh-CN" sz="2000" dirty="0">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580182613"/>
              </p:ext>
            </p:extLst>
          </p:nvPr>
        </p:nvGraphicFramePr>
        <p:xfrm>
          <a:off x="2051720" y="1563638"/>
          <a:ext cx="6840760" cy="1554480"/>
        </p:xfrm>
        <a:graphic>
          <a:graphicData uri="http://schemas.openxmlformats.org/drawingml/2006/table">
            <a:tbl>
              <a:tblPr firstRow="1" bandRow="1">
                <a:tableStyleId>{5C22544A-7EE6-4342-B048-85BDC9FD1C3A}</a:tableStyleId>
              </a:tblPr>
              <a:tblGrid>
                <a:gridCol w="1198231">
                  <a:extLst>
                    <a:ext uri="{9D8B030D-6E8A-4147-A177-3AD203B41FA5}">
                      <a16:colId xmlns:a16="http://schemas.microsoft.com/office/drawing/2014/main" xmlns="" val="3296080332"/>
                    </a:ext>
                  </a:extLst>
                </a:gridCol>
                <a:gridCol w="5642529">
                  <a:extLst>
                    <a:ext uri="{9D8B030D-6E8A-4147-A177-3AD203B41FA5}">
                      <a16:colId xmlns:a16="http://schemas.microsoft.com/office/drawing/2014/main" xmlns="" val="3781988497"/>
                    </a:ext>
                  </a:extLst>
                </a:gridCol>
              </a:tblGrid>
              <a:tr h="278130">
                <a:tc>
                  <a:txBody>
                    <a:bodyPr/>
                    <a:lstStyle/>
                    <a:p>
                      <a:r>
                        <a:rPr lang="en-US" altLang="zh-CN" sz="1400" b="0" dirty="0">
                          <a:solidFill>
                            <a:schemeClr val="tx1"/>
                          </a:solidFill>
                        </a:rPr>
                        <a:t>In[52]</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rgbClr val="002060"/>
                          </a:solidFill>
                        </a:rPr>
                        <a:t>import pickle</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3066184751"/>
                  </a:ext>
                </a:extLst>
              </a:tr>
              <a:tr h="480060">
                <a:tc>
                  <a:txBody>
                    <a:bodyPr/>
                    <a:lstStyle/>
                    <a:p>
                      <a:r>
                        <a:rPr lang="en-US" altLang="zh-CN" sz="1400" b="0" dirty="0">
                          <a:solidFill>
                            <a:schemeClr val="tx1"/>
                          </a:solidFill>
                        </a:rPr>
                        <a:t>In[53]</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with open('</a:t>
                      </a:r>
                      <a:r>
                        <a:rPr lang="en-US" altLang="zh-CN" sz="1400" dirty="0" err="1"/>
                        <a:t>model.pickle</a:t>
                      </a:r>
                      <a:r>
                        <a:rPr lang="en-US" altLang="zh-CN" sz="1400" dirty="0"/>
                        <a:t>', '</a:t>
                      </a:r>
                      <a:r>
                        <a:rPr lang="en-US" altLang="zh-CN" sz="1400" dirty="0" err="1"/>
                        <a:t>wb</a:t>
                      </a:r>
                      <a:r>
                        <a:rPr lang="en-US" altLang="zh-CN" sz="1400" dirty="0"/>
                        <a:t>') as f:</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    </a:t>
                      </a:r>
                      <a:r>
                        <a:rPr lang="en-US" altLang="zh-CN" sz="1400" dirty="0" err="1"/>
                        <a:t>pickle.dump</a:t>
                      </a:r>
                      <a:r>
                        <a:rPr lang="en-US" altLang="zh-CN" sz="1400" dirty="0"/>
                        <a:t>(model, f)</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179111990"/>
                  </a:ext>
                </a:extLst>
              </a:tr>
              <a:tr h="480060">
                <a:tc>
                  <a:txBody>
                    <a:bodyPr/>
                    <a:lstStyle/>
                    <a:p>
                      <a:r>
                        <a:rPr lang="en-US" altLang="zh-CN" sz="1400" b="0" dirty="0">
                          <a:solidFill>
                            <a:schemeClr val="tx1"/>
                          </a:solidFill>
                        </a:rPr>
                        <a:t>In[54]</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with open('</a:t>
                      </a:r>
                      <a:r>
                        <a:rPr lang="en-US" altLang="zh-CN" sz="1400" dirty="0" err="1"/>
                        <a:t>model.pickle</a:t>
                      </a:r>
                      <a:r>
                        <a:rPr lang="en-US" altLang="zh-CN" sz="1400" dirty="0"/>
                        <a:t>', '</a:t>
                      </a:r>
                      <a:r>
                        <a:rPr lang="en-US" altLang="zh-CN" sz="1400" dirty="0" err="1"/>
                        <a:t>rb</a:t>
                      </a:r>
                      <a:r>
                        <a:rPr lang="en-US" altLang="zh-CN" sz="1400" dirty="0"/>
                        <a:t>') as f:</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    model = </a:t>
                      </a:r>
                      <a:r>
                        <a:rPr lang="en-US" altLang="zh-CN" sz="1400" dirty="0" err="1"/>
                        <a:t>pickle.load</a:t>
                      </a:r>
                      <a:r>
                        <a:rPr lang="en-US" altLang="zh-CN" sz="1400" dirty="0"/>
                        <a:t>(f)</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257056933"/>
                  </a:ext>
                </a:extLst>
              </a:tr>
              <a:tr h="278130">
                <a:tc>
                  <a:txBody>
                    <a:bodyPr/>
                    <a:lstStyle/>
                    <a:p>
                      <a:r>
                        <a:rPr lang="en-US" altLang="zh-CN" sz="1400" b="0" dirty="0">
                          <a:solidFill>
                            <a:schemeClr val="tx1"/>
                          </a:solidFill>
                        </a:rPr>
                        <a:t>In[55]</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err="1"/>
                        <a:t>model.predict</a:t>
                      </a:r>
                      <a:r>
                        <a:rPr lang="en-US" altLang="zh-CN" sz="1400" dirty="0"/>
                        <a:t>(</a:t>
                      </a:r>
                      <a:r>
                        <a:rPr lang="en-US" altLang="zh-CN" sz="1400" dirty="0" err="1"/>
                        <a:t>X_test</a:t>
                      </a:r>
                      <a:r>
                        <a:rPr lang="en-US" altLang="zh-CN" sz="1400" dirty="0"/>
                        <a:t>)</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610173299"/>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035579136"/>
              </p:ext>
            </p:extLst>
          </p:nvPr>
        </p:nvGraphicFramePr>
        <p:xfrm>
          <a:off x="2051720" y="3651870"/>
          <a:ext cx="6096001" cy="845820"/>
        </p:xfrm>
        <a:graphic>
          <a:graphicData uri="http://schemas.openxmlformats.org/drawingml/2006/table">
            <a:tbl>
              <a:tblPr firstRow="1" bandRow="1">
                <a:tableStyleId>{5C22544A-7EE6-4342-B048-85BDC9FD1C3A}</a:tableStyleId>
              </a:tblPr>
              <a:tblGrid>
                <a:gridCol w="1067779">
                  <a:extLst>
                    <a:ext uri="{9D8B030D-6E8A-4147-A177-3AD203B41FA5}">
                      <a16:colId xmlns:a16="http://schemas.microsoft.com/office/drawing/2014/main" xmlns="" val="3296080332"/>
                    </a:ext>
                  </a:extLst>
                </a:gridCol>
                <a:gridCol w="5028222">
                  <a:extLst>
                    <a:ext uri="{9D8B030D-6E8A-4147-A177-3AD203B41FA5}">
                      <a16:colId xmlns:a16="http://schemas.microsoft.com/office/drawing/2014/main" xmlns="" val="3781988497"/>
                    </a:ext>
                  </a:extLst>
                </a:gridCol>
              </a:tblGrid>
              <a:tr h="278130">
                <a:tc>
                  <a:txBody>
                    <a:bodyPr/>
                    <a:lstStyle/>
                    <a:p>
                      <a:r>
                        <a:rPr lang="en-US" altLang="zh-CN" sz="1400" b="0" dirty="0">
                          <a:solidFill>
                            <a:schemeClr val="tx1"/>
                          </a:solidFill>
                        </a:rPr>
                        <a:t>In[56]</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dirty="0">
                          <a:solidFill>
                            <a:srgbClr val="002060"/>
                          </a:solidFill>
                        </a:rPr>
                        <a:t>import </a:t>
                      </a:r>
                      <a:r>
                        <a:rPr lang="en-US" altLang="zh-CN" sz="1400" b="0" dirty="0" err="1">
                          <a:solidFill>
                            <a:srgbClr val="002060"/>
                          </a:solidFill>
                        </a:rPr>
                        <a:t>joblib</a:t>
                      </a:r>
                      <a:endParaRPr lang="en-US" altLang="zh-CN" sz="1400" b="0" dirty="0">
                        <a:solidFill>
                          <a:srgbClr val="002060"/>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3066184751"/>
                  </a:ext>
                </a:extLst>
              </a:tr>
              <a:tr h="278130">
                <a:tc>
                  <a:txBody>
                    <a:bodyPr/>
                    <a:lstStyle/>
                    <a:p>
                      <a:r>
                        <a:rPr lang="en-US" altLang="zh-CN" sz="1400" b="0" dirty="0">
                          <a:solidFill>
                            <a:schemeClr val="tx1"/>
                          </a:solidFill>
                        </a:rPr>
                        <a:t>In[57]</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err="1"/>
                        <a:t>joblib.dump</a:t>
                      </a:r>
                      <a:r>
                        <a:rPr lang="en-US" altLang="zh-CN" sz="1400" dirty="0"/>
                        <a:t>(model, '</a:t>
                      </a:r>
                      <a:r>
                        <a:rPr lang="en-US" altLang="zh-CN" sz="1400" dirty="0" err="1"/>
                        <a:t>model.pickle</a:t>
                      </a:r>
                      <a:r>
                        <a:rPr lang="en-US" altLang="zh-CN" sz="1400" dirty="0"/>
                        <a:t>')</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2179111990"/>
                  </a:ext>
                </a:extLst>
              </a:tr>
              <a:tr h="278130">
                <a:tc>
                  <a:txBody>
                    <a:bodyPr/>
                    <a:lstStyle/>
                    <a:p>
                      <a:r>
                        <a:rPr lang="en-US" altLang="zh-CN" sz="1400" b="0" dirty="0">
                          <a:solidFill>
                            <a:schemeClr val="tx1"/>
                          </a:solidFill>
                        </a:rPr>
                        <a:t>In[58]</a:t>
                      </a:r>
                      <a:endParaRPr lang="zh-CN" altLang="en-US" sz="1400" b="0" dirty="0">
                        <a:solidFill>
                          <a:schemeClr val="tx1"/>
                        </a:solidFill>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model = </a:t>
                      </a:r>
                      <a:r>
                        <a:rPr lang="en-US" altLang="zh-CN" sz="1400" dirty="0" err="1"/>
                        <a:t>joblib.load</a:t>
                      </a:r>
                      <a:r>
                        <a:rPr lang="en-US" altLang="zh-CN" sz="1400" dirty="0"/>
                        <a:t>('</a:t>
                      </a:r>
                      <a:r>
                        <a:rPr lang="en-US" altLang="zh-CN" sz="1400" dirty="0" err="1"/>
                        <a:t>model.pickle</a:t>
                      </a:r>
                      <a:r>
                        <a:rPr lang="en-US" altLang="zh-CN" sz="1400" dirty="0"/>
                        <a:t>')</a:t>
                      </a: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85000"/>
                      </a:schemeClr>
                    </a:solidFill>
                  </a:tcPr>
                </a:tc>
                <a:extLst>
                  <a:ext uri="{0D108BD9-81ED-4DB2-BD59-A6C34878D82A}">
                    <a16:rowId xmlns:a16="http://schemas.microsoft.com/office/drawing/2014/main" xmlns="" val="4257056933"/>
                  </a:ext>
                </a:extLst>
              </a:tr>
            </a:tbl>
          </a:graphicData>
        </a:graphic>
      </p:graphicFrame>
      <p:sp>
        <p:nvSpPr>
          <p:cNvPr id="2" name="标题 1">
            <a:extLst>
              <a:ext uri="{FF2B5EF4-FFF2-40B4-BE49-F238E27FC236}">
                <a16:creationId xmlns:a16="http://schemas.microsoft.com/office/drawing/2014/main" xmlns="" id="{CAF618AB-69B4-4EFA-CA6E-16C511104097}"/>
              </a:ext>
            </a:extLst>
          </p:cNvPr>
          <p:cNvSpPr txBox="1">
            <a:spLocks/>
          </p:cNvSpPr>
          <p:nvPr/>
        </p:nvSpPr>
        <p:spPr>
          <a:xfrm>
            <a:off x="1711762"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1.5  </a:t>
            </a:r>
            <a:r>
              <a:rPr kumimoji="1" lang="en-US" altLang="zh-CN" sz="2400" b="1" dirty="0" err="1">
                <a:latin typeface="+mj-ea"/>
              </a:rPr>
              <a:t>Sklearn</a:t>
            </a:r>
            <a:r>
              <a:rPr kumimoji="1" lang="zh-CN" altLang="en-US" sz="2400" b="1" dirty="0">
                <a:latin typeface="+mj-ea"/>
              </a:rPr>
              <a:t>库基本使用</a:t>
            </a:r>
            <a:endParaRPr kumimoji="1" lang="en-US" altLang="zh-CN" sz="2400" b="1" dirty="0">
              <a:latin typeface="+mj-ea"/>
            </a:endParaRPr>
          </a:p>
        </p:txBody>
      </p:sp>
    </p:spTree>
    <p:extLst>
      <p:ext uri="{BB962C8B-B14F-4D97-AF65-F5344CB8AC3E}">
        <p14:creationId xmlns:p14="http://schemas.microsoft.com/office/powerpoint/2010/main" val="4157608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a:extLst>
              <a:ext uri="{FF2B5EF4-FFF2-40B4-BE49-F238E27FC236}">
                <a16:creationId xmlns:a16="http://schemas.microsoft.com/office/drawing/2014/main" xmlns="" id="{1862D7D8-FB3D-7FED-8461-363B7BD0F2DA}"/>
              </a:ext>
            </a:extLst>
          </p:cNvPr>
          <p:cNvSpPr txBox="1">
            <a:spLocks/>
          </p:cNvSpPr>
          <p:nvPr/>
        </p:nvSpPr>
        <p:spPr>
          <a:xfrm>
            <a:off x="3401615" y="915566"/>
            <a:ext cx="4032448" cy="3816424"/>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lnSpc>
                <a:spcPct val="200000"/>
              </a:lnSpc>
              <a:spcBef>
                <a:spcPts val="0"/>
              </a:spcBef>
              <a:buNone/>
            </a:pPr>
            <a:r>
              <a:rPr kumimoji="1" lang="en-US" altLang="zh-CN" sz="2000" b="1" dirty="0">
                <a:latin typeface="+mj-ea"/>
                <a:ea typeface="+mj-ea"/>
              </a:rPr>
              <a:t>2.1  </a:t>
            </a:r>
            <a:r>
              <a:rPr kumimoji="1" lang="zh-CN" altLang="en-US" sz="2000" b="1" dirty="0">
                <a:latin typeface="+mj-ea"/>
                <a:ea typeface="+mj-ea"/>
              </a:rPr>
              <a:t>概述</a:t>
            </a:r>
            <a:endParaRPr kumimoji="1" lang="en-US" altLang="zh-CN" sz="2000" b="1" dirty="0">
              <a:latin typeface="+mj-ea"/>
              <a:ea typeface="+mj-ea"/>
            </a:endParaRPr>
          </a:p>
          <a:p>
            <a:pPr marL="0" lvl="1" indent="0">
              <a:lnSpc>
                <a:spcPct val="200000"/>
              </a:lnSpc>
              <a:spcBef>
                <a:spcPts val="0"/>
              </a:spcBef>
              <a:buNone/>
            </a:pPr>
            <a:r>
              <a:rPr kumimoji="1" lang="en-US" altLang="zh-CN" sz="2000" b="1" dirty="0">
                <a:latin typeface="+mj-ea"/>
                <a:ea typeface="+mj-ea"/>
              </a:rPr>
              <a:t>2.2 </a:t>
            </a:r>
            <a:r>
              <a:rPr kumimoji="1" lang="zh-CN" altLang="en-US" sz="2000" b="1" dirty="0">
                <a:latin typeface="+mj-ea"/>
                <a:ea typeface="+mj-ea"/>
              </a:rPr>
              <a:t>线性回归</a:t>
            </a:r>
            <a:endParaRPr kumimoji="1" lang="en-US" altLang="zh-CN" sz="2000" b="1" dirty="0">
              <a:latin typeface="+mj-ea"/>
              <a:ea typeface="+mj-ea"/>
            </a:endParaRPr>
          </a:p>
          <a:p>
            <a:pPr marL="0" lvl="1" indent="0">
              <a:lnSpc>
                <a:spcPct val="200000"/>
              </a:lnSpc>
              <a:spcBef>
                <a:spcPts val="0"/>
              </a:spcBef>
              <a:buNone/>
            </a:pPr>
            <a:r>
              <a:rPr kumimoji="1" lang="en-US" altLang="zh-CN" sz="2000" b="1" dirty="0">
                <a:latin typeface="+mj-ea"/>
                <a:ea typeface="+mj-ea"/>
              </a:rPr>
              <a:t>2.3 Logistic</a:t>
            </a:r>
            <a:r>
              <a:rPr kumimoji="1" lang="zh-CN" altLang="en-US" sz="2000" b="1" dirty="0">
                <a:latin typeface="+mj-ea"/>
                <a:ea typeface="+mj-ea"/>
              </a:rPr>
              <a:t>回归</a:t>
            </a:r>
            <a:endParaRPr kumimoji="1" lang="en-US" altLang="zh-CN" sz="2000" b="1" dirty="0">
              <a:latin typeface="+mj-ea"/>
              <a:ea typeface="+mj-ea"/>
            </a:endParaRPr>
          </a:p>
          <a:p>
            <a:pPr marL="0" lvl="1" indent="0">
              <a:lnSpc>
                <a:spcPct val="200000"/>
              </a:lnSpc>
              <a:spcBef>
                <a:spcPts val="0"/>
              </a:spcBef>
              <a:buNone/>
            </a:pPr>
            <a:r>
              <a:rPr kumimoji="1" lang="en-US" altLang="zh-CN" sz="2000" b="1" dirty="0">
                <a:latin typeface="+mj-ea"/>
                <a:ea typeface="+mj-ea"/>
              </a:rPr>
              <a:t>2.4 </a:t>
            </a:r>
            <a:r>
              <a:rPr kumimoji="1" lang="zh-CN" altLang="en-US" sz="2000" b="1" dirty="0">
                <a:latin typeface="+mj-ea"/>
                <a:ea typeface="+mj-ea"/>
              </a:rPr>
              <a:t>回归的过拟合问题</a:t>
            </a:r>
            <a:endParaRPr kumimoji="1" lang="en-US" altLang="zh-CN" sz="2000" b="1" dirty="0">
              <a:latin typeface="+mj-ea"/>
              <a:ea typeface="+mj-ea"/>
            </a:endParaRPr>
          </a:p>
          <a:p>
            <a:pPr marL="0" lvl="1" indent="0">
              <a:lnSpc>
                <a:spcPct val="200000"/>
              </a:lnSpc>
              <a:spcBef>
                <a:spcPts val="0"/>
              </a:spcBef>
              <a:buNone/>
            </a:pPr>
            <a:r>
              <a:rPr kumimoji="1" lang="en-US" altLang="zh-CN" sz="2000" b="1" dirty="0">
                <a:latin typeface="+mj-ea"/>
                <a:ea typeface="+mj-ea"/>
              </a:rPr>
              <a:t>2.5 </a:t>
            </a:r>
            <a:r>
              <a:rPr kumimoji="1" lang="zh-CN" altLang="en-US" sz="2000" b="1" dirty="0">
                <a:latin typeface="+mj-ea"/>
                <a:ea typeface="+mj-ea"/>
              </a:rPr>
              <a:t>其他回归模型</a:t>
            </a:r>
            <a:endParaRPr kumimoji="1" lang="en-US" altLang="zh-CN" sz="2000" b="1" dirty="0">
              <a:latin typeface="+mj-ea"/>
              <a:ea typeface="+mj-ea"/>
            </a:endParaRPr>
          </a:p>
          <a:p>
            <a:pPr marL="0" lvl="1" indent="0">
              <a:lnSpc>
                <a:spcPct val="200000"/>
              </a:lnSpc>
              <a:spcBef>
                <a:spcPts val="0"/>
              </a:spcBef>
              <a:buNone/>
            </a:pPr>
            <a:r>
              <a:rPr kumimoji="1" lang="en-US" altLang="zh-CN" sz="2000" b="1" dirty="0">
                <a:latin typeface="+mj-ea"/>
                <a:ea typeface="+mj-ea"/>
              </a:rPr>
              <a:t>2.6 </a:t>
            </a:r>
            <a:r>
              <a:rPr kumimoji="1" lang="zh-CN" altLang="en-US" sz="2000" b="1" dirty="0">
                <a:latin typeface="+mj-ea"/>
                <a:ea typeface="+mj-ea"/>
              </a:rPr>
              <a:t>回归模型的性能度量</a:t>
            </a:r>
            <a:endParaRPr kumimoji="1" lang="en-US" altLang="zh-CN" sz="2000" b="1" dirty="0">
              <a:latin typeface="+mj-ea"/>
              <a:ea typeface="+mj-ea"/>
            </a:endParaRPr>
          </a:p>
        </p:txBody>
      </p:sp>
      <p:sp>
        <p:nvSpPr>
          <p:cNvPr id="3" name="文本占位符 1">
            <a:extLst>
              <a:ext uri="{FF2B5EF4-FFF2-40B4-BE49-F238E27FC236}">
                <a16:creationId xmlns:a16="http://schemas.microsoft.com/office/drawing/2014/main" xmlns="" id="{D199B5D7-FD5E-FD25-64CF-40B59D3B6297}"/>
              </a:ext>
            </a:extLst>
          </p:cNvPr>
          <p:cNvSpPr txBox="1">
            <a:spLocks/>
          </p:cNvSpPr>
          <p:nvPr/>
        </p:nvSpPr>
        <p:spPr>
          <a:xfrm>
            <a:off x="1691678" y="1"/>
            <a:ext cx="7452322"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600" b="1" dirty="0">
                <a:latin typeface="微软雅黑" panose="020B0503020204020204" pitchFamily="34" charset="-122"/>
                <a:ea typeface="微软雅黑" panose="020B0503020204020204" pitchFamily="34" charset="-122"/>
              </a:rPr>
              <a:t>2.  </a:t>
            </a:r>
            <a:r>
              <a:rPr kumimoji="1" lang="zh-CN" altLang="en-US" sz="2600" b="1" dirty="0">
                <a:latin typeface="微软雅黑" panose="020B0503020204020204" pitchFamily="34" charset="-122"/>
                <a:ea typeface="微软雅黑" panose="020B0503020204020204" pitchFamily="34" charset="-122"/>
              </a:rPr>
              <a:t>回归</a:t>
            </a:r>
          </a:p>
        </p:txBody>
      </p:sp>
    </p:spTree>
    <p:extLst>
      <p:ext uri="{BB962C8B-B14F-4D97-AF65-F5344CB8AC3E}">
        <p14:creationId xmlns:p14="http://schemas.microsoft.com/office/powerpoint/2010/main" val="619944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6E7D3A5A-0813-D45F-F10F-151FC97F0BC1}"/>
            </a:ext>
          </a:extLst>
        </p:cNvPr>
        <p:cNvGrpSpPr/>
        <p:nvPr/>
      </p:nvGrpSpPr>
      <p:grpSpPr>
        <a:xfrm>
          <a:off x="0" y="0"/>
          <a:ext cx="0" cy="0"/>
          <a:chOff x="0" y="0"/>
          <a:chExt cx="0" cy="0"/>
        </a:xfrm>
      </p:grpSpPr>
      <p:sp>
        <p:nvSpPr>
          <p:cNvPr id="5" name="Rectangle 3">
            <a:extLst>
              <a:ext uri="{FF2B5EF4-FFF2-40B4-BE49-F238E27FC236}">
                <a16:creationId xmlns:a16="http://schemas.microsoft.com/office/drawing/2014/main" xmlns="" id="{8F43D3B8-4460-400C-E735-FD58A47CA73B}"/>
              </a:ext>
            </a:extLst>
          </p:cNvPr>
          <p:cNvSpPr txBox="1">
            <a:spLocks noChangeArrowheads="1"/>
          </p:cNvSpPr>
          <p:nvPr/>
        </p:nvSpPr>
        <p:spPr>
          <a:xfrm>
            <a:off x="1835696" y="915566"/>
            <a:ext cx="5616624" cy="3744416"/>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charset="2"/>
              <a:buChar char="l"/>
            </a:pPr>
            <a:r>
              <a:rPr lang="zh-CN" altLang="en-US" sz="1800" b="1" dirty="0">
                <a:latin typeface="微软雅黑" panose="020B0503020204020204" pitchFamily="34" charset="-122"/>
                <a:ea typeface="微软雅黑" panose="020B0503020204020204" pitchFamily="34" charset="-122"/>
              </a:rPr>
              <a:t>回归</a:t>
            </a:r>
            <a:r>
              <a:rPr lang="en-US" altLang="zh-CN" sz="1800" b="1" dirty="0">
                <a:latin typeface="微软雅黑" panose="020B0503020204020204" pitchFamily="34" charset="-122"/>
                <a:ea typeface="微软雅黑" panose="020B0503020204020204" pitchFamily="34" charset="-122"/>
              </a:rPr>
              <a:t>(Regression)</a:t>
            </a:r>
            <a:r>
              <a:rPr lang="zh-CN" altLang="en-US" sz="1800" b="1" dirty="0">
                <a:latin typeface="微软雅黑" panose="020B0503020204020204" pitchFamily="34" charset="-122"/>
                <a:ea typeface="微软雅黑" panose="020B0503020204020204" pitchFamily="34" charset="-122"/>
              </a:rPr>
              <a:t>：</a:t>
            </a:r>
            <a:r>
              <a:rPr lang="zh-CN" altLang="en-US" sz="1600" dirty="0">
                <a:latin typeface="+mj-ea"/>
                <a:ea typeface="+mj-ea"/>
                <a:cs typeface="Microsoft YaHei Light" charset="-122"/>
              </a:rPr>
              <a:t>这一概念最早由英国生物统计学家高尔顿和他的学生皮尔逊在研究父母亲和子女的身高遗传特性时提出：</a:t>
            </a:r>
            <a:endParaRPr lang="en-US" altLang="zh-CN" sz="1600" dirty="0">
              <a:latin typeface="+mj-ea"/>
              <a:ea typeface="+mj-ea"/>
              <a:cs typeface="Microsoft YaHei Light" charset="-122"/>
            </a:endParaRPr>
          </a:p>
          <a:p>
            <a:pPr marL="0" indent="0">
              <a:lnSpc>
                <a:spcPct val="150000"/>
              </a:lnSpc>
              <a:buClr>
                <a:srgbClr val="2965AB"/>
              </a:buClr>
              <a:buSzPct val="50000"/>
              <a:buNone/>
            </a:pPr>
            <a:r>
              <a:rPr lang="en-US" altLang="zh-CN" sz="1600" dirty="0">
                <a:latin typeface="+mj-ea"/>
                <a:ea typeface="+mj-ea"/>
                <a:cs typeface="Microsoft YaHei Light" charset="-122"/>
              </a:rPr>
              <a:t>        </a:t>
            </a:r>
            <a:r>
              <a:rPr lang="zh-CN" altLang="en-US" sz="1600" dirty="0">
                <a:latin typeface="+mj-ea"/>
                <a:ea typeface="+mj-ea"/>
                <a:cs typeface="Microsoft YaHei Light" charset="-122"/>
              </a:rPr>
              <a:t>“子女的身高趋向于高于父母的身高的平均值，但一般不会超过父母的身高。”</a:t>
            </a:r>
            <a:r>
              <a:rPr lang="en-US" altLang="zh-CN" sz="1600" dirty="0">
                <a:latin typeface="+mj-ea"/>
                <a:ea typeface="+mj-ea"/>
                <a:cs typeface="Microsoft YaHei Light" charset="-122"/>
              </a:rPr>
              <a:t>-- 《</a:t>
            </a:r>
            <a:r>
              <a:rPr lang="zh-CN" altLang="en-US" sz="1600" dirty="0">
                <a:latin typeface="+mj-ea"/>
                <a:ea typeface="+mj-ea"/>
                <a:cs typeface="Microsoft YaHei Light" charset="-122"/>
              </a:rPr>
              <a:t>遗传的身高向平均数方向的回归</a:t>
            </a:r>
            <a:r>
              <a:rPr lang="en-US" altLang="zh-CN" sz="1600" dirty="0">
                <a:latin typeface="+mj-ea"/>
                <a:ea typeface="+mj-ea"/>
                <a:cs typeface="Microsoft YaHei Light" charset="-122"/>
              </a:rPr>
              <a:t>》</a:t>
            </a:r>
          </a:p>
          <a:p>
            <a:pPr marL="0" indent="0">
              <a:lnSpc>
                <a:spcPct val="150000"/>
              </a:lnSpc>
              <a:buClr>
                <a:srgbClr val="2965AB"/>
              </a:buClr>
              <a:buSzPct val="50000"/>
              <a:buNone/>
            </a:pPr>
            <a:r>
              <a:rPr lang="zh-CN" altLang="en-US" sz="1800" dirty="0">
                <a:latin typeface="Microsoft YaHei Light" charset="-122"/>
                <a:ea typeface="Microsoft YaHei Light" charset="-122"/>
                <a:cs typeface="Microsoft YaHei Light" charset="-122"/>
              </a:rPr>
              <a:t>       </a:t>
            </a:r>
            <a:r>
              <a:rPr lang="zh-CN" altLang="en-US" sz="1800" b="1" dirty="0">
                <a:latin typeface="+mj-ea"/>
                <a:ea typeface="+mj-ea"/>
              </a:rPr>
              <a:t>回归分析：</a:t>
            </a:r>
            <a:endParaRPr lang="en-US" altLang="zh-CN" sz="1800" b="1" dirty="0">
              <a:latin typeface="+mj-ea"/>
              <a:ea typeface="+mj-ea"/>
            </a:endParaRPr>
          </a:p>
          <a:p>
            <a:pPr marL="0" indent="0">
              <a:lnSpc>
                <a:spcPct val="150000"/>
              </a:lnSpc>
              <a:buClr>
                <a:srgbClr val="2965AB"/>
              </a:buClr>
              <a:buSzPct val="50000"/>
              <a:buNone/>
            </a:pPr>
            <a:r>
              <a:rPr lang="en-US" altLang="zh-CN" sz="1800" b="1" dirty="0">
                <a:latin typeface="+mj-ea"/>
                <a:ea typeface="+mj-ea"/>
              </a:rPr>
              <a:t>          </a:t>
            </a:r>
            <a:r>
              <a:rPr lang="zh-CN" altLang="en-US" sz="1800" dirty="0">
                <a:latin typeface="+mj-ea"/>
                <a:ea typeface="+mj-ea"/>
              </a:rPr>
              <a:t>用一个或多个自变量来预测因变量的数学方法。</a:t>
            </a:r>
            <a:endParaRPr lang="zh-CN" altLang="en-US" sz="1600" dirty="0">
              <a:latin typeface="+mj-ea"/>
              <a:ea typeface="+mj-ea"/>
            </a:endParaRPr>
          </a:p>
        </p:txBody>
      </p:sp>
      <p:pic>
        <p:nvPicPr>
          <p:cNvPr id="6" name="Picture 2" descr="http://a0.att.hudong.com/00/44/01300000237086127867443707268_s.jpg">
            <a:extLst>
              <a:ext uri="{FF2B5EF4-FFF2-40B4-BE49-F238E27FC236}">
                <a16:creationId xmlns:a16="http://schemas.microsoft.com/office/drawing/2014/main" xmlns="" id="{F667262C-AB68-68CF-61A4-2735A14C3BE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61676" y="987574"/>
            <a:ext cx="1193591" cy="14455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imgsrc.baidu.com/baike/pic/item/d53f8794a4c27d1e9f2a8dd819d5ad6eddc43899.jpg">
            <a:extLst>
              <a:ext uri="{FF2B5EF4-FFF2-40B4-BE49-F238E27FC236}">
                <a16:creationId xmlns:a16="http://schemas.microsoft.com/office/drawing/2014/main" xmlns="" id="{85CB436A-72B9-445A-FAE1-70B3AABA8F6C}"/>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714764" y="2976677"/>
            <a:ext cx="1140503" cy="146469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xmlns="" id="{9372E70B-7EC0-A298-5775-A5E6E7426A22}"/>
              </a:ext>
            </a:extLst>
          </p:cNvPr>
          <p:cNvSpPr txBox="1"/>
          <p:nvPr/>
        </p:nvSpPr>
        <p:spPr>
          <a:xfrm>
            <a:off x="7900681" y="2473133"/>
            <a:ext cx="715580" cy="300083"/>
          </a:xfrm>
          <a:prstGeom prst="rect">
            <a:avLst/>
          </a:prstGeom>
          <a:noFill/>
        </p:spPr>
        <p:txBody>
          <a:bodyPr wrap="none" lIns="68580" tIns="34290" rIns="68580" bIns="34290" rtlCol="0">
            <a:spAutoFit/>
          </a:bodyPr>
          <a:lstStyle/>
          <a:p>
            <a:r>
              <a:rPr kumimoji="1" lang="zh-CN" altLang="en-US" sz="1500" dirty="0">
                <a:latin typeface="微软雅黑 Light" panose="020B0502040204020203" pitchFamily="34" charset="-122"/>
                <a:ea typeface="微软雅黑 Light" panose="020B0502040204020203" pitchFamily="34" charset="-122"/>
              </a:rPr>
              <a:t>高尔顿</a:t>
            </a:r>
          </a:p>
        </p:txBody>
      </p:sp>
      <p:sp>
        <p:nvSpPr>
          <p:cNvPr id="9" name="文本框 8">
            <a:extLst>
              <a:ext uri="{FF2B5EF4-FFF2-40B4-BE49-F238E27FC236}">
                <a16:creationId xmlns:a16="http://schemas.microsoft.com/office/drawing/2014/main" xmlns="" id="{7414620A-1152-7FC1-3D81-524A5C3CF975}"/>
              </a:ext>
            </a:extLst>
          </p:cNvPr>
          <p:cNvSpPr txBox="1"/>
          <p:nvPr/>
        </p:nvSpPr>
        <p:spPr>
          <a:xfrm>
            <a:off x="7927225" y="4594009"/>
            <a:ext cx="715580" cy="300083"/>
          </a:xfrm>
          <a:prstGeom prst="rect">
            <a:avLst/>
          </a:prstGeom>
          <a:noFill/>
        </p:spPr>
        <p:txBody>
          <a:bodyPr wrap="none" lIns="68580" tIns="34290" rIns="68580" bIns="34290" rtlCol="0">
            <a:spAutoFit/>
          </a:bodyPr>
          <a:lstStyle/>
          <a:p>
            <a:r>
              <a:rPr kumimoji="1" lang="zh-CN" altLang="en-US" sz="1500" dirty="0">
                <a:latin typeface="微软雅黑 Light" panose="020B0502040204020203" pitchFamily="34" charset="-122"/>
                <a:ea typeface="微软雅黑 Light" panose="020B0502040204020203" pitchFamily="34" charset="-122"/>
              </a:rPr>
              <a:t>皮尔逊</a:t>
            </a:r>
          </a:p>
        </p:txBody>
      </p:sp>
      <p:sp>
        <p:nvSpPr>
          <p:cNvPr id="14" name="文本占位符 1">
            <a:extLst>
              <a:ext uri="{FF2B5EF4-FFF2-40B4-BE49-F238E27FC236}">
                <a16:creationId xmlns:a16="http://schemas.microsoft.com/office/drawing/2014/main" xmlns="" id="{81144DB2-2F62-261A-D4BA-4D9BA23B5E91}"/>
              </a:ext>
            </a:extLst>
          </p:cNvPr>
          <p:cNvSpPr txBox="1">
            <a:spLocks/>
          </p:cNvSpPr>
          <p:nvPr/>
        </p:nvSpPr>
        <p:spPr>
          <a:xfrm>
            <a:off x="1691678" y="1"/>
            <a:ext cx="7452322"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kumimoji="1" lang="en-US" altLang="zh-CN" sz="2400" b="1" dirty="0">
                <a:latin typeface="微软雅黑" panose="020B0503020204020204" pitchFamily="34" charset="-122"/>
                <a:ea typeface="微软雅黑" panose="020B0503020204020204" pitchFamily="34" charset="-122"/>
              </a:rPr>
              <a:t>2.1  </a:t>
            </a:r>
            <a:r>
              <a:rPr kumimoji="1" lang="zh-CN" altLang="en-US" sz="2400" b="1" dirty="0">
                <a:latin typeface="微软雅黑" panose="020B0503020204020204" pitchFamily="34" charset="-122"/>
                <a:ea typeface="微软雅黑" panose="020B0503020204020204" pitchFamily="34" charset="-122"/>
              </a:rPr>
              <a:t>回归概述</a:t>
            </a:r>
          </a:p>
        </p:txBody>
      </p:sp>
    </p:spTree>
    <p:extLst>
      <p:ext uri="{BB962C8B-B14F-4D97-AF65-F5344CB8AC3E}">
        <p14:creationId xmlns:p14="http://schemas.microsoft.com/office/powerpoint/2010/main" val="180104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63688" y="843558"/>
            <a:ext cx="7272808" cy="4176464"/>
          </a:xfrm>
          <a:prstGeom prst="rect">
            <a:avLst/>
          </a:prstGeom>
        </p:spPr>
        <p:txBody>
          <a:bodyPr/>
          <a:lstStyle/>
          <a:p>
            <a:pPr lvl="1" algn="just">
              <a:lnSpc>
                <a:spcPct val="150000"/>
              </a:lnSpc>
              <a:buFont typeface="Wingdings" panose="05000000000000000000" pitchFamily="2" charset="2"/>
              <a:buChar char="n"/>
            </a:pPr>
            <a:r>
              <a:rPr lang="zh-CN" altLang="en-US" sz="2000" b="1" dirty="0">
                <a:latin typeface="+mj-ea"/>
                <a:ea typeface="+mj-ea"/>
              </a:rPr>
              <a:t>  分类：</a:t>
            </a:r>
            <a:r>
              <a:rPr lang="en-US" altLang="zh-CN" sz="2000" b="1" dirty="0">
                <a:latin typeface="+mj-ea"/>
                <a:ea typeface="+mj-ea"/>
              </a:rPr>
              <a:t>  </a:t>
            </a:r>
          </a:p>
          <a:p>
            <a:pPr marL="0" lvl="1" indent="0" algn="just">
              <a:lnSpc>
                <a:spcPct val="150000"/>
              </a:lnSpc>
              <a:buNone/>
            </a:pPr>
            <a:r>
              <a:rPr lang="en-US" altLang="zh-CN" sz="2000" dirty="0">
                <a:latin typeface="+mj-ea"/>
                <a:ea typeface="+mj-ea"/>
              </a:rPr>
              <a:t>    </a:t>
            </a:r>
            <a:r>
              <a:rPr lang="zh-CN" altLang="zh-CN" sz="2000" dirty="0">
                <a:latin typeface="+mj-ea"/>
                <a:ea typeface="+mj-ea"/>
              </a:rPr>
              <a:t>回归分析按照涉及变量的多少分</a:t>
            </a:r>
            <a:r>
              <a:rPr lang="zh-CN" altLang="en-US" sz="2000" dirty="0">
                <a:latin typeface="+mj-ea"/>
                <a:ea typeface="+mj-ea"/>
              </a:rPr>
              <a:t>：</a:t>
            </a:r>
            <a:endParaRPr lang="en-US" altLang="zh-CN" sz="2000" dirty="0">
              <a:latin typeface="+mj-ea"/>
              <a:ea typeface="+mj-ea"/>
            </a:endParaRPr>
          </a:p>
          <a:p>
            <a:pPr marL="0" lvl="1" indent="0" algn="just">
              <a:lnSpc>
                <a:spcPct val="150000"/>
              </a:lnSpc>
              <a:buNone/>
            </a:pPr>
            <a:r>
              <a:rPr lang="en-US" altLang="zh-CN" sz="2000" dirty="0">
                <a:latin typeface="+mj-ea"/>
                <a:ea typeface="+mj-ea"/>
              </a:rPr>
              <a:t>            </a:t>
            </a:r>
            <a:r>
              <a:rPr lang="zh-CN" altLang="zh-CN" sz="2000" b="1" dirty="0">
                <a:latin typeface="+mj-ea"/>
                <a:ea typeface="+mj-ea"/>
              </a:rPr>
              <a:t>一元回归</a:t>
            </a:r>
            <a:r>
              <a:rPr lang="zh-CN" altLang="en-US" sz="2000" dirty="0">
                <a:latin typeface="+mj-ea"/>
                <a:ea typeface="+mj-ea"/>
              </a:rPr>
              <a:t>，</a:t>
            </a:r>
            <a:r>
              <a:rPr lang="zh-CN" altLang="zh-CN" sz="2000" b="1" dirty="0">
                <a:latin typeface="+mj-ea"/>
                <a:ea typeface="+mj-ea"/>
              </a:rPr>
              <a:t>多元回归</a:t>
            </a:r>
            <a:endParaRPr lang="en-US" altLang="zh-CN" sz="2000" dirty="0">
              <a:latin typeface="+mj-ea"/>
              <a:ea typeface="+mj-ea"/>
            </a:endParaRPr>
          </a:p>
          <a:p>
            <a:pPr marL="0" lvl="1" indent="0" algn="just">
              <a:lnSpc>
                <a:spcPct val="150000"/>
              </a:lnSpc>
              <a:buNone/>
            </a:pPr>
            <a:r>
              <a:rPr lang="en-US" altLang="zh-CN" sz="2000" dirty="0">
                <a:latin typeface="+mj-ea"/>
                <a:ea typeface="+mj-ea"/>
              </a:rPr>
              <a:t>    </a:t>
            </a:r>
            <a:r>
              <a:rPr lang="zh-CN" altLang="zh-CN" sz="2000" dirty="0">
                <a:latin typeface="+mj-ea"/>
                <a:ea typeface="+mj-ea"/>
              </a:rPr>
              <a:t>按照自变量与因变量之间的关系分</a:t>
            </a:r>
            <a:r>
              <a:rPr lang="zh-CN" altLang="en-US" sz="2000" dirty="0">
                <a:latin typeface="+mj-ea"/>
                <a:ea typeface="+mj-ea"/>
              </a:rPr>
              <a:t>：</a:t>
            </a:r>
            <a:endParaRPr lang="en-US" altLang="zh-CN" sz="2000" dirty="0">
              <a:latin typeface="+mj-ea"/>
              <a:ea typeface="+mj-ea"/>
            </a:endParaRPr>
          </a:p>
          <a:p>
            <a:pPr marL="0" lvl="1" indent="0" algn="just">
              <a:lnSpc>
                <a:spcPct val="150000"/>
              </a:lnSpc>
              <a:buNone/>
            </a:pPr>
            <a:r>
              <a:rPr lang="en-US" altLang="zh-CN" sz="2000" dirty="0">
                <a:latin typeface="+mj-ea"/>
                <a:ea typeface="+mj-ea"/>
              </a:rPr>
              <a:t>          </a:t>
            </a:r>
            <a:r>
              <a:rPr lang="zh-CN" altLang="zh-CN" sz="2000" b="1" dirty="0">
                <a:latin typeface="+mj-ea"/>
                <a:ea typeface="+mj-ea"/>
              </a:rPr>
              <a:t>线性回归分析</a:t>
            </a:r>
            <a:r>
              <a:rPr lang="zh-CN" altLang="en-US" sz="2000" dirty="0">
                <a:latin typeface="+mj-ea"/>
                <a:ea typeface="+mj-ea"/>
              </a:rPr>
              <a:t>，</a:t>
            </a:r>
            <a:r>
              <a:rPr lang="zh-CN" altLang="zh-CN" sz="2000" b="1" dirty="0">
                <a:latin typeface="+mj-ea"/>
                <a:ea typeface="+mj-ea"/>
              </a:rPr>
              <a:t>非线性回归分析</a:t>
            </a:r>
            <a:endParaRPr lang="en-US" altLang="zh-CN" sz="2000" b="1" dirty="0">
              <a:latin typeface="+mj-ea"/>
              <a:ea typeface="+mj-ea"/>
            </a:endParaRPr>
          </a:p>
          <a:p>
            <a:pPr marL="0" lvl="1" indent="0" algn="just">
              <a:lnSpc>
                <a:spcPct val="150000"/>
              </a:lnSpc>
              <a:buNone/>
            </a:pPr>
            <a:endParaRPr lang="en-US" altLang="zh-CN" sz="2000" dirty="0">
              <a:latin typeface="+mj-ea"/>
              <a:ea typeface="+mj-ea"/>
            </a:endParaRPr>
          </a:p>
          <a:p>
            <a:pPr lvl="1" algn="just">
              <a:lnSpc>
                <a:spcPct val="150000"/>
              </a:lnSpc>
            </a:pPr>
            <a:r>
              <a:rPr lang="zh-CN" altLang="zh-CN" sz="2000" dirty="0">
                <a:latin typeface="+mj-ea"/>
                <a:ea typeface="+mj-ea"/>
              </a:rPr>
              <a:t>本小节讲解运用最为广泛的进行数值预测的</a:t>
            </a:r>
            <a:r>
              <a:rPr lang="zh-CN" altLang="zh-CN" sz="2000" b="1" dirty="0">
                <a:latin typeface="+mj-ea"/>
                <a:ea typeface="+mj-ea"/>
              </a:rPr>
              <a:t>线性回归</a:t>
            </a:r>
            <a:r>
              <a:rPr lang="zh-CN" altLang="zh-CN" sz="2000" dirty="0">
                <a:latin typeface="+mj-ea"/>
                <a:ea typeface="+mj-ea"/>
              </a:rPr>
              <a:t>（</a:t>
            </a:r>
            <a:r>
              <a:rPr lang="en-US" altLang="zh-CN" sz="2000" dirty="0">
                <a:latin typeface="+mj-ea"/>
                <a:ea typeface="+mj-ea"/>
              </a:rPr>
              <a:t>linear regression</a:t>
            </a:r>
            <a:r>
              <a:rPr lang="zh-CN" altLang="zh-CN" sz="2000" dirty="0">
                <a:latin typeface="+mj-ea"/>
                <a:ea typeface="+mj-ea"/>
              </a:rPr>
              <a:t>）以及用于分类分析的</a:t>
            </a:r>
            <a:r>
              <a:rPr lang="en-US" altLang="zh-CN" sz="2000" b="1" dirty="0">
                <a:latin typeface="+mj-ea"/>
                <a:ea typeface="+mj-ea"/>
              </a:rPr>
              <a:t>Logistic</a:t>
            </a:r>
            <a:r>
              <a:rPr lang="zh-CN" altLang="zh-CN" sz="2000" b="1" dirty="0">
                <a:latin typeface="+mj-ea"/>
                <a:ea typeface="+mj-ea"/>
              </a:rPr>
              <a:t>回归</a:t>
            </a:r>
            <a:r>
              <a:rPr lang="zh-CN" altLang="zh-CN" sz="2000" dirty="0">
                <a:latin typeface="+mj-ea"/>
                <a:ea typeface="+mj-ea"/>
              </a:rPr>
              <a:t>。</a:t>
            </a:r>
            <a:endParaRPr kumimoji="1" lang="en-US" altLang="zh-CN" sz="2000" dirty="0">
              <a:latin typeface="+mj-ea"/>
              <a:ea typeface="+mj-ea"/>
            </a:endParaRPr>
          </a:p>
        </p:txBody>
      </p:sp>
      <p:sp>
        <p:nvSpPr>
          <p:cNvPr id="2" name="文本占位符 1">
            <a:extLst>
              <a:ext uri="{FF2B5EF4-FFF2-40B4-BE49-F238E27FC236}">
                <a16:creationId xmlns:a16="http://schemas.microsoft.com/office/drawing/2014/main" xmlns="" id="{626B37CE-7BD9-C941-FA3E-AEF81EED1972}"/>
              </a:ext>
            </a:extLst>
          </p:cNvPr>
          <p:cNvSpPr txBox="1">
            <a:spLocks/>
          </p:cNvSpPr>
          <p:nvPr/>
        </p:nvSpPr>
        <p:spPr>
          <a:xfrm>
            <a:off x="1691678" y="1"/>
            <a:ext cx="7452322" cy="77155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kumimoji="1" lang="en-US" altLang="zh-CN" sz="2400" b="1" dirty="0">
                <a:latin typeface="微软雅黑" panose="020B0503020204020204" pitchFamily="34" charset="-122"/>
                <a:ea typeface="微软雅黑" panose="020B0503020204020204" pitchFamily="34" charset="-122"/>
              </a:rPr>
              <a:t>2.1  </a:t>
            </a:r>
            <a:r>
              <a:rPr kumimoji="1" lang="zh-CN" altLang="en-US" sz="2400" b="1" dirty="0">
                <a:latin typeface="微软雅黑" panose="020B0503020204020204" pitchFamily="34" charset="-122"/>
                <a:ea typeface="微软雅黑" panose="020B0503020204020204" pitchFamily="34" charset="-122"/>
              </a:rPr>
              <a:t>回归概述</a:t>
            </a:r>
          </a:p>
        </p:txBody>
      </p:sp>
    </p:spTree>
    <p:extLst>
      <p:ext uri="{BB962C8B-B14F-4D97-AF65-F5344CB8AC3E}">
        <p14:creationId xmlns:p14="http://schemas.microsoft.com/office/powerpoint/2010/main" val="3036773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2320" cy="771550"/>
          </a:xfrm>
          <a:prstGeom prst="rect">
            <a:avLst/>
          </a:prstGeom>
        </p:spPr>
        <p:txBody>
          <a:bodyPr/>
          <a:lstStyle/>
          <a:p>
            <a:pPr>
              <a:lnSpc>
                <a:spcPct val="150000"/>
              </a:lnSpc>
            </a:pPr>
            <a:r>
              <a:rPr kumimoji="1" lang="en-US" altLang="zh-CN" sz="2400" b="1" dirty="0">
                <a:latin typeface="+mj-ea"/>
              </a:rPr>
              <a:t>2.2  </a:t>
            </a:r>
            <a:r>
              <a:rPr kumimoji="1" lang="zh-CN" altLang="en-US" sz="2400" b="1" dirty="0">
                <a:latin typeface="+mj-ea"/>
              </a:rPr>
              <a:t>线性回归</a:t>
            </a:r>
          </a:p>
        </p:txBody>
      </p:sp>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987574"/>
            <a:ext cx="7056784" cy="2808312"/>
          </a:xfrm>
          <a:prstGeom prst="rect">
            <a:avLst/>
          </a:prstGeom>
        </p:spPr>
        <p:txBody>
          <a:bodyPr/>
          <a:lstStyle/>
          <a:p>
            <a:pPr marL="0" lvl="1" indent="0" algn="just">
              <a:lnSpc>
                <a:spcPct val="150000"/>
              </a:lnSpc>
              <a:buNone/>
            </a:pPr>
            <a:r>
              <a:rPr lang="zh-CN" altLang="en-US" sz="2000" b="1" dirty="0">
                <a:latin typeface="+mj-ea"/>
                <a:ea typeface="+mj-ea"/>
              </a:rPr>
              <a:t>线性回归：</a:t>
            </a:r>
            <a:endParaRPr lang="en-US" altLang="zh-CN" sz="2000" b="1" dirty="0">
              <a:latin typeface="+mj-ea"/>
              <a:ea typeface="+mj-ea"/>
            </a:endParaRPr>
          </a:p>
          <a:p>
            <a:pPr marL="0" lvl="1" indent="0" algn="just">
              <a:lnSpc>
                <a:spcPct val="150000"/>
              </a:lnSpc>
              <a:buNone/>
            </a:pPr>
            <a:r>
              <a:rPr lang="en-US" altLang="zh-CN" sz="2000" dirty="0">
                <a:latin typeface="+mj-ea"/>
                <a:ea typeface="+mj-ea"/>
              </a:rPr>
              <a:t>      </a:t>
            </a:r>
            <a:r>
              <a:rPr lang="zh-CN" altLang="en-US" sz="2000" dirty="0">
                <a:latin typeface="+mj-ea"/>
                <a:ea typeface="+mj-ea"/>
              </a:rPr>
              <a:t>是一种用来对若干输入变量与一个连续的结果变量之间关系建模的分析技术，其假设输入变量与结果变量之间的关系是一种</a:t>
            </a:r>
            <a:r>
              <a:rPr lang="zh-CN" altLang="en-US" sz="2000" b="1" dirty="0">
                <a:latin typeface="+mj-ea"/>
                <a:ea typeface="+mj-ea"/>
              </a:rPr>
              <a:t>线性的关系</a:t>
            </a:r>
            <a:r>
              <a:rPr lang="zh-CN" altLang="en-US" sz="2000" dirty="0">
                <a:latin typeface="+mj-ea"/>
                <a:ea typeface="+mj-ea"/>
              </a:rPr>
              <a:t>，目的是通过基于自变量的数值，解释并预测因变量。</a:t>
            </a:r>
            <a:endParaRPr lang="en-US" altLang="zh-CN" sz="2000" dirty="0">
              <a:latin typeface="+mj-ea"/>
              <a:ea typeface="+mj-ea"/>
            </a:endParaRPr>
          </a:p>
        </p:txBody>
      </p:sp>
    </p:spTree>
    <p:extLst>
      <p:ext uri="{BB962C8B-B14F-4D97-AF65-F5344CB8AC3E}">
        <p14:creationId xmlns:p14="http://schemas.microsoft.com/office/powerpoint/2010/main" val="3730085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308304" cy="2232248"/>
          </a:xfrm>
          <a:prstGeom prst="rect">
            <a:avLst/>
          </a:prstGeom>
        </p:spPr>
        <p:txBody>
          <a:bodyPr/>
          <a:lstStyle/>
          <a:p>
            <a:pPr>
              <a:lnSpc>
                <a:spcPct val="150000"/>
              </a:lnSpc>
            </a:pPr>
            <a:r>
              <a:rPr lang="zh-CN" altLang="en-US" sz="2000" b="1" dirty="0">
                <a:latin typeface="微软雅黑" pitchFamily="34" charset="-122"/>
                <a:ea typeface="微软雅黑" pitchFamily="34" charset="-122"/>
              </a:rPr>
              <a:t>什么是机器学习</a:t>
            </a:r>
            <a:endParaRPr lang="en-US" altLang="zh-CN" sz="2000" b="1" dirty="0">
              <a:latin typeface="微软雅黑" pitchFamily="34" charset="-122"/>
              <a:ea typeface="微软雅黑" pitchFamily="34" charset="-122"/>
            </a:endParaRPr>
          </a:p>
          <a:p>
            <a:pPr lvl="1">
              <a:lnSpc>
                <a:spcPct val="150000"/>
              </a:lnSpc>
            </a:pPr>
            <a:r>
              <a:rPr lang="zh-CN" altLang="en-US" sz="1800" dirty="0">
                <a:latin typeface="微软雅黑" pitchFamily="34" charset="-122"/>
                <a:ea typeface="微软雅黑" pitchFamily="34" charset="-122"/>
              </a:rPr>
              <a:t>机器学习专门研究计算机怎样模拟人类的学习行为，以获取新的知识或技能，重新组织已有的知识结构使之不断改善自身的性能。</a:t>
            </a:r>
            <a:endParaRPr kumimoji="1" lang="zh-CN" altLang="en-US" sz="1800" dirty="0">
              <a:latin typeface="微软雅黑" pitchFamily="34" charset="-122"/>
              <a:ea typeface="微软雅黑" pitchFamily="34" charset="-122"/>
            </a:endParaRPr>
          </a:p>
          <a:p>
            <a:pPr lvl="1">
              <a:lnSpc>
                <a:spcPct val="150000"/>
              </a:lnSpc>
            </a:pPr>
            <a:r>
              <a:rPr lang="zh-CN" altLang="en-US" sz="1800" dirty="0">
                <a:latin typeface="微软雅黑" pitchFamily="34" charset="-122"/>
                <a:ea typeface="微软雅黑" pitchFamily="34" charset="-122"/>
              </a:rPr>
              <a:t>机器学习是人工智能的核心，是使计算机拥有智能的重要途径。</a:t>
            </a:r>
            <a:endParaRPr lang="en-US" altLang="zh-CN" sz="1800" dirty="0">
              <a:latin typeface="微软雅黑" pitchFamily="34" charset="-122"/>
              <a:ea typeface="微软雅黑" pitchFamily="34" charset="-122"/>
            </a:endParaRPr>
          </a:p>
          <a:p>
            <a:pPr lvl="1">
              <a:lnSpc>
                <a:spcPct val="150000"/>
              </a:lnSpc>
            </a:pPr>
            <a:r>
              <a:rPr lang="zh-CN" altLang="zh-CN" sz="1800" dirty="0">
                <a:latin typeface="微软雅黑" pitchFamily="34" charset="-122"/>
                <a:ea typeface="微软雅黑" pitchFamily="34" charset="-122"/>
              </a:rPr>
              <a:t>是一门致力于通过数据以及以往的经验，优化计算机程序性能的学科</a:t>
            </a:r>
            <a:endParaRPr lang="en-US" altLang="zh-CN" sz="1800" dirty="0">
              <a:latin typeface="微软雅黑" pitchFamily="34" charset="-122"/>
              <a:ea typeface="微软雅黑" pitchFamily="34" charset="-122"/>
            </a:endParaRPr>
          </a:p>
        </p:txBody>
      </p:sp>
      <p:sp>
        <p:nvSpPr>
          <p:cNvPr id="2" name="标题 1">
            <a:extLst>
              <a:ext uri="{FF2B5EF4-FFF2-40B4-BE49-F238E27FC236}">
                <a16:creationId xmlns:a16="http://schemas.microsoft.com/office/drawing/2014/main" xmlns="" id="{CE94A8AB-9F5B-5A2F-6580-DFDCBA74A09F}"/>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lang="en-US" altLang="zh-CN" sz="2400" b="1">
                <a:latin typeface="+mj-ea"/>
              </a:rPr>
              <a:t>1.1 </a:t>
            </a:r>
            <a:r>
              <a:rPr lang="zh-CN" altLang="en-US" sz="2400" b="1"/>
              <a:t>数据挖掘与机器学习</a:t>
            </a:r>
            <a:endParaRPr lang="zh-CN" altLang="en-US" sz="2400" b="1" dirty="0"/>
          </a:p>
        </p:txBody>
      </p:sp>
      <p:sp>
        <p:nvSpPr>
          <p:cNvPr id="3" name="内容占位符 3">
            <a:extLst>
              <a:ext uri="{FF2B5EF4-FFF2-40B4-BE49-F238E27FC236}">
                <a16:creationId xmlns:a16="http://schemas.microsoft.com/office/drawing/2014/main" xmlns="" id="{D16EE22A-41EB-4A36-AA08-58721624DA42}"/>
              </a:ext>
            </a:extLst>
          </p:cNvPr>
          <p:cNvSpPr txBox="1">
            <a:spLocks/>
          </p:cNvSpPr>
          <p:nvPr/>
        </p:nvSpPr>
        <p:spPr>
          <a:xfrm>
            <a:off x="1763688" y="3363838"/>
            <a:ext cx="7200800" cy="1512168"/>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algn="just">
              <a:lnSpc>
                <a:spcPct val="150000"/>
              </a:lnSpc>
            </a:pPr>
            <a:r>
              <a:rPr lang="zh-CN" altLang="en-US" sz="1800" b="1" dirty="0">
                <a:latin typeface="微软雅黑" pitchFamily="34" charset="-122"/>
                <a:ea typeface="微软雅黑" pitchFamily="34" charset="-122"/>
              </a:rPr>
              <a:t>机器学习的目的</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2" algn="just">
              <a:lnSpc>
                <a:spcPct val="150000"/>
              </a:lnSpc>
              <a:buFont typeface="Arial" pitchFamily="34" charset="0"/>
              <a:buChar char="•"/>
            </a:pPr>
            <a:r>
              <a:rPr lang="zh-CN" altLang="zh-CN" sz="1800" b="1" dirty="0">
                <a:latin typeface="微软雅黑" pitchFamily="34" charset="-122"/>
                <a:ea typeface="微软雅黑" pitchFamily="34" charset="-122"/>
              </a:rPr>
              <a:t>分类</a:t>
            </a:r>
            <a:r>
              <a:rPr lang="zh-CN" altLang="en-US" sz="1800" b="1" dirty="0">
                <a:latin typeface="微软雅黑" pitchFamily="34" charset="-122"/>
                <a:ea typeface="微软雅黑" pitchFamily="34" charset="-122"/>
              </a:rPr>
              <a:t>：</a:t>
            </a:r>
            <a:r>
              <a:rPr lang="zh-CN" altLang="zh-CN" sz="1800" dirty="0">
                <a:latin typeface="微软雅黑" pitchFamily="34" charset="-122"/>
                <a:ea typeface="微软雅黑" pitchFamily="34" charset="-122"/>
              </a:rPr>
              <a:t>根据输入数据，判别这些数据隶属于哪个类别</a:t>
            </a:r>
            <a:endParaRPr lang="en-US" altLang="zh-CN" sz="1800" dirty="0">
              <a:latin typeface="微软雅黑" pitchFamily="34" charset="-122"/>
              <a:ea typeface="微软雅黑" pitchFamily="34" charset="-122"/>
            </a:endParaRPr>
          </a:p>
          <a:p>
            <a:pPr lvl="2" algn="just">
              <a:lnSpc>
                <a:spcPct val="150000"/>
              </a:lnSpc>
              <a:buFont typeface="Arial" pitchFamily="34" charset="0"/>
              <a:buChar char="•"/>
            </a:pPr>
            <a:r>
              <a:rPr lang="zh-CN" altLang="zh-CN" sz="1800" b="1" dirty="0">
                <a:latin typeface="微软雅黑" pitchFamily="34" charset="-122"/>
                <a:ea typeface="微软雅黑" pitchFamily="34" charset="-122"/>
              </a:rPr>
              <a:t>预测</a:t>
            </a:r>
            <a:r>
              <a:rPr lang="zh-CN" altLang="en-US" sz="1800" b="1" dirty="0">
                <a:latin typeface="微软雅黑" pitchFamily="34" charset="-122"/>
                <a:ea typeface="微软雅黑" pitchFamily="34" charset="-122"/>
              </a:rPr>
              <a:t>：</a:t>
            </a:r>
            <a:r>
              <a:rPr lang="zh-CN" altLang="zh-CN" sz="1800" dirty="0">
                <a:latin typeface="微软雅黑" pitchFamily="34" charset="-122"/>
                <a:ea typeface="微软雅黑" pitchFamily="34" charset="-122"/>
              </a:rPr>
              <a:t>根据输入数据，计算一个输出值</a:t>
            </a:r>
          </a:p>
        </p:txBody>
      </p:sp>
    </p:spTree>
    <p:extLst>
      <p:ext uri="{BB962C8B-B14F-4D97-AF65-F5344CB8AC3E}">
        <p14:creationId xmlns:p14="http://schemas.microsoft.com/office/powerpoint/2010/main" val="2441717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BA0A5266-8C14-5EEC-46C2-B104B72803D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xmlns="" id="{686C6466-3FB9-C911-319C-8510BDA0B2FD}"/>
                  </a:ext>
                </a:extLst>
              </p:cNvPr>
              <p:cNvSpPr txBox="1">
                <a:spLocks noChangeArrowheads="1"/>
              </p:cNvSpPr>
              <p:nvPr/>
            </p:nvSpPr>
            <p:spPr>
              <a:xfrm>
                <a:off x="5417840" y="3546165"/>
                <a:ext cx="2592288" cy="432047"/>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zh-CN" altLang="en-US" sz="1800" b="1" dirty="0">
                    <a:latin typeface="+mj-ea"/>
                    <a:ea typeface="+mj-ea"/>
                    <a:cs typeface="Microsoft YaHei Light" charset="-122"/>
                  </a:rPr>
                  <a:t>自变量</a:t>
                </a:r>
                <a14:m>
                  <m:oMath xmlns:m="http://schemas.openxmlformats.org/officeDocument/2006/math">
                    <m:r>
                      <a:rPr lang="en-US" altLang="zh-CN" sz="1800" b="1" i="0" smtClean="0">
                        <a:latin typeface="Cambria Math" panose="02040503050406030204" pitchFamily="18" charset="0"/>
                        <a:ea typeface="+mj-ea"/>
                        <a:cs typeface="Microsoft YaHei Light" charset="-122"/>
                      </a:rPr>
                      <m:t> </m:t>
                    </m:r>
                    <m:r>
                      <a:rPr lang="en-US" altLang="zh-CN" sz="1800" b="0" i="1" smtClean="0">
                        <a:latin typeface="Cambria Math" panose="02040503050406030204" pitchFamily="18" charset="0"/>
                        <a:ea typeface="+mj-ea"/>
                        <a:cs typeface="Microsoft YaHei Light" charset="-122"/>
                      </a:rPr>
                      <m:t>𝑥</m:t>
                    </m:r>
                  </m:oMath>
                </a14:m>
                <a:r>
                  <a:rPr lang="zh-CN" altLang="en-US" sz="1800" b="1" dirty="0">
                    <a:latin typeface="+mj-ea"/>
                    <a:ea typeface="+mj-ea"/>
                    <a:cs typeface="Microsoft YaHei Light" charset="-122"/>
                  </a:rPr>
                  <a:t> ：</a:t>
                </a:r>
                <a:r>
                  <a:rPr lang="zh-CN" altLang="en-US" sz="1800" dirty="0">
                    <a:latin typeface="+mj-ea"/>
                    <a:ea typeface="+mj-ea"/>
                    <a:cs typeface="Microsoft YaHei Light" charset="-122"/>
                  </a:rPr>
                  <a:t>广告投入</a:t>
                </a:r>
                <a:endParaRPr lang="en-US" altLang="zh-CN" sz="1800" dirty="0">
                  <a:latin typeface="+mj-ea"/>
                  <a:ea typeface="+mj-ea"/>
                  <a:cs typeface="Microsoft YaHei Light" charset="-122"/>
                </a:endParaRPr>
              </a:p>
            </p:txBody>
          </p:sp>
        </mc:Choice>
        <mc:Fallback xmlns="">
          <p:sp>
            <p:nvSpPr>
              <p:cNvPr id="5" name="Rectangle 3">
                <a:extLst>
                  <a:ext uri="{FF2B5EF4-FFF2-40B4-BE49-F238E27FC236}">
                    <a16:creationId xmlns:a16="http://schemas.microsoft.com/office/drawing/2014/main" id="{686C6466-3FB9-C911-319C-8510BDA0B2FD}"/>
                  </a:ext>
                </a:extLst>
              </p:cNvPr>
              <p:cNvSpPr txBox="1">
                <a:spLocks noRot="1" noChangeAspect="1" noMove="1" noResize="1" noEditPoints="1" noAdjustHandles="1" noChangeArrowheads="1" noChangeShapeType="1" noTextEdit="1"/>
              </p:cNvSpPr>
              <p:nvPr/>
            </p:nvSpPr>
            <p:spPr>
              <a:xfrm>
                <a:off x="5417840" y="3546165"/>
                <a:ext cx="2592288" cy="432047"/>
              </a:xfrm>
              <a:prstGeom prst="rect">
                <a:avLst/>
              </a:prstGeom>
              <a:blipFill>
                <a:blip r:embed="rId3"/>
                <a:stretch>
                  <a:fillRect l="-2824" b="-25352"/>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xmlns="" id="{A21F0364-27C0-6E2D-4683-49B14533F2F1}"/>
              </a:ext>
            </a:extLst>
          </p:cNvPr>
          <p:cNvPicPr>
            <a:picLocks noChangeAspect="1"/>
          </p:cNvPicPr>
          <p:nvPr/>
        </p:nvPicPr>
        <p:blipFill>
          <a:blip r:embed="rId4" cstate="print"/>
          <a:stretch>
            <a:fillRect/>
          </a:stretch>
        </p:blipFill>
        <p:spPr>
          <a:xfrm>
            <a:off x="4499992" y="843558"/>
            <a:ext cx="3771334" cy="2846623"/>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B11E5030-018A-1DBD-6393-5C0CEAEA14E9}"/>
                  </a:ext>
                </a:extLst>
              </p:cNvPr>
              <p:cNvSpPr txBox="1"/>
              <p:nvPr/>
            </p:nvSpPr>
            <p:spPr>
              <a:xfrm>
                <a:off x="2627784" y="1779662"/>
                <a:ext cx="1872208" cy="346249"/>
              </a:xfrm>
              <a:prstGeom prst="rect">
                <a:avLst/>
              </a:prstGeom>
              <a:solidFill>
                <a:schemeClr val="bg1"/>
              </a:solidFill>
            </p:spPr>
            <p:txBody>
              <a:bodyPr wrap="square" lIns="68580" tIns="34290" rIns="68580" bIns="34290" rtlCol="0">
                <a:spAutoFit/>
              </a:bodyPr>
              <a:lstStyle/>
              <a:p>
                <a:r>
                  <a:rPr kumimoji="1" lang="zh-CN" altLang="en-US" b="1" dirty="0">
                    <a:latin typeface="黑体" panose="02010609060101010101" pitchFamily="49" charset="-122"/>
                    <a:ea typeface="黑体" panose="02010609060101010101" pitchFamily="49" charset="-122"/>
                    <a:cs typeface="Microsoft YaHei Light" charset="-122"/>
                  </a:rPr>
                  <a:t>因变量</a:t>
                </a:r>
                <a14:m>
                  <m:oMath xmlns:m="http://schemas.openxmlformats.org/officeDocument/2006/math">
                    <m:r>
                      <a:rPr kumimoji="1" lang="en-US" altLang="zh-CN" b="1" i="0" smtClean="0">
                        <a:latin typeface="Cambria Math" panose="02040503050406030204" pitchFamily="18" charset="0"/>
                        <a:ea typeface="黑体" panose="02010609060101010101" pitchFamily="49" charset="-122"/>
                        <a:cs typeface="Microsoft YaHei Light" charset="-122"/>
                      </a:rPr>
                      <m:t> </m:t>
                    </m:r>
                    <m:r>
                      <a:rPr kumimoji="1" lang="en-US" altLang="zh-CN" b="1" i="1" smtClean="0">
                        <a:latin typeface="Cambria Math" panose="02040503050406030204" pitchFamily="18" charset="0"/>
                        <a:ea typeface="黑体" panose="02010609060101010101" pitchFamily="49" charset="-122"/>
                        <a:cs typeface="Microsoft YaHei Light" charset="-122"/>
                      </a:rPr>
                      <m:t>𝒚</m:t>
                    </m:r>
                    <m:r>
                      <a:rPr kumimoji="1" lang="en-US" altLang="zh-CN" b="1" i="1" smtClean="0">
                        <a:latin typeface="Cambria Math" panose="02040503050406030204" pitchFamily="18" charset="0"/>
                        <a:ea typeface="黑体" panose="02010609060101010101" pitchFamily="49" charset="-122"/>
                        <a:cs typeface="Microsoft YaHei Light" charset="-122"/>
                      </a:rPr>
                      <m:t> </m:t>
                    </m:r>
                  </m:oMath>
                </a14:m>
                <a:r>
                  <a:rPr kumimoji="1" lang="zh-CN" altLang="en-US" b="1" dirty="0">
                    <a:latin typeface="黑体" panose="02010609060101010101" pitchFamily="49" charset="-122"/>
                    <a:ea typeface="黑体" panose="02010609060101010101" pitchFamily="49" charset="-122"/>
                    <a:cs typeface="Microsoft YaHei Light" charset="-122"/>
                  </a:rPr>
                  <a:t>：销量</a:t>
                </a:r>
              </a:p>
            </p:txBody>
          </p:sp>
        </mc:Choice>
        <mc:Fallback xmlns="">
          <p:sp>
            <p:nvSpPr>
              <p:cNvPr id="7" name="文本框 6">
                <a:extLst>
                  <a:ext uri="{FF2B5EF4-FFF2-40B4-BE49-F238E27FC236}">
                    <a16:creationId xmlns:a16="http://schemas.microsoft.com/office/drawing/2014/main" id="{B11E5030-018A-1DBD-6393-5C0CEAEA14E9}"/>
                  </a:ext>
                </a:extLst>
              </p:cNvPr>
              <p:cNvSpPr txBox="1">
                <a:spLocks noRot="1" noChangeAspect="1" noMove="1" noResize="1" noEditPoints="1" noAdjustHandles="1" noChangeArrowheads="1" noChangeShapeType="1" noTextEdit="1"/>
              </p:cNvSpPr>
              <p:nvPr/>
            </p:nvSpPr>
            <p:spPr>
              <a:xfrm>
                <a:off x="2627784" y="1779662"/>
                <a:ext cx="1872208" cy="346249"/>
              </a:xfrm>
              <a:prstGeom prst="rect">
                <a:avLst/>
              </a:prstGeom>
              <a:blipFill>
                <a:blip r:embed="rId5"/>
                <a:stretch>
                  <a:fillRect l="-3909" t="-15789" b="-26316"/>
                </a:stretch>
              </a:blipFill>
            </p:spPr>
            <p:txBody>
              <a:bodyPr/>
              <a:lstStyle/>
              <a:p>
                <a:r>
                  <a:rPr lang="zh-CN" altLang="en-US">
                    <a:noFill/>
                  </a:rPr>
                  <a:t> </a:t>
                </a:r>
              </a:p>
            </p:txBody>
          </p:sp>
        </mc:Fallback>
      </mc:AlternateContent>
      <p:sp>
        <p:nvSpPr>
          <p:cNvPr id="3" name="标题 1">
            <a:extLst>
              <a:ext uri="{FF2B5EF4-FFF2-40B4-BE49-F238E27FC236}">
                <a16:creationId xmlns:a16="http://schemas.microsoft.com/office/drawing/2014/main" xmlns="" id="{DABD926D-9B0C-8724-7187-4CBED4345A2D}"/>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zh-CN" altLang="en-US" sz="2400" b="1" dirty="0">
                <a:latin typeface="+mj-ea"/>
              </a:rPr>
              <a:t>一元线性回归示例</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A3E638F1-05CB-683C-198C-73B8FDF5CEC6}"/>
                  </a:ext>
                </a:extLst>
              </p:cNvPr>
              <p:cNvSpPr txBox="1"/>
              <p:nvPr/>
            </p:nvSpPr>
            <p:spPr>
              <a:xfrm>
                <a:off x="3059502" y="4315916"/>
                <a:ext cx="30249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=1.5519</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+0.3443</m:t>
                      </m:r>
                    </m:oMath>
                  </m:oMathPara>
                </a14:m>
                <a:endParaRPr lang="zh-CN" altLang="en-US" sz="2400" dirty="0"/>
              </a:p>
            </p:txBody>
          </p:sp>
        </mc:Choice>
        <mc:Fallback xmlns="">
          <p:sp>
            <p:nvSpPr>
              <p:cNvPr id="2" name="文本框 1">
                <a:extLst>
                  <a:ext uri="{FF2B5EF4-FFF2-40B4-BE49-F238E27FC236}">
                    <a16:creationId xmlns:a16="http://schemas.microsoft.com/office/drawing/2014/main" id="{A3E638F1-05CB-683C-198C-73B8FDF5CEC6}"/>
                  </a:ext>
                </a:extLst>
              </p:cNvPr>
              <p:cNvSpPr txBox="1">
                <a:spLocks noRot="1" noChangeAspect="1" noMove="1" noResize="1" noEditPoints="1" noAdjustHandles="1" noChangeArrowheads="1" noChangeShapeType="1" noTextEdit="1"/>
              </p:cNvSpPr>
              <p:nvPr/>
            </p:nvSpPr>
            <p:spPr>
              <a:xfrm>
                <a:off x="3059502" y="4315916"/>
                <a:ext cx="3024995" cy="369332"/>
              </a:xfrm>
              <a:prstGeom prst="rect">
                <a:avLst/>
              </a:prstGeom>
              <a:blipFill>
                <a:blip r:embed="rId6"/>
                <a:stretch>
                  <a:fillRect l="-1815" r="-1815" b="-278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491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4E572BB-0C6B-D73B-FD39-0938C482EDB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xmlns="" id="{738177DB-CD52-453F-5379-3C7654729ECE}"/>
                  </a:ext>
                </a:extLst>
              </p:cNvPr>
              <p:cNvSpPr txBox="1">
                <a:spLocks noChangeArrowheads="1"/>
              </p:cNvSpPr>
              <p:nvPr/>
            </p:nvSpPr>
            <p:spPr>
              <a:xfrm>
                <a:off x="1729779" y="805458"/>
                <a:ext cx="7367375" cy="974204"/>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665AB"/>
                  </a:buClr>
                  <a:buSzPct val="100000"/>
                  <a:buNone/>
                </a:pPr>
                <a:r>
                  <a:rPr lang="zh-CN" altLang="en-US" sz="1800" dirty="0">
                    <a:latin typeface="+mj-ea"/>
                    <a:ea typeface="+mj-ea"/>
                    <a:cs typeface="Microsoft YaHei Light" charset="-122"/>
                  </a:rPr>
                  <a:t>给定样本集合 </a:t>
                </a:r>
                <a:r>
                  <a:rPr lang="en-US" altLang="zh-CN" sz="1800" b="1" dirty="0">
                    <a:latin typeface="+mj-ea"/>
                    <a:ea typeface="+mj-ea"/>
                    <a:cs typeface="Microsoft YaHei Light" charset="-122"/>
                  </a:rPr>
                  <a:t>D</a:t>
                </a:r>
                <a:r>
                  <a:rPr lang="en-US" altLang="zh-CN" sz="1800" dirty="0">
                    <a:latin typeface="+mj-ea"/>
                    <a:ea typeface="+mj-ea"/>
                    <a:cs typeface="Microsoft YaHei Light" charset="-122"/>
                  </a:rPr>
                  <a:t>={</a:t>
                </a:r>
                <a14:m>
                  <m:oMath xmlns:m="http://schemas.openxmlformats.org/officeDocument/2006/math">
                    <m:d>
                      <m:dPr>
                        <m:ctrlPr>
                          <a:rPr lang="en-US" altLang="zh-CN" sz="1800" i="1" dirty="0">
                            <a:latin typeface="Cambria Math"/>
                            <a:ea typeface="+mj-ea"/>
                            <a:cs typeface="Microsoft YaHei Light" charset="-122"/>
                          </a:rPr>
                        </m:ctrlPr>
                      </m:dPr>
                      <m:e>
                        <m:sSub>
                          <m:sSubPr>
                            <m:ctrlPr>
                              <a:rPr lang="en-US" altLang="zh-CN" sz="1800" i="1" dirty="0">
                                <a:latin typeface="Cambria Math"/>
                                <a:ea typeface="+mj-ea"/>
                                <a:cs typeface="Microsoft YaHei Light" charset="-122"/>
                              </a:rPr>
                            </m:ctrlPr>
                          </m:sSubPr>
                          <m:e>
                            <m:r>
                              <a:rPr lang="en-US" altLang="zh-CN" sz="1800" i="1" dirty="0">
                                <a:latin typeface="Cambria Math"/>
                                <a:ea typeface="+mj-ea"/>
                                <a:cs typeface="Microsoft YaHei Light" charset="-122"/>
                              </a:rPr>
                              <m:t>𝑥</m:t>
                            </m:r>
                          </m:e>
                          <m:sub>
                            <m:r>
                              <a:rPr lang="en-US" altLang="zh-CN" sz="1800" dirty="0">
                                <a:latin typeface="Cambria Math"/>
                                <a:ea typeface="+mj-ea"/>
                                <a:cs typeface="Microsoft YaHei Light" charset="-122"/>
                              </a:rPr>
                              <m:t>1</m:t>
                            </m:r>
                          </m:sub>
                        </m:sSub>
                        <m:r>
                          <a:rPr lang="en-US" altLang="zh-CN" sz="1800" dirty="0">
                            <a:latin typeface="Cambria Math"/>
                            <a:ea typeface="+mj-ea"/>
                            <a:cs typeface="Microsoft YaHei Light" charset="-122"/>
                          </a:rPr>
                          <m:t>, </m:t>
                        </m:r>
                        <m:sSub>
                          <m:sSubPr>
                            <m:ctrlPr>
                              <a:rPr lang="en-US" altLang="zh-CN" sz="1800" i="1" dirty="0">
                                <a:latin typeface="Cambria Math"/>
                                <a:ea typeface="+mj-ea"/>
                                <a:cs typeface="Microsoft YaHei Light" charset="-122"/>
                              </a:rPr>
                            </m:ctrlPr>
                          </m:sSubPr>
                          <m:e>
                            <m:r>
                              <a:rPr lang="en-US" altLang="zh-CN" sz="1800" i="1" dirty="0">
                                <a:latin typeface="Cambria Math"/>
                                <a:ea typeface="+mj-ea"/>
                                <a:cs typeface="Microsoft YaHei Light" charset="-122"/>
                              </a:rPr>
                              <m:t>𝑦</m:t>
                            </m:r>
                          </m:e>
                          <m:sub>
                            <m:r>
                              <a:rPr lang="en-US" altLang="zh-CN" sz="1800" dirty="0">
                                <a:latin typeface="Cambria Math"/>
                                <a:ea typeface="+mj-ea"/>
                                <a:cs typeface="Microsoft YaHei Light" charset="-122"/>
                              </a:rPr>
                              <m:t>1</m:t>
                            </m:r>
                          </m:sub>
                        </m:sSub>
                      </m:e>
                    </m:d>
                    <m:r>
                      <a:rPr lang="en-US" altLang="zh-CN" sz="1800" dirty="0">
                        <a:latin typeface="Cambria Math"/>
                        <a:ea typeface="+mj-ea"/>
                        <a:cs typeface="Microsoft YaHei Light" charset="-122"/>
                      </a:rPr>
                      <m:t>, …, </m:t>
                    </m:r>
                    <m:d>
                      <m:dPr>
                        <m:ctrlPr>
                          <a:rPr lang="en-US" altLang="zh-CN" sz="1800" i="1" dirty="0">
                            <a:latin typeface="Cambria Math"/>
                            <a:ea typeface="+mj-ea"/>
                            <a:cs typeface="Microsoft YaHei Light" charset="-122"/>
                          </a:rPr>
                        </m:ctrlPr>
                      </m:dPr>
                      <m:e>
                        <m:sSub>
                          <m:sSubPr>
                            <m:ctrlPr>
                              <a:rPr lang="en-US" altLang="zh-CN" sz="1800" i="1" dirty="0" err="1">
                                <a:latin typeface="Cambria Math"/>
                                <a:ea typeface="+mj-ea"/>
                                <a:cs typeface="Microsoft YaHei Light" charset="-122"/>
                              </a:rPr>
                            </m:ctrlPr>
                          </m:sSubPr>
                          <m:e>
                            <m:r>
                              <a:rPr lang="en-US" altLang="zh-CN" sz="1800" i="1" dirty="0" err="1">
                                <a:latin typeface="Cambria Math"/>
                                <a:ea typeface="+mj-ea"/>
                                <a:cs typeface="Microsoft YaHei Light" charset="-122"/>
                              </a:rPr>
                              <m:t>𝑥</m:t>
                            </m:r>
                          </m:e>
                          <m:sub>
                            <m:r>
                              <a:rPr lang="en-US" altLang="zh-CN" sz="1800" i="1" dirty="0">
                                <a:latin typeface="Cambria Math"/>
                                <a:ea typeface="+mj-ea"/>
                                <a:cs typeface="Microsoft YaHei Light" charset="-122"/>
                              </a:rPr>
                              <m:t>𝑛</m:t>
                            </m:r>
                          </m:sub>
                        </m:sSub>
                        <m:r>
                          <a:rPr lang="en-US" altLang="zh-CN" sz="1800" dirty="0">
                            <a:latin typeface="Cambria Math"/>
                            <a:ea typeface="+mj-ea"/>
                            <a:cs typeface="Microsoft YaHei Light" charset="-122"/>
                          </a:rPr>
                          <m:t>, </m:t>
                        </m:r>
                        <m:sSub>
                          <m:sSubPr>
                            <m:ctrlPr>
                              <a:rPr lang="en-US" altLang="zh-CN" sz="1800" i="1" dirty="0" err="1">
                                <a:latin typeface="Cambria Math"/>
                                <a:ea typeface="+mj-ea"/>
                                <a:cs typeface="Microsoft YaHei Light" charset="-122"/>
                              </a:rPr>
                            </m:ctrlPr>
                          </m:sSubPr>
                          <m:e>
                            <m:r>
                              <a:rPr lang="en-US" altLang="zh-CN" sz="1800" i="1" dirty="0" err="1">
                                <a:latin typeface="Cambria Math"/>
                                <a:ea typeface="+mj-ea"/>
                                <a:cs typeface="Microsoft YaHei Light" charset="-122"/>
                              </a:rPr>
                              <m:t>𝑦</m:t>
                            </m:r>
                          </m:e>
                          <m:sub>
                            <m:r>
                              <a:rPr lang="en-US" altLang="zh-CN" sz="1800" i="1" dirty="0">
                                <a:latin typeface="Cambria Math"/>
                                <a:ea typeface="+mj-ea"/>
                                <a:cs typeface="Microsoft YaHei Light" charset="-122"/>
                              </a:rPr>
                              <m:t>𝑛</m:t>
                            </m:r>
                          </m:sub>
                        </m:sSub>
                      </m:e>
                    </m:d>
                  </m:oMath>
                </a14:m>
                <a:r>
                  <a:rPr lang="en-US" altLang="zh-CN" sz="1800" dirty="0">
                    <a:latin typeface="+mj-ea"/>
                    <a:ea typeface="+mj-ea"/>
                    <a:cs typeface="Microsoft YaHei Light" charset="-122"/>
                  </a:rPr>
                  <a:t>}</a:t>
                </a:r>
              </a:p>
              <a:p>
                <a:pPr marL="0" indent="0">
                  <a:lnSpc>
                    <a:spcPct val="150000"/>
                  </a:lnSpc>
                  <a:buClr>
                    <a:srgbClr val="2665AB"/>
                  </a:buClr>
                  <a:buSzPct val="100000"/>
                  <a:buNone/>
                </a:pPr>
                <a:r>
                  <a:rPr lang="zh-CN" altLang="en-US" sz="1800" dirty="0">
                    <a:latin typeface="+mj-ea"/>
                    <a:ea typeface="+mj-ea"/>
                    <a:cs typeface="Microsoft YaHei Light" charset="-122"/>
                  </a:rPr>
                  <a:t>目标：</a:t>
                </a:r>
                <a:r>
                  <a:rPr lang="zh-CN" altLang="en-US" sz="1800" dirty="0">
                    <a:ea typeface="+mj-ea"/>
                    <a:cs typeface="Microsoft YaHei Light" charset="-122"/>
                  </a:rPr>
                  <a:t>寻找直线</a:t>
                </a:r>
                <a14:m>
                  <m:oMath xmlns:m="http://schemas.openxmlformats.org/officeDocument/2006/math">
                    <m:r>
                      <a:rPr lang="zh-CN" altLang="en-US" sz="1800" i="1" dirty="0">
                        <a:latin typeface="Cambria Math" panose="02040503050406030204" pitchFamily="18" charset="0"/>
                        <a:ea typeface="+mj-ea"/>
                        <a:cs typeface="Microsoft YaHei Light" charset="-122"/>
                      </a:rPr>
                      <m:t> </m:t>
                    </m:r>
                    <m:r>
                      <a:rPr lang="en-US" altLang="zh-CN" sz="1800" i="1" dirty="0" smtClean="0">
                        <a:latin typeface="Cambria Math"/>
                        <a:ea typeface="+mj-ea"/>
                        <a:cs typeface="Microsoft YaHei Light" charset="-122"/>
                      </a:rPr>
                      <m:t>𝑦</m:t>
                    </m:r>
                    <m:r>
                      <a:rPr lang="en-US" altLang="zh-CN" sz="1800" dirty="0" smtClean="0">
                        <a:latin typeface="Cambria Math"/>
                        <a:ea typeface="+mj-ea"/>
                        <a:cs typeface="Microsoft YaHei Light" charset="-122"/>
                      </a:rPr>
                      <m:t>=</m:t>
                    </m:r>
                    <m:sSub>
                      <m:sSubPr>
                        <m:ctrlPr>
                          <a:rPr lang="en-US" altLang="zh-CN" sz="1800" i="1" dirty="0" smtClean="0">
                            <a:latin typeface="Cambria Math"/>
                            <a:ea typeface="+mj-ea"/>
                            <a:cs typeface="Microsoft YaHei Light" charset="-122"/>
                          </a:rPr>
                        </m:ctrlPr>
                      </m:sSubPr>
                      <m:e>
                        <m:r>
                          <a:rPr lang="en-US" altLang="zh-CN" sz="1800" i="1" dirty="0">
                            <a:latin typeface="Cambria Math"/>
                            <a:ea typeface="+mj-ea"/>
                            <a:cs typeface="Microsoft YaHei Light" charset="-122"/>
                          </a:rPr>
                          <m:t>𝜔</m:t>
                        </m:r>
                      </m:e>
                      <m:sub>
                        <m:r>
                          <a:rPr lang="en-US" altLang="zh-CN" sz="1800" dirty="0">
                            <a:latin typeface="Cambria Math"/>
                            <a:ea typeface="+mj-ea"/>
                            <a:cs typeface="Microsoft YaHei Light" charset="-122"/>
                          </a:rPr>
                          <m:t>0</m:t>
                        </m:r>
                      </m:sub>
                    </m:sSub>
                    <m:r>
                      <a:rPr lang="en-US" altLang="zh-CN" sz="1800" dirty="0">
                        <a:latin typeface="Cambria Math"/>
                        <a:ea typeface="+mj-ea"/>
                        <a:cs typeface="Microsoft YaHei Light" charset="-122"/>
                      </a:rPr>
                      <m:t>+</m:t>
                    </m:r>
                    <m:sSub>
                      <m:sSubPr>
                        <m:ctrlPr>
                          <a:rPr lang="en-US" altLang="zh-CN" sz="1800" i="1" dirty="0">
                            <a:latin typeface="Cambria Math"/>
                            <a:ea typeface="+mj-ea"/>
                            <a:cs typeface="Microsoft YaHei Light" charset="-122"/>
                          </a:rPr>
                        </m:ctrlPr>
                      </m:sSubPr>
                      <m:e>
                        <m:r>
                          <a:rPr lang="en-US" altLang="zh-CN" sz="1800" i="1" dirty="0">
                            <a:latin typeface="Cambria Math"/>
                            <a:ea typeface="+mj-ea"/>
                            <a:cs typeface="Microsoft YaHei Light" charset="-122"/>
                          </a:rPr>
                          <m:t>𝜔</m:t>
                        </m:r>
                      </m:e>
                      <m:sub>
                        <m:r>
                          <a:rPr lang="en-US" altLang="zh-CN" sz="1800" dirty="0">
                            <a:latin typeface="Cambria Math"/>
                            <a:ea typeface="+mj-ea"/>
                            <a:cs typeface="Microsoft YaHei Light" charset="-122"/>
                          </a:rPr>
                          <m:t>1</m:t>
                        </m:r>
                      </m:sub>
                    </m:sSub>
                    <m:r>
                      <a:rPr lang="en-US" altLang="zh-CN" sz="1800" b="0" i="1" dirty="0" smtClean="0">
                        <a:latin typeface="Cambria Math"/>
                        <a:ea typeface="+mj-ea"/>
                        <a:cs typeface="Microsoft YaHei Light" charset="-122"/>
                      </a:rPr>
                      <m:t>𝑥</m:t>
                    </m:r>
                  </m:oMath>
                </a14:m>
                <a:r>
                  <a:rPr lang="zh-CN" altLang="en-US" sz="1800" dirty="0">
                    <a:latin typeface="+mj-ea"/>
                    <a:ea typeface="+mj-ea"/>
                    <a:cs typeface="Microsoft YaHei Light" charset="-122"/>
                  </a:rPr>
                  <a:t>  使得所有样本点尽可能落在它的附近</a:t>
                </a:r>
              </a:p>
            </p:txBody>
          </p:sp>
        </mc:Choice>
        <mc:Fallback xmlns="">
          <p:sp>
            <p:nvSpPr>
              <p:cNvPr id="5" name="Rectangle 3">
                <a:extLst>
                  <a:ext uri="{FF2B5EF4-FFF2-40B4-BE49-F238E27FC236}">
                    <a16:creationId xmlns:a16="http://schemas.microsoft.com/office/drawing/2014/main" id="{738177DB-CD52-453F-5379-3C7654729ECE}"/>
                  </a:ext>
                </a:extLst>
              </p:cNvPr>
              <p:cNvSpPr txBox="1">
                <a:spLocks noRot="1" noChangeAspect="1" noMove="1" noResize="1" noEditPoints="1" noAdjustHandles="1" noChangeArrowheads="1" noChangeShapeType="1" noTextEdit="1"/>
              </p:cNvSpPr>
              <p:nvPr/>
            </p:nvSpPr>
            <p:spPr>
              <a:xfrm>
                <a:off x="1729779" y="805458"/>
                <a:ext cx="7367375" cy="974204"/>
              </a:xfrm>
              <a:prstGeom prst="rect">
                <a:avLst/>
              </a:prstGeom>
              <a:blipFill>
                <a:blip r:embed="rId3"/>
                <a:stretch>
                  <a:fillRect l="-993" b="-1062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xmlns="" id="{A6F70E41-0D7E-A0E1-FF03-8D3BA14E5A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83" t="2750" r="2443" b="2084"/>
          <a:stretch/>
        </p:blipFill>
        <p:spPr>
          <a:xfrm>
            <a:off x="1835696" y="2137607"/>
            <a:ext cx="3218702" cy="2452464"/>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D2CF5B5A-0C35-BAF9-9F41-AA4DB5DD7552}"/>
                  </a:ext>
                </a:extLst>
              </p:cNvPr>
              <p:cNvSpPr txBox="1"/>
              <p:nvPr/>
            </p:nvSpPr>
            <p:spPr>
              <a:xfrm>
                <a:off x="5220072" y="1951144"/>
                <a:ext cx="3672408" cy="2825389"/>
              </a:xfrm>
              <a:prstGeom prst="rect">
                <a:avLst/>
              </a:prstGeom>
              <a:noFill/>
            </p:spPr>
            <p:txBody>
              <a:bodyPr wrap="square">
                <a:spAutoFit/>
              </a:bodyPr>
              <a:lstStyle/>
              <a:p>
                <a:pPr algn="just">
                  <a:lnSpc>
                    <a:spcPct val="150000"/>
                  </a:lnSpc>
                </a:pPr>
                <a:r>
                  <a:rPr lang="zh-CN" altLang="en-US" dirty="0">
                    <a:latin typeface="+mj-ea"/>
                    <a:ea typeface="+mj-ea"/>
                  </a:rPr>
                  <a:t>如何确定 </a:t>
                </a:r>
                <a14:m>
                  <m:oMath xmlns:m="http://schemas.openxmlformats.org/officeDocument/2006/math">
                    <m:sSub>
                      <m:sSubPr>
                        <m:ctrlPr>
                          <a:rPr lang="en-US" altLang="zh-CN" i="1" dirty="0">
                            <a:latin typeface="Cambria Math"/>
                            <a:ea typeface="+mj-ea"/>
                            <a:cs typeface="Microsoft YaHei Light" charset="-122"/>
                          </a:rPr>
                        </m:ctrlPr>
                      </m:sSubPr>
                      <m:e>
                        <m:r>
                          <a:rPr lang="en-US" altLang="zh-CN" b="0" i="1" dirty="0">
                            <a:latin typeface="Cambria Math"/>
                            <a:ea typeface="+mj-ea"/>
                            <a:cs typeface="Microsoft YaHei Light" charset="-122"/>
                          </a:rPr>
                          <m:t>𝜔</m:t>
                        </m:r>
                      </m:e>
                      <m:sub>
                        <m:r>
                          <a:rPr lang="en-US" altLang="zh-CN" b="0" i="1" dirty="0">
                            <a:latin typeface="Cambria Math"/>
                            <a:ea typeface="+mj-ea"/>
                            <a:cs typeface="Microsoft YaHei Light" charset="-122"/>
                          </a:rPr>
                          <m:t>0</m:t>
                        </m:r>
                      </m:sub>
                    </m:sSub>
                    <m:r>
                      <a:rPr lang="en-US" altLang="zh-CN" b="0" i="1" dirty="0">
                        <a:latin typeface="Cambria Math"/>
                        <a:ea typeface="+mj-ea"/>
                        <a:cs typeface="Microsoft YaHei Light" charset="-122"/>
                      </a:rPr>
                      <m:t> </m:t>
                    </m:r>
                  </m:oMath>
                </a14:m>
                <a:r>
                  <a:rPr lang="zh-CN" altLang="en-US" dirty="0">
                    <a:latin typeface="+mj-ea"/>
                    <a:ea typeface="+mj-ea"/>
                  </a:rPr>
                  <a:t>，</a:t>
                </a:r>
                <a14:m>
                  <m:oMath xmlns:m="http://schemas.openxmlformats.org/officeDocument/2006/math">
                    <m:sSub>
                      <m:sSubPr>
                        <m:ctrlPr>
                          <a:rPr lang="en-US" altLang="zh-CN" i="1" dirty="0">
                            <a:latin typeface="Cambria Math"/>
                            <a:ea typeface="+mj-ea"/>
                            <a:cs typeface="Microsoft YaHei Light" charset="-122"/>
                          </a:rPr>
                        </m:ctrlPr>
                      </m:sSubPr>
                      <m:e>
                        <m:r>
                          <a:rPr lang="en-US" altLang="zh-CN" b="0" i="1" dirty="0">
                            <a:latin typeface="Cambria Math"/>
                            <a:ea typeface="+mj-ea"/>
                            <a:cs typeface="Microsoft YaHei Light" charset="-122"/>
                          </a:rPr>
                          <m:t>𝜔</m:t>
                        </m:r>
                      </m:e>
                      <m:sub>
                        <m:r>
                          <a:rPr lang="en-US" altLang="zh-CN" b="0" i="1" dirty="0">
                            <a:latin typeface="Cambria Math"/>
                            <a:ea typeface="+mj-ea"/>
                            <a:cs typeface="Microsoft YaHei Light" charset="-122"/>
                          </a:rPr>
                          <m:t>1</m:t>
                        </m:r>
                      </m:sub>
                    </m:sSub>
                  </m:oMath>
                </a14:m>
                <a:r>
                  <a:rPr lang="zh-CN" altLang="en-US" dirty="0">
                    <a:latin typeface="+mj-ea"/>
                    <a:ea typeface="+mj-ea"/>
                  </a:rPr>
                  <a:t> ？</a:t>
                </a:r>
                <a:endParaRPr lang="en-US" altLang="zh-CN" dirty="0">
                  <a:latin typeface="+mj-ea"/>
                  <a:ea typeface="+mj-ea"/>
                </a:endParaRPr>
              </a:p>
              <a:p>
                <a:pPr algn="just">
                  <a:lnSpc>
                    <a:spcPct val="150000"/>
                  </a:lnSpc>
                </a:pPr>
                <a:r>
                  <a:rPr lang="zh-CN" altLang="en-US" sz="1800" dirty="0">
                    <a:latin typeface="+mj-ea"/>
                    <a:ea typeface="+mj-ea"/>
                  </a:rPr>
                  <a:t>均方误差</a:t>
                </a:r>
                <a:r>
                  <a:rPr lang="en-US" altLang="zh-CN" sz="1800" dirty="0">
                    <a:latin typeface="+mj-ea"/>
                    <a:ea typeface="+mj-ea"/>
                  </a:rPr>
                  <a:t>:</a:t>
                </a:r>
              </a:p>
              <a:p>
                <a:pPr algn="just">
                  <a:lnSpc>
                    <a:spcPct val="150000"/>
                  </a:lnSpc>
                </a:pPr>
                <a:r>
                  <a:rPr lang="en-US" altLang="zh-CN" dirty="0">
                    <a:latin typeface="+mj-ea"/>
                    <a:ea typeface="+mj-ea"/>
                  </a:rPr>
                  <a:t>     </a:t>
                </a:r>
                <a14:m>
                  <m:oMath xmlns:m="http://schemas.openxmlformats.org/officeDocument/2006/math">
                    <m:r>
                      <a:rPr lang="en-US" altLang="zh-CN" sz="1800" b="0" i="1">
                        <a:latin typeface="Cambria Math"/>
                        <a:ea typeface="+mj-ea"/>
                      </a:rPr>
                      <m:t>𝑀𝑆𝐸</m:t>
                    </m:r>
                    <m:r>
                      <m:rPr>
                        <m:nor/>
                      </m:rPr>
                      <a:rPr lang="en-US" altLang="zh-CN" sz="1800" b="0" i="0" smtClean="0">
                        <a:latin typeface="Cambria Math"/>
                        <a:ea typeface="+mj-ea"/>
                      </a:rPr>
                      <m:t>=</m:t>
                    </m:r>
                    <m:sSub>
                      <m:sSubPr>
                        <m:ctrlPr>
                          <a:rPr lang="en-US" altLang="zh-CN" i="1" dirty="0">
                            <a:latin typeface="Cambria Math"/>
                            <a:cs typeface="Microsoft YaHei Light" charset="-122"/>
                          </a:rPr>
                        </m:ctrlPr>
                      </m:sSubPr>
                      <m:e>
                        <m:r>
                          <a:rPr lang="en-US" altLang="zh-CN" b="0" i="1" dirty="0" smtClean="0">
                            <a:latin typeface="Cambria Math" panose="02040503050406030204" pitchFamily="18" charset="0"/>
                            <a:cs typeface="Microsoft YaHei Light" charset="-122"/>
                          </a:rPr>
                          <m:t>𝐸</m:t>
                        </m:r>
                        <m:r>
                          <a:rPr lang="en-US" altLang="zh-CN" b="0" i="1" dirty="0" smtClean="0">
                            <a:latin typeface="Cambria Math" panose="02040503050406030204" pitchFamily="18" charset="0"/>
                            <a:cs typeface="Microsoft YaHei Light" charset="-122"/>
                          </a:rPr>
                          <m:t>(</m:t>
                        </m:r>
                        <m:r>
                          <a:rPr lang="en-US" altLang="zh-CN" i="1" dirty="0">
                            <a:latin typeface="Cambria Math" panose="02040503050406030204" pitchFamily="18" charset="0"/>
                            <a:cs typeface="Microsoft YaHei Light" charset="-122"/>
                          </a:rPr>
                          <m:t>𝜔</m:t>
                        </m:r>
                      </m:e>
                      <m:sub>
                        <m:r>
                          <a:rPr lang="en-US" altLang="zh-CN" i="1" dirty="0">
                            <a:latin typeface="Cambria Math" panose="02040503050406030204" pitchFamily="18" charset="0"/>
                            <a:cs typeface="Microsoft YaHei Light" charset="-122"/>
                          </a:rPr>
                          <m:t>1</m:t>
                        </m:r>
                      </m:sub>
                    </m:sSub>
                    <m:r>
                      <a:rPr lang="en-US" altLang="zh-CN" i="1" dirty="0">
                        <a:latin typeface="Cambria Math" panose="02040503050406030204" pitchFamily="18" charset="0"/>
                        <a:cs typeface="Microsoft YaHei Light" charset="-122"/>
                      </a:rPr>
                      <m:t>,</m:t>
                    </m:r>
                    <m:sSub>
                      <m:sSubPr>
                        <m:ctrlPr>
                          <a:rPr lang="en-US" altLang="zh-CN" i="1" dirty="0">
                            <a:latin typeface="Cambria Math"/>
                            <a:cs typeface="Microsoft YaHei Light" charset="-122"/>
                          </a:rPr>
                        </m:ctrlPr>
                      </m:sSubPr>
                      <m:e>
                        <m:r>
                          <a:rPr lang="en-US" altLang="zh-CN" i="1" dirty="0">
                            <a:latin typeface="Cambria Math" panose="02040503050406030204" pitchFamily="18" charset="0"/>
                            <a:cs typeface="Microsoft YaHei Light" charset="-122"/>
                          </a:rPr>
                          <m:t>𝜔</m:t>
                        </m:r>
                      </m:e>
                      <m:sub>
                        <m:r>
                          <a:rPr lang="en-US" altLang="zh-CN" i="1" dirty="0">
                            <a:latin typeface="Cambria Math" panose="02040503050406030204" pitchFamily="18" charset="0"/>
                            <a:cs typeface="Microsoft YaHei Light" charset="-122"/>
                          </a:rPr>
                          <m:t>0</m:t>
                        </m:r>
                      </m:sub>
                    </m:sSub>
                    <m:r>
                      <m:rPr>
                        <m:nor/>
                      </m:rPr>
                      <a:rPr lang="en-US" altLang="zh-CN" dirty="0">
                        <a:latin typeface="+mj-ea"/>
                      </a:rPr>
                      <m:t>)</m:t>
                    </m:r>
                    <m:r>
                      <a:rPr lang="en-US" altLang="zh-CN" sz="1800" b="0" i="1">
                        <a:latin typeface="Cambria Math"/>
                        <a:ea typeface="+mj-ea"/>
                      </a:rPr>
                      <m:t>=</m:t>
                    </m:r>
                    <m:f>
                      <m:fPr>
                        <m:ctrlPr>
                          <a:rPr lang="en-US" altLang="zh-CN" sz="1800" i="1">
                            <a:latin typeface="Cambria Math"/>
                            <a:ea typeface="+mj-ea"/>
                          </a:rPr>
                        </m:ctrlPr>
                      </m:fPr>
                      <m:num>
                        <m:nary>
                          <m:naryPr>
                            <m:chr m:val="∑"/>
                            <m:ctrlPr>
                              <a:rPr lang="en-US" altLang="zh-CN" sz="1800" i="1">
                                <a:latin typeface="Cambria Math"/>
                                <a:ea typeface="+mj-ea"/>
                              </a:rPr>
                            </m:ctrlPr>
                          </m:naryPr>
                          <m:sub>
                            <m:r>
                              <m:rPr>
                                <m:brk m:alnAt="23"/>
                              </m:rPr>
                              <a:rPr lang="en-US" altLang="zh-CN" sz="1800" b="0" i="1">
                                <a:latin typeface="Cambria Math"/>
                                <a:ea typeface="+mj-ea"/>
                              </a:rPr>
                              <m:t>𝑖</m:t>
                            </m:r>
                            <m:r>
                              <a:rPr lang="en-US" altLang="zh-CN" sz="1800" b="0" i="1">
                                <a:latin typeface="Cambria Math"/>
                                <a:ea typeface="+mj-ea"/>
                              </a:rPr>
                              <m:t>=1</m:t>
                            </m:r>
                          </m:sub>
                          <m:sup>
                            <m:r>
                              <a:rPr lang="en-US" altLang="zh-CN" sz="1800" b="0" i="1">
                                <a:latin typeface="Cambria Math"/>
                                <a:ea typeface="+mj-ea"/>
                              </a:rPr>
                              <m:t>𝑛</m:t>
                            </m:r>
                          </m:sup>
                          <m:e>
                            <m:sSup>
                              <m:sSupPr>
                                <m:ctrlPr>
                                  <a:rPr lang="en-US" altLang="zh-CN" sz="1800" i="1">
                                    <a:latin typeface="Cambria Math"/>
                                    <a:ea typeface="+mj-ea"/>
                                  </a:rPr>
                                </m:ctrlPr>
                              </m:sSupPr>
                              <m:e>
                                <m:r>
                                  <a:rPr lang="en-US" altLang="zh-CN" sz="1800" b="0" i="1">
                                    <a:latin typeface="Cambria Math"/>
                                    <a:ea typeface="+mj-ea"/>
                                  </a:rPr>
                                  <m:t>(</m:t>
                                </m:r>
                                <m:sSub>
                                  <m:sSubPr>
                                    <m:ctrlPr>
                                      <a:rPr lang="en-US" altLang="zh-CN" sz="1800" i="1">
                                        <a:latin typeface="Cambria Math"/>
                                        <a:ea typeface="+mj-ea"/>
                                      </a:rPr>
                                    </m:ctrlPr>
                                  </m:sSubPr>
                                  <m:e>
                                    <m:r>
                                      <a:rPr lang="en-US" altLang="zh-CN" sz="1800" b="0" i="1">
                                        <a:latin typeface="Cambria Math"/>
                                        <a:ea typeface="+mj-ea"/>
                                      </a:rPr>
                                      <m:t>𝑦</m:t>
                                    </m:r>
                                  </m:e>
                                  <m:sub>
                                    <m:r>
                                      <a:rPr lang="en-US" altLang="zh-CN" sz="1800" b="0" i="1">
                                        <a:latin typeface="Cambria Math"/>
                                        <a:ea typeface="+mj-ea"/>
                                      </a:rPr>
                                      <m:t>𝑖</m:t>
                                    </m:r>
                                  </m:sub>
                                </m:sSub>
                                <m:r>
                                  <a:rPr lang="en-US" altLang="zh-CN" sz="1800" b="0" i="1">
                                    <a:latin typeface="Cambria Math"/>
                                    <a:ea typeface="+mj-ea"/>
                                  </a:rPr>
                                  <m:t>−</m:t>
                                </m:r>
                                <m:acc>
                                  <m:accPr>
                                    <m:chr m:val="̂"/>
                                    <m:ctrlPr>
                                      <a:rPr lang="en-US" altLang="zh-CN" sz="1800" i="1">
                                        <a:latin typeface="Cambria Math"/>
                                        <a:ea typeface="+mj-ea"/>
                                      </a:rPr>
                                    </m:ctrlPr>
                                  </m:accPr>
                                  <m:e>
                                    <m:sSub>
                                      <m:sSubPr>
                                        <m:ctrlPr>
                                          <a:rPr lang="en-US" altLang="zh-CN" sz="1800" i="1">
                                            <a:latin typeface="Cambria Math"/>
                                            <a:ea typeface="+mj-ea"/>
                                          </a:rPr>
                                        </m:ctrlPr>
                                      </m:sSubPr>
                                      <m:e>
                                        <m:r>
                                          <a:rPr lang="en-US" altLang="zh-CN" sz="1800" b="0" i="1">
                                            <a:latin typeface="Cambria Math"/>
                                            <a:ea typeface="+mj-ea"/>
                                          </a:rPr>
                                          <m:t>𝑦</m:t>
                                        </m:r>
                                      </m:e>
                                      <m:sub>
                                        <m:r>
                                          <a:rPr lang="en-US" altLang="zh-CN" sz="1800" b="0" i="1">
                                            <a:latin typeface="Cambria Math"/>
                                            <a:ea typeface="+mj-ea"/>
                                          </a:rPr>
                                          <m:t>𝑖</m:t>
                                        </m:r>
                                      </m:sub>
                                    </m:sSub>
                                  </m:e>
                                </m:acc>
                                <m:r>
                                  <a:rPr lang="en-US" altLang="zh-CN" sz="1800" b="0" i="1">
                                    <a:latin typeface="Cambria Math"/>
                                    <a:ea typeface="+mj-ea"/>
                                  </a:rPr>
                                  <m:t>)</m:t>
                                </m:r>
                              </m:e>
                              <m:sup>
                                <m:r>
                                  <a:rPr lang="en-US" altLang="zh-CN" sz="1800" b="0" i="1">
                                    <a:latin typeface="Cambria Math"/>
                                    <a:ea typeface="+mj-ea"/>
                                  </a:rPr>
                                  <m:t>2</m:t>
                                </m:r>
                              </m:sup>
                            </m:sSup>
                          </m:e>
                        </m:nary>
                      </m:num>
                      <m:den>
                        <m:r>
                          <a:rPr lang="en-US" altLang="zh-CN" sz="1800" b="0" i="1">
                            <a:latin typeface="Cambria Math"/>
                            <a:ea typeface="+mj-ea"/>
                          </a:rPr>
                          <m:t>𝑛</m:t>
                        </m:r>
                      </m:den>
                    </m:f>
                  </m:oMath>
                </a14:m>
                <a:endParaRPr lang="en-US" altLang="zh-CN" sz="1800" b="0" i="1" dirty="0">
                  <a:latin typeface="Cambria Math" panose="02040503050406030204" pitchFamily="18" charset="0"/>
                  <a:ea typeface="+mj-ea"/>
                </a:endParaRPr>
              </a:p>
              <a:p>
                <a:pPr algn="just">
                  <a:lnSpc>
                    <a:spcPct val="150000"/>
                  </a:lnSpc>
                </a:pPr>
                <a:r>
                  <a:rPr lang="en-US" altLang="zh-CN" sz="1800" dirty="0">
                    <a:ea typeface="+mj-ea"/>
                  </a:rPr>
                  <a:t>     </a:t>
                </a:r>
                <a14:m>
                  <m:oMath xmlns:m="http://schemas.openxmlformats.org/officeDocument/2006/math">
                    <m:acc>
                      <m:accPr>
                        <m:chr m:val="̂"/>
                        <m:ctrlPr>
                          <a:rPr lang="en-US" altLang="zh-CN" sz="1800" i="1">
                            <a:latin typeface="Cambria Math"/>
                            <a:ea typeface="+mj-ea"/>
                          </a:rPr>
                        </m:ctrlPr>
                      </m:accPr>
                      <m:e>
                        <m:sSub>
                          <m:sSubPr>
                            <m:ctrlPr>
                              <a:rPr lang="en-US" altLang="zh-CN" sz="1800" i="1">
                                <a:latin typeface="Cambria Math"/>
                                <a:ea typeface="+mj-ea"/>
                              </a:rPr>
                            </m:ctrlPr>
                          </m:sSubPr>
                          <m:e>
                            <m:r>
                              <a:rPr lang="en-US" altLang="zh-CN" sz="1800" b="0" i="1">
                                <a:latin typeface="Cambria Math"/>
                                <a:ea typeface="+mj-ea"/>
                              </a:rPr>
                              <m:t>𝑦</m:t>
                            </m:r>
                          </m:e>
                          <m:sub>
                            <m:r>
                              <a:rPr lang="en-US" altLang="zh-CN" sz="1800" b="0" i="1">
                                <a:latin typeface="Cambria Math"/>
                                <a:ea typeface="+mj-ea"/>
                              </a:rPr>
                              <m:t>𝑖</m:t>
                            </m:r>
                          </m:sub>
                        </m:sSub>
                      </m:e>
                    </m:acc>
                    <m:r>
                      <a:rPr lang="en-US" altLang="zh-CN" sz="1800" b="0" i="1">
                        <a:latin typeface="Cambria Math"/>
                        <a:ea typeface="+mj-ea"/>
                      </a:rPr>
                      <m:t>=</m:t>
                    </m:r>
                    <m:r>
                      <a:rPr lang="en-US" altLang="zh-CN" sz="1800" b="0" i="1">
                        <a:latin typeface="Cambria Math"/>
                        <a:ea typeface="+mj-ea"/>
                      </a:rPr>
                      <m:t>𝑓</m:t>
                    </m:r>
                    <m:d>
                      <m:dPr>
                        <m:ctrlPr>
                          <a:rPr lang="en-US" altLang="zh-CN" sz="1800" b="0" i="1">
                            <a:latin typeface="Cambria Math"/>
                            <a:ea typeface="+mj-ea"/>
                          </a:rPr>
                        </m:ctrlPr>
                      </m:dPr>
                      <m:e>
                        <m:sSub>
                          <m:sSubPr>
                            <m:ctrlPr>
                              <a:rPr lang="en-US" altLang="zh-CN" sz="1800" i="1">
                                <a:latin typeface="Cambria Math"/>
                                <a:ea typeface="+mj-ea"/>
                              </a:rPr>
                            </m:ctrlPr>
                          </m:sSubPr>
                          <m:e>
                            <m:r>
                              <a:rPr lang="en-US" altLang="zh-CN" sz="1800" b="0" i="1">
                                <a:latin typeface="Cambria Math"/>
                                <a:ea typeface="+mj-ea"/>
                              </a:rPr>
                              <m:t>𝑥</m:t>
                            </m:r>
                          </m:e>
                          <m:sub>
                            <m:r>
                              <a:rPr lang="en-US" altLang="zh-CN" sz="1800" b="0" i="1">
                                <a:latin typeface="Cambria Math"/>
                                <a:ea typeface="+mj-ea"/>
                              </a:rPr>
                              <m:t>𝑖</m:t>
                            </m:r>
                          </m:sub>
                        </m:sSub>
                      </m:e>
                    </m:d>
                  </m:oMath>
                </a14:m>
                <a:endParaRPr lang="en-US" altLang="zh-CN" sz="1800" b="0" i="1" dirty="0">
                  <a:latin typeface="Cambria Math"/>
                  <a:ea typeface="+mj-ea"/>
                </a:endParaRPr>
              </a:p>
              <a:p>
                <a:pPr algn="just">
                  <a:lnSpc>
                    <a:spcPct val="150000"/>
                  </a:lnSpc>
                </a:pPr>
                <a:r>
                  <a:rPr lang="zh-CN" altLang="en-US" b="1" dirty="0">
                    <a:latin typeface="Cambria Math"/>
                    <a:ea typeface="+mj-ea"/>
                  </a:rPr>
                  <a:t>目标：</a:t>
                </a:r>
                <a:endParaRPr lang="en-US" altLang="zh-CN" b="1" dirty="0">
                  <a:latin typeface="Cambria Math"/>
                  <a:ea typeface="+mj-ea"/>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cs typeface="Microsoft YaHei Light" charset="-122"/>
                        </a:rPr>
                        <m:t>𝑚𝑖𝑛</m:t>
                      </m:r>
                      <m:r>
                        <a:rPr lang="en-US" altLang="zh-CN" b="0" i="0" dirty="0" smtClean="0">
                          <a:latin typeface="Cambria Math" panose="02040503050406030204" pitchFamily="18" charset="0"/>
                          <a:cs typeface="Microsoft YaHei Light" charset="-122"/>
                        </a:rPr>
                        <m:t>(</m:t>
                      </m:r>
                      <m:r>
                        <m:rPr>
                          <m:sty m:val="p"/>
                        </m:rPr>
                        <a:rPr lang="en-US" altLang="zh-CN" b="0" i="0" dirty="0" smtClean="0">
                          <a:latin typeface="Cambria Math" panose="02040503050406030204" pitchFamily="18" charset="0"/>
                          <a:cs typeface="Microsoft YaHei Light" charset="-122"/>
                        </a:rPr>
                        <m:t>E</m:t>
                      </m:r>
                      <m:d>
                        <m:dPr>
                          <m:begChr m:val="（"/>
                          <m:endChr m:val="）"/>
                          <m:ctrlPr>
                            <a:rPr lang="zh-CN" altLang="en-US" b="0" i="1" dirty="0" smtClean="0">
                              <a:latin typeface="Cambria Math"/>
                              <a:cs typeface="Microsoft YaHei Light" charset="-122"/>
                            </a:rPr>
                          </m:ctrlPr>
                        </m:dPr>
                        <m:e>
                          <m:sSub>
                            <m:sSubPr>
                              <m:ctrlPr>
                                <a:rPr lang="en-US" altLang="zh-CN" i="1" dirty="0">
                                  <a:latin typeface="Cambria Math"/>
                                  <a:cs typeface="Microsoft YaHei Light" charset="-122"/>
                                </a:rPr>
                              </m:ctrlPr>
                            </m:sSubPr>
                            <m:e>
                              <m:r>
                                <a:rPr lang="en-US" altLang="zh-CN" i="1" dirty="0">
                                  <a:latin typeface="Cambria Math" panose="02040503050406030204" pitchFamily="18" charset="0"/>
                                  <a:cs typeface="Microsoft YaHei Light" charset="-122"/>
                                </a:rPr>
                                <m:t>𝜔</m:t>
                              </m:r>
                            </m:e>
                            <m:sub>
                              <m:r>
                                <a:rPr lang="en-US" altLang="zh-CN" i="1" dirty="0">
                                  <a:latin typeface="Cambria Math" panose="02040503050406030204" pitchFamily="18" charset="0"/>
                                  <a:cs typeface="Microsoft YaHei Light" charset="-122"/>
                                </a:rPr>
                                <m:t>1</m:t>
                              </m:r>
                            </m:sub>
                          </m:sSub>
                          <m:r>
                            <a:rPr lang="en-US" altLang="zh-CN" i="1" dirty="0">
                              <a:latin typeface="Cambria Math" panose="02040503050406030204" pitchFamily="18" charset="0"/>
                              <a:cs typeface="Microsoft YaHei Light" charset="-122"/>
                            </a:rPr>
                            <m:t>,</m:t>
                          </m:r>
                          <m:sSub>
                            <m:sSubPr>
                              <m:ctrlPr>
                                <a:rPr lang="en-US" altLang="zh-CN" i="1" dirty="0">
                                  <a:latin typeface="Cambria Math"/>
                                  <a:cs typeface="Microsoft YaHei Light" charset="-122"/>
                                </a:rPr>
                              </m:ctrlPr>
                            </m:sSubPr>
                            <m:e>
                              <m:r>
                                <a:rPr lang="en-US" altLang="zh-CN" i="1" dirty="0">
                                  <a:latin typeface="Cambria Math" panose="02040503050406030204" pitchFamily="18" charset="0"/>
                                  <a:cs typeface="Microsoft YaHei Light" charset="-122"/>
                                </a:rPr>
                                <m:t>𝜔</m:t>
                              </m:r>
                            </m:e>
                            <m:sub>
                              <m:r>
                                <a:rPr lang="en-US" altLang="zh-CN" i="1" dirty="0">
                                  <a:latin typeface="Cambria Math" panose="02040503050406030204" pitchFamily="18" charset="0"/>
                                  <a:cs typeface="Microsoft YaHei Light" charset="-122"/>
                                </a:rPr>
                                <m:t>0</m:t>
                              </m:r>
                            </m:sub>
                          </m:sSub>
                        </m:e>
                      </m:d>
                      <m:r>
                        <a:rPr lang="en-US" altLang="zh-CN" b="0" i="1" dirty="0" smtClean="0">
                          <a:latin typeface="Cambria Math" panose="02040503050406030204" pitchFamily="18" charset="0"/>
                          <a:cs typeface="Microsoft YaHei Light" charset="-122"/>
                        </a:rPr>
                        <m:t>)</m:t>
                      </m:r>
                    </m:oMath>
                  </m:oMathPara>
                </a14:m>
                <a:endParaRPr lang="zh-CN" altLang="en-US" dirty="0">
                  <a:latin typeface="+mj-ea"/>
                  <a:ea typeface="+mj-ea"/>
                </a:endParaRPr>
              </a:p>
            </p:txBody>
          </p:sp>
        </mc:Choice>
        <mc:Fallback xmlns="">
          <p:sp>
            <p:nvSpPr>
              <p:cNvPr id="8" name="文本框 7">
                <a:extLst>
                  <a:ext uri="{FF2B5EF4-FFF2-40B4-BE49-F238E27FC236}">
                    <a16:creationId xmlns:a16="http://schemas.microsoft.com/office/drawing/2014/main" id="{D2CF5B5A-0C35-BAF9-9F41-AA4DB5DD7552}"/>
                  </a:ext>
                </a:extLst>
              </p:cNvPr>
              <p:cNvSpPr txBox="1">
                <a:spLocks noRot="1" noChangeAspect="1" noMove="1" noResize="1" noEditPoints="1" noAdjustHandles="1" noChangeArrowheads="1" noChangeShapeType="1" noTextEdit="1"/>
              </p:cNvSpPr>
              <p:nvPr/>
            </p:nvSpPr>
            <p:spPr>
              <a:xfrm>
                <a:off x="5220072" y="1951144"/>
                <a:ext cx="3672408" cy="2825389"/>
              </a:xfrm>
              <a:prstGeom prst="rect">
                <a:avLst/>
              </a:prstGeom>
              <a:blipFill>
                <a:blip r:embed="rId5"/>
                <a:stretch>
                  <a:fillRect l="-1327"/>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F47FA07E-78BF-929F-7B16-046EC04D904D}"/>
              </a:ext>
            </a:extLst>
          </p:cNvPr>
          <p:cNvSpPr txBox="1">
            <a:spLocks/>
          </p:cNvSpPr>
          <p:nvPr/>
        </p:nvSpPr>
        <p:spPr>
          <a:xfrm>
            <a:off x="1691680" y="0"/>
            <a:ext cx="7367375"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zh-CN" altLang="en-US" sz="2400" b="1" dirty="0">
                <a:latin typeface="+mj-ea"/>
              </a:rPr>
              <a:t>一元线性回归求解</a:t>
            </a:r>
          </a:p>
        </p:txBody>
      </p:sp>
    </p:spTree>
    <p:extLst>
      <p:ext uri="{BB962C8B-B14F-4D97-AF65-F5344CB8AC3E}">
        <p14:creationId xmlns:p14="http://schemas.microsoft.com/office/powerpoint/2010/main" val="54865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843558"/>
                <a:ext cx="7056784" cy="4299942"/>
              </a:xfrm>
              <a:prstGeom prst="rect">
                <a:avLst/>
              </a:prstGeom>
            </p:spPr>
            <p:txBody>
              <a:bodyPr/>
              <a:lstStyle/>
              <a:p>
                <a:pPr lvl="1" algn="just">
                  <a:lnSpc>
                    <a:spcPct val="150000"/>
                  </a:lnSpc>
                </a:pPr>
                <a:r>
                  <a:rPr lang="zh-CN" altLang="en-US" sz="2000" dirty="0">
                    <a:latin typeface="微软雅黑" pitchFamily="34" charset="-122"/>
                    <a:ea typeface="微软雅黑" pitchFamily="34" charset="-122"/>
                  </a:rPr>
                  <a:t>一般用向量形式表示</a:t>
                </a:r>
                <a:r>
                  <a:rPr lang="en-US" altLang="zh-CN" sz="2000" i="1" dirty="0">
                    <a:latin typeface="微软雅黑" pitchFamily="34" charset="-122"/>
                    <a:ea typeface="微软雅黑" pitchFamily="34" charset="-122"/>
                  </a:rPr>
                  <a:t> </a:t>
                </a:r>
                <a14:m>
                  <m:oMath xmlns:m="http://schemas.openxmlformats.org/officeDocument/2006/math">
                    <m:r>
                      <a:rPr lang="en-US" altLang="zh-CN" sz="2000" b="0" i="1" smtClean="0">
                        <a:latin typeface="Cambria Math" panose="02040503050406030204" pitchFamily="18" charset="0"/>
                      </a:rPr>
                      <m:t>𝑓</m:t>
                    </m:r>
                    <m:d>
                      <m:dPr>
                        <m:ctrlPr>
                          <a:rPr lang="en-US" altLang="zh-CN" sz="2000" b="1" i="1">
                            <a:latin typeface="Cambria Math"/>
                          </a:rPr>
                        </m:ctrlPr>
                      </m:dPr>
                      <m:e>
                        <m:sSub>
                          <m:sSubPr>
                            <m:ctrlPr>
                              <a:rPr lang="zh-CN" altLang="zh-CN" sz="2000" i="1">
                                <a:latin typeface="Cambria Math"/>
                              </a:rPr>
                            </m:ctrlPr>
                          </m:sSubPr>
                          <m:e>
                            <m:r>
                              <a:rPr lang="en-US" altLang="zh-CN" sz="2000" b="1" i="1">
                                <a:latin typeface="Cambria Math" panose="02040503050406030204" pitchFamily="18" charset="0"/>
                              </a:rPr>
                              <m:t>𝒙</m:t>
                            </m:r>
                          </m:e>
                          <m:sub>
                            <m:r>
                              <a:rPr lang="en-US" altLang="zh-CN" sz="2000" i="1">
                                <a:latin typeface="Cambria Math" panose="02040503050406030204" pitchFamily="18" charset="0"/>
                              </a:rPr>
                              <m:t>𝑖</m:t>
                            </m:r>
                          </m:sub>
                        </m:sSub>
                      </m:e>
                    </m:d>
                    <m:r>
                      <a:rPr lang="en-US" altLang="zh-CN" sz="2000" b="1" i="1">
                        <a:latin typeface="Cambria Math" panose="02040503050406030204" pitchFamily="18" charset="0"/>
                      </a:rPr>
                      <m:t> </m:t>
                    </m:r>
                  </m:oMath>
                </a14:m>
                <a:r>
                  <a:rPr lang="zh-CN" altLang="en-US" sz="2000" dirty="0">
                    <a:latin typeface="微软雅黑" pitchFamily="34" charset="-122"/>
                    <a:ea typeface="微软雅黑" pitchFamily="34" charset="-122"/>
                  </a:rPr>
                  <a:t>，即</a:t>
                </a:r>
                <a:endParaRPr lang="en-US" altLang="zh-CN" sz="2000" dirty="0">
                  <a:latin typeface="微软雅黑" pitchFamily="34" charset="-122"/>
                  <a:ea typeface="微软雅黑" pitchFamily="34" charset="-122"/>
                </a:endParaRPr>
              </a:p>
              <a:p>
                <a:pPr lvl="3" algn="just">
                  <a:lnSpc>
                    <a:spcPct val="150000"/>
                  </a:lnSpc>
                </a:pPr>
                <a14:m>
                  <m:oMath xmlns:m="http://schemas.openxmlformats.org/officeDocument/2006/math">
                    <m:r>
                      <a:rPr lang="en-US" altLang="zh-CN" sz="2000" b="0" i="1">
                        <a:latin typeface="Cambria Math" panose="02040503050406030204" pitchFamily="18" charset="0"/>
                      </a:rPr>
                      <m:t>𝑓</m:t>
                    </m:r>
                    <m:d>
                      <m:dPr>
                        <m:ctrlPr>
                          <a:rPr lang="en-US" altLang="zh-CN" sz="2000" i="1">
                            <a:latin typeface="Cambria Math"/>
                          </a:rPr>
                        </m:ctrlPr>
                      </m:dPr>
                      <m:e>
                        <m:sSub>
                          <m:sSubPr>
                            <m:ctrlPr>
                              <a:rPr lang="zh-CN" altLang="zh-CN" sz="2000" i="1">
                                <a:latin typeface="Cambria Math"/>
                              </a:rPr>
                            </m:ctrlPr>
                          </m:sSubPr>
                          <m:e>
                            <m:r>
                              <a:rPr lang="en-US" altLang="zh-CN" sz="2000" b="1" i="1">
                                <a:latin typeface="Cambria Math" panose="02040503050406030204" pitchFamily="18" charset="0"/>
                              </a:rPr>
                              <m:t>𝒙</m:t>
                            </m:r>
                          </m:e>
                          <m:sub>
                            <m:r>
                              <a:rPr lang="en-US" altLang="zh-CN" sz="2000" b="0" i="1">
                                <a:latin typeface="Cambria Math" panose="02040503050406030204" pitchFamily="18" charset="0"/>
                              </a:rPr>
                              <m:t>𝑖</m:t>
                            </m:r>
                          </m:sub>
                        </m:sSub>
                      </m:e>
                    </m:d>
                    <m:r>
                      <a:rPr lang="en-US" altLang="zh-CN" sz="2000" b="0">
                        <a:latin typeface="Cambria Math" panose="02040503050406030204" pitchFamily="18" charset="0"/>
                      </a:rPr>
                      <m:t>=</m:t>
                    </m:r>
                    <m:sSup>
                      <m:sSupPr>
                        <m:ctrlPr>
                          <a:rPr lang="en-US" altLang="zh-CN" sz="2000" i="1">
                            <a:latin typeface="Cambria Math"/>
                          </a:rPr>
                        </m:ctrlPr>
                      </m:sSupPr>
                      <m:e>
                        <m:r>
                          <a:rPr lang="en-US" altLang="zh-CN" sz="2000" b="0" i="1">
                            <a:latin typeface="Cambria Math" panose="02040503050406030204" pitchFamily="18" charset="0"/>
                          </a:rPr>
                          <m:t>𝑤</m:t>
                        </m:r>
                      </m:e>
                      <m:sup>
                        <m:r>
                          <a:rPr lang="en-US" altLang="zh-CN" sz="2000" b="0" i="1">
                            <a:latin typeface="Cambria Math" panose="02040503050406030204" pitchFamily="18" charset="0"/>
                          </a:rPr>
                          <m:t>𝑇</m:t>
                        </m:r>
                      </m:sup>
                    </m:sSup>
                    <m:sSub>
                      <m:sSubPr>
                        <m:ctrlPr>
                          <a:rPr lang="zh-CN" altLang="zh-CN" sz="2000" i="1">
                            <a:latin typeface="Cambria Math"/>
                          </a:rPr>
                        </m:ctrlPr>
                      </m:sSubPr>
                      <m:e>
                        <m:r>
                          <a:rPr lang="en-US" altLang="zh-CN" sz="2000" b="1" i="1">
                            <a:latin typeface="Cambria Math" panose="02040503050406030204" pitchFamily="18" charset="0"/>
                          </a:rPr>
                          <m:t>𝒙</m:t>
                        </m:r>
                      </m:e>
                      <m:sub>
                        <m:r>
                          <a:rPr lang="en-US" altLang="zh-CN" sz="2000" b="0" i="1">
                            <a:latin typeface="Cambria Math" panose="02040503050406030204" pitchFamily="18" charset="0"/>
                          </a:rPr>
                          <m:t>𝑖</m:t>
                        </m:r>
                      </m:sub>
                    </m:sSub>
                    <m:r>
                      <a:rPr lang="en-US" altLang="zh-CN" sz="2000" b="0" i="1">
                        <a:latin typeface="Cambria Math" panose="02040503050406030204" pitchFamily="18" charset="0"/>
                      </a:rPr>
                      <m:t>+</m:t>
                    </m:r>
                    <m:r>
                      <a:rPr lang="en-US" altLang="zh-CN" sz="2000" b="0" i="1">
                        <a:latin typeface="Cambria Math" panose="02040503050406030204" pitchFamily="18" charset="0"/>
                      </a:rPr>
                      <m:t>𝑏</m:t>
                    </m:r>
                  </m:oMath>
                </a14:m>
                <a:endParaRPr lang="en-US" altLang="zh-CN" sz="2000" dirty="0">
                  <a:latin typeface="微软雅黑" pitchFamily="34" charset="-122"/>
                  <a:ea typeface="微软雅黑" pitchFamily="34" charset="-122"/>
                </a:endParaRPr>
              </a:p>
              <a:p>
                <a:pPr marL="358379" lvl="1" indent="0" algn="just">
                  <a:lnSpc>
                    <a:spcPct val="150000"/>
                  </a:lnSpc>
                  <a:buNone/>
                </a:pP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其中</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 </a:t>
                </a:r>
                <a14:m>
                  <m:oMath xmlns:m="http://schemas.openxmlformats.org/officeDocument/2006/math">
                    <m:r>
                      <a:rPr lang="en-US" altLang="zh-CN" sz="2000" b="1" i="1" dirty="0" smtClean="0">
                        <a:latin typeface="Cambria Math" panose="02040503050406030204" pitchFamily="18" charset="0"/>
                      </a:rPr>
                      <m:t>𝒘</m:t>
                    </m:r>
                    <m:r>
                      <a:rPr lang="en-US" altLang="zh-CN" sz="2000" b="0" i="1" dirty="0" smtClean="0">
                        <a:latin typeface="Cambria Math" panose="02040503050406030204" pitchFamily="18" charset="0"/>
                      </a:rPr>
                      <m:t>=(</m:t>
                    </m:r>
                    <m:sSub>
                      <m:sSubPr>
                        <m:ctrlPr>
                          <a:rPr lang="zh-CN" altLang="zh-CN" sz="2000" i="1">
                            <a:latin typeface="Cambria Math"/>
                          </a:rPr>
                        </m:ctrlPr>
                      </m:sSubPr>
                      <m:e>
                        <m:r>
                          <a:rPr lang="en-US" altLang="zh-CN" sz="2000" b="0" i="1">
                            <a:latin typeface="Cambria Math" panose="02040503050406030204" pitchFamily="18" charset="0"/>
                          </a:rPr>
                          <m:t>𝑤</m:t>
                        </m:r>
                      </m:e>
                      <m:sub>
                        <m:r>
                          <a:rPr lang="en-US" altLang="zh-CN" sz="2000" b="0" i="1">
                            <a:latin typeface="Cambria Math" panose="02040503050406030204" pitchFamily="18" charset="0"/>
                          </a:rPr>
                          <m:t>1</m:t>
                        </m:r>
                      </m:sub>
                    </m:sSub>
                    <m:r>
                      <a:rPr lang="en-US" altLang="zh-CN" sz="2000" b="0" i="1" smtClean="0">
                        <a:latin typeface="Cambria Math" panose="02040503050406030204" pitchFamily="18" charset="0"/>
                      </a:rPr>
                      <m:t>,</m:t>
                    </m:r>
                    <m:sSub>
                      <m:sSubPr>
                        <m:ctrlPr>
                          <a:rPr lang="zh-CN" altLang="zh-CN" sz="2000" i="1">
                            <a:latin typeface="Cambria Math"/>
                          </a:rPr>
                        </m:ctrlPr>
                      </m:sSubPr>
                      <m:e>
                        <m:r>
                          <a:rPr lang="en-US" altLang="zh-CN" sz="2000" b="0" i="1">
                            <a:latin typeface="Cambria Math" panose="02040503050406030204" pitchFamily="18" charset="0"/>
                          </a:rPr>
                          <m:t>𝑤</m:t>
                        </m:r>
                      </m:e>
                      <m:sub>
                        <m:r>
                          <a:rPr lang="en-US" altLang="zh-CN" sz="2000" b="0" i="1">
                            <a:latin typeface="Cambria Math" panose="02040503050406030204" pitchFamily="18" charset="0"/>
                          </a:rPr>
                          <m:t>2</m:t>
                        </m:r>
                      </m:sub>
                    </m:sSub>
                    <m:r>
                      <a:rPr lang="en-US" altLang="zh-CN" sz="2000" b="0" i="1">
                        <a:latin typeface="Cambria Math" panose="02040503050406030204" pitchFamily="18" charset="0"/>
                      </a:rPr>
                      <m:t>⋯</m:t>
                    </m:r>
                    <m:sSub>
                      <m:sSubPr>
                        <m:ctrlPr>
                          <a:rPr lang="zh-CN" altLang="zh-CN" sz="2000" i="1">
                            <a:latin typeface="Cambria Math"/>
                          </a:rPr>
                        </m:ctrlPr>
                      </m:sSubPr>
                      <m:e>
                        <m:r>
                          <a:rPr lang="en-US" altLang="zh-CN" sz="2000" b="0" i="1">
                            <a:latin typeface="Cambria Math" panose="02040503050406030204" pitchFamily="18" charset="0"/>
                          </a:rPr>
                          <m:t>𝑤</m:t>
                        </m:r>
                      </m:e>
                      <m:sub>
                        <m:r>
                          <a:rPr lang="en-US" altLang="zh-CN" sz="2000" b="0" i="1" smtClean="0">
                            <a:latin typeface="Cambria Math" panose="02040503050406030204" pitchFamily="18" charset="0"/>
                          </a:rPr>
                          <m:t>𝑑</m:t>
                        </m:r>
                      </m:sub>
                    </m:sSub>
                    <m:r>
                      <a:rPr lang="en-US" altLang="zh-CN" sz="2000" b="0" i="1" smtClean="0">
                        <a:latin typeface="Cambria Math" panose="02040503050406030204" pitchFamily="18" charset="0"/>
                      </a:rPr>
                      <m:t>)</m:t>
                    </m:r>
                  </m:oMath>
                </a14:m>
                <a:r>
                  <a:rPr lang="zh-CN" altLang="en-US" sz="2000" dirty="0">
                    <a:latin typeface="微软雅黑" pitchFamily="34" charset="-122"/>
                    <a:ea typeface="微软雅黑" pitchFamily="34" charset="-122"/>
                  </a:rPr>
                  <a:t>，</a:t>
                </a:r>
                <a14:m>
                  <m:oMath xmlns:m="http://schemas.openxmlformats.org/officeDocument/2006/math">
                    <m:sSub>
                      <m:sSubPr>
                        <m:ctrlPr>
                          <a:rPr lang="zh-CN" altLang="zh-CN" sz="2000" i="1">
                            <a:latin typeface="Cambria Math"/>
                          </a:rPr>
                        </m:ctrlPr>
                      </m:sSubPr>
                      <m:e>
                        <m:r>
                          <a:rPr lang="en-US" altLang="zh-CN" sz="2000" b="1" i="1">
                            <a:latin typeface="Cambria Math" panose="02040503050406030204" pitchFamily="18" charset="0"/>
                          </a:rPr>
                          <m:t>𝒙</m:t>
                        </m:r>
                      </m:e>
                      <m:sub>
                        <m:r>
                          <a:rPr lang="en-US" altLang="zh-CN" sz="2000" b="0" i="1">
                            <a:latin typeface="Cambria Math" panose="02040503050406030204" pitchFamily="18" charset="0"/>
                          </a:rPr>
                          <m:t>𝑖</m:t>
                        </m:r>
                      </m:sub>
                    </m:sSub>
                    <m:r>
                      <a:rPr lang="en-US" altLang="zh-CN" sz="2000" b="0" i="1">
                        <a:latin typeface="Cambria Math" panose="02040503050406030204" pitchFamily="18" charset="0"/>
                      </a:rPr>
                      <m:t>=(</m:t>
                    </m:r>
                    <m:sSub>
                      <m:sSubPr>
                        <m:ctrlPr>
                          <a:rPr lang="en-US" altLang="zh-CN" sz="2000" i="1">
                            <a:latin typeface="Cambria Math"/>
                          </a:rPr>
                        </m:ctrlPr>
                      </m:sSubPr>
                      <m:e>
                        <m:r>
                          <a:rPr lang="en-US" altLang="zh-CN" sz="2000" b="0" i="1">
                            <a:latin typeface="Cambria Math" panose="02040503050406030204" pitchFamily="18" charset="0"/>
                          </a:rPr>
                          <m:t>𝑥</m:t>
                        </m:r>
                      </m:e>
                      <m:sub>
                        <m:r>
                          <a:rPr lang="en-US" altLang="zh-CN" sz="2000" b="0" i="1">
                            <a:latin typeface="Cambria Math" panose="02040503050406030204" pitchFamily="18" charset="0"/>
                          </a:rPr>
                          <m:t>𝑖</m:t>
                        </m:r>
                        <m:r>
                          <a:rPr lang="en-US" altLang="zh-CN" sz="2000" b="0" i="1">
                            <a:latin typeface="Cambria Math" panose="02040503050406030204" pitchFamily="18" charset="0"/>
                          </a:rPr>
                          <m:t>1</m:t>
                        </m:r>
                      </m:sub>
                    </m:sSub>
                    <m:r>
                      <a:rPr lang="en-US" altLang="zh-CN" sz="2000" b="0" i="1">
                        <a:latin typeface="Cambria Math" panose="02040503050406030204" pitchFamily="18" charset="0"/>
                      </a:rPr>
                      <m:t>,</m:t>
                    </m:r>
                    <m:sSub>
                      <m:sSubPr>
                        <m:ctrlPr>
                          <a:rPr lang="en-US" altLang="zh-CN" sz="2000" i="1">
                            <a:latin typeface="Cambria Math"/>
                          </a:rPr>
                        </m:ctrlPr>
                      </m:sSubPr>
                      <m:e>
                        <m:r>
                          <a:rPr lang="en-US" altLang="zh-CN" sz="2000" b="0" i="1">
                            <a:latin typeface="Cambria Math" panose="02040503050406030204" pitchFamily="18" charset="0"/>
                          </a:rPr>
                          <m:t>𝑥</m:t>
                        </m:r>
                      </m:e>
                      <m:sub>
                        <m:r>
                          <a:rPr lang="en-US" altLang="zh-CN" sz="2000" b="0" i="1">
                            <a:latin typeface="Cambria Math" panose="02040503050406030204" pitchFamily="18" charset="0"/>
                          </a:rPr>
                          <m:t>𝑖</m:t>
                        </m:r>
                        <m:r>
                          <a:rPr lang="en-US" altLang="zh-CN" sz="2000" b="0" i="1">
                            <a:latin typeface="Cambria Math" panose="02040503050406030204" pitchFamily="18" charset="0"/>
                          </a:rPr>
                          <m:t>2</m:t>
                        </m:r>
                      </m:sub>
                    </m:sSub>
                    <m:r>
                      <a:rPr lang="en-US" altLang="zh-CN" sz="2000" b="0" i="1">
                        <a:latin typeface="Cambria Math" panose="02040503050406030204" pitchFamily="18" charset="0"/>
                      </a:rPr>
                      <m:t>,</m:t>
                    </m:r>
                    <m:sSub>
                      <m:sSubPr>
                        <m:ctrlPr>
                          <a:rPr lang="en-US" altLang="zh-CN" sz="2000" i="1">
                            <a:latin typeface="Cambria Math"/>
                          </a:rPr>
                        </m:ctrlPr>
                      </m:sSubPr>
                      <m:e>
                        <m:r>
                          <a:rPr lang="en-US" altLang="zh-CN" sz="2000" b="0" i="1">
                            <a:latin typeface="Cambria Math" panose="02040503050406030204" pitchFamily="18" charset="0"/>
                          </a:rPr>
                          <m:t>𝑥</m:t>
                        </m:r>
                      </m:e>
                      <m:sub>
                        <m:r>
                          <a:rPr lang="en-US" altLang="zh-CN" sz="2000" b="0" i="1">
                            <a:latin typeface="Cambria Math" panose="02040503050406030204" pitchFamily="18" charset="0"/>
                          </a:rPr>
                          <m:t>𝑖</m:t>
                        </m:r>
                        <m:r>
                          <a:rPr lang="en-US" altLang="zh-CN" sz="2000" b="0" i="1">
                            <a:latin typeface="Cambria Math" panose="02040503050406030204" pitchFamily="18" charset="0"/>
                          </a:rPr>
                          <m:t>3</m:t>
                        </m:r>
                      </m:sub>
                    </m:sSub>
                    <m:r>
                      <a:rPr lang="en-US" altLang="zh-CN" sz="2000" b="0" i="1">
                        <a:latin typeface="Cambria Math" panose="02040503050406030204" pitchFamily="18" charset="0"/>
                      </a:rPr>
                      <m:t>…</m:t>
                    </m:r>
                    <m:sSub>
                      <m:sSubPr>
                        <m:ctrlPr>
                          <a:rPr lang="en-US" altLang="zh-CN" sz="2000" i="1">
                            <a:latin typeface="Cambria Math"/>
                          </a:rPr>
                        </m:ctrlPr>
                      </m:sSubPr>
                      <m:e>
                        <m:r>
                          <a:rPr lang="en-US" altLang="zh-CN" sz="2000" b="0" i="1">
                            <a:latin typeface="Cambria Math" panose="02040503050406030204" pitchFamily="18" charset="0"/>
                          </a:rPr>
                          <m:t>𝑥</m:t>
                        </m:r>
                      </m:e>
                      <m:sub>
                        <m:r>
                          <a:rPr lang="en-US" altLang="zh-CN" sz="2000" b="0" i="1">
                            <a:latin typeface="Cambria Math" panose="02040503050406030204" pitchFamily="18" charset="0"/>
                          </a:rPr>
                          <m:t>𝑖𝑑</m:t>
                        </m:r>
                      </m:sub>
                    </m:sSub>
                    <m:r>
                      <a:rPr lang="en-US" altLang="zh-CN" sz="2000" b="0" i="1">
                        <a:latin typeface="Cambria Math" panose="02040503050406030204" pitchFamily="18" charset="0"/>
                      </a:rPr>
                      <m:t>)</m:t>
                    </m:r>
                  </m:oMath>
                </a14:m>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1" algn="just">
                  <a:lnSpc>
                    <a:spcPct val="150000"/>
                  </a:lnSpc>
                </a:pPr>
                <a14:m>
                  <m:oMath xmlns:m="http://schemas.openxmlformats.org/officeDocument/2006/math">
                    <m:r>
                      <a:rPr lang="en-US" altLang="zh-CN" sz="2000" b="1" i="1" dirty="0">
                        <a:latin typeface="Cambria Math" panose="02040503050406030204" pitchFamily="18" charset="0"/>
                      </a:rPr>
                      <m:t>𝒘</m:t>
                    </m:r>
                  </m:oMath>
                </a14:m>
                <a:r>
                  <a:rPr lang="zh-CN" altLang="en-US" sz="2000" dirty="0">
                    <a:latin typeface="微软雅黑" pitchFamily="34" charset="-122"/>
                    <a:ea typeface="微软雅黑" pitchFamily="34" charset="-122"/>
                  </a:rPr>
                  <a:t> 直观表示了各属性对结果预测的重要性。</a:t>
                </a:r>
              </a:p>
              <a:p>
                <a:pPr lvl="1" algn="just">
                  <a:lnSpc>
                    <a:spcPct val="150000"/>
                  </a:lnSpc>
                </a:pPr>
                <a:r>
                  <a:rPr lang="zh-CN" altLang="en-US" sz="2000" dirty="0">
                    <a:latin typeface="微软雅黑" pitchFamily="34" charset="-122"/>
                    <a:ea typeface="微软雅黑" pitchFamily="34" charset="-122"/>
                  </a:rPr>
                  <a:t>例</a:t>
                </a:r>
                <a:r>
                  <a:rPr lang="en-US" altLang="zh-CN" sz="2000" dirty="0">
                    <a:latin typeface="微软雅黑" pitchFamily="34" charset="-122"/>
                    <a:ea typeface="微软雅黑" pitchFamily="34" charset="-122"/>
                  </a:rPr>
                  <a:t>:  0.1</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0.3</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0.5</a:t>
                </a:r>
                <a:r>
                  <a:rPr lang="zh-CN" altLang="en-US" sz="2000" dirty="0">
                    <a:latin typeface="微软雅黑" pitchFamily="34" charset="-122"/>
                    <a:ea typeface="微软雅黑" pitchFamily="34" charset="-122"/>
                  </a:rPr>
                  <a:t>表示了不同的属性对最终预测结果的重要性，其中</a:t>
                </a:r>
                <a14:m>
                  <m:oMath xmlns:m="http://schemas.openxmlformats.org/officeDocument/2006/math">
                    <m:sSub>
                      <m:sSubPr>
                        <m:ctrlPr>
                          <a:rPr lang="zh-CN" altLang="zh-CN" sz="2000" i="1">
                            <a:latin typeface="Cambria Math"/>
                          </a:rPr>
                        </m:ctrlPr>
                      </m:sSubPr>
                      <m:e>
                        <m:r>
                          <a:rPr lang="en-US" altLang="zh-CN" sz="2000" b="0" i="1">
                            <a:latin typeface="Cambria Math" panose="02040503050406030204" pitchFamily="18" charset="0"/>
                          </a:rPr>
                          <m:t>𝑥</m:t>
                        </m:r>
                      </m:e>
                      <m:sub>
                        <m:r>
                          <a:rPr lang="en-US" altLang="zh-CN" sz="2000" b="0" i="1">
                            <a:latin typeface="Cambria Math" panose="02040503050406030204" pitchFamily="18" charset="0"/>
                          </a:rPr>
                          <m:t>𝑖</m:t>
                        </m:r>
                        <m:r>
                          <a:rPr lang="en-US" altLang="zh-CN" sz="2000" b="0" i="1">
                            <a:latin typeface="Cambria Math" panose="02040503050406030204" pitchFamily="18" charset="0"/>
                          </a:rPr>
                          <m:t>3</m:t>
                        </m:r>
                      </m:sub>
                    </m:sSub>
                  </m:oMath>
                </a14:m>
                <a:r>
                  <a:rPr lang="zh-CN" altLang="en-US" sz="2000" dirty="0">
                    <a:latin typeface="微软雅黑" pitchFamily="34" charset="-122"/>
                    <a:ea typeface="微软雅黑" pitchFamily="34" charset="-122"/>
                  </a:rPr>
                  <a:t>最为重要，</a:t>
                </a:r>
                <a14:m>
                  <m:oMath xmlns:m="http://schemas.openxmlformats.org/officeDocument/2006/math">
                    <m:sSub>
                      <m:sSubPr>
                        <m:ctrlPr>
                          <a:rPr lang="zh-CN" altLang="zh-CN" sz="2000" i="1">
                            <a:latin typeface="Cambria Math"/>
                          </a:rPr>
                        </m:ctrlPr>
                      </m:sSubPr>
                      <m:e>
                        <m:r>
                          <a:rPr lang="en-US" altLang="zh-CN" sz="2000" b="0" i="1">
                            <a:latin typeface="Cambria Math" panose="02040503050406030204" pitchFamily="18" charset="0"/>
                          </a:rPr>
                          <m:t>𝑥</m:t>
                        </m:r>
                      </m:e>
                      <m:sub>
                        <m:r>
                          <a:rPr lang="en-US" altLang="zh-CN" sz="2000" b="0" i="1">
                            <a:latin typeface="Cambria Math" panose="02040503050406030204" pitchFamily="18" charset="0"/>
                          </a:rPr>
                          <m:t>𝑖</m:t>
                        </m:r>
                        <m:r>
                          <a:rPr lang="en-US" altLang="zh-CN" sz="2000" b="0" i="1">
                            <a:latin typeface="Cambria Math" panose="02040503050406030204" pitchFamily="18" charset="0"/>
                          </a:rPr>
                          <m:t>1</m:t>
                        </m:r>
                      </m:sub>
                    </m:sSub>
                  </m:oMath>
                </a14:m>
                <a:r>
                  <a:rPr lang="zh-CN" altLang="en-US" sz="2000" dirty="0">
                    <a:latin typeface="微软雅黑" pitchFamily="34" charset="-122"/>
                    <a:ea typeface="微软雅黑" pitchFamily="34" charset="-122"/>
                  </a:rPr>
                  <a:t>相对最不重要，所以线性回归具有着很好的可解释性。</a:t>
                </a:r>
                <a:endParaRPr lang="en-US" altLang="zh-CN" sz="2000" dirty="0">
                  <a:latin typeface="微软雅黑" pitchFamily="34" charset="-122"/>
                  <a:ea typeface="微软雅黑" pitchFamily="34" charset="-122"/>
                </a:endParaRPr>
              </a:p>
              <a:p>
                <a:pPr marL="358379" lvl="1" indent="0" algn="just">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2000" i="1">
                          <a:latin typeface="Cambria Math" charset="0"/>
                        </a:rPr>
                        <m:t>f</m:t>
                      </m:r>
                      <m:d>
                        <m:dPr>
                          <m:ctrlPr>
                            <a:rPr lang="en-US" altLang="zh-CN" sz="2000" i="1">
                              <a:latin typeface="Cambria Math"/>
                            </a:rPr>
                          </m:ctrlPr>
                        </m:dPr>
                        <m:e>
                          <m:sSub>
                            <m:sSubPr>
                              <m:ctrlPr>
                                <a:rPr lang="zh-CN" altLang="zh-CN" sz="2000" i="1">
                                  <a:latin typeface="Cambria Math"/>
                                </a:rPr>
                              </m:ctrlPr>
                            </m:sSubPr>
                            <m:e>
                              <m:r>
                                <a:rPr lang="en-US" altLang="zh-CN" sz="2000" i="1">
                                  <a:latin typeface="Cambria Math" panose="02040503050406030204" pitchFamily="18" charset="0"/>
                                </a:rPr>
                                <m:t>𝑥</m:t>
                              </m:r>
                            </m:e>
                            <m:sub>
                              <m:r>
                                <m:rPr>
                                  <m:sty m:val="p"/>
                                </m:rPr>
                                <a:rPr lang="en-US" altLang="zh-CN" sz="2000" i="1">
                                  <a:latin typeface="Cambria Math" panose="02040503050406030204" pitchFamily="18" charset="0"/>
                                </a:rPr>
                                <m:t>i</m:t>
                              </m:r>
                            </m:sub>
                          </m:sSub>
                        </m:e>
                      </m:d>
                      <m:r>
                        <a:rPr lang="en-US" altLang="zh-CN" sz="2000">
                          <a:latin typeface="Cambria Math" panose="02040503050406030204" pitchFamily="18" charset="0"/>
                        </a:rPr>
                        <m:t>=</m:t>
                      </m:r>
                      <m:r>
                        <a:rPr lang="en-US" altLang="zh-CN" sz="2000" i="1">
                          <a:latin typeface="Cambria Math" panose="02040503050406030204" pitchFamily="18" charset="0"/>
                        </a:rPr>
                        <m:t>𝑏</m:t>
                      </m:r>
                      <m:r>
                        <a:rPr lang="en-US" altLang="zh-CN" sz="2000" i="1">
                          <a:latin typeface="Cambria Math" panose="02040503050406030204" pitchFamily="18" charset="0"/>
                        </a:rPr>
                        <m:t>+0</m:t>
                      </m:r>
                      <m:r>
                        <a:rPr lang="en-US" altLang="zh-CN" sz="2000" b="1" i="1">
                          <a:latin typeface="Cambria Math" panose="02040503050406030204" pitchFamily="18" charset="0"/>
                        </a:rPr>
                        <m:t>.</m:t>
                      </m:r>
                      <m:r>
                        <a:rPr lang="en-US" altLang="zh-CN" sz="2000" b="1" i="1">
                          <a:latin typeface="Cambria Math" panose="02040503050406030204" pitchFamily="18" charset="0"/>
                        </a:rPr>
                        <m:t>𝟏</m:t>
                      </m:r>
                      <m:sSub>
                        <m:sSubPr>
                          <m:ctrlPr>
                            <a:rPr lang="zh-CN" altLang="zh-CN" sz="2000" i="1">
                              <a:latin typeface="Cambria Math"/>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r>
                            <a:rPr lang="en-US" altLang="zh-CN" sz="2000" i="1">
                              <a:latin typeface="Cambria Math" panose="02040503050406030204" pitchFamily="18" charset="0"/>
                            </a:rPr>
                            <m:t>1</m:t>
                          </m:r>
                        </m:sub>
                      </m:sSub>
                      <m:r>
                        <a:rPr lang="en-US" altLang="zh-CN" sz="2000" i="1">
                          <a:latin typeface="Cambria Math" panose="02040503050406030204" pitchFamily="18" charset="0"/>
                        </a:rPr>
                        <m:t>+0</m:t>
                      </m:r>
                      <m:r>
                        <a:rPr lang="en-US" altLang="zh-CN" sz="2000" b="1" i="1">
                          <a:latin typeface="Cambria Math" panose="02040503050406030204" pitchFamily="18" charset="0"/>
                        </a:rPr>
                        <m:t>.</m:t>
                      </m:r>
                      <m:r>
                        <a:rPr lang="en-US" altLang="zh-CN" sz="2000" b="1" i="1">
                          <a:latin typeface="Cambria Math" panose="02040503050406030204" pitchFamily="18" charset="0"/>
                        </a:rPr>
                        <m:t>𝟑</m:t>
                      </m:r>
                      <m:sSub>
                        <m:sSubPr>
                          <m:ctrlPr>
                            <a:rPr lang="zh-CN" altLang="zh-CN" sz="2000" i="1">
                              <a:latin typeface="Cambria Math"/>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r>
                            <a:rPr lang="en-US" altLang="zh-CN" sz="2000" i="1">
                              <a:latin typeface="Cambria Math" panose="02040503050406030204" pitchFamily="18" charset="0"/>
                            </a:rPr>
                            <m:t>2</m:t>
                          </m:r>
                        </m:sub>
                      </m:sSub>
                      <m:r>
                        <a:rPr lang="en-US" altLang="zh-CN" sz="2000" i="1">
                          <a:latin typeface="Cambria Math" panose="02040503050406030204" pitchFamily="18" charset="0"/>
                        </a:rPr>
                        <m:t>+</m:t>
                      </m:r>
                      <m:r>
                        <a:rPr lang="en-US" altLang="zh-CN" sz="2000" b="1" i="1">
                          <a:latin typeface="Cambria Math" panose="02040503050406030204" pitchFamily="18" charset="0"/>
                        </a:rPr>
                        <m:t>𝟎</m:t>
                      </m:r>
                      <m:r>
                        <a:rPr lang="en-US" altLang="zh-CN" sz="2000" b="1" i="1">
                          <a:latin typeface="Cambria Math" panose="02040503050406030204" pitchFamily="18" charset="0"/>
                        </a:rPr>
                        <m:t>.</m:t>
                      </m:r>
                      <m:r>
                        <a:rPr lang="en-US" altLang="zh-CN" sz="2000" b="1" i="1">
                          <a:latin typeface="Cambria Math" panose="02040503050406030204" pitchFamily="18" charset="0"/>
                        </a:rPr>
                        <m:t>𝟓</m:t>
                      </m:r>
                      <m:sSub>
                        <m:sSubPr>
                          <m:ctrlPr>
                            <a:rPr lang="zh-CN" altLang="zh-CN" sz="2000" i="1">
                              <a:latin typeface="Cambria Math"/>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r>
                            <a:rPr lang="en-US" altLang="zh-CN" sz="2000" b="1" i="1">
                              <a:latin typeface="Cambria Math" panose="02040503050406030204" pitchFamily="18" charset="0"/>
                            </a:rPr>
                            <m:t>𝟑</m:t>
                          </m:r>
                        </m:sub>
                      </m:sSub>
                    </m:oMath>
                  </m:oMathPara>
                </a14:m>
                <a:endParaRPr lang="zh-CN" altLang="en-US" sz="2000" dirty="0">
                  <a:latin typeface="Microsoft YaHei Light" panose="020B0502040204020203" pitchFamily="34" charset="-122"/>
                  <a:ea typeface="Microsoft YaHei Light" panose="020B0502040204020203" pitchFamily="34" charset="-122"/>
                </a:endParaRPr>
              </a:p>
              <a:p>
                <a:pPr lvl="1" algn="just">
                  <a:lnSpc>
                    <a:spcPct val="150000"/>
                  </a:lnSpc>
                </a:pPr>
                <a:endParaRPr lang="en-US" altLang="zh-CN" sz="2000" b="1" dirty="0">
                  <a:latin typeface="Microsoft YaHei Light" panose="020B0502040204020203" pitchFamily="34" charset="-122"/>
                  <a:ea typeface="Microsoft YaHei Light" panose="020B0502040204020203" pitchFamily="34" charset="-122"/>
                </a:endParaRPr>
              </a:p>
              <a:p>
                <a:pPr lvl="1" algn="just">
                  <a:lnSpc>
                    <a:spcPct val="150000"/>
                  </a:lnSpc>
                </a:pPr>
                <a:endParaRPr lang="en-US" altLang="zh-CN" sz="2000" dirty="0">
                  <a:latin typeface="Microsoft YaHei Light" panose="020B0502040204020203" pitchFamily="34" charset="-122"/>
                  <a:ea typeface="Microsoft YaHei Light" panose="020B0502040204020203"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763688" y="843558"/>
                <a:ext cx="7056784" cy="4299942"/>
              </a:xfrm>
              <a:prstGeom prst="rect">
                <a:avLst/>
              </a:prstGeom>
              <a:blipFill>
                <a:blip r:embed="rId3"/>
                <a:stretch>
                  <a:fillRect l="-777" r="-950"/>
                </a:stretch>
              </a:blipFill>
            </p:spPr>
            <p:txBody>
              <a:bodyPr/>
              <a:lstStyle/>
              <a:p>
                <a:r>
                  <a:rPr lang="zh-CN" altLang="en-US">
                    <a:noFill/>
                  </a:rPr>
                  <a:t> </a:t>
                </a:r>
              </a:p>
            </p:txBody>
          </p:sp>
        </mc:Fallback>
      </mc:AlternateContent>
      <p:sp>
        <p:nvSpPr>
          <p:cNvPr id="3" name="文本框 2"/>
          <p:cNvSpPr txBox="1"/>
          <p:nvPr/>
        </p:nvSpPr>
        <p:spPr bwMode="auto">
          <a:xfrm>
            <a:off x="4946998" y="2336006"/>
            <a:ext cx="65" cy="276999"/>
          </a:xfrm>
          <a:prstGeom prst="rect">
            <a:avLst/>
          </a:prstGeom>
          <a:blipFill rotWithShape="0">
            <a:blip r:embed="rId4"/>
            <a:stretch>
              <a:fillRect l="-2093" t="-2837" b="-1560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spAutoFit/>
          </a:bodyPr>
          <a:lstStyle/>
          <a:p>
            <a:endParaRPr lang="zh-CN" altLang="en-US" dirty="0">
              <a:noFill/>
            </a:endParaRPr>
          </a:p>
        </p:txBody>
      </p:sp>
      <p:sp>
        <p:nvSpPr>
          <p:cNvPr id="5" name="标题 1">
            <a:extLst>
              <a:ext uri="{FF2B5EF4-FFF2-40B4-BE49-F238E27FC236}">
                <a16:creationId xmlns:a16="http://schemas.microsoft.com/office/drawing/2014/main" xmlns="" id="{2CE653D5-B384-775C-22E4-18145CE3B791}"/>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zh-CN" altLang="en-US" sz="2400" b="1" dirty="0">
                <a:latin typeface="+mj-ea"/>
              </a:rPr>
              <a:t>多元线性回归</a:t>
            </a:r>
          </a:p>
        </p:txBody>
      </p:sp>
    </p:spTree>
    <p:extLst>
      <p:ext uri="{BB962C8B-B14F-4D97-AF65-F5344CB8AC3E}">
        <p14:creationId xmlns:p14="http://schemas.microsoft.com/office/powerpoint/2010/main" val="1229999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AB1124A4-1ABB-837D-ECAF-AF0FBC0B7078}"/>
                  </a:ext>
                </a:extLst>
              </p:cNvPr>
              <p:cNvSpPr txBox="1"/>
              <p:nvPr/>
            </p:nvSpPr>
            <p:spPr>
              <a:xfrm>
                <a:off x="1835696" y="843558"/>
                <a:ext cx="7308304" cy="3263586"/>
              </a:xfrm>
              <a:prstGeom prst="rect">
                <a:avLst/>
              </a:prstGeom>
              <a:noFill/>
            </p:spPr>
            <p:txBody>
              <a:bodyPr wrap="square">
                <a:spAutoFit/>
              </a:bodyPr>
              <a:lstStyle/>
              <a:p>
                <a:pPr marL="186929" indent="-285750" algn="just">
                  <a:lnSpc>
                    <a:spcPct val="150000"/>
                  </a:lnSpc>
                  <a:buFont typeface="Wingdings" panose="05000000000000000000" pitchFamily="2" charset="2"/>
                  <a:buChar char="l"/>
                </a:pPr>
                <a:r>
                  <a:rPr lang="zh-CN" altLang="en-US" dirty="0">
                    <a:latin typeface="Microsoft YaHei Light" panose="020B0502040204020203" pitchFamily="34" charset="-122"/>
                    <a:ea typeface="Microsoft YaHei Light" panose="020B0502040204020203" pitchFamily="34" charset="-122"/>
                  </a:rPr>
                  <a:t>则参数为向量</a:t>
                </a:r>
                <a14:m>
                  <m:oMath xmlns:m="http://schemas.openxmlformats.org/officeDocument/2006/math">
                    <m:r>
                      <a:rPr lang="en-US" altLang="zh-CN" b="0" i="0" smtClean="0">
                        <a:latin typeface="Cambria Math" panose="02040503050406030204" pitchFamily="18" charset="0"/>
                        <a:ea typeface="+mj-ea"/>
                      </a:rPr>
                      <m:t> </m:t>
                    </m:r>
                    <m:acc>
                      <m:accPr>
                        <m:chr m:val="̂"/>
                        <m:ctrlPr>
                          <a:rPr lang="zh-CN" altLang="en-US" b="1" i="1" smtClean="0">
                            <a:latin typeface="Cambria Math"/>
                            <a:ea typeface="+mj-ea"/>
                          </a:rPr>
                        </m:ctrlPr>
                      </m:accPr>
                      <m:e>
                        <m:r>
                          <a:rPr lang="en-US" altLang="zh-CN" b="1" i="1">
                            <a:latin typeface="Cambria Math" panose="02040503050406030204" pitchFamily="18" charset="0"/>
                            <a:ea typeface="+mj-ea"/>
                          </a:rPr>
                          <m:t>𝒘</m:t>
                        </m:r>
                      </m:e>
                    </m:acc>
                    <m:r>
                      <a:rPr lang="en-US" altLang="zh-CN" b="0" i="1" smtClean="0">
                        <a:latin typeface="Cambria Math" panose="02040503050406030204" pitchFamily="18" charset="0"/>
                        <a:ea typeface="+mj-ea"/>
                      </a:rPr>
                      <m:t>=</m:t>
                    </m:r>
                    <m:d>
                      <m:dPr>
                        <m:ctrlPr>
                          <a:rPr lang="en-US" altLang="zh-CN" i="1" smtClean="0">
                            <a:latin typeface="Cambria Math"/>
                            <a:ea typeface="+mj-ea"/>
                          </a:rPr>
                        </m:ctrlPr>
                      </m:dPr>
                      <m:e>
                        <m:r>
                          <a:rPr lang="en-US" altLang="zh-CN" b="1" i="1" smtClean="0">
                            <a:latin typeface="Cambria Math" panose="02040503050406030204" pitchFamily="18" charset="0"/>
                            <a:ea typeface="+mj-ea"/>
                          </a:rPr>
                          <m:t>𝒘</m:t>
                        </m:r>
                        <m:r>
                          <a:rPr lang="en-US" altLang="zh-CN" b="0" i="1" smtClean="0">
                            <a:latin typeface="Cambria Math" panose="02040503050406030204" pitchFamily="18" charset="0"/>
                            <a:ea typeface="+mj-ea"/>
                          </a:rPr>
                          <m:t>, </m:t>
                        </m:r>
                        <m:r>
                          <a:rPr lang="en-US" altLang="zh-CN" b="0" i="1" smtClean="0">
                            <a:latin typeface="Cambria Math" panose="02040503050406030204" pitchFamily="18" charset="0"/>
                            <a:ea typeface="+mj-ea"/>
                          </a:rPr>
                          <m:t>𝑏</m:t>
                        </m:r>
                      </m:e>
                    </m:d>
                  </m:oMath>
                </a14:m>
                <a:r>
                  <a:rPr lang="zh-CN" altLang="en-US" dirty="0">
                    <a:latin typeface="Microsoft YaHei Light" panose="020B0502040204020203" pitchFamily="34" charset="-122"/>
                    <a:ea typeface="Microsoft YaHei Light" panose="020B0502040204020203" pitchFamily="34" charset="-122"/>
                  </a:rPr>
                  <a:t>，对应的将数据集 </a:t>
                </a:r>
                <a:r>
                  <a:rPr lang="en-US" altLang="zh-CN" b="1" dirty="0">
                    <a:latin typeface="+mj-ea"/>
                    <a:cs typeface="Microsoft YaHei Light" charset="-122"/>
                  </a:rPr>
                  <a:t>D </a:t>
                </a:r>
                <a:r>
                  <a:rPr lang="zh-CN" altLang="en-US" dirty="0">
                    <a:latin typeface="Microsoft YaHei Light" panose="020B0502040204020203" pitchFamily="34" charset="-122"/>
                    <a:ea typeface="Microsoft YaHei Light" panose="020B0502040204020203" pitchFamily="34" charset="-122"/>
                  </a:rPr>
                  <a:t>表示为一个</a:t>
                </a:r>
                <a14:m>
                  <m:oMath xmlns:m="http://schemas.openxmlformats.org/officeDocument/2006/math">
                    <m:r>
                      <a:rPr lang="en-US" altLang="zh-CN" b="0" i="1" smtClean="0">
                        <a:latin typeface="Cambria Math" panose="02040503050406030204" pitchFamily="18" charset="0"/>
                        <a:ea typeface="+mj-ea"/>
                      </a:rPr>
                      <m:t>𝑛</m:t>
                    </m:r>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𝑑</m:t>
                    </m:r>
                    <m:r>
                      <a:rPr lang="en-US" altLang="zh-CN" b="0" i="1" smtClean="0">
                        <a:latin typeface="Cambria Math" panose="02040503050406030204" pitchFamily="18" charset="0"/>
                        <a:ea typeface="+mj-ea"/>
                      </a:rPr>
                      <m:t>+1)</m:t>
                    </m:r>
                    <m:r>
                      <a:rPr lang="en-US" altLang="zh-CN" b="1" i="1" smtClean="0">
                        <a:latin typeface="Cambria Math" panose="02040503050406030204" pitchFamily="18" charset="0"/>
                        <a:ea typeface="+mj-ea"/>
                      </a:rPr>
                      <m:t> </m:t>
                    </m:r>
                  </m:oMath>
                </a14:m>
                <a:r>
                  <a:rPr lang="zh-CN" altLang="en-US" dirty="0">
                    <a:latin typeface="Microsoft YaHei Light" panose="020B0502040204020203" pitchFamily="34" charset="-122"/>
                    <a:ea typeface="Microsoft YaHei Light" panose="020B0502040204020203" pitchFamily="34" charset="-122"/>
                  </a:rPr>
                  <a:t>的矩阵 </a:t>
                </a:r>
                <a14:m>
                  <m:oMath xmlns:m="http://schemas.openxmlformats.org/officeDocument/2006/math">
                    <m:r>
                      <a:rPr lang="en-US" altLang="zh-CN" i="1">
                        <a:latin typeface="Cambria Math" panose="02040503050406030204" pitchFamily="18" charset="0"/>
                      </a:rPr>
                      <m:t>𝑋</m:t>
                    </m:r>
                    <m:r>
                      <a:rPr lang="en-US" altLang="zh-CN" i="1">
                        <a:latin typeface="Cambria Math" panose="02040503050406030204" pitchFamily="18" charset="0"/>
                      </a:rPr>
                      <m:t> </m:t>
                    </m:r>
                  </m:oMath>
                </a14:m>
                <a:r>
                  <a:rPr lang="zh-CN" altLang="en-US" dirty="0">
                    <a:latin typeface="Microsoft YaHei Light" panose="020B0502040204020203" pitchFamily="34" charset="-122"/>
                    <a:ea typeface="Microsoft YaHei Light" panose="020B0502040204020203" pitchFamily="34" charset="-122"/>
                  </a:rPr>
                  <a:t>，每一行代表一个示例，前</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𝑑</m:t>
                    </m:r>
                    <m:r>
                      <a:rPr lang="en-US" altLang="zh-CN" b="0" i="1" smtClean="0">
                        <a:latin typeface="Cambria Math" panose="02040503050406030204" pitchFamily="18" charset="0"/>
                      </a:rPr>
                      <m:t> </m:t>
                    </m:r>
                  </m:oMath>
                </a14:m>
                <a:r>
                  <a:rPr lang="zh-CN" altLang="en-US" dirty="0">
                    <a:latin typeface="Microsoft YaHei Light" panose="020B0502040204020203" pitchFamily="34" charset="-122"/>
                    <a:ea typeface="Microsoft YaHei Light" panose="020B0502040204020203" pitchFamily="34" charset="-122"/>
                  </a:rPr>
                  <a:t>个元素对应示例的</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𝑑</m:t>
                    </m:r>
                    <m:r>
                      <a:rPr lang="en-US" altLang="zh-CN" b="0" i="1" smtClean="0">
                        <a:latin typeface="Cambria Math" panose="02040503050406030204" pitchFamily="18" charset="0"/>
                      </a:rPr>
                      <m:t> </m:t>
                    </m:r>
                  </m:oMath>
                </a14:m>
                <a:r>
                  <a:rPr lang="zh-CN" altLang="en-US" dirty="0">
                    <a:latin typeface="Microsoft YaHei Light" panose="020B0502040204020203" pitchFamily="34" charset="-122"/>
                    <a:ea typeface="Microsoft YaHei Light" panose="020B0502040204020203" pitchFamily="34" charset="-122"/>
                  </a:rPr>
                  <a:t>个特征值，最后一个恒置为 </a:t>
                </a:r>
                <a:r>
                  <a:rPr lang="en-US" altLang="zh-CN" dirty="0">
                    <a:latin typeface="Microsoft YaHei Light" panose="020B0502040204020203" pitchFamily="34" charset="-122"/>
                    <a:ea typeface="Microsoft YaHei Light" panose="020B0502040204020203" pitchFamily="34" charset="-122"/>
                  </a:rPr>
                  <a:t>1</a:t>
                </a:r>
                <a:r>
                  <a:rPr lang="zh-CN" altLang="en-US" dirty="0">
                    <a:latin typeface="Microsoft YaHei Light" panose="020B0502040204020203" pitchFamily="34" charset="-122"/>
                    <a:ea typeface="Microsoft YaHei Light" panose="020B0502040204020203" pitchFamily="34" charset="-122"/>
                  </a:rPr>
                  <a:t>，代表</a:t>
                </a:r>
                <a14:m>
                  <m:oMath xmlns:m="http://schemas.openxmlformats.org/officeDocument/2006/math">
                    <m:sSub>
                      <m:sSubPr>
                        <m:ctrlPr>
                          <a:rPr lang="zh-CN" altLang="zh-CN" i="1">
                            <a:latin typeface="Cambria Math"/>
                            <a:ea typeface="+mj-ea"/>
                          </a:rPr>
                        </m:ctrlPr>
                      </m:sSubPr>
                      <m:e>
                        <m:r>
                          <a:rPr lang="en-US" altLang="zh-CN" b="0" i="1" smtClean="0">
                            <a:latin typeface="Cambria Math" panose="02040503050406030204" pitchFamily="18" charset="0"/>
                            <a:ea typeface="+mj-ea"/>
                          </a:rPr>
                          <m:t> </m:t>
                        </m:r>
                        <m:r>
                          <a:rPr lang="en-US" altLang="zh-CN" b="0" i="1">
                            <a:latin typeface="Cambria Math" panose="02040503050406030204" pitchFamily="18" charset="0"/>
                            <a:ea typeface="+mj-ea"/>
                          </a:rPr>
                          <m:t>𝑥</m:t>
                        </m:r>
                      </m:e>
                      <m:sub>
                        <m:r>
                          <a:rPr lang="en-US" altLang="zh-CN" b="0" i="1">
                            <a:latin typeface="Cambria Math" panose="02040503050406030204" pitchFamily="18" charset="0"/>
                            <a:ea typeface="+mj-ea"/>
                          </a:rPr>
                          <m:t>0</m:t>
                        </m:r>
                      </m:sub>
                    </m:sSub>
                    <m:r>
                      <a:rPr lang="zh-CN" altLang="en-US" i="1">
                        <a:latin typeface="Cambria Math" panose="02040503050406030204" pitchFamily="18" charset="0"/>
                        <a:ea typeface="+mj-ea"/>
                      </a:rPr>
                      <m:t>，</m:t>
                    </m:r>
                  </m:oMath>
                </a14:m>
                <a:r>
                  <a:rPr lang="zh-CN" altLang="en-US" dirty="0">
                    <a:latin typeface="Microsoft YaHei Light" panose="020B0502040204020203" pitchFamily="34" charset="-122"/>
                    <a:ea typeface="Microsoft YaHei Light" panose="020B0502040204020203" pitchFamily="34" charset="-122"/>
                  </a:rPr>
                  <a:t>函数转变为</a:t>
                </a:r>
                <a14:m>
                  <m:oMath xmlns:m="http://schemas.openxmlformats.org/officeDocument/2006/math">
                    <m:r>
                      <a:rPr lang="en-US" altLang="zh-CN" b="0" i="0" dirty="0" smtClean="0">
                        <a:latin typeface="Cambria Math" panose="02040503050406030204" pitchFamily="18" charset="0"/>
                        <a:ea typeface="+mj-ea"/>
                      </a:rPr>
                      <m:t> </m:t>
                    </m:r>
                    <m:r>
                      <a:rPr lang="en-US" altLang="zh-CN" b="0" i="1" dirty="0" smtClean="0">
                        <a:latin typeface="Cambria Math" panose="02040503050406030204" pitchFamily="18" charset="0"/>
                        <a:ea typeface="+mj-ea"/>
                      </a:rPr>
                      <m:t> </m:t>
                    </m:r>
                    <m:r>
                      <a:rPr lang="en-US" altLang="zh-CN" b="0" i="1">
                        <a:latin typeface="Cambria Math" panose="02040503050406030204" pitchFamily="18" charset="0"/>
                        <a:ea typeface="+mj-ea"/>
                      </a:rPr>
                      <m:t>𝑦</m:t>
                    </m:r>
                    <m:r>
                      <a:rPr lang="en-US" altLang="zh-CN" b="0" i="1" smtClean="0">
                        <a:latin typeface="Cambria Math" panose="02040503050406030204" pitchFamily="18" charset="0"/>
                        <a:ea typeface="+mj-ea"/>
                      </a:rPr>
                      <m:t>=</m:t>
                    </m:r>
                    <m:r>
                      <a:rPr lang="en-US" altLang="zh-CN" b="0" i="1">
                        <a:latin typeface="Cambria Math" panose="02040503050406030204" pitchFamily="18" charset="0"/>
                        <a:ea typeface="+mj-ea"/>
                      </a:rPr>
                      <m:t>𝑋</m:t>
                    </m:r>
                    <m:acc>
                      <m:accPr>
                        <m:chr m:val="̂"/>
                        <m:ctrlPr>
                          <a:rPr lang="zh-CN" altLang="en-US" i="1">
                            <a:latin typeface="Cambria Math"/>
                            <a:ea typeface="+mj-ea"/>
                          </a:rPr>
                        </m:ctrlPr>
                      </m:accPr>
                      <m:e>
                        <m:r>
                          <a:rPr lang="en-US" altLang="zh-CN" b="0" i="1" smtClean="0">
                            <a:latin typeface="Cambria Math" panose="02040503050406030204" pitchFamily="18" charset="0"/>
                            <a:ea typeface="+mj-ea"/>
                          </a:rPr>
                          <m:t>𝑤</m:t>
                        </m:r>
                      </m:e>
                    </m:acc>
                    <m:r>
                      <a:rPr lang="en-US" altLang="zh-CN" b="0" i="0" smtClean="0">
                        <a:latin typeface="Cambria Math" panose="02040503050406030204" pitchFamily="18" charset="0"/>
                        <a:ea typeface="+mj-ea"/>
                      </a:rPr>
                      <m:t>.</m:t>
                    </m:r>
                  </m:oMath>
                </a14:m>
                <a:endParaRPr lang="en-US" altLang="zh-CN" dirty="0">
                  <a:latin typeface="Microsoft YaHei Light" panose="020B0502040204020203" pitchFamily="34" charset="-122"/>
                  <a:ea typeface="Microsoft YaHei Light" panose="020B0502040204020203" pitchFamily="34" charset="-122"/>
                </a:endParaRPr>
              </a:p>
              <a:p>
                <a:pPr marL="358379" lvl="1" indent="0" algn="just">
                  <a:lnSpc>
                    <a:spcPct val="150000"/>
                  </a:lnSpc>
                  <a:buNone/>
                </a:pPr>
                <a14:m>
                  <m:oMath xmlns:m="http://schemas.openxmlformats.org/officeDocument/2006/math">
                    <m:r>
                      <a:rPr lang="en-US" altLang="zh-CN" i="1" dirty="0">
                        <a:latin typeface="Cambria Math" panose="02040503050406030204" pitchFamily="18" charset="0"/>
                        <a:cs typeface="Microsoft YaHei Light" charset="-122"/>
                      </a:rPr>
                      <m:t>𝐸</m:t>
                    </m:r>
                  </m:oMath>
                </a14:m>
                <a:r>
                  <a:rPr lang="en-US" altLang="zh-CN" sz="1800" dirty="0">
                    <a:latin typeface="Microsoft YaHei Light" panose="020B0502040204020203" pitchFamily="34" charset="-122"/>
                    <a:ea typeface="Microsoft YaHei Light" panose="020B0502040204020203" pitchFamily="34" charset="-122"/>
                  </a:rPr>
                  <a:t>(</a:t>
                </a:r>
                <a14:m>
                  <m:oMath xmlns:m="http://schemas.openxmlformats.org/officeDocument/2006/math">
                    <m:acc>
                      <m:accPr>
                        <m:chr m:val="̂"/>
                        <m:ctrlPr>
                          <a:rPr lang="zh-CN" altLang="en-US" i="1">
                            <a:latin typeface="Cambria Math"/>
                          </a:rPr>
                        </m:ctrlPr>
                      </m:accPr>
                      <m:e>
                        <m:r>
                          <a:rPr lang="en-US" altLang="zh-CN" i="1">
                            <a:latin typeface="Cambria Math" panose="02040503050406030204" pitchFamily="18" charset="0"/>
                          </a:rPr>
                          <m:t>𝑤</m:t>
                        </m:r>
                      </m:e>
                    </m:acc>
                  </m:oMath>
                </a14:m>
                <a:r>
                  <a:rPr lang="en-US" altLang="zh-CN" sz="1800" dirty="0">
                    <a:latin typeface="Microsoft YaHei Light" panose="020B0502040204020203" pitchFamily="34" charset="-122"/>
                    <a:ea typeface="Microsoft YaHei Light" panose="020B0502040204020203" pitchFamily="34" charset="-122"/>
                  </a:rPr>
                  <a:t>)=</a:t>
                </a:r>
                <a14:m>
                  <m:oMath xmlns:m="http://schemas.openxmlformats.org/officeDocument/2006/math">
                    <m:sSup>
                      <m:sSupPr>
                        <m:ctrlPr>
                          <a:rPr lang="en-US" altLang="zh-CN" sz="1800" i="1" smtClean="0">
                            <a:latin typeface="Cambria Math"/>
                            <a:ea typeface="+mj-ea"/>
                          </a:rPr>
                        </m:ctrlPr>
                      </m:sSupPr>
                      <m:e>
                        <m:r>
                          <a:rPr lang="zh-CN" altLang="en-US" sz="1800" b="0" i="1">
                            <a:latin typeface="Cambria Math" panose="02040503050406030204" pitchFamily="18" charset="0"/>
                            <a:ea typeface="+mj-ea"/>
                          </a:rPr>
                          <m:t>（</m:t>
                        </m:r>
                        <m:r>
                          <a:rPr lang="en-US" altLang="zh-CN" sz="1800" b="0" i="1" smtClean="0">
                            <a:latin typeface="Cambria Math" panose="02040503050406030204" pitchFamily="18" charset="0"/>
                            <a:ea typeface="+mj-ea"/>
                          </a:rPr>
                          <m:t>𝑦</m:t>
                        </m:r>
                        <m:r>
                          <a:rPr lang="en-US" altLang="zh-CN" sz="1800" b="0" i="1" smtClean="0">
                            <a:latin typeface="Cambria Math" panose="02040503050406030204" pitchFamily="18" charset="0"/>
                            <a:ea typeface="+mj-ea"/>
                          </a:rPr>
                          <m:t>−</m:t>
                        </m:r>
                        <m:r>
                          <a:rPr lang="en-US" altLang="zh-CN" sz="1800" b="0" i="1" smtClean="0">
                            <a:latin typeface="Cambria Math" panose="02040503050406030204" pitchFamily="18" charset="0"/>
                            <a:ea typeface="+mj-ea"/>
                          </a:rPr>
                          <m:t>𝑋</m:t>
                        </m:r>
                        <m:acc>
                          <m:accPr>
                            <m:chr m:val="̂"/>
                            <m:ctrlPr>
                              <a:rPr lang="zh-CN" altLang="en-US" sz="1800" i="1">
                                <a:latin typeface="Cambria Math"/>
                                <a:ea typeface="+mj-ea"/>
                              </a:rPr>
                            </m:ctrlPr>
                          </m:accPr>
                          <m:e>
                            <m:r>
                              <a:rPr lang="en-US" altLang="zh-CN" sz="1800" b="0" i="1">
                                <a:latin typeface="Cambria Math" panose="02040503050406030204" pitchFamily="18" charset="0"/>
                                <a:ea typeface="+mj-ea"/>
                              </a:rPr>
                              <m:t>𝑤</m:t>
                            </m:r>
                          </m:e>
                        </m:acc>
                        <m:r>
                          <a:rPr lang="zh-CN" altLang="en-US" sz="1800" b="0" i="1">
                            <a:latin typeface="Cambria Math" panose="02040503050406030204" pitchFamily="18" charset="0"/>
                            <a:ea typeface="+mj-ea"/>
                          </a:rPr>
                          <m:t>）</m:t>
                        </m:r>
                      </m:e>
                      <m:sup>
                        <m:r>
                          <a:rPr lang="en-US" altLang="zh-CN" sz="1800" b="0" i="1" smtClean="0">
                            <a:latin typeface="Cambria Math" panose="02040503050406030204" pitchFamily="18" charset="0"/>
                            <a:ea typeface="+mj-ea"/>
                          </a:rPr>
                          <m:t>𝑇</m:t>
                        </m:r>
                      </m:sup>
                    </m:sSup>
                    <m:r>
                      <a:rPr lang="en-US" altLang="zh-CN" sz="1800" b="0" i="1" smtClean="0">
                        <a:latin typeface="Cambria Math" panose="02040503050406030204" pitchFamily="18" charset="0"/>
                        <a:ea typeface="+mj-ea"/>
                      </a:rPr>
                      <m:t>(</m:t>
                    </m:r>
                    <m:r>
                      <a:rPr lang="en-US" altLang="zh-CN" sz="1800" b="0" i="1">
                        <a:latin typeface="Cambria Math" panose="02040503050406030204" pitchFamily="18" charset="0"/>
                        <a:ea typeface="+mj-ea"/>
                      </a:rPr>
                      <m:t>𝑦</m:t>
                    </m:r>
                    <m:r>
                      <a:rPr lang="en-US" altLang="zh-CN" sz="1800" b="0" i="1">
                        <a:latin typeface="Cambria Math" panose="02040503050406030204" pitchFamily="18" charset="0"/>
                        <a:ea typeface="+mj-ea"/>
                      </a:rPr>
                      <m:t>−</m:t>
                    </m:r>
                    <m:r>
                      <a:rPr lang="en-US" altLang="zh-CN" sz="1800" b="0" i="1">
                        <a:latin typeface="Cambria Math" panose="02040503050406030204" pitchFamily="18" charset="0"/>
                        <a:ea typeface="+mj-ea"/>
                      </a:rPr>
                      <m:t>𝑋</m:t>
                    </m:r>
                    <m:acc>
                      <m:accPr>
                        <m:chr m:val="̂"/>
                        <m:ctrlPr>
                          <a:rPr lang="zh-CN" altLang="en-US" sz="1800" i="1">
                            <a:latin typeface="Cambria Math"/>
                            <a:ea typeface="+mj-ea"/>
                          </a:rPr>
                        </m:ctrlPr>
                      </m:accPr>
                      <m:e>
                        <m:r>
                          <a:rPr lang="en-US" altLang="zh-CN" sz="1800" b="0" i="1">
                            <a:latin typeface="Cambria Math" panose="02040503050406030204" pitchFamily="18" charset="0"/>
                            <a:ea typeface="+mj-ea"/>
                          </a:rPr>
                          <m:t>𝑤</m:t>
                        </m:r>
                      </m:e>
                    </m:acc>
                  </m:oMath>
                </a14:m>
                <a:r>
                  <a:rPr lang="en-US" altLang="zh-CN" sz="1800" dirty="0">
                    <a:latin typeface="Microsoft YaHei Light" panose="020B0502040204020203" pitchFamily="34" charset="-122"/>
                    <a:ea typeface="Microsoft YaHei Light" panose="020B0502040204020203" pitchFamily="34" charset="-122"/>
                  </a:rPr>
                  <a:t>)</a:t>
                </a:r>
                <a:r>
                  <a:rPr lang="zh-CN" altLang="en-US" sz="1800" dirty="0">
                    <a:latin typeface="Microsoft YaHei Light" panose="020B0502040204020203" pitchFamily="34" charset="-122"/>
                    <a:ea typeface="Microsoft YaHei Light" panose="020B0502040204020203" pitchFamily="34" charset="-122"/>
                  </a:rPr>
                  <a:t>，对</a:t>
                </a:r>
                <a14:m>
                  <m:oMath xmlns:m="http://schemas.openxmlformats.org/officeDocument/2006/math">
                    <m:r>
                      <a:rPr lang="en-US" altLang="zh-CN" sz="1800" b="0" i="0" smtClean="0">
                        <a:latin typeface="Cambria Math" panose="02040503050406030204" pitchFamily="18" charset="0"/>
                        <a:ea typeface="+mj-ea"/>
                      </a:rPr>
                      <m:t> </m:t>
                    </m:r>
                    <m:acc>
                      <m:accPr>
                        <m:chr m:val="̂"/>
                        <m:ctrlPr>
                          <a:rPr lang="zh-CN" altLang="en-US" sz="1800" i="1">
                            <a:latin typeface="Cambria Math"/>
                            <a:ea typeface="+mj-ea"/>
                          </a:rPr>
                        </m:ctrlPr>
                      </m:accPr>
                      <m:e>
                        <m:r>
                          <a:rPr lang="en-US" altLang="zh-CN" sz="1800" b="0" i="1">
                            <a:latin typeface="Cambria Math" panose="02040503050406030204" pitchFamily="18" charset="0"/>
                            <a:ea typeface="+mj-ea"/>
                          </a:rPr>
                          <m:t>𝑤</m:t>
                        </m:r>
                      </m:e>
                    </m:acc>
                    <m:r>
                      <a:rPr lang="en-US" altLang="zh-CN" sz="1800" b="0" i="1" smtClean="0">
                        <a:latin typeface="Cambria Math" panose="02040503050406030204" pitchFamily="18" charset="0"/>
                        <a:ea typeface="+mj-ea"/>
                      </a:rPr>
                      <m:t> </m:t>
                    </m:r>
                  </m:oMath>
                </a14:m>
                <a:r>
                  <a:rPr lang="zh-CN" altLang="en-US" sz="1800" dirty="0">
                    <a:latin typeface="Microsoft YaHei Light" panose="020B0502040204020203" pitchFamily="34" charset="-122"/>
                    <a:ea typeface="Microsoft YaHei Light" panose="020B0502040204020203" pitchFamily="34" charset="-122"/>
                  </a:rPr>
                  <a:t>求导得到</a:t>
                </a:r>
                <a:endParaRPr lang="en-US" altLang="zh-CN" dirty="0">
                  <a:latin typeface="Microsoft YaHei Light" panose="020B0502040204020203" pitchFamily="34" charset="-122"/>
                  <a:ea typeface="Microsoft YaHei Light" panose="020B0502040204020203" pitchFamily="34" charset="-122"/>
                </a:endParaRPr>
              </a:p>
              <a:p>
                <a:pPr marL="358379" lvl="1" indent="0" algn="just">
                  <a:lnSpc>
                    <a:spcPct val="200000"/>
                  </a:lnSpc>
                  <a:buNone/>
                </a:pPr>
                <a:r>
                  <a:rPr lang="en-US" altLang="zh-CN" sz="2000" b="1" dirty="0"/>
                  <a:t>             </a:t>
                </a:r>
                <a14:m>
                  <m:oMath xmlns:m="http://schemas.openxmlformats.org/officeDocument/2006/math">
                    <m:f>
                      <m:fPr>
                        <m:ctrlPr>
                          <a:rPr lang="en-US" altLang="zh-CN" sz="2000" b="1" i="1">
                            <a:latin typeface="Cambria Math"/>
                          </a:rPr>
                        </m:ctrlPr>
                      </m:fPr>
                      <m:num>
                        <m:r>
                          <a:rPr lang="en-US" altLang="zh-CN" sz="2000" b="1" i="1">
                            <a:latin typeface="Cambria Math" panose="02040503050406030204" pitchFamily="18" charset="0"/>
                          </a:rPr>
                          <m:t>𝝏</m:t>
                        </m:r>
                        <m:sSub>
                          <m:sSubPr>
                            <m:ctrlPr>
                              <a:rPr lang="en-US" altLang="zh-CN" sz="2000" b="1" i="1">
                                <a:latin typeface="Cambria Math"/>
                              </a:rPr>
                            </m:ctrlPr>
                          </m:sSubPr>
                          <m:e>
                            <m:r>
                              <m:rPr>
                                <m:sty m:val="p"/>
                              </m:rPr>
                              <a:rPr lang="en-US" altLang="zh-CN" sz="2000" b="1" i="1">
                                <a:latin typeface="Cambria Math" panose="02040503050406030204" pitchFamily="18" charset="0"/>
                              </a:rPr>
                              <m:t>E</m:t>
                            </m:r>
                          </m:e>
                          <m:sub>
                            <m:r>
                              <a:rPr lang="en-US" altLang="zh-CN" sz="2000" b="1" i="1">
                                <a:latin typeface="Cambria Math" panose="02040503050406030204" pitchFamily="18" charset="0"/>
                              </a:rPr>
                              <m:t>(</m:t>
                            </m:r>
                            <m:acc>
                              <m:accPr>
                                <m:chr m:val="̂"/>
                                <m:ctrlPr>
                                  <a:rPr lang="zh-CN" altLang="en-US" sz="2000" b="1" i="1">
                                    <a:latin typeface="Cambria Math"/>
                                  </a:rPr>
                                </m:ctrlPr>
                              </m:accPr>
                              <m:e>
                                <m:r>
                                  <a:rPr lang="en-US" altLang="zh-CN" sz="2000" b="1" i="1">
                                    <a:latin typeface="Cambria Math" panose="02040503050406030204" pitchFamily="18" charset="0"/>
                                  </a:rPr>
                                  <m:t>𝒘</m:t>
                                </m:r>
                              </m:e>
                            </m:acc>
                            <m:r>
                              <a:rPr lang="en-US" altLang="zh-CN" sz="2000" b="1" i="1">
                                <a:latin typeface="Cambria Math" panose="02040503050406030204" pitchFamily="18" charset="0"/>
                              </a:rPr>
                              <m:t>)</m:t>
                            </m:r>
                          </m:sub>
                        </m:sSub>
                      </m:num>
                      <m:den>
                        <m:r>
                          <a:rPr lang="en-US" altLang="zh-CN" sz="2000" b="1" i="1">
                            <a:latin typeface="Cambria Math" panose="02040503050406030204" pitchFamily="18" charset="0"/>
                          </a:rPr>
                          <m:t>𝝏</m:t>
                        </m:r>
                        <m:acc>
                          <m:accPr>
                            <m:chr m:val="̂"/>
                            <m:ctrlPr>
                              <a:rPr lang="zh-CN" altLang="en-US" sz="2000" b="1" i="1">
                                <a:latin typeface="Cambria Math"/>
                              </a:rPr>
                            </m:ctrlPr>
                          </m:accPr>
                          <m:e>
                            <m:r>
                              <a:rPr lang="en-US" altLang="zh-CN" sz="2000" b="1" i="1">
                                <a:latin typeface="Cambria Math" panose="02040503050406030204" pitchFamily="18" charset="0"/>
                              </a:rPr>
                              <m:t>𝒘</m:t>
                            </m:r>
                          </m:e>
                        </m:acc>
                      </m:den>
                    </m:f>
                    <m:r>
                      <a:rPr lang="en-US" altLang="zh-CN" sz="2000" b="1" i="1">
                        <a:latin typeface="Cambria Math" panose="02040503050406030204" pitchFamily="18" charset="0"/>
                      </a:rPr>
                      <m:t>=</m:t>
                    </m:r>
                    <m:r>
                      <a:rPr lang="en-US" altLang="zh-CN" sz="2000" b="1" i="1">
                        <a:latin typeface="Cambria Math" panose="02040503050406030204" pitchFamily="18" charset="0"/>
                      </a:rPr>
                      <m:t>𝟐</m:t>
                    </m:r>
                    <m:sSup>
                      <m:sSupPr>
                        <m:ctrlPr>
                          <a:rPr lang="en-US" altLang="zh-CN" sz="2000" b="1" i="1">
                            <a:latin typeface="Cambria Math"/>
                          </a:rPr>
                        </m:ctrlPr>
                      </m:sSupPr>
                      <m:e>
                        <m:r>
                          <m:rPr>
                            <m:sty m:val="p"/>
                          </m:rPr>
                          <a:rPr lang="en-US" altLang="zh-CN" sz="2000" b="1" i="1">
                            <a:latin typeface="Cambria Math" panose="02040503050406030204" pitchFamily="18" charset="0"/>
                          </a:rPr>
                          <m:t>X</m:t>
                        </m:r>
                      </m:e>
                      <m:sup>
                        <m:r>
                          <a:rPr lang="en-US" altLang="zh-CN" sz="2000" b="1" i="1">
                            <a:latin typeface="Cambria Math" panose="02040503050406030204" pitchFamily="18" charset="0"/>
                          </a:rPr>
                          <m:t>𝑻</m:t>
                        </m:r>
                      </m:sup>
                    </m:sSup>
                    <m:d>
                      <m:dPr>
                        <m:ctrlPr>
                          <a:rPr lang="en-US" altLang="zh-CN" sz="2000" b="1" i="1">
                            <a:latin typeface="Cambria Math"/>
                          </a:rPr>
                        </m:ctrlPr>
                      </m:dPr>
                      <m:e>
                        <m:r>
                          <a:rPr lang="en-US" altLang="zh-CN" sz="2000" i="1">
                            <a:latin typeface="Cambria Math" panose="02040503050406030204" pitchFamily="18" charset="0"/>
                          </a:rPr>
                          <m:t>𝑋</m:t>
                        </m:r>
                        <m:acc>
                          <m:accPr>
                            <m:chr m:val="̂"/>
                            <m:ctrlPr>
                              <a:rPr lang="zh-CN" altLang="en-US" sz="2000" b="1" i="1">
                                <a:latin typeface="Cambria Math"/>
                              </a:rPr>
                            </m:ctrlPr>
                          </m:accPr>
                          <m:e>
                            <m:r>
                              <a:rPr lang="en-US" altLang="zh-CN" sz="2000" b="1" i="1">
                                <a:latin typeface="Cambria Math" panose="02040503050406030204" pitchFamily="18" charset="0"/>
                              </a:rPr>
                              <m:t>𝒘</m:t>
                            </m:r>
                          </m:e>
                        </m:acc>
                        <m:r>
                          <a:rPr lang="en-US" altLang="zh-CN" sz="2000" i="1">
                            <a:latin typeface="Cambria Math" panose="02040503050406030204" pitchFamily="18" charset="0"/>
                          </a:rPr>
                          <m:t>−</m:t>
                        </m:r>
                        <m:r>
                          <a:rPr lang="en-US" altLang="zh-CN" sz="2000" i="1">
                            <a:latin typeface="Cambria Math" panose="02040503050406030204" pitchFamily="18" charset="0"/>
                          </a:rPr>
                          <m:t>𝑦</m:t>
                        </m:r>
                      </m:e>
                    </m:d>
                  </m:oMath>
                </a14:m>
                <a:endParaRPr lang="en-US" altLang="zh-CN" sz="2000" b="1" dirty="0">
                  <a:latin typeface="Microsoft YaHei Light" panose="020B0502040204020203" pitchFamily="34" charset="-122"/>
                  <a:ea typeface="Microsoft YaHei Light" panose="020B0502040204020203" pitchFamily="34" charset="-122"/>
                </a:endParaRPr>
              </a:p>
              <a:p>
                <a:pPr marL="358379" lvl="1" indent="0" algn="just">
                  <a:lnSpc>
                    <a:spcPct val="200000"/>
                  </a:lnSpc>
                  <a:buNone/>
                </a:pPr>
                <a:r>
                  <a:rPr lang="zh-CN" altLang="en-US" sz="2000" dirty="0"/>
                  <a:t>              </a:t>
                </a:r>
                <a14:m>
                  <m:oMath xmlns:m="http://schemas.openxmlformats.org/officeDocument/2006/math">
                    <m:acc>
                      <m:accPr>
                        <m:chr m:val="̂"/>
                        <m:ctrlPr>
                          <a:rPr lang="zh-CN" altLang="en-US" sz="2000" b="1" i="1">
                            <a:latin typeface="Cambria Math"/>
                          </a:rPr>
                        </m:ctrlPr>
                      </m:accPr>
                      <m:e>
                        <m:r>
                          <a:rPr lang="en-US" altLang="zh-CN" sz="2000" b="1" i="1">
                            <a:latin typeface="Cambria Math" panose="02040503050406030204" pitchFamily="18" charset="0"/>
                          </a:rPr>
                          <m:t>𝒘</m:t>
                        </m:r>
                      </m:e>
                    </m:acc>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m:t>
                        </m:r>
                        <m:sSup>
                          <m:sSupPr>
                            <m:ctrlPr>
                              <a:rPr lang="en-US" altLang="zh-CN" sz="2000" i="1">
                                <a:latin typeface="Cambria Math"/>
                              </a:rPr>
                            </m:ctrlPr>
                          </m:sSupPr>
                          <m:e>
                            <m:r>
                              <a:rPr lang="en-US" altLang="zh-CN" sz="2000" i="1">
                                <a:latin typeface="Cambria Math" panose="02040503050406030204" pitchFamily="18" charset="0"/>
                              </a:rPr>
                              <m:t>𝑋</m:t>
                            </m:r>
                          </m:e>
                          <m:sup>
                            <m:r>
                              <a:rPr lang="en-US" altLang="zh-CN" sz="2000" i="1">
                                <a:latin typeface="Cambria Math" panose="02040503050406030204" pitchFamily="18" charset="0"/>
                              </a:rPr>
                              <m:t>𝑇</m:t>
                            </m:r>
                          </m:sup>
                        </m:sSup>
                        <m:r>
                          <a:rPr lang="en-US" altLang="zh-CN" sz="2000" i="1">
                            <a:latin typeface="Cambria Math" panose="02040503050406030204" pitchFamily="18" charset="0"/>
                          </a:rPr>
                          <m:t>𝑋</m:t>
                        </m:r>
                        <m:r>
                          <a:rPr lang="en-US" altLang="zh-CN" sz="2000" i="1">
                            <a:latin typeface="Cambria Math" panose="02040503050406030204" pitchFamily="18" charset="0"/>
                          </a:rPr>
                          <m:t>)</m:t>
                        </m:r>
                      </m:e>
                      <m:sup>
                        <m:r>
                          <a:rPr lang="en-US" altLang="zh-CN" sz="2000" i="1">
                            <a:latin typeface="Cambria Math" panose="02040503050406030204" pitchFamily="18" charset="0"/>
                          </a:rPr>
                          <m:t>−1</m:t>
                        </m:r>
                      </m:sup>
                    </m:sSup>
                    <m:sSup>
                      <m:sSupPr>
                        <m:ctrlPr>
                          <a:rPr lang="en-US" altLang="zh-CN" sz="2000" i="1">
                            <a:latin typeface="Cambria Math"/>
                          </a:rPr>
                        </m:ctrlPr>
                      </m:sSupPr>
                      <m:e>
                        <m:r>
                          <a:rPr lang="en-US" altLang="zh-CN" sz="2000" i="1">
                            <a:latin typeface="Cambria Math" panose="02040503050406030204" pitchFamily="18" charset="0"/>
                          </a:rPr>
                          <m:t>𝑋</m:t>
                        </m:r>
                      </m:e>
                      <m:sup>
                        <m:r>
                          <a:rPr lang="en-US" altLang="zh-CN" sz="2000" i="1">
                            <a:latin typeface="Cambria Math" panose="02040503050406030204" pitchFamily="18" charset="0"/>
                          </a:rPr>
                          <m:t>𝑇</m:t>
                        </m:r>
                      </m:sup>
                    </m:sSup>
                    <m:r>
                      <a:rPr lang="en-US" altLang="zh-CN" sz="2000" i="1">
                        <a:latin typeface="Cambria Math" panose="02040503050406030204" pitchFamily="18" charset="0"/>
                      </a:rPr>
                      <m:t>𝑦</m:t>
                    </m:r>
                  </m:oMath>
                </a14:m>
                <a:endParaRPr lang="en-US" altLang="zh-CN" sz="2000" dirty="0">
                  <a:latin typeface="Microsoft YaHei Light" panose="020B0502040204020203" pitchFamily="34" charset="-122"/>
                  <a:ea typeface="Microsoft YaHei Light" panose="020B0502040204020203" pitchFamily="34" charset="-122"/>
                </a:endParaRPr>
              </a:p>
            </p:txBody>
          </p:sp>
        </mc:Choice>
        <mc:Fallback xmlns="">
          <p:sp>
            <p:nvSpPr>
              <p:cNvPr id="3" name="文本框 2">
                <a:extLst>
                  <a:ext uri="{FF2B5EF4-FFF2-40B4-BE49-F238E27FC236}">
                    <a16:creationId xmlns:a16="http://schemas.microsoft.com/office/drawing/2014/main" id="{AB1124A4-1ABB-837D-ECAF-AF0FBC0B7078}"/>
                  </a:ext>
                </a:extLst>
              </p:cNvPr>
              <p:cNvSpPr txBox="1">
                <a:spLocks noRot="1" noChangeAspect="1" noMove="1" noResize="1" noEditPoints="1" noAdjustHandles="1" noChangeArrowheads="1" noChangeShapeType="1" noTextEdit="1"/>
              </p:cNvSpPr>
              <p:nvPr/>
            </p:nvSpPr>
            <p:spPr>
              <a:xfrm>
                <a:off x="1835696" y="843558"/>
                <a:ext cx="7308304" cy="3263586"/>
              </a:xfrm>
              <a:prstGeom prst="rect">
                <a:avLst/>
              </a:prstGeom>
              <a:blipFill>
                <a:blip r:embed="rId2"/>
                <a:stretch>
                  <a:fillRect l="-500" r="-751"/>
                </a:stretch>
              </a:blipFill>
            </p:spPr>
            <p:txBody>
              <a:bodyPr/>
              <a:lstStyle/>
              <a:p>
                <a:r>
                  <a:rPr lang="zh-CN" altLang="en-US">
                    <a:noFill/>
                  </a:rPr>
                  <a:t> </a:t>
                </a:r>
              </a:p>
            </p:txBody>
          </p:sp>
        </mc:Fallback>
      </mc:AlternateContent>
      <p:pic>
        <p:nvPicPr>
          <p:cNvPr id="4" name="Picture 6">
            <a:extLst>
              <a:ext uri="{FF2B5EF4-FFF2-40B4-BE49-F238E27FC236}">
                <a16:creationId xmlns:a16="http://schemas.microsoft.com/office/drawing/2014/main" xmlns="" id="{95AFD37D-1954-0EB0-2DD5-BB9520A9BB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2787774"/>
            <a:ext cx="2291666" cy="2031181"/>
          </a:xfrm>
          <a:prstGeom prst="rect">
            <a:avLst/>
          </a:prstGeom>
        </p:spPr>
      </p:pic>
      <p:sp>
        <p:nvSpPr>
          <p:cNvPr id="5" name="标题 1">
            <a:extLst>
              <a:ext uri="{FF2B5EF4-FFF2-40B4-BE49-F238E27FC236}">
                <a16:creationId xmlns:a16="http://schemas.microsoft.com/office/drawing/2014/main" xmlns="" id="{9D1824D6-07C0-5E48-E93B-5AA78D9E6915}"/>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zh-CN" altLang="en-US" sz="2400" b="1" dirty="0">
                <a:latin typeface="+mj-ea"/>
              </a:rPr>
              <a:t>多元线性回归</a:t>
            </a:r>
          </a:p>
        </p:txBody>
      </p:sp>
    </p:spTree>
    <p:extLst>
      <p:ext uri="{BB962C8B-B14F-4D97-AF65-F5344CB8AC3E}">
        <p14:creationId xmlns:p14="http://schemas.microsoft.com/office/powerpoint/2010/main" val="860619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771550"/>
                <a:ext cx="7452320" cy="4371950"/>
              </a:xfrm>
              <a:prstGeom prst="rect">
                <a:avLst/>
              </a:prstGeom>
            </p:spPr>
            <p:txBody>
              <a:bodyPr/>
              <a:lstStyle/>
              <a:p>
                <a:pPr>
                  <a:lnSpc>
                    <a:spcPct val="100000"/>
                  </a:lnSpc>
                </a:pPr>
                <a:r>
                  <a:rPr lang="zh-CN" altLang="en-US" sz="1800" b="0" dirty="0">
                    <a:latin typeface="+mj-ea"/>
                    <a:ea typeface="+mj-ea"/>
                  </a:rPr>
                  <a:t>线性回归求解过程</a:t>
                </a:r>
                <a:endParaRPr lang="en-US" altLang="zh-CN" sz="1800" b="0" dirty="0">
                  <a:latin typeface="+mj-ea"/>
                  <a:ea typeface="+mj-ea"/>
                </a:endParaRPr>
              </a:p>
              <a:p>
                <a:pPr marL="358379" lvl="1" indent="0">
                  <a:lnSpc>
                    <a:spcPct val="100000"/>
                  </a:lnSpc>
                  <a:buNone/>
                </a:pPr>
                <a14:m>
                  <m:oMathPara xmlns:m="http://schemas.openxmlformats.org/officeDocument/2006/math">
                    <m:oMathParaPr>
                      <m:jc m:val="centerGroup"/>
                    </m:oMathParaPr>
                    <m:oMath xmlns:m="http://schemas.openxmlformats.org/officeDocument/2006/math">
                      <m:f>
                        <m:fPr>
                          <m:ctrlPr>
                            <a:rPr lang="en-US" altLang="zh-CN" sz="1800" b="1" i="1">
                              <a:latin typeface="Cambria Math"/>
                            </a:rPr>
                          </m:ctrlPr>
                        </m:fPr>
                        <m:num>
                          <m:r>
                            <a:rPr lang="en-US" altLang="zh-CN" sz="1800" b="1" i="1">
                              <a:latin typeface="Cambria Math" panose="02040503050406030204" pitchFamily="18" charset="0"/>
                            </a:rPr>
                            <m:t>𝝏</m:t>
                          </m:r>
                          <m:sSub>
                            <m:sSubPr>
                              <m:ctrlPr>
                                <a:rPr lang="en-US" altLang="zh-CN" sz="1800" b="1" i="1">
                                  <a:latin typeface="Cambria Math"/>
                                </a:rPr>
                              </m:ctrlPr>
                            </m:sSubPr>
                            <m:e>
                              <m:r>
                                <m:rPr>
                                  <m:sty m:val="p"/>
                                </m:rPr>
                                <a:rPr lang="en-US" altLang="zh-CN" sz="1800" b="1" i="1">
                                  <a:latin typeface="Cambria Math" panose="02040503050406030204" pitchFamily="18" charset="0"/>
                                </a:rPr>
                                <m:t>E</m:t>
                              </m:r>
                            </m:e>
                            <m:sub>
                              <m:r>
                                <a:rPr lang="en-US" altLang="zh-CN" sz="1800" b="1" i="1">
                                  <a:latin typeface="Cambria Math" panose="02040503050406030204" pitchFamily="18" charset="0"/>
                                </a:rPr>
                                <m:t>(</m:t>
                              </m:r>
                              <m:r>
                                <a:rPr lang="en-US" altLang="zh-CN" sz="1800" b="1" i="1">
                                  <a:latin typeface="Cambria Math" panose="02040503050406030204" pitchFamily="18" charset="0"/>
                                </a:rPr>
                                <m:t>𝒘</m:t>
                              </m:r>
                              <m:r>
                                <a:rPr lang="en-US" altLang="zh-CN" sz="1800" b="1" i="1">
                                  <a:latin typeface="Cambria Math" panose="02040503050406030204" pitchFamily="18" charset="0"/>
                                </a:rPr>
                                <m:t>,</m:t>
                              </m:r>
                              <m:r>
                                <a:rPr lang="en-US" altLang="zh-CN" sz="1800" b="1" i="1">
                                  <a:latin typeface="Cambria Math" panose="02040503050406030204" pitchFamily="18" charset="0"/>
                                </a:rPr>
                                <m:t>𝒃</m:t>
                              </m:r>
                              <m:r>
                                <a:rPr lang="en-US" altLang="zh-CN" sz="1800" b="1" i="1">
                                  <a:latin typeface="Cambria Math" panose="02040503050406030204" pitchFamily="18" charset="0"/>
                                </a:rPr>
                                <m:t>)</m:t>
                              </m:r>
                            </m:sub>
                          </m:sSub>
                        </m:num>
                        <m:den>
                          <m:r>
                            <a:rPr lang="en-US" altLang="zh-CN" sz="1800" b="1" i="1">
                              <a:latin typeface="Cambria Math" panose="02040503050406030204" pitchFamily="18" charset="0"/>
                            </a:rPr>
                            <m:t>𝝏</m:t>
                          </m:r>
                          <m:r>
                            <a:rPr lang="en-US" altLang="zh-CN" sz="1800" b="1" i="1">
                              <a:latin typeface="Cambria Math" panose="02040503050406030204" pitchFamily="18" charset="0"/>
                            </a:rPr>
                            <m:t>𝒘</m:t>
                          </m:r>
                        </m:den>
                      </m:f>
                      <m:r>
                        <a:rPr lang="en-US" altLang="zh-CN" sz="1800" b="1" i="1">
                          <a:latin typeface="Cambria Math" panose="02040503050406030204" pitchFamily="18" charset="0"/>
                        </a:rPr>
                        <m:t>=</m:t>
                      </m:r>
                      <m:r>
                        <a:rPr lang="en-US" altLang="zh-CN" sz="1800">
                          <a:latin typeface="Cambria Math" panose="02040503050406030204" pitchFamily="18" charset="0"/>
                        </a:rPr>
                        <m:t>2(</m:t>
                      </m:r>
                      <m:r>
                        <a:rPr lang="en-US" altLang="zh-CN" sz="1800" b="1" i="1">
                          <a:latin typeface="Cambria Math" panose="02040503050406030204" pitchFamily="18" charset="0"/>
                        </a:rPr>
                        <m:t>𝒘</m:t>
                      </m:r>
                      <m:nary>
                        <m:naryPr>
                          <m:chr m:val="∑"/>
                          <m:ctrlPr>
                            <a:rPr lang="en-US" altLang="zh-CN" sz="1800" i="1">
                              <a:latin typeface="Cambria Math"/>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sup>
                        <m:e>
                          <m:sSubSup>
                            <m:sSubSupPr>
                              <m:ctrlPr>
                                <a:rPr lang="en-US" altLang="zh-CN" sz="1800" i="1">
                                  <a:latin typeface="Cambria Math"/>
                                </a:rPr>
                              </m:ctrlPr>
                            </m:sSubSup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up>
                              <m:r>
                                <a:rPr lang="en-US" altLang="zh-CN" sz="1800" i="1">
                                  <a:latin typeface="Cambria Math" panose="02040503050406030204" pitchFamily="18" charset="0"/>
                                </a:rPr>
                                <m:t>2</m:t>
                              </m:r>
                            </m:sup>
                          </m:sSubSup>
                        </m:e>
                      </m:nary>
                      <m:r>
                        <a:rPr lang="en-US" altLang="zh-CN" sz="1800" i="1">
                          <a:latin typeface="Cambria Math" panose="02040503050406030204" pitchFamily="18" charset="0"/>
                        </a:rPr>
                        <m:t>−</m:t>
                      </m:r>
                      <m:nary>
                        <m:naryPr>
                          <m:chr m:val="∑"/>
                          <m:ctrlPr>
                            <a:rPr lang="en-US" altLang="zh-CN" sz="1800" i="1">
                              <a:latin typeface="Cambria Math"/>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sup>
                        <m:e>
                          <m:r>
                            <a:rPr lang="en-US" altLang="zh-CN" sz="1800" i="1">
                              <a:latin typeface="Cambria Math" panose="02040503050406030204" pitchFamily="18" charset="0"/>
                            </a:rPr>
                            <m:t>(</m:t>
                          </m:r>
                          <m:sSub>
                            <m:sSubPr>
                              <m:ctrlPr>
                                <a:rPr lang="en-US" altLang="zh-CN" sz="1800" i="1">
                                  <a:latin typeface="Cambria Math"/>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a:rPr lang="en-US" altLang="zh-CN" sz="1800" i="1">
                              <a:latin typeface="Cambria Math" panose="02040503050406030204" pitchFamily="18" charset="0"/>
                            </a:rPr>
                            <m:t>𝑏</m:t>
                          </m:r>
                          <m:r>
                            <a:rPr lang="en-US" altLang="zh-CN" sz="1800" i="1">
                              <a:latin typeface="Cambria Math" panose="02040503050406030204" pitchFamily="18" charset="0"/>
                            </a:rPr>
                            <m:t>)</m:t>
                          </m:r>
                          <m:sSub>
                            <m:sSubPr>
                              <m:ctrlPr>
                                <a:rPr lang="en-US" altLang="zh-CN" sz="1800" i="1">
                                  <a:latin typeface="Cambria Math"/>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nary>
                      <m:r>
                        <a:rPr lang="en-US" altLang="zh-CN" sz="1800">
                          <a:latin typeface="Cambria Math" panose="02040503050406030204" pitchFamily="18" charset="0"/>
                        </a:rPr>
                        <m:t>)</m:t>
                      </m:r>
                    </m:oMath>
                  </m:oMathPara>
                </a14:m>
                <a:endParaRPr lang="en-US" altLang="zh-CN" sz="1800" dirty="0">
                  <a:latin typeface="Microsoft YaHei Light" panose="020B0502040204020203" pitchFamily="34" charset="-122"/>
                  <a:ea typeface="Microsoft YaHei Light" panose="020B0502040204020203" pitchFamily="34" charset="-122"/>
                </a:endParaRPr>
              </a:p>
              <a:p>
                <a:pPr marL="358379" lvl="1" indent="0">
                  <a:lnSpc>
                    <a:spcPct val="100000"/>
                  </a:lnSpc>
                  <a:buNone/>
                </a:pPr>
                <a14:m>
                  <m:oMathPara xmlns:m="http://schemas.openxmlformats.org/officeDocument/2006/math">
                    <m:oMathParaPr>
                      <m:jc m:val="centerGroup"/>
                    </m:oMathParaPr>
                    <m:oMath xmlns:m="http://schemas.openxmlformats.org/officeDocument/2006/math">
                      <m:f>
                        <m:fPr>
                          <m:ctrlPr>
                            <a:rPr lang="en-US" altLang="zh-CN" sz="1800" b="1" i="1">
                              <a:latin typeface="Cambria Math"/>
                            </a:rPr>
                          </m:ctrlPr>
                        </m:fPr>
                        <m:num>
                          <m:r>
                            <a:rPr lang="en-US" altLang="zh-CN" sz="1800" b="1" i="1">
                              <a:latin typeface="Cambria Math" panose="02040503050406030204" pitchFamily="18" charset="0"/>
                            </a:rPr>
                            <m:t>𝝏</m:t>
                          </m:r>
                          <m:sSub>
                            <m:sSubPr>
                              <m:ctrlPr>
                                <a:rPr lang="en-US" altLang="zh-CN" sz="1800" b="1" i="1">
                                  <a:latin typeface="Cambria Math"/>
                                </a:rPr>
                              </m:ctrlPr>
                            </m:sSubPr>
                            <m:e>
                              <m:r>
                                <m:rPr>
                                  <m:sty m:val="p"/>
                                </m:rPr>
                                <a:rPr lang="en-US" altLang="zh-CN" sz="1800" b="1" i="1">
                                  <a:latin typeface="Cambria Math" panose="02040503050406030204" pitchFamily="18" charset="0"/>
                                </a:rPr>
                                <m:t>E</m:t>
                              </m:r>
                            </m:e>
                            <m:sub>
                              <m:r>
                                <a:rPr lang="en-US" altLang="zh-CN" sz="1800" b="1" i="1">
                                  <a:latin typeface="Cambria Math" panose="02040503050406030204" pitchFamily="18" charset="0"/>
                                </a:rPr>
                                <m:t>(</m:t>
                              </m:r>
                              <m:r>
                                <a:rPr lang="en-US" altLang="zh-CN" sz="1800" b="1" i="1">
                                  <a:latin typeface="Cambria Math" panose="02040503050406030204" pitchFamily="18" charset="0"/>
                                </a:rPr>
                                <m:t>𝒘</m:t>
                              </m:r>
                              <m:r>
                                <a:rPr lang="en-US" altLang="zh-CN" sz="1800" b="1" i="1">
                                  <a:latin typeface="Cambria Math" panose="02040503050406030204" pitchFamily="18" charset="0"/>
                                </a:rPr>
                                <m:t>,</m:t>
                              </m:r>
                              <m:r>
                                <a:rPr lang="en-US" altLang="zh-CN" sz="1800" b="1" i="1">
                                  <a:latin typeface="Cambria Math" panose="02040503050406030204" pitchFamily="18" charset="0"/>
                                </a:rPr>
                                <m:t>𝒃</m:t>
                              </m:r>
                              <m:r>
                                <a:rPr lang="en-US" altLang="zh-CN" sz="1800" b="1" i="1">
                                  <a:latin typeface="Cambria Math" panose="02040503050406030204" pitchFamily="18" charset="0"/>
                                </a:rPr>
                                <m:t>)</m:t>
                              </m:r>
                            </m:sub>
                          </m:sSub>
                        </m:num>
                        <m:den>
                          <m:r>
                            <a:rPr lang="en-US" altLang="zh-CN" sz="1800" b="1" i="1">
                              <a:latin typeface="Cambria Math" panose="02040503050406030204" pitchFamily="18" charset="0"/>
                            </a:rPr>
                            <m:t>𝝏</m:t>
                          </m:r>
                          <m:r>
                            <a:rPr lang="en-US" altLang="zh-CN" sz="1800" b="1" i="1">
                              <a:latin typeface="Cambria Math" panose="02040503050406030204" pitchFamily="18" charset="0"/>
                            </a:rPr>
                            <m:t>𝒃</m:t>
                          </m:r>
                        </m:den>
                      </m:f>
                      <m:r>
                        <a:rPr lang="en-US" altLang="zh-CN" sz="1800" b="1" i="1">
                          <a:latin typeface="Cambria Math" panose="02040503050406030204" pitchFamily="18" charset="0"/>
                        </a:rPr>
                        <m:t>=</m:t>
                      </m:r>
                      <m:r>
                        <a:rPr lang="en-US" altLang="zh-CN" sz="1800">
                          <a:latin typeface="Cambria Math" panose="02040503050406030204" pitchFamily="18" charset="0"/>
                        </a:rPr>
                        <m:t>2</m:t>
                      </m:r>
                      <m:d>
                        <m:dPr>
                          <m:ctrlPr>
                            <a:rPr lang="en-US" altLang="zh-CN" sz="1800" i="1">
                              <a:latin typeface="Cambria Math"/>
                            </a:rPr>
                          </m:ctrlPr>
                        </m:dPr>
                        <m:e>
                          <m:r>
                            <a:rPr lang="en-US" altLang="zh-CN" sz="1800" i="1">
                              <a:latin typeface="Cambria Math" panose="02040503050406030204" pitchFamily="18" charset="0"/>
                            </a:rPr>
                            <m:t>𝑛𝑏</m:t>
                          </m:r>
                          <m:r>
                            <a:rPr lang="en-US" altLang="zh-CN" sz="1800" i="1">
                              <a:latin typeface="Cambria Math" panose="02040503050406030204" pitchFamily="18" charset="0"/>
                            </a:rPr>
                            <m:t>−</m:t>
                          </m:r>
                          <m:nary>
                            <m:naryPr>
                              <m:chr m:val="∑"/>
                              <m:ctrlPr>
                                <a:rPr lang="en-US" altLang="zh-CN" sz="1800" i="1">
                                  <a:latin typeface="Cambria Math"/>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sup>
                            <m:e>
                              <m:d>
                                <m:dPr>
                                  <m:ctrlPr>
                                    <a:rPr lang="en-US" altLang="zh-CN" sz="1800" i="1">
                                      <a:latin typeface="Cambria Math"/>
                                    </a:rPr>
                                  </m:ctrlPr>
                                </m:dPr>
                                <m:e>
                                  <m:sSub>
                                    <m:sSubPr>
                                      <m:ctrlPr>
                                        <a:rPr lang="en-US" altLang="zh-CN" sz="1800" i="1">
                                          <a:latin typeface="Cambria Math"/>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a:rPr lang="en-US" altLang="zh-CN" sz="1800" b="1" i="1">
                                      <a:latin typeface="Cambria Math" panose="02040503050406030204" pitchFamily="18" charset="0"/>
                                    </a:rPr>
                                    <m:t>𝒘</m:t>
                                  </m:r>
                                  <m:sSub>
                                    <m:sSubPr>
                                      <m:ctrlPr>
                                        <a:rPr lang="en-US" altLang="zh-CN" sz="1800" i="1">
                                          <a:latin typeface="Cambria Math"/>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nary>
                        </m:e>
                      </m:d>
                    </m:oMath>
                  </m:oMathPara>
                </a14:m>
                <a:endParaRPr lang="en-US" altLang="zh-CN" sz="1800" dirty="0">
                  <a:latin typeface="Microsoft YaHei Light" panose="020B0502040204020203" pitchFamily="34" charset="-122"/>
                  <a:ea typeface="Microsoft YaHei Light" panose="020B0502040204020203" pitchFamily="34" charset="-122"/>
                </a:endParaRPr>
              </a:p>
              <a:p>
                <a:pPr marL="358379" lvl="1" indent="0">
                  <a:lnSpc>
                    <a:spcPct val="150000"/>
                  </a:lnSpc>
                  <a:buNone/>
                </a:pPr>
                <a:r>
                  <a:rPr lang="zh-CN" altLang="en-US" sz="1800" dirty="0">
                    <a:latin typeface="Microsoft YaHei Light" panose="020B0502040204020203" pitchFamily="34" charset="-122"/>
                    <a:ea typeface="Microsoft YaHei Light" panose="020B0502040204020203" pitchFamily="34" charset="-122"/>
                  </a:rPr>
                  <a:t>令两偏导为零即可得到</a:t>
                </a:r>
                <a:r>
                  <a:rPr lang="en-US" altLang="zh-CN" sz="1800" dirty="0">
                    <a:latin typeface="Microsoft YaHei Light" panose="020B0502040204020203" pitchFamily="34" charset="-122"/>
                    <a:ea typeface="Microsoft YaHei Light" panose="020B0502040204020203" pitchFamily="34" charset="-122"/>
                  </a:rPr>
                  <a:t>w</a:t>
                </a:r>
                <a:r>
                  <a:rPr lang="zh-CN" altLang="en-US" sz="1800" dirty="0">
                    <a:latin typeface="Microsoft YaHei Light" panose="020B0502040204020203" pitchFamily="34" charset="-122"/>
                    <a:ea typeface="Microsoft YaHei Light" panose="020B0502040204020203" pitchFamily="34" charset="-122"/>
                  </a:rPr>
                  <a:t>和</a:t>
                </a:r>
                <a:r>
                  <a:rPr lang="en-US" altLang="zh-CN" sz="1800" dirty="0">
                    <a:latin typeface="Microsoft YaHei Light" panose="020B0502040204020203" pitchFamily="34" charset="-122"/>
                    <a:ea typeface="Microsoft YaHei Light" panose="020B0502040204020203" pitchFamily="34" charset="-122"/>
                  </a:rPr>
                  <a:t>b</a:t>
                </a:r>
                <a:r>
                  <a:rPr lang="zh-CN" altLang="en-US" sz="1800" dirty="0">
                    <a:latin typeface="Microsoft YaHei Light" panose="020B0502040204020203" pitchFamily="34" charset="-122"/>
                    <a:ea typeface="Microsoft YaHei Light" panose="020B0502040204020203" pitchFamily="34" charset="-122"/>
                  </a:rPr>
                  <a:t>的最优解</a:t>
                </a:r>
                <a:r>
                  <a:rPr lang="en-US" altLang="zh-CN" sz="1800" dirty="0">
                    <a:latin typeface="Microsoft YaHei Light" panose="020B0502040204020203" pitchFamily="34" charset="-122"/>
                    <a:ea typeface="Microsoft YaHei Light" panose="020B0502040204020203" pitchFamily="34" charset="-122"/>
                  </a:rPr>
                  <a:t>:</a:t>
                </a:r>
              </a:p>
              <a:p>
                <a:pPr marL="358379" lvl="1" indent="0">
                  <a:lnSpc>
                    <a:spcPct val="100000"/>
                  </a:lnSpc>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𝑤</m:t>
                      </m:r>
                      <m:r>
                        <a:rPr lang="en-US" altLang="zh-CN" sz="1800" i="1">
                          <a:latin typeface="Cambria Math" panose="02040503050406030204" pitchFamily="18" charset="0"/>
                        </a:rPr>
                        <m:t>=</m:t>
                      </m:r>
                      <m:f>
                        <m:fPr>
                          <m:ctrlPr>
                            <a:rPr lang="en-US" altLang="zh-CN" sz="1800" i="1">
                              <a:latin typeface="Cambria Math"/>
                            </a:rPr>
                          </m:ctrlPr>
                        </m:fPr>
                        <m:num>
                          <m:nary>
                            <m:naryPr>
                              <m:chr m:val="∑"/>
                              <m:ctrlPr>
                                <a:rPr lang="en-US" altLang="zh-CN" sz="1800" i="1">
                                  <a:latin typeface="Cambria Math"/>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sup>
                            <m:e>
                              <m:d>
                                <m:dPr>
                                  <m:ctrlPr>
                                    <a:rPr lang="en-US" altLang="zh-CN" sz="1800" i="1">
                                      <a:latin typeface="Cambria Math"/>
                                    </a:rPr>
                                  </m:ctrlPr>
                                </m:dPr>
                                <m:e>
                                  <m:sSub>
                                    <m:sSubPr>
                                      <m:ctrlPr>
                                        <a:rPr lang="en-US" altLang="zh-CN" sz="1800" i="1">
                                          <a:latin typeface="Cambria Math"/>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acc>
                                    <m:accPr>
                                      <m:chr m:val="̅"/>
                                      <m:ctrlPr>
                                        <a:rPr lang="en-US" altLang="zh-CN" sz="1800" i="1">
                                          <a:latin typeface="Cambria Math"/>
                                        </a:rPr>
                                      </m:ctrlPr>
                                    </m:accPr>
                                    <m:e>
                                      <m:r>
                                        <a:rPr lang="en-US" altLang="zh-CN" sz="1800" i="1">
                                          <a:latin typeface="Cambria Math" panose="02040503050406030204" pitchFamily="18" charset="0"/>
                                        </a:rPr>
                                        <m:t>𝑥</m:t>
                                      </m:r>
                                    </m:e>
                                  </m:acc>
                                </m:e>
                              </m:d>
                              <m:sSub>
                                <m:sSubPr>
                                  <m:ctrlPr>
                                    <a:rPr lang="en-US" altLang="zh-CN" sz="1800" i="1">
                                      <a:latin typeface="Cambria Math"/>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nary>
                        </m:num>
                        <m:den>
                          <m:nary>
                            <m:naryPr>
                              <m:chr m:val="∑"/>
                              <m:ctrlPr>
                                <a:rPr lang="en-US" altLang="zh-CN" sz="1800" i="1">
                                  <a:latin typeface="Cambria Math"/>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sup>
                            <m:e>
                              <m:sSubSup>
                                <m:sSubSupPr>
                                  <m:ctrlPr>
                                    <a:rPr lang="en-US" altLang="zh-CN" sz="1800" i="1">
                                      <a:latin typeface="Cambria Math"/>
                                    </a:rPr>
                                  </m:ctrlPr>
                                </m:sSubSup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up>
                                  <m:r>
                                    <a:rPr lang="en-US" altLang="zh-CN" sz="1800" i="1">
                                      <a:latin typeface="Cambria Math" panose="02040503050406030204" pitchFamily="18" charset="0"/>
                                    </a:rPr>
                                    <m:t>2</m:t>
                                  </m:r>
                                </m:sup>
                              </m:sSubSup>
                            </m:e>
                          </m:nary>
                          <m:r>
                            <a:rPr lang="en-US" altLang="zh-CN" sz="1800" i="1">
                              <a:latin typeface="Cambria Math" panose="02040503050406030204" pitchFamily="18" charset="0"/>
                            </a:rPr>
                            <m:t>−</m:t>
                          </m:r>
                          <m:f>
                            <m:fPr>
                              <m:ctrlPr>
                                <a:rPr lang="en-US" altLang="zh-CN" sz="1800" i="1">
                                  <a:latin typeface="Cambria Math"/>
                                </a:rPr>
                              </m:ctrlPr>
                            </m:fPr>
                            <m:num>
                              <m:r>
                                <a:rPr lang="en-US" altLang="zh-CN" sz="1800" i="1">
                                  <a:latin typeface="Cambria Math" panose="02040503050406030204" pitchFamily="18" charset="0"/>
                                </a:rPr>
                                <m:t>1</m:t>
                              </m:r>
                            </m:num>
                            <m:den>
                              <m:r>
                                <a:rPr lang="en-US" altLang="zh-CN" sz="1800" i="1">
                                  <a:latin typeface="Cambria Math" panose="02040503050406030204" pitchFamily="18" charset="0"/>
                                </a:rPr>
                                <m:t>𝑛</m:t>
                              </m:r>
                            </m:den>
                          </m:f>
                          <m:sSup>
                            <m:sSupPr>
                              <m:ctrlPr>
                                <a:rPr lang="en-US" altLang="zh-CN" sz="1800" i="1">
                                  <a:latin typeface="Cambria Math"/>
                                </a:rPr>
                              </m:ctrlPr>
                            </m:sSupPr>
                            <m:e>
                              <m:r>
                                <a:rPr lang="en-US" altLang="zh-CN" sz="1800" i="1">
                                  <a:latin typeface="Cambria Math" panose="02040503050406030204" pitchFamily="18" charset="0"/>
                                </a:rPr>
                                <m:t>(</m:t>
                              </m:r>
                              <m:nary>
                                <m:naryPr>
                                  <m:chr m:val="∑"/>
                                  <m:ctrlPr>
                                    <a:rPr lang="en-US" altLang="zh-CN" sz="1800" i="1">
                                      <a:latin typeface="Cambria Math"/>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sup>
                                <m:e>
                                  <m:sSub>
                                    <m:sSubPr>
                                      <m:ctrlPr>
                                        <a:rPr lang="en-US" altLang="zh-CN" sz="1800" i="1">
                                          <a:latin typeface="Cambria Math"/>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nary>
                              <m:r>
                                <a:rPr lang="en-US" altLang="zh-CN" sz="1800" i="1">
                                  <a:latin typeface="Cambria Math" panose="02040503050406030204" pitchFamily="18" charset="0"/>
                                </a:rPr>
                                <m:t>)</m:t>
                              </m:r>
                            </m:e>
                            <m:sup>
                              <m:r>
                                <a:rPr lang="en-US" altLang="zh-CN" sz="1800" i="1">
                                  <a:latin typeface="Cambria Math" panose="02040503050406030204" pitchFamily="18" charset="0"/>
                                </a:rPr>
                                <m:t>2</m:t>
                              </m:r>
                            </m:sup>
                          </m:sSup>
                        </m:den>
                      </m:f>
                    </m:oMath>
                  </m:oMathPara>
                </a14:m>
                <a:endParaRPr lang="en-US" altLang="zh-CN" sz="1800" dirty="0">
                  <a:latin typeface="Microsoft YaHei Light" panose="020B0502040204020203" pitchFamily="34" charset="-122"/>
                  <a:ea typeface="Microsoft YaHei Light" panose="020B0502040204020203" pitchFamily="34" charset="-122"/>
                </a:endParaRPr>
              </a:p>
              <a:p>
                <a:pPr marL="358379" lvl="1" indent="0">
                  <a:lnSpc>
                    <a:spcPct val="100000"/>
                  </a:lnSpc>
                  <a:buNone/>
                </a:pPr>
                <a14:m>
                  <m:oMathPara xmlns:m="http://schemas.openxmlformats.org/officeDocument/2006/math">
                    <m:oMathParaPr>
                      <m:jc m:val="centerGroup"/>
                    </m:oMathParaPr>
                    <m:oMath xmlns:m="http://schemas.openxmlformats.org/officeDocument/2006/math">
                      <m:r>
                        <a:rPr lang="en-US" altLang="zh-CN" sz="1800" i="1">
                          <a:latin typeface="Cambria Math" panose="02040503050406030204" pitchFamily="18" charset="0"/>
                        </a:rPr>
                        <m:t>𝑏</m:t>
                      </m:r>
                      <m:r>
                        <a:rPr lang="en-US" altLang="zh-CN" sz="1800" i="1">
                          <a:latin typeface="Cambria Math" panose="02040503050406030204" pitchFamily="18" charset="0"/>
                        </a:rPr>
                        <m:t>=</m:t>
                      </m:r>
                      <m:f>
                        <m:fPr>
                          <m:ctrlPr>
                            <a:rPr lang="en-US" altLang="zh-CN" sz="1800" i="1">
                              <a:latin typeface="Cambria Math"/>
                            </a:rPr>
                          </m:ctrlPr>
                        </m:fPr>
                        <m:num>
                          <m:r>
                            <a:rPr lang="en-US" altLang="zh-CN" sz="1800" i="1">
                              <a:latin typeface="Cambria Math" panose="02040503050406030204" pitchFamily="18" charset="0"/>
                            </a:rPr>
                            <m:t>1</m:t>
                          </m:r>
                        </m:num>
                        <m:den>
                          <m:r>
                            <a:rPr lang="en-US" altLang="zh-CN" sz="1800" i="1">
                              <a:latin typeface="Cambria Math" panose="02040503050406030204" pitchFamily="18" charset="0"/>
                            </a:rPr>
                            <m:t>𝑛</m:t>
                          </m:r>
                        </m:den>
                      </m:f>
                      <m:nary>
                        <m:naryPr>
                          <m:chr m:val="∑"/>
                          <m:ctrlPr>
                            <a:rPr lang="en-US" altLang="zh-CN" sz="1800" i="1">
                              <a:latin typeface="Cambria Math"/>
                            </a:rPr>
                          </m:ctrlPr>
                        </m:naryPr>
                        <m:sub>
                          <m:r>
                            <m:rPr>
                              <m:brk m:alnAt="23"/>
                            </m:rPr>
                            <a:rPr lang="en-US" altLang="zh-CN" sz="1800" i="1">
                              <a:latin typeface="Cambria Math" panose="02040503050406030204" pitchFamily="18" charset="0"/>
                            </a:rPr>
                            <m:t>𝑖</m:t>
                          </m:r>
                          <m:r>
                            <a:rPr lang="en-US" altLang="zh-CN" sz="1800" i="1">
                              <a:latin typeface="Cambria Math" panose="02040503050406030204" pitchFamily="18" charset="0"/>
                            </a:rPr>
                            <m:t>=1</m:t>
                          </m:r>
                        </m:sub>
                        <m:sup>
                          <m:r>
                            <a:rPr lang="en-US" altLang="zh-CN" sz="1800" i="1">
                              <a:latin typeface="Cambria Math" panose="02040503050406030204" pitchFamily="18" charset="0"/>
                            </a:rPr>
                            <m:t>𝑛</m:t>
                          </m:r>
                        </m:sup>
                        <m:e>
                          <m:d>
                            <m:dPr>
                              <m:ctrlPr>
                                <a:rPr lang="en-US" altLang="zh-CN" sz="1800" i="1">
                                  <a:latin typeface="Cambria Math"/>
                                </a:rPr>
                              </m:ctrlPr>
                            </m:dPr>
                            <m:e>
                              <m:sSub>
                                <m:sSubPr>
                                  <m:ctrlPr>
                                    <a:rPr lang="en-US" altLang="zh-CN" sz="1800" i="1">
                                      <a:latin typeface="Cambria Math"/>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r>
                                <a:rPr lang="en-US" altLang="zh-CN" sz="1800" i="1">
                                  <a:latin typeface="Cambria Math" panose="02040503050406030204" pitchFamily="18" charset="0"/>
                                </a:rPr>
                                <m:t>𝑤</m:t>
                              </m:r>
                              <m:sSub>
                                <m:sSubPr>
                                  <m:ctrlPr>
                                    <a:rPr lang="en-US" altLang="zh-CN" sz="1800" i="1">
                                      <a:latin typeface="Cambria Math"/>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nary>
                    </m:oMath>
                  </m:oMathPara>
                </a14:m>
                <a:endParaRPr lang="en-US" altLang="zh-CN" sz="1500" dirty="0">
                  <a:latin typeface="Microsoft YaHei Light" panose="020B0502040204020203" pitchFamily="34" charset="-122"/>
                  <a:ea typeface="Microsoft YaHei Light" panose="020B0502040204020203" pitchFamily="34" charset="-122"/>
                </a:endParaRPr>
              </a:p>
              <a:p>
                <a:pPr marL="358379" lvl="1" indent="0">
                  <a:lnSpc>
                    <a:spcPct val="100000"/>
                  </a:lnSpc>
                  <a:buNone/>
                </a:pPr>
                <a:r>
                  <a:rPr lang="zh-CN" altLang="en-US" sz="2000" dirty="0">
                    <a:latin typeface="Microsoft YaHei Light" panose="020B0502040204020203" pitchFamily="34" charset="-122"/>
                    <a:ea typeface="Microsoft YaHei Light" panose="020B0502040204020203" pitchFamily="34" charset="-122"/>
                  </a:rPr>
                  <a:t>其中</a:t>
                </a:r>
                <a14:m>
                  <m:oMath xmlns:m="http://schemas.openxmlformats.org/officeDocument/2006/math">
                    <m:acc>
                      <m:accPr>
                        <m:chr m:val="̅"/>
                        <m:ctrlPr>
                          <a:rPr lang="en-US" altLang="zh-CN" sz="2000" i="1">
                            <a:latin typeface="Cambria Math"/>
                          </a:rPr>
                        </m:ctrlPr>
                      </m:accPr>
                      <m:e>
                        <m:r>
                          <a:rPr lang="en-US" altLang="zh-CN" sz="2000" i="1">
                            <a:latin typeface="Cambria Math" panose="02040503050406030204" pitchFamily="18" charset="0"/>
                          </a:rPr>
                          <m:t>𝑥</m:t>
                        </m:r>
                      </m:e>
                    </m:acc>
                  </m:oMath>
                </a14:m>
                <a:r>
                  <a:rPr lang="en-US" altLang="zh-CN" sz="2000" dirty="0">
                    <a:latin typeface="Microsoft YaHei Light" panose="020B0502040204020203" pitchFamily="34" charset="-122"/>
                    <a:ea typeface="Microsoft YaHei Light" panose="020B0502040204020203" pitchFamily="34" charset="-122"/>
                  </a:rPr>
                  <a:t>=</a:t>
                </a:r>
                <a14:m>
                  <m:oMath xmlns:m="http://schemas.openxmlformats.org/officeDocument/2006/math">
                    <m:f>
                      <m:fPr>
                        <m:ctrlPr>
                          <a:rPr lang="en-US" altLang="zh-CN" sz="2000" i="1">
                            <a:latin typeface="Cambria Math"/>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nary>
                      <m:naryPr>
                        <m:chr m:val="∑"/>
                        <m:ctrlPr>
                          <a:rPr lang="en-US" altLang="zh-CN" sz="2000" i="1">
                            <a:latin typeface="Cambria Math"/>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b>
                          <m:sSubPr>
                            <m:ctrlPr>
                              <a:rPr lang="en-US" altLang="zh-CN" sz="2000" i="1">
                                <a:latin typeface="Cambria Math"/>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nary>
                  </m:oMath>
                </a14:m>
                <a:r>
                  <a:rPr lang="zh-CN" altLang="en-US" sz="2000" dirty="0">
                    <a:latin typeface="Microsoft YaHei Light" panose="020B0502040204020203" pitchFamily="34" charset="-122"/>
                    <a:ea typeface="Microsoft YaHei Light" panose="020B0502040204020203" pitchFamily="34" charset="-122"/>
                  </a:rPr>
                  <a:t>为的均值</a:t>
                </a:r>
                <a:r>
                  <a:rPr lang="en-US" altLang="zh-CN" sz="2000" dirty="0">
                    <a:latin typeface="Microsoft YaHei Light" panose="020B0502040204020203" pitchFamily="34" charset="-122"/>
                    <a:ea typeface="Microsoft YaHei Light" panose="020B0502040204020203" pitchFamily="34" charset="-122"/>
                  </a:rPr>
                  <a:t>.</a:t>
                </a:r>
              </a:p>
              <a:p>
                <a:pPr lvl="1">
                  <a:lnSpc>
                    <a:spcPct val="100000"/>
                  </a:lnSpc>
                </a:pPr>
                <a:endParaRPr lang="en-US" altLang="zh-CN" dirty="0">
                  <a:latin typeface="Microsoft YaHei Light" panose="020B0502040204020203" pitchFamily="34" charset="-122"/>
                  <a:ea typeface="Microsoft YaHei Light" panose="020B0502040204020203"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763688" y="771550"/>
                <a:ext cx="7452320" cy="4371950"/>
              </a:xfrm>
              <a:prstGeom prst="rect">
                <a:avLst/>
              </a:prstGeom>
              <a:blipFill>
                <a:blip r:embed="rId3"/>
                <a:stretch>
                  <a:fillRect l="-654" t="-837" b="-16736"/>
                </a:stretch>
              </a:blipFill>
            </p:spPr>
            <p:txBody>
              <a:bodyPr/>
              <a:lstStyle/>
              <a:p>
                <a:r>
                  <a:rPr lang="zh-CN" altLang="en-US">
                    <a:noFill/>
                  </a:rPr>
                  <a:t> </a:t>
                </a:r>
              </a:p>
            </p:txBody>
          </p:sp>
        </mc:Fallback>
      </mc:AlternateContent>
      <p:sp>
        <p:nvSpPr>
          <p:cNvPr id="3" name="文本框 2"/>
          <p:cNvSpPr txBox="1"/>
          <p:nvPr/>
        </p:nvSpPr>
        <p:spPr bwMode="auto">
          <a:xfrm>
            <a:off x="4946998" y="2336006"/>
            <a:ext cx="65" cy="276999"/>
          </a:xfrm>
          <a:prstGeom prst="rect">
            <a:avLst/>
          </a:prstGeom>
          <a:blipFill rotWithShape="0">
            <a:blip r:embed="rId4"/>
            <a:stretch>
              <a:fillRect l="-2093" t="-2837" b="-1560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spAutoFit/>
          </a:bodyPr>
          <a:lstStyle/>
          <a:p>
            <a:endParaRPr lang="zh-CN" altLang="en-US" dirty="0">
              <a:noFill/>
            </a:endParaRPr>
          </a:p>
        </p:txBody>
      </p:sp>
      <p:sp>
        <p:nvSpPr>
          <p:cNvPr id="5" name="标题 1">
            <a:extLst>
              <a:ext uri="{FF2B5EF4-FFF2-40B4-BE49-F238E27FC236}">
                <a16:creationId xmlns:a16="http://schemas.microsoft.com/office/drawing/2014/main" xmlns="" id="{E4160681-1958-04FC-46C3-6D36DF86E92D}"/>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zh-CN" altLang="en-US" sz="2400" b="1" dirty="0">
                <a:latin typeface="+mj-ea"/>
              </a:rPr>
              <a:t>多元线性回归</a:t>
            </a:r>
          </a:p>
        </p:txBody>
      </p:sp>
    </p:spTree>
    <p:extLst>
      <p:ext uri="{BB962C8B-B14F-4D97-AF65-F5344CB8AC3E}">
        <p14:creationId xmlns:p14="http://schemas.microsoft.com/office/powerpoint/2010/main" val="1540232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308304" cy="4176464"/>
              </a:xfrm>
              <a:prstGeom prst="rect">
                <a:avLst/>
              </a:prstGeom>
            </p:spPr>
            <p:txBody>
              <a:bodyPr/>
              <a:lstStyle/>
              <a:p>
                <a:pPr algn="just">
                  <a:lnSpc>
                    <a:spcPct val="150000"/>
                  </a:lnSpc>
                </a:pPr>
                <a:r>
                  <a:rPr lang="en-US" altLang="zh-CN" sz="1800" kern="1200" dirty="0">
                    <a:latin typeface="+mj-ea"/>
                    <a:ea typeface="+mj-ea"/>
                  </a:rPr>
                  <a:t>Boston</a:t>
                </a:r>
                <a:r>
                  <a:rPr lang="zh-CN" altLang="en-US" sz="1800" kern="1200" dirty="0">
                    <a:latin typeface="+mj-ea"/>
                    <a:ea typeface="+mj-ea"/>
                  </a:rPr>
                  <a:t>房价预测案例：</a:t>
                </a:r>
                <a:endParaRPr lang="en-US" altLang="zh-CN" sz="1800" dirty="0">
                  <a:latin typeface="+mj-ea"/>
                  <a:ea typeface="+mj-ea"/>
                </a:endParaRPr>
              </a:p>
              <a:p>
                <a:pPr lvl="1" algn="just">
                  <a:lnSpc>
                    <a:spcPct val="150000"/>
                  </a:lnSpc>
                </a:pPr>
                <a:r>
                  <a:rPr lang="zh-CN" altLang="en-US" sz="1800" dirty="0">
                    <a:latin typeface="Microsoft YaHei Light" panose="020B0502040204020203" pitchFamily="34" charset="-122"/>
                    <a:ea typeface="Microsoft YaHei Light" panose="020B0502040204020203" pitchFamily="34" charset="-122"/>
                  </a:rPr>
                  <a:t>已知</a:t>
                </a:r>
                <a:r>
                  <a:rPr lang="en-US" altLang="zh-CN" sz="1800" dirty="0">
                    <a:latin typeface="Microsoft YaHei Light" panose="020B0502040204020203" pitchFamily="34" charset="-122"/>
                    <a:ea typeface="Microsoft YaHei Light" panose="020B0502040204020203" pitchFamily="34" charset="-122"/>
                  </a:rPr>
                  <a:t>Boston</a:t>
                </a:r>
                <a:r>
                  <a:rPr lang="zh-CN" altLang="en-US" sz="1800" dirty="0">
                    <a:latin typeface="Microsoft YaHei Light" panose="020B0502040204020203" pitchFamily="34" charset="-122"/>
                    <a:ea typeface="Microsoft YaHei Light" panose="020B0502040204020203" pitchFamily="34" charset="-122"/>
                  </a:rPr>
                  <a:t>不同的住房均价以及可能影响住房价格的不同信息（如房屋数量，距离市中心距离，人均犯罪率等信息）</a:t>
                </a:r>
                <a:endParaRPr lang="en-US" altLang="zh-CN" sz="1800" dirty="0">
                  <a:latin typeface="Microsoft YaHei Light" panose="020B0502040204020203" pitchFamily="34" charset="-122"/>
                  <a:ea typeface="Microsoft YaHei Light" panose="020B0502040204020203" pitchFamily="34" charset="-122"/>
                </a:endParaRPr>
              </a:p>
              <a:p>
                <a:pPr lvl="1" algn="just">
                  <a:lnSpc>
                    <a:spcPct val="150000"/>
                  </a:lnSpc>
                </a:pPr>
                <a:r>
                  <a:rPr lang="zh-CN" altLang="en-US" sz="1800" dirty="0">
                    <a:latin typeface="Microsoft YaHei Light" panose="020B0502040204020203" pitchFamily="34" charset="-122"/>
                    <a:ea typeface="Microsoft YaHei Light" panose="020B0502040204020203" pitchFamily="34" charset="-122"/>
                  </a:rPr>
                  <a:t>将影响房价的这些信息作为自变量</a:t>
                </a:r>
                <a14:m>
                  <m:oMath xmlns:m="http://schemas.openxmlformats.org/officeDocument/2006/math">
                    <m:r>
                      <a:rPr lang="en-US" altLang="zh-CN" sz="1800" b="1" i="1" smtClean="0">
                        <a:latin typeface="Cambria Math"/>
                        <a:ea typeface="+mj-ea"/>
                      </a:rPr>
                      <m:t>𝒙</m:t>
                    </m:r>
                    <m:r>
                      <a:rPr lang="en-US" altLang="zh-CN" sz="1800" b="0" i="1" smtClean="0">
                        <a:latin typeface="Cambria Math"/>
                        <a:ea typeface="+mj-ea"/>
                      </a:rPr>
                      <m:t>(</m:t>
                    </m:r>
                    <m:sSub>
                      <m:sSubPr>
                        <m:ctrlPr>
                          <a:rPr lang="en-US" altLang="zh-CN" sz="1800" b="0" i="1" smtClean="0">
                            <a:latin typeface="Cambria Math"/>
                            <a:ea typeface="+mj-ea"/>
                          </a:rPr>
                        </m:ctrlPr>
                      </m:sSubPr>
                      <m:e>
                        <m:r>
                          <a:rPr lang="en-US" altLang="zh-CN" sz="1800" b="0" i="1" smtClean="0">
                            <a:latin typeface="Cambria Math"/>
                            <a:ea typeface="+mj-ea"/>
                          </a:rPr>
                          <m:t>𝑥</m:t>
                        </m:r>
                      </m:e>
                      <m:sub>
                        <m:r>
                          <a:rPr lang="en-US" altLang="zh-CN" sz="1800" b="0" i="1" smtClean="0">
                            <a:latin typeface="Cambria Math"/>
                            <a:ea typeface="+mj-ea"/>
                          </a:rPr>
                          <m:t>1</m:t>
                        </m:r>
                      </m:sub>
                    </m:sSub>
                    <m:r>
                      <a:rPr lang="en-US" altLang="zh-CN" sz="1800" b="0" i="1" smtClean="0">
                        <a:latin typeface="Cambria Math"/>
                        <a:ea typeface="+mj-ea"/>
                      </a:rPr>
                      <m:t>,</m:t>
                    </m:r>
                    <m:sSub>
                      <m:sSubPr>
                        <m:ctrlPr>
                          <a:rPr lang="en-US" altLang="zh-CN" sz="1800" i="1">
                            <a:latin typeface="Cambria Math"/>
                            <a:ea typeface="+mj-ea"/>
                          </a:rPr>
                        </m:ctrlPr>
                      </m:sSubPr>
                      <m:e>
                        <m:r>
                          <a:rPr lang="en-US" altLang="zh-CN" sz="1800" i="1">
                            <a:latin typeface="Cambria Math"/>
                            <a:ea typeface="+mj-ea"/>
                          </a:rPr>
                          <m:t>𝑥</m:t>
                        </m:r>
                      </m:e>
                      <m:sub>
                        <m:r>
                          <a:rPr lang="en-US" altLang="zh-CN" sz="1800" b="0" i="1" smtClean="0">
                            <a:latin typeface="Cambria Math"/>
                            <a:ea typeface="+mj-ea"/>
                          </a:rPr>
                          <m:t>2</m:t>
                        </m:r>
                      </m:sub>
                    </m:sSub>
                    <m:r>
                      <a:rPr lang="en-US" altLang="zh-CN" sz="1800" b="0" i="1" smtClean="0">
                        <a:latin typeface="Cambria Math"/>
                        <a:ea typeface="+mj-ea"/>
                      </a:rPr>
                      <m:t>,</m:t>
                    </m:r>
                    <m:sSub>
                      <m:sSubPr>
                        <m:ctrlPr>
                          <a:rPr lang="en-US" altLang="zh-CN" sz="1800" i="1">
                            <a:latin typeface="Cambria Math"/>
                            <a:ea typeface="+mj-ea"/>
                          </a:rPr>
                        </m:ctrlPr>
                      </m:sSubPr>
                      <m:e>
                        <m:r>
                          <a:rPr lang="en-US" altLang="zh-CN" sz="1800" i="1">
                            <a:latin typeface="Cambria Math"/>
                            <a:ea typeface="+mj-ea"/>
                          </a:rPr>
                          <m:t>𝑥</m:t>
                        </m:r>
                      </m:e>
                      <m:sub>
                        <m:r>
                          <a:rPr lang="en-US" altLang="zh-CN" sz="1800" b="0" i="1" smtClean="0">
                            <a:latin typeface="Cambria Math"/>
                            <a:ea typeface="+mj-ea"/>
                          </a:rPr>
                          <m:t>3</m:t>
                        </m:r>
                      </m:sub>
                    </m:sSub>
                    <m:r>
                      <a:rPr lang="en-US" altLang="zh-CN" sz="1800" b="0" i="1" smtClean="0">
                        <a:latin typeface="Cambria Math"/>
                        <a:ea typeface="+mj-ea"/>
                      </a:rPr>
                      <m:t>…</m:t>
                    </m:r>
                    <m:sSub>
                      <m:sSubPr>
                        <m:ctrlPr>
                          <a:rPr lang="en-US" altLang="zh-CN" sz="1800" i="1">
                            <a:latin typeface="Cambria Math"/>
                            <a:ea typeface="+mj-ea"/>
                          </a:rPr>
                        </m:ctrlPr>
                      </m:sSubPr>
                      <m:e>
                        <m:r>
                          <a:rPr lang="en-US" altLang="zh-CN" sz="1800" i="1">
                            <a:latin typeface="Cambria Math"/>
                            <a:ea typeface="+mj-ea"/>
                          </a:rPr>
                          <m:t>𝑥</m:t>
                        </m:r>
                      </m:e>
                      <m:sub>
                        <m:r>
                          <a:rPr lang="en-US" altLang="zh-CN" sz="1800" b="0" i="1" smtClean="0">
                            <a:latin typeface="Cambria Math"/>
                            <a:ea typeface="+mj-ea"/>
                          </a:rPr>
                          <m:t>𝑑</m:t>
                        </m:r>
                      </m:sub>
                    </m:sSub>
                    <m:r>
                      <a:rPr lang="en-US" altLang="zh-CN" sz="1800" b="0" i="1" smtClean="0">
                        <a:latin typeface="Cambria Math"/>
                        <a:ea typeface="+mj-ea"/>
                      </a:rPr>
                      <m:t>)</m:t>
                    </m:r>
                  </m:oMath>
                </a14:m>
                <a:r>
                  <a:rPr lang="zh-CN" altLang="en-US" sz="1800" dirty="0">
                    <a:latin typeface="Microsoft YaHei Light" panose="020B0502040204020203" pitchFamily="34" charset="-122"/>
                    <a:ea typeface="Microsoft YaHei Light" panose="020B0502040204020203" pitchFamily="34" charset="-122"/>
                  </a:rPr>
                  <a:t>（输入的</a:t>
                </a:r>
                <a:r>
                  <a:rPr lang="en-US" altLang="zh-CN" sz="1800" dirty="0">
                    <a:latin typeface="Microsoft YaHei Light" panose="020B0502040204020203" pitchFamily="34" charset="-122"/>
                    <a:ea typeface="Microsoft YaHei Light" panose="020B0502040204020203" pitchFamily="34" charset="-122"/>
                  </a:rPr>
                  <a:t>d</a:t>
                </a:r>
                <a:r>
                  <a:rPr lang="zh-CN" altLang="en-US" sz="1800" dirty="0">
                    <a:latin typeface="Microsoft YaHei Light" panose="020B0502040204020203" pitchFamily="34" charset="-122"/>
                    <a:ea typeface="Microsoft YaHei Light" panose="020B0502040204020203" pitchFamily="34" charset="-122"/>
                  </a:rPr>
                  <a:t>维特征向量），而将住房均价视为因变量 </a:t>
                </a:r>
                <a14:m>
                  <m:oMath xmlns:m="http://schemas.openxmlformats.org/officeDocument/2006/math">
                    <m:r>
                      <a:rPr lang="en-US" altLang="zh-CN" sz="1800" b="0" i="1" dirty="0">
                        <a:latin typeface="Cambria Math"/>
                        <a:ea typeface="+mj-ea"/>
                      </a:rPr>
                      <m:t>𝑦</m:t>
                    </m:r>
                  </m:oMath>
                </a14:m>
                <a:r>
                  <a:rPr lang="zh-CN" altLang="en-US" sz="1800" dirty="0">
                    <a:latin typeface="Microsoft YaHei Light" panose="020B0502040204020203" pitchFamily="34" charset="-122"/>
                    <a:ea typeface="Microsoft YaHei Light" panose="020B0502040204020203" pitchFamily="34" charset="-122"/>
                  </a:rPr>
                  <a:t>（输出的值），学习一个线性回归模型，通过属性的线性组合得到</a:t>
                </a:r>
                <a14:m>
                  <m:oMath xmlns:m="http://schemas.openxmlformats.org/officeDocument/2006/math">
                    <m:r>
                      <a:rPr lang="en-US" altLang="zh-CN" sz="1800" i="1">
                        <a:latin typeface="Cambria Math"/>
                        <a:ea typeface="+mj-ea"/>
                      </a:rPr>
                      <m:t>𝑓</m:t>
                    </m:r>
                    <m:r>
                      <a:rPr lang="en-US" altLang="zh-CN" sz="1800" i="1">
                        <a:latin typeface="Cambria Math"/>
                        <a:ea typeface="+mj-ea"/>
                      </a:rPr>
                      <m:t>(</m:t>
                    </m:r>
                    <m:r>
                      <a:rPr lang="en-US" altLang="zh-CN" sz="1800" i="1">
                        <a:latin typeface="Cambria Math"/>
                        <a:ea typeface="+mj-ea"/>
                      </a:rPr>
                      <m:t>𝑥</m:t>
                    </m:r>
                    <m:r>
                      <a:rPr lang="en-US" altLang="zh-CN" sz="1800" i="1">
                        <a:latin typeface="Cambria Math"/>
                        <a:ea typeface="+mj-ea"/>
                      </a:rPr>
                      <m:t>)</m:t>
                    </m:r>
                  </m:oMath>
                </a14:m>
                <a:r>
                  <a:rPr lang="zh-CN" altLang="en-US" sz="1800" dirty="0">
                    <a:latin typeface="Microsoft YaHei Light" panose="020B0502040204020203" pitchFamily="34" charset="-122"/>
                    <a:ea typeface="Microsoft YaHei Light" panose="020B0502040204020203" pitchFamily="34" charset="-122"/>
                  </a:rPr>
                  <a:t>预测输出值 </a:t>
                </a:r>
                <a14:m>
                  <m:oMath xmlns:m="http://schemas.openxmlformats.org/officeDocument/2006/math">
                    <m:r>
                      <a:rPr lang="en-US" altLang="zh-CN" sz="1800" i="1" dirty="0">
                        <a:latin typeface="Cambria Math"/>
                      </a:rPr>
                      <m:t>𝑦</m:t>
                    </m:r>
                    <m:r>
                      <a:rPr lang="en-US" altLang="zh-CN" sz="1800" i="1" dirty="0">
                        <a:latin typeface="Cambria Math"/>
                      </a:rPr>
                      <m:t>  </m:t>
                    </m:r>
                  </m:oMath>
                </a14:m>
                <a:endParaRPr lang="en-US" altLang="zh-CN" sz="1800" dirty="0">
                  <a:latin typeface="Microsoft YaHei Light" panose="020B0502040204020203" pitchFamily="34" charset="-122"/>
                  <a:ea typeface="Microsoft YaHei Light" panose="020B0502040204020203"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835696" y="843558"/>
                <a:ext cx="7308304" cy="4176464"/>
              </a:xfrm>
              <a:prstGeom prst="rect">
                <a:avLst/>
              </a:prstGeom>
              <a:blipFill>
                <a:blip r:embed="rId3"/>
                <a:stretch>
                  <a:fillRect l="-667" r="-751"/>
                </a:stretch>
              </a:blipFill>
            </p:spPr>
            <p:txBody>
              <a:bodyPr/>
              <a:lstStyle/>
              <a:p>
                <a:r>
                  <a:rPr lang="zh-CN" altLang="en-US">
                    <a:noFill/>
                  </a:rPr>
                  <a:t> </a:t>
                </a:r>
              </a:p>
            </p:txBody>
          </p:sp>
        </mc:Fallback>
      </mc:AlternateContent>
      <p:sp>
        <p:nvSpPr>
          <p:cNvPr id="3" name="文本框 2"/>
          <p:cNvSpPr txBox="1"/>
          <p:nvPr/>
        </p:nvSpPr>
        <p:spPr bwMode="auto">
          <a:xfrm>
            <a:off x="4946998" y="2336006"/>
            <a:ext cx="65" cy="276999"/>
          </a:xfrm>
          <a:prstGeom prst="rect">
            <a:avLst/>
          </a:prstGeom>
          <a:blipFill rotWithShape="0">
            <a:blip r:embed="rId4"/>
            <a:stretch>
              <a:fillRect l="-2093" t="-2837" b="-1560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spAutoFit/>
          </a:bodyPr>
          <a:lstStyle/>
          <a:p>
            <a:endParaRPr lang="zh-CN" altLang="en-US" dirty="0">
              <a:noFill/>
            </a:endParaRPr>
          </a:p>
        </p:txBody>
      </p:sp>
      <mc:AlternateContent xmlns:mc="http://schemas.openxmlformats.org/markup-compatibility/2006" xmlns:a14="http://schemas.microsoft.com/office/drawing/2010/main">
        <mc:Choice Requires="a14">
          <p:sp>
            <p:nvSpPr>
              <p:cNvPr id="5" name="矩形 4"/>
              <p:cNvSpPr/>
              <p:nvPr/>
            </p:nvSpPr>
            <p:spPr>
              <a:xfrm>
                <a:off x="2690537" y="3795886"/>
                <a:ext cx="5454606"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𝑓</m:t>
                      </m:r>
                      <m:r>
                        <a:rPr lang="en-US" altLang="zh-CN" b="0">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𝑥</m:t>
                          </m:r>
                        </m:e>
                        <m:sub>
                          <m:r>
                            <m:rPr>
                              <m:sty m:val="p"/>
                            </m:rPr>
                            <a:rPr lang="en-US" altLang="zh-CN" i="1">
                              <a:latin typeface="Cambria Math" panose="02040503050406030204" pitchFamily="18" charset="0"/>
                            </a:rPr>
                            <m:t>i</m:t>
                          </m:r>
                        </m:sub>
                      </m:sSub>
                      <m:r>
                        <a:rPr lang="en-US" altLang="zh-CN" b="0">
                          <a:latin typeface="Cambria Math" panose="02040503050406030204" pitchFamily="18" charset="0"/>
                        </a:rPr>
                        <m:t>)=</m:t>
                      </m:r>
                      <m:r>
                        <a:rPr lang="en-US" altLang="zh-CN" b="0" i="1">
                          <a:latin typeface="Cambria Math" panose="02040503050406030204" pitchFamily="18" charset="0"/>
                        </a:rPr>
                        <m:t>𝑏</m:t>
                      </m:r>
                      <m:r>
                        <a:rPr lang="en-US" altLang="zh-CN" i="1">
                          <a:latin typeface="Cambria Math" panose="02040503050406030204" pitchFamily="18" charset="0"/>
                        </a:rPr>
                        <m:t>+</m:t>
                      </m:r>
                      <m:sSub>
                        <m:sSubPr>
                          <m:ctrlPr>
                            <a:rPr lang="zh-CN" altLang="zh-CN" i="1">
                              <a:latin typeface="Cambria Math"/>
                            </a:rPr>
                          </m:ctrlPr>
                        </m:sSubPr>
                        <m:e>
                          <m:r>
                            <a:rPr lang="en-US" altLang="zh-CN" b="0" i="1">
                              <a:latin typeface="Cambria Math" panose="02040503050406030204" pitchFamily="18" charset="0"/>
                            </a:rPr>
                            <m:t>𝑤</m:t>
                          </m:r>
                        </m:e>
                        <m:sub>
                          <m:r>
                            <a:rPr lang="en-US" altLang="zh-CN" i="1">
                              <a:latin typeface="Cambria Math" panose="02040503050406030204" pitchFamily="18" charset="0"/>
                            </a:rPr>
                            <m:t>1</m:t>
                          </m:r>
                        </m:sub>
                      </m:sSub>
                      <m:sSub>
                        <m:sSubPr>
                          <m:ctrlPr>
                            <a:rPr lang="zh-CN" altLang="zh-CN" i="1">
                              <a:latin typeface="Cambria Math"/>
                            </a:rPr>
                          </m:ctrlPr>
                        </m:sSubPr>
                        <m:e>
                          <m:r>
                            <a:rPr lang="en-US" altLang="zh-CN" i="1">
                              <a:latin typeface="Cambria Math" panose="02040503050406030204" pitchFamily="18" charset="0"/>
                            </a:rPr>
                            <m:t>𝑥</m:t>
                          </m:r>
                        </m:e>
                        <m:sub>
                          <m:r>
                            <m:rPr>
                              <m:sty m:val="p"/>
                            </m:rPr>
                            <a:rPr lang="en-US" altLang="zh-CN" i="1">
                              <a:latin typeface="Cambria Math" panose="02040503050406030204" pitchFamily="18" charset="0"/>
                            </a:rPr>
                            <m:t>i</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a:rPr>
                          </m:ctrlPr>
                        </m:sSubPr>
                        <m:e>
                          <m:r>
                            <a:rPr lang="en-US" altLang="zh-CN" b="0" i="1">
                              <a:latin typeface="Cambria Math" panose="02040503050406030204" pitchFamily="18" charset="0"/>
                            </a:rPr>
                            <m:t>𝑤</m:t>
                          </m:r>
                        </m:e>
                        <m:sub>
                          <m:r>
                            <a:rPr lang="en-US" altLang="zh-CN" i="1">
                              <a:latin typeface="Cambria Math" panose="02040503050406030204" pitchFamily="18" charset="0"/>
                            </a:rPr>
                            <m:t>2</m:t>
                          </m:r>
                        </m:sub>
                      </m:sSub>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𝒊</m:t>
                          </m:r>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a:rPr>
                          </m:ctrlPr>
                        </m:sSubPr>
                        <m:e>
                          <m:r>
                            <a:rPr lang="en-US" altLang="zh-CN" b="0" i="1">
                              <a:latin typeface="Cambria Math" panose="02040503050406030204" pitchFamily="18" charset="0"/>
                            </a:rPr>
                            <m:t>𝑤</m:t>
                          </m:r>
                        </m:e>
                        <m:sub>
                          <m:r>
                            <a:rPr lang="en-US" altLang="zh-CN" i="1">
                              <a:latin typeface="Cambria Math" panose="02040503050406030204" pitchFamily="18" charset="0"/>
                            </a:rPr>
                            <m:t>𝒅</m:t>
                          </m:r>
                        </m:sub>
                      </m:sSub>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𝒊𝒅</m:t>
                          </m:r>
                        </m:sub>
                      </m:sSub>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690537" y="3795886"/>
                <a:ext cx="5454606" cy="369332"/>
              </a:xfrm>
              <a:prstGeom prst="rect">
                <a:avLst/>
              </a:prstGeom>
              <a:blipFill>
                <a:blip r:embed="rId5"/>
                <a:stretch>
                  <a:fillRect b="-15000"/>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FD692F0A-B5E8-AE6C-DF32-50584B913923}"/>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zh-CN" altLang="en-US" sz="2400" b="1" dirty="0">
                <a:latin typeface="+mj-ea"/>
              </a:rPr>
              <a:t>多元线性回归</a:t>
            </a:r>
          </a:p>
        </p:txBody>
      </p:sp>
    </p:spTree>
    <p:extLst>
      <p:ext uri="{BB962C8B-B14F-4D97-AF65-F5344CB8AC3E}">
        <p14:creationId xmlns:p14="http://schemas.microsoft.com/office/powerpoint/2010/main" val="1773128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056784" cy="3874120"/>
          </a:xfrm>
          <a:prstGeom prst="rect">
            <a:avLst/>
          </a:prstGeom>
        </p:spPr>
        <p:txBody>
          <a:bodyPr/>
          <a:lstStyle/>
          <a:p>
            <a:pPr algn="just">
              <a:lnSpc>
                <a:spcPct val="150000"/>
              </a:lnSpc>
              <a:buFont typeface="Wingdings" panose="05000000000000000000" pitchFamily="2" charset="2"/>
              <a:buChar char="l"/>
            </a:pPr>
            <a:r>
              <a:rPr lang="en-US" altLang="zh-CN" sz="1800" dirty="0" err="1">
                <a:latin typeface="+mj-ea"/>
                <a:ea typeface="+mj-ea"/>
              </a:rPr>
              <a:t>Sklearn</a:t>
            </a:r>
            <a:r>
              <a:rPr lang="zh-CN" altLang="en-US" sz="1800" dirty="0">
                <a:latin typeface="+mj-ea"/>
                <a:ea typeface="+mj-ea"/>
              </a:rPr>
              <a:t>实现线性回归</a:t>
            </a:r>
            <a:endParaRPr lang="en-US" altLang="zh-CN" sz="1800" dirty="0">
              <a:latin typeface="+mj-ea"/>
              <a:ea typeface="+mj-ea"/>
            </a:endParaRPr>
          </a:p>
          <a:p>
            <a:pPr lvl="1" algn="just">
              <a:lnSpc>
                <a:spcPct val="100000"/>
              </a:lnSpc>
              <a:buFont typeface="Wingdings" panose="05000000000000000000" pitchFamily="2" charset="2"/>
              <a:buChar char="u"/>
            </a:pPr>
            <a:r>
              <a:rPr lang="zh-CN" altLang="en-US" dirty="0">
                <a:latin typeface="Microsoft YaHei Light" panose="020B0502040204020203" pitchFamily="34" charset="-122"/>
                <a:ea typeface="Microsoft YaHei Light" panose="020B0502040204020203" pitchFamily="34" charset="-122"/>
              </a:rPr>
              <a:t>下面讲解如何采用</a:t>
            </a:r>
            <a:r>
              <a:rPr lang="en-US" altLang="zh-CN" dirty="0" err="1">
                <a:latin typeface="Microsoft YaHei Light" panose="020B0502040204020203" pitchFamily="34" charset="-122"/>
                <a:ea typeface="Microsoft YaHei Light" panose="020B0502040204020203" pitchFamily="34" charset="-122"/>
              </a:rPr>
              <a:t>Python+Sklearn</a:t>
            </a:r>
            <a:r>
              <a:rPr lang="zh-CN" altLang="en-US" dirty="0">
                <a:latin typeface="Microsoft YaHei Light" panose="020B0502040204020203" pitchFamily="34" charset="-122"/>
                <a:ea typeface="Microsoft YaHei Light" panose="020B0502040204020203" pitchFamily="34" charset="-122"/>
              </a:rPr>
              <a:t>为波士顿住房数据集构建多元线性回归模型。</a:t>
            </a:r>
          </a:p>
          <a:p>
            <a:pPr lvl="1" algn="just">
              <a:lnSpc>
                <a:spcPct val="100000"/>
              </a:lnSpc>
              <a:buFont typeface="Wingdings" panose="05000000000000000000" pitchFamily="2" charset="2"/>
              <a:buChar char="u"/>
            </a:pPr>
            <a:r>
              <a:rPr lang="en-US" altLang="zh-CN" dirty="0" err="1">
                <a:latin typeface="Microsoft YaHei Light" panose="020B0502040204020203" pitchFamily="34" charset="-122"/>
                <a:ea typeface="Microsoft YaHei Light" panose="020B0502040204020203" pitchFamily="34" charset="-122"/>
              </a:rPr>
              <a:t>Sklearn</a:t>
            </a:r>
            <a:r>
              <a:rPr lang="zh-CN" altLang="en-US" dirty="0">
                <a:latin typeface="Microsoft YaHei Light" panose="020B0502040204020203" pitchFamily="34" charset="-122"/>
                <a:ea typeface="Microsoft YaHei Light" panose="020B0502040204020203" pitchFamily="34" charset="-122"/>
              </a:rPr>
              <a:t>库的</a:t>
            </a:r>
            <a:r>
              <a:rPr lang="en-US" altLang="zh-CN" dirty="0" err="1">
                <a:latin typeface="Microsoft YaHei Light" panose="020B0502040204020203" pitchFamily="34" charset="-122"/>
                <a:ea typeface="Microsoft YaHei Light" panose="020B0502040204020203" pitchFamily="34" charset="-122"/>
              </a:rPr>
              <a:t>linear_model</a:t>
            </a:r>
            <a:r>
              <a:rPr lang="zh-CN" altLang="en-US" dirty="0">
                <a:latin typeface="Microsoft YaHei Light" panose="020B0502040204020203" pitchFamily="34" charset="-122"/>
                <a:ea typeface="Microsoft YaHei Light" panose="020B0502040204020203" pitchFamily="34" charset="-122"/>
              </a:rPr>
              <a:t>模块中拥有可以直接使用的线性回归模型（</a:t>
            </a:r>
            <a:r>
              <a:rPr lang="en-US" altLang="zh-CN" dirty="0" err="1">
                <a:latin typeface="Microsoft YaHei Light" panose="020B0502040204020203" pitchFamily="34" charset="-122"/>
                <a:ea typeface="Microsoft YaHei Light" panose="020B0502040204020203" pitchFamily="34" charset="-122"/>
              </a:rPr>
              <a:t>LinearRegression</a:t>
            </a:r>
            <a:r>
              <a:rPr lang="zh-CN" altLang="en-US" dirty="0">
                <a:latin typeface="Microsoft YaHei Light" panose="020B0502040204020203" pitchFamily="34" charset="-122"/>
                <a:ea typeface="Microsoft YaHei Light" panose="020B0502040204020203" pitchFamily="34" charset="-122"/>
              </a:rPr>
              <a:t>），需要将数据集导入，然后放入模型进行训练。所以采用</a:t>
            </a:r>
            <a:r>
              <a:rPr lang="en-US" altLang="zh-CN" dirty="0" err="1">
                <a:latin typeface="Microsoft YaHei Light" panose="020B0502040204020203" pitchFamily="34" charset="-122"/>
                <a:ea typeface="Microsoft YaHei Light" panose="020B0502040204020203" pitchFamily="34" charset="-122"/>
              </a:rPr>
              <a:t>Sklearn</a:t>
            </a:r>
            <a:r>
              <a:rPr lang="zh-CN" altLang="en-US" dirty="0">
                <a:latin typeface="Microsoft YaHei Light" panose="020B0502040204020203" pitchFamily="34" charset="-122"/>
                <a:ea typeface="Microsoft YaHei Light" panose="020B0502040204020203" pitchFamily="34" charset="-122"/>
              </a:rPr>
              <a:t>进行多元回归模型的构建只需以下步骤：</a:t>
            </a:r>
          </a:p>
          <a:p>
            <a:pPr lvl="2" algn="just">
              <a:lnSpc>
                <a:spcPct val="100000"/>
              </a:lnSpc>
            </a:pPr>
            <a:r>
              <a:rPr lang="zh-CN" altLang="en-US" dirty="0">
                <a:latin typeface="Microsoft YaHei Light" panose="020B0502040204020203" pitchFamily="34" charset="-122"/>
                <a:ea typeface="Microsoft YaHei Light" panose="020B0502040204020203" pitchFamily="34" charset="-122"/>
              </a:rPr>
              <a:t>获取数据集</a:t>
            </a:r>
            <a:r>
              <a:rPr lang="en-US" altLang="zh-CN" dirty="0">
                <a:latin typeface="Microsoft YaHei Light" panose="020B0502040204020203" pitchFamily="34" charset="-122"/>
                <a:ea typeface="Microsoft YaHei Light" panose="020B0502040204020203" pitchFamily="34" charset="-122"/>
              </a:rPr>
              <a:t>:</a:t>
            </a:r>
            <a:r>
              <a:rPr lang="en-US" altLang="zh-CN" dirty="0" err="1">
                <a:latin typeface="Microsoft YaHei Light" panose="020B0502040204020203" pitchFamily="34" charset="-122"/>
                <a:ea typeface="Microsoft YaHei Light" panose="020B0502040204020203" pitchFamily="34" charset="-122"/>
              </a:rPr>
              <a:t>Sklearn</a:t>
            </a:r>
            <a:r>
              <a:rPr lang="zh-CN" altLang="en-US" dirty="0">
                <a:latin typeface="Microsoft YaHei Light" panose="020B0502040204020203" pitchFamily="34" charset="-122"/>
                <a:ea typeface="Microsoft YaHei Light" panose="020B0502040204020203" pitchFamily="34" charset="-122"/>
              </a:rPr>
              <a:t>库的</a:t>
            </a:r>
            <a:r>
              <a:rPr lang="en-US" altLang="zh-CN" dirty="0">
                <a:latin typeface="Microsoft YaHei Light" panose="020B0502040204020203" pitchFamily="34" charset="-122"/>
                <a:ea typeface="Microsoft YaHei Light" panose="020B0502040204020203" pitchFamily="34" charset="-122"/>
              </a:rPr>
              <a:t>datasets</a:t>
            </a:r>
            <a:r>
              <a:rPr lang="zh-CN" altLang="en-US" dirty="0">
                <a:latin typeface="Microsoft YaHei Light" panose="020B0502040204020203" pitchFamily="34" charset="-122"/>
                <a:ea typeface="Microsoft YaHei Light" panose="020B0502040204020203" pitchFamily="34" charset="-122"/>
              </a:rPr>
              <a:t>包含有</a:t>
            </a:r>
            <a:r>
              <a:rPr lang="en-US" altLang="zh-CN" dirty="0">
                <a:latin typeface="Microsoft YaHei Light" panose="020B0502040204020203" pitchFamily="34" charset="-122"/>
                <a:ea typeface="Microsoft YaHei Light" panose="020B0502040204020203" pitchFamily="34" charset="-122"/>
              </a:rPr>
              <a:t>Boston</a:t>
            </a:r>
            <a:r>
              <a:rPr lang="zh-CN" altLang="en-US" dirty="0">
                <a:latin typeface="Microsoft YaHei Light" panose="020B0502040204020203" pitchFamily="34" charset="-122"/>
                <a:ea typeface="Microsoft YaHei Light" panose="020B0502040204020203" pitchFamily="34" charset="-122"/>
              </a:rPr>
              <a:t>数据集，直接导入即可；</a:t>
            </a:r>
          </a:p>
          <a:p>
            <a:pPr lvl="2" algn="just">
              <a:lnSpc>
                <a:spcPct val="100000"/>
              </a:lnSpc>
            </a:pPr>
            <a:r>
              <a:rPr lang="zh-CN" altLang="en-US" dirty="0">
                <a:latin typeface="Microsoft YaHei Light" panose="020B0502040204020203" pitchFamily="34" charset="-122"/>
                <a:ea typeface="Microsoft YaHei Light" panose="020B0502040204020203" pitchFamily="34" charset="-122"/>
              </a:rPr>
              <a:t>构建多元回归模型：导入</a:t>
            </a:r>
            <a:r>
              <a:rPr lang="en-US" altLang="zh-CN" dirty="0" err="1">
                <a:latin typeface="Microsoft YaHei Light" panose="020B0502040204020203" pitchFamily="34" charset="-122"/>
                <a:ea typeface="Microsoft YaHei Light" panose="020B0502040204020203" pitchFamily="34" charset="-122"/>
              </a:rPr>
              <a:t>LinearRegression</a:t>
            </a:r>
            <a:r>
              <a:rPr lang="zh-CN" altLang="en-US" dirty="0">
                <a:latin typeface="Microsoft YaHei Light" panose="020B0502040204020203" pitchFamily="34" charset="-122"/>
                <a:ea typeface="Microsoft YaHei Light" panose="020B0502040204020203" pitchFamily="34" charset="-122"/>
              </a:rPr>
              <a:t>，采用</a:t>
            </a:r>
            <a:r>
              <a:rPr lang="en-US" altLang="zh-CN" dirty="0" err="1">
                <a:latin typeface="Microsoft YaHei Light" panose="020B0502040204020203" pitchFamily="34" charset="-122"/>
                <a:ea typeface="Microsoft YaHei Light" panose="020B0502040204020203" pitchFamily="34" charset="-122"/>
              </a:rPr>
              <a:t>cross_cal_predict</a:t>
            </a:r>
            <a:r>
              <a:rPr lang="zh-CN" altLang="en-US" dirty="0">
                <a:latin typeface="Microsoft YaHei Light" panose="020B0502040204020203" pitchFamily="34" charset="-122"/>
                <a:ea typeface="Microsoft YaHei Light" panose="020B0502040204020203" pitchFamily="34" charset="-122"/>
              </a:rPr>
              <a:t>进行十折交叉验证并返回预测结果；</a:t>
            </a:r>
          </a:p>
          <a:p>
            <a:pPr lvl="2" algn="just">
              <a:lnSpc>
                <a:spcPct val="100000"/>
              </a:lnSpc>
            </a:pPr>
            <a:r>
              <a:rPr lang="zh-CN" altLang="en-US" dirty="0">
                <a:latin typeface="Microsoft YaHei Light" panose="020B0502040204020203" pitchFamily="34" charset="-122"/>
                <a:ea typeface="Microsoft YaHei Light" panose="020B0502040204020203" pitchFamily="34" charset="-122"/>
              </a:rPr>
              <a:t>预测结果与结果可视化：采用</a:t>
            </a:r>
            <a:r>
              <a:rPr lang="en-US" altLang="zh-CN" dirty="0" err="1">
                <a:latin typeface="Microsoft YaHei Light" panose="020B0502040204020203" pitchFamily="34" charset="-122"/>
                <a:ea typeface="Microsoft YaHei Light" panose="020B0502040204020203" pitchFamily="34" charset="-122"/>
              </a:rPr>
              <a:t>matplotlib</a:t>
            </a:r>
            <a:r>
              <a:rPr lang="zh-CN" altLang="en-US" dirty="0">
                <a:latin typeface="Microsoft YaHei Light" panose="020B0502040204020203" pitchFamily="34" charset="-122"/>
                <a:ea typeface="Microsoft YaHei Light" panose="020B0502040204020203" pitchFamily="34" charset="-122"/>
              </a:rPr>
              <a:t>绘制预测值与真实值的散点图，并使用</a:t>
            </a:r>
            <a:r>
              <a:rPr lang="en-US" altLang="zh-CN" dirty="0" err="1">
                <a:latin typeface="Microsoft YaHei Light" panose="020B0502040204020203" pitchFamily="34" charset="-122"/>
                <a:ea typeface="Microsoft YaHei Light" panose="020B0502040204020203" pitchFamily="34" charset="-122"/>
              </a:rPr>
              <a:t>matplotlib.pyplot.show</a:t>
            </a:r>
            <a:r>
              <a:rPr lang="en-US" altLang="zh-C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演示</a:t>
            </a:r>
            <a:r>
              <a:rPr lang="en-US" altLang="zh-CN" dirty="0">
                <a:latin typeface="Microsoft YaHei Light" panose="020B0502040204020203" pitchFamily="34" charset="-122"/>
                <a:ea typeface="Microsoft YaHei Light" panose="020B0502040204020203" pitchFamily="34" charset="-122"/>
              </a:rPr>
              <a:t>,</a:t>
            </a:r>
            <a:r>
              <a:rPr lang="zh-CN" altLang="en-US" dirty="0">
                <a:latin typeface="Microsoft YaHei Light" panose="020B0502040204020203" pitchFamily="34" charset="-122"/>
                <a:ea typeface="Microsoft YaHei Light" panose="020B0502040204020203" pitchFamily="34" charset="-122"/>
              </a:rPr>
              <a:t>其中横轴为准确值，纵轴为预测值。其中横轴与纵轴相等代表预测值准确，即点位于直线之上，预测值在直线之上或之下代表预测过高或过低。</a:t>
            </a:r>
          </a:p>
          <a:p>
            <a:pPr lvl="1" algn="just">
              <a:lnSpc>
                <a:spcPct val="100000"/>
              </a:lnSpc>
            </a:pPr>
            <a:endParaRPr lang="en-US" altLang="zh-CN" sz="1800" dirty="0">
              <a:latin typeface="Microsoft YaHei Light" panose="020B0502040204020203" pitchFamily="34" charset="-122"/>
              <a:ea typeface="Microsoft YaHei Light" panose="020B0502040204020203" pitchFamily="34" charset="-122"/>
            </a:endParaRPr>
          </a:p>
          <a:p>
            <a:pPr lvl="1" algn="just">
              <a:lnSpc>
                <a:spcPct val="100000"/>
              </a:lnSpc>
            </a:pPr>
            <a:endParaRPr lang="en-US" altLang="zh-CN" sz="1800" dirty="0">
              <a:latin typeface="Microsoft YaHei Light" panose="020B0502040204020203" pitchFamily="34" charset="-122"/>
              <a:ea typeface="Microsoft YaHei Light" panose="020B0502040204020203" pitchFamily="34" charset="-122"/>
            </a:endParaRPr>
          </a:p>
        </p:txBody>
      </p:sp>
      <p:sp>
        <p:nvSpPr>
          <p:cNvPr id="2" name="标题 1">
            <a:extLst>
              <a:ext uri="{FF2B5EF4-FFF2-40B4-BE49-F238E27FC236}">
                <a16:creationId xmlns:a16="http://schemas.microsoft.com/office/drawing/2014/main" xmlns="" id="{0A4D5AE5-6357-0ACE-79D0-2F07B8C055D2}"/>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en-US" altLang="zh-CN" sz="2400" b="1" dirty="0">
                <a:latin typeface="+mj-ea"/>
              </a:rPr>
              <a:t>2.2  </a:t>
            </a:r>
            <a:r>
              <a:rPr kumimoji="1" lang="zh-CN" altLang="en-US" sz="2400" b="1" dirty="0">
                <a:latin typeface="+mj-ea"/>
              </a:rPr>
              <a:t>线性回归</a:t>
            </a:r>
          </a:p>
        </p:txBody>
      </p:sp>
    </p:spTree>
    <p:extLst>
      <p:ext uri="{BB962C8B-B14F-4D97-AF65-F5344CB8AC3E}">
        <p14:creationId xmlns:p14="http://schemas.microsoft.com/office/powerpoint/2010/main" val="12147905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p:cNvGraphicFramePr>
            <a:graphicFrameLocks noGrp="1"/>
          </p:cNvGraphicFramePr>
          <p:nvPr>
            <p:ph idx="4294967295"/>
            <p:extLst>
              <p:ext uri="{D42A27DB-BD31-4B8C-83A1-F6EECF244321}">
                <p14:modId xmlns:p14="http://schemas.microsoft.com/office/powerpoint/2010/main" val="396828851"/>
              </p:ext>
            </p:extLst>
          </p:nvPr>
        </p:nvGraphicFramePr>
        <p:xfrm>
          <a:off x="1835696" y="843558"/>
          <a:ext cx="5400600" cy="4024740"/>
        </p:xfrm>
        <a:graphic>
          <a:graphicData uri="http://schemas.openxmlformats.org/drawingml/2006/table">
            <a:tbl>
              <a:tblPr firstRow="1" firstCol="1" bandRow="1">
                <a:tableStyleId>{5C22544A-7EE6-4342-B048-85BDC9FD1C3A}</a:tableStyleId>
              </a:tblPr>
              <a:tblGrid>
                <a:gridCol w="5400600">
                  <a:extLst>
                    <a:ext uri="{9D8B030D-6E8A-4147-A177-3AD203B41FA5}">
                      <a16:colId xmlns:a16="http://schemas.microsoft.com/office/drawing/2014/main" xmlns="" val="20000"/>
                    </a:ext>
                  </a:extLst>
                </a:gridCol>
              </a:tblGrid>
              <a:tr h="211961">
                <a:tc>
                  <a:txBody>
                    <a:bodyPr/>
                    <a:lstStyle/>
                    <a:p>
                      <a:pPr algn="ctr">
                        <a:lnSpc>
                          <a:spcPct val="120000"/>
                        </a:lnSpc>
                        <a:spcAft>
                          <a:spcPts val="0"/>
                        </a:spcAft>
                      </a:pP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solidFill>
                      <a:schemeClr val="accent1">
                        <a:lumMod val="75000"/>
                      </a:schemeClr>
                    </a:solidFill>
                  </a:tcPr>
                </a:tc>
                <a:extLst>
                  <a:ext uri="{0D108BD9-81ED-4DB2-BD59-A6C34878D82A}">
                    <a16:rowId xmlns:a16="http://schemas.microsoft.com/office/drawing/2014/main" xmlns="" val="10000"/>
                  </a:ext>
                </a:extLst>
              </a:tr>
              <a:tr h="3812779">
                <a:tc>
                  <a:txBody>
                    <a:bodyPr/>
                    <a:lstStyle/>
                    <a:p>
                      <a:pPr algn="just">
                        <a:lnSpc>
                          <a:spcPct val="120000"/>
                        </a:lnSpc>
                        <a:spcAft>
                          <a:spcPts val="0"/>
                        </a:spcAft>
                      </a:pPr>
                      <a:r>
                        <a:rPr lang="en-US" sz="1200" kern="100" dirty="0">
                          <a:solidFill>
                            <a:srgbClr val="002060"/>
                          </a:solidFill>
                          <a:effectLst/>
                        </a:rPr>
                        <a:t>from </a:t>
                      </a:r>
                      <a:r>
                        <a:rPr lang="en-US" sz="1200" kern="100" dirty="0" err="1">
                          <a:solidFill>
                            <a:srgbClr val="002060"/>
                          </a:solidFill>
                          <a:effectLst/>
                        </a:rPr>
                        <a:t>sklearn.datasets</a:t>
                      </a:r>
                      <a:r>
                        <a:rPr lang="en-US" sz="1200" kern="100" dirty="0">
                          <a:solidFill>
                            <a:srgbClr val="002060"/>
                          </a:solidFill>
                          <a:effectLst/>
                        </a:rPr>
                        <a:t> import </a:t>
                      </a:r>
                      <a:r>
                        <a:rPr lang="en-US" sz="1200" kern="100" dirty="0" err="1">
                          <a:solidFill>
                            <a:srgbClr val="002060"/>
                          </a:solidFill>
                          <a:effectLst/>
                        </a:rPr>
                        <a:t>load_boston</a:t>
                      </a:r>
                      <a:endParaRPr lang="en-US" sz="1200" kern="100" dirty="0">
                        <a:solidFill>
                          <a:srgbClr val="002060"/>
                        </a:solidFill>
                        <a:effectLst/>
                      </a:endParaRPr>
                    </a:p>
                    <a:p>
                      <a:pPr algn="just">
                        <a:lnSpc>
                          <a:spcPct val="120000"/>
                        </a:lnSpc>
                        <a:spcAft>
                          <a:spcPts val="0"/>
                        </a:spcAft>
                      </a:pPr>
                      <a:r>
                        <a:rPr lang="en-US" sz="1200" kern="100" dirty="0">
                          <a:solidFill>
                            <a:srgbClr val="002060"/>
                          </a:solidFill>
                          <a:effectLst/>
                        </a:rPr>
                        <a:t>from </a:t>
                      </a:r>
                      <a:r>
                        <a:rPr lang="en-US" sz="1200" kern="100" dirty="0" err="1">
                          <a:solidFill>
                            <a:srgbClr val="002060"/>
                          </a:solidFill>
                          <a:effectLst/>
                        </a:rPr>
                        <a:t>sklearn.model_selection</a:t>
                      </a:r>
                      <a:r>
                        <a:rPr lang="en-US" sz="1200" kern="100" dirty="0">
                          <a:solidFill>
                            <a:srgbClr val="002060"/>
                          </a:solidFill>
                          <a:effectLst/>
                        </a:rPr>
                        <a:t> import </a:t>
                      </a:r>
                      <a:r>
                        <a:rPr lang="en-US" sz="1200" kern="100" dirty="0" err="1">
                          <a:solidFill>
                            <a:srgbClr val="002060"/>
                          </a:solidFill>
                          <a:effectLst/>
                        </a:rPr>
                        <a:t>cross_val_predict</a:t>
                      </a:r>
                      <a:endParaRPr lang="en-US" sz="1200" kern="100" dirty="0">
                        <a:solidFill>
                          <a:srgbClr val="002060"/>
                        </a:solidFill>
                        <a:effectLst/>
                      </a:endParaRPr>
                    </a:p>
                    <a:p>
                      <a:pPr algn="just">
                        <a:lnSpc>
                          <a:spcPct val="120000"/>
                        </a:lnSpc>
                        <a:spcAft>
                          <a:spcPts val="0"/>
                        </a:spcAft>
                      </a:pPr>
                      <a:r>
                        <a:rPr lang="en-US" sz="1200" kern="100" dirty="0">
                          <a:solidFill>
                            <a:srgbClr val="002060"/>
                          </a:solidFill>
                          <a:effectLst/>
                        </a:rPr>
                        <a:t>from </a:t>
                      </a:r>
                      <a:r>
                        <a:rPr lang="en-US" sz="1200" kern="100" dirty="0" err="1">
                          <a:solidFill>
                            <a:srgbClr val="002060"/>
                          </a:solidFill>
                          <a:effectLst/>
                        </a:rPr>
                        <a:t>sklearn</a:t>
                      </a:r>
                      <a:r>
                        <a:rPr lang="en-US" sz="1200" kern="100" dirty="0">
                          <a:solidFill>
                            <a:srgbClr val="002060"/>
                          </a:solidFill>
                          <a:effectLst/>
                        </a:rPr>
                        <a:t> import </a:t>
                      </a:r>
                      <a:r>
                        <a:rPr lang="en-US" sz="1200" kern="100" dirty="0" err="1">
                          <a:solidFill>
                            <a:srgbClr val="002060"/>
                          </a:solidFill>
                          <a:effectLst/>
                        </a:rPr>
                        <a:t>linear_model</a:t>
                      </a:r>
                      <a:endParaRPr lang="en-US" sz="1200" kern="100" dirty="0">
                        <a:solidFill>
                          <a:srgbClr val="002060"/>
                        </a:solidFill>
                        <a:effectLst/>
                      </a:endParaRPr>
                    </a:p>
                    <a:p>
                      <a:pPr algn="just">
                        <a:lnSpc>
                          <a:spcPct val="120000"/>
                        </a:lnSpc>
                        <a:spcAft>
                          <a:spcPts val="0"/>
                        </a:spcAft>
                      </a:pPr>
                      <a:r>
                        <a:rPr lang="en-US" sz="1200" kern="100" dirty="0">
                          <a:solidFill>
                            <a:srgbClr val="002060"/>
                          </a:solidFill>
                          <a:effectLst/>
                        </a:rPr>
                        <a:t>import </a:t>
                      </a:r>
                      <a:r>
                        <a:rPr lang="en-US" sz="1200" kern="100" dirty="0" err="1">
                          <a:solidFill>
                            <a:srgbClr val="002060"/>
                          </a:solidFill>
                          <a:effectLst/>
                        </a:rPr>
                        <a:t>matplotlib.pyplot</a:t>
                      </a:r>
                      <a:r>
                        <a:rPr lang="en-US" sz="1200" kern="100" dirty="0">
                          <a:solidFill>
                            <a:srgbClr val="002060"/>
                          </a:solidFill>
                          <a:effectLst/>
                        </a:rPr>
                        <a:t> as </a:t>
                      </a:r>
                      <a:r>
                        <a:rPr lang="en-US" sz="1200" kern="100" dirty="0" err="1">
                          <a:solidFill>
                            <a:srgbClr val="002060"/>
                          </a:solidFill>
                          <a:effectLst/>
                        </a:rPr>
                        <a:t>plt</a:t>
                      </a:r>
                      <a:endParaRPr lang="en-US" sz="1200" kern="100" dirty="0">
                        <a:solidFill>
                          <a:srgbClr val="002060"/>
                        </a:solidFill>
                        <a:effectLst/>
                      </a:endParaRPr>
                    </a:p>
                    <a:p>
                      <a:pPr algn="just">
                        <a:lnSpc>
                          <a:spcPct val="120000"/>
                        </a:lnSpc>
                        <a:spcAft>
                          <a:spcPts val="0"/>
                        </a:spcAft>
                      </a:pPr>
                      <a:r>
                        <a:rPr lang="en-US" sz="1200" kern="100" dirty="0" err="1">
                          <a:solidFill>
                            <a:srgbClr val="002060"/>
                          </a:solidFill>
                          <a:effectLst/>
                        </a:rPr>
                        <a:t>lr</a:t>
                      </a:r>
                      <a:r>
                        <a:rPr lang="en-US" sz="1200" kern="100" dirty="0">
                          <a:solidFill>
                            <a:srgbClr val="002060"/>
                          </a:solidFill>
                          <a:effectLst/>
                        </a:rPr>
                        <a:t> = </a:t>
                      </a:r>
                      <a:r>
                        <a:rPr lang="en-US" sz="1200" kern="100" dirty="0" err="1">
                          <a:solidFill>
                            <a:srgbClr val="002060"/>
                          </a:solidFill>
                          <a:effectLst/>
                        </a:rPr>
                        <a:t>linear_model.LinearRegression</a:t>
                      </a:r>
                      <a:r>
                        <a:rPr lang="en-US" sz="1200" kern="100" dirty="0">
                          <a:solidFill>
                            <a:srgbClr val="002060"/>
                          </a:solidFill>
                          <a:effectLst/>
                        </a:rPr>
                        <a:t>()#</a:t>
                      </a:r>
                      <a:r>
                        <a:rPr lang="zh-CN" altLang="en-US" sz="1200" kern="100" dirty="0">
                          <a:solidFill>
                            <a:srgbClr val="002060"/>
                          </a:solidFill>
                          <a:effectLst/>
                        </a:rPr>
                        <a:t>导入线性回归</a:t>
                      </a:r>
                    </a:p>
                    <a:p>
                      <a:pPr algn="just">
                        <a:lnSpc>
                          <a:spcPct val="120000"/>
                        </a:lnSpc>
                        <a:spcAft>
                          <a:spcPts val="0"/>
                        </a:spcAft>
                      </a:pPr>
                      <a:r>
                        <a:rPr lang="en-US" sz="1200" kern="100" dirty="0">
                          <a:solidFill>
                            <a:srgbClr val="002060"/>
                          </a:solidFill>
                          <a:effectLst/>
                        </a:rPr>
                        <a:t>y = </a:t>
                      </a:r>
                      <a:r>
                        <a:rPr lang="en-US" sz="1200" kern="100" dirty="0" err="1">
                          <a:solidFill>
                            <a:srgbClr val="002060"/>
                          </a:solidFill>
                          <a:effectLst/>
                        </a:rPr>
                        <a:t>load_boston</a:t>
                      </a:r>
                      <a:r>
                        <a:rPr lang="en-US" sz="1200" kern="100" dirty="0">
                          <a:solidFill>
                            <a:srgbClr val="002060"/>
                          </a:solidFill>
                          <a:effectLst/>
                        </a:rPr>
                        <a:t>().target#</a:t>
                      </a:r>
                      <a:r>
                        <a:rPr lang="zh-CN" altLang="en-US" sz="1200" kern="100" dirty="0">
                          <a:solidFill>
                            <a:srgbClr val="002060"/>
                          </a:solidFill>
                          <a:effectLst/>
                        </a:rPr>
                        <a:t>导入</a:t>
                      </a:r>
                      <a:r>
                        <a:rPr lang="en-US" sz="1200" kern="100" dirty="0">
                          <a:solidFill>
                            <a:srgbClr val="002060"/>
                          </a:solidFill>
                          <a:effectLst/>
                        </a:rPr>
                        <a:t>Boston</a:t>
                      </a:r>
                      <a:r>
                        <a:rPr lang="zh-CN" altLang="en-US" sz="1200" kern="100" dirty="0">
                          <a:solidFill>
                            <a:srgbClr val="002060"/>
                          </a:solidFill>
                          <a:effectLst/>
                        </a:rPr>
                        <a:t>的回归值</a:t>
                      </a:r>
                    </a:p>
                    <a:p>
                      <a:pPr algn="just">
                        <a:lnSpc>
                          <a:spcPct val="120000"/>
                        </a:lnSpc>
                        <a:spcAft>
                          <a:spcPts val="0"/>
                        </a:spcAft>
                      </a:pPr>
                      <a:r>
                        <a:rPr lang="en-US" altLang="zh-CN" sz="1200" kern="100" dirty="0">
                          <a:solidFill>
                            <a:srgbClr val="002060"/>
                          </a:solidFill>
                          <a:effectLst/>
                        </a:rPr>
                        <a:t># </a:t>
                      </a:r>
                      <a:r>
                        <a:rPr lang="en-US" sz="1200" kern="100" dirty="0">
                          <a:solidFill>
                            <a:srgbClr val="002060"/>
                          </a:solidFill>
                          <a:effectLst/>
                        </a:rPr>
                        <a:t>predicted</a:t>
                      </a:r>
                      <a:r>
                        <a:rPr lang="zh-CN" altLang="en-US" sz="1200" kern="100" dirty="0">
                          <a:solidFill>
                            <a:srgbClr val="002060"/>
                          </a:solidFill>
                          <a:effectLst/>
                        </a:rPr>
                        <a:t>返回预测结果</a:t>
                      </a:r>
                    </a:p>
                    <a:p>
                      <a:pPr algn="just">
                        <a:lnSpc>
                          <a:spcPct val="120000"/>
                        </a:lnSpc>
                        <a:spcAft>
                          <a:spcPts val="0"/>
                        </a:spcAft>
                      </a:pPr>
                      <a:r>
                        <a:rPr lang="en-US" sz="1200" kern="100" dirty="0">
                          <a:solidFill>
                            <a:srgbClr val="002060"/>
                          </a:solidFill>
                          <a:effectLst/>
                        </a:rPr>
                        <a:t>predicted = </a:t>
                      </a:r>
                      <a:r>
                        <a:rPr lang="en-US" sz="1200" kern="100" dirty="0" err="1">
                          <a:solidFill>
                            <a:srgbClr val="002060"/>
                          </a:solidFill>
                          <a:effectLst/>
                        </a:rPr>
                        <a:t>cross_val_predict</a:t>
                      </a:r>
                      <a:r>
                        <a:rPr lang="en-US" sz="1200" kern="100" dirty="0">
                          <a:solidFill>
                            <a:srgbClr val="002060"/>
                          </a:solidFill>
                          <a:effectLst/>
                        </a:rPr>
                        <a:t>(</a:t>
                      </a:r>
                      <a:r>
                        <a:rPr lang="en-US" sz="1200" kern="100" dirty="0" err="1">
                          <a:solidFill>
                            <a:srgbClr val="002060"/>
                          </a:solidFill>
                          <a:effectLst/>
                        </a:rPr>
                        <a:t>lr</a:t>
                      </a:r>
                      <a:r>
                        <a:rPr lang="en-US" sz="1200" kern="100" dirty="0">
                          <a:solidFill>
                            <a:srgbClr val="002060"/>
                          </a:solidFill>
                          <a:effectLst/>
                        </a:rPr>
                        <a:t>, </a:t>
                      </a:r>
                      <a:r>
                        <a:rPr lang="en-US" sz="1200" kern="100" dirty="0" err="1">
                          <a:solidFill>
                            <a:srgbClr val="002060"/>
                          </a:solidFill>
                          <a:effectLst/>
                        </a:rPr>
                        <a:t>load_boston</a:t>
                      </a:r>
                      <a:r>
                        <a:rPr lang="en-US" sz="1200" kern="100" dirty="0">
                          <a:solidFill>
                            <a:srgbClr val="002060"/>
                          </a:solidFill>
                          <a:effectLst/>
                        </a:rPr>
                        <a:t>().data, y, cv=10)#</a:t>
                      </a:r>
                      <a:r>
                        <a:rPr lang="zh-CN" altLang="en-US" sz="1200" kern="100" dirty="0">
                          <a:solidFill>
                            <a:srgbClr val="002060"/>
                          </a:solidFill>
                          <a:effectLst/>
                        </a:rPr>
                        <a:t>十折交叉验证</a:t>
                      </a:r>
                    </a:p>
                    <a:p>
                      <a:pPr algn="just">
                        <a:lnSpc>
                          <a:spcPct val="120000"/>
                        </a:lnSpc>
                        <a:spcAft>
                          <a:spcPts val="0"/>
                        </a:spcAft>
                      </a:pPr>
                      <a:r>
                        <a:rPr lang="en-US" sz="1200" kern="100" dirty="0">
                          <a:solidFill>
                            <a:srgbClr val="002060"/>
                          </a:solidFill>
                          <a:effectLst/>
                        </a:rPr>
                        <a:t>fig, ax = </a:t>
                      </a:r>
                      <a:r>
                        <a:rPr lang="en-US" sz="1200" kern="100" dirty="0" err="1">
                          <a:solidFill>
                            <a:srgbClr val="002060"/>
                          </a:solidFill>
                          <a:effectLst/>
                        </a:rPr>
                        <a:t>plt.subplots</a:t>
                      </a:r>
                      <a:r>
                        <a:rPr lang="en-US" sz="1200" kern="100" dirty="0">
                          <a:solidFill>
                            <a:srgbClr val="002060"/>
                          </a:solidFill>
                          <a:effectLst/>
                        </a:rPr>
                        <a:t>()</a:t>
                      </a:r>
                    </a:p>
                    <a:p>
                      <a:pPr algn="just">
                        <a:lnSpc>
                          <a:spcPct val="120000"/>
                        </a:lnSpc>
                        <a:spcAft>
                          <a:spcPts val="0"/>
                        </a:spcAft>
                      </a:pPr>
                      <a:r>
                        <a:rPr lang="en-US" sz="1200" kern="100" dirty="0" err="1">
                          <a:solidFill>
                            <a:srgbClr val="002060"/>
                          </a:solidFill>
                          <a:effectLst/>
                        </a:rPr>
                        <a:t>ax.scatter</a:t>
                      </a:r>
                      <a:r>
                        <a:rPr lang="en-US" sz="1200" kern="100" dirty="0">
                          <a:solidFill>
                            <a:srgbClr val="002060"/>
                          </a:solidFill>
                          <a:effectLst/>
                        </a:rPr>
                        <a:t>(y, predicted, </a:t>
                      </a:r>
                      <a:r>
                        <a:rPr lang="en-US" sz="1200" kern="100" dirty="0" err="1">
                          <a:solidFill>
                            <a:srgbClr val="002060"/>
                          </a:solidFill>
                          <a:effectLst/>
                        </a:rPr>
                        <a:t>edgecolors</a:t>
                      </a:r>
                      <a:r>
                        <a:rPr lang="en-US" sz="1200" kern="100" dirty="0">
                          <a:solidFill>
                            <a:srgbClr val="002060"/>
                          </a:solidFill>
                          <a:effectLst/>
                        </a:rPr>
                        <a:t>=(0, 0, 0))</a:t>
                      </a:r>
                    </a:p>
                    <a:p>
                      <a:pPr algn="just">
                        <a:lnSpc>
                          <a:spcPct val="120000"/>
                        </a:lnSpc>
                        <a:spcAft>
                          <a:spcPts val="0"/>
                        </a:spcAft>
                      </a:pPr>
                      <a:r>
                        <a:rPr lang="en-US" sz="1200" kern="100" dirty="0" err="1">
                          <a:solidFill>
                            <a:srgbClr val="002060"/>
                          </a:solidFill>
                          <a:effectLst/>
                        </a:rPr>
                        <a:t>ax.plot</a:t>
                      </a:r>
                      <a:r>
                        <a:rPr lang="en-US" sz="1200" kern="100" dirty="0">
                          <a:solidFill>
                            <a:srgbClr val="002060"/>
                          </a:solidFill>
                          <a:effectLst/>
                        </a:rPr>
                        <a:t>([</a:t>
                      </a:r>
                      <a:r>
                        <a:rPr lang="en-US" sz="1200" kern="100" dirty="0" err="1">
                          <a:solidFill>
                            <a:srgbClr val="002060"/>
                          </a:solidFill>
                          <a:effectLst/>
                        </a:rPr>
                        <a:t>y.min</a:t>
                      </a:r>
                      <a:r>
                        <a:rPr lang="en-US" sz="1200" kern="100" dirty="0">
                          <a:solidFill>
                            <a:srgbClr val="002060"/>
                          </a:solidFill>
                          <a:effectLst/>
                        </a:rPr>
                        <a:t>(), </a:t>
                      </a:r>
                      <a:r>
                        <a:rPr lang="en-US" sz="1200" kern="100" dirty="0" err="1">
                          <a:solidFill>
                            <a:srgbClr val="002060"/>
                          </a:solidFill>
                          <a:effectLst/>
                        </a:rPr>
                        <a:t>y.max</a:t>
                      </a:r>
                      <a:r>
                        <a:rPr lang="en-US" sz="1200" kern="100" dirty="0">
                          <a:solidFill>
                            <a:srgbClr val="002060"/>
                          </a:solidFill>
                          <a:effectLst/>
                        </a:rPr>
                        <a:t>()], [</a:t>
                      </a:r>
                      <a:r>
                        <a:rPr lang="en-US" sz="1200" kern="100" dirty="0" err="1">
                          <a:solidFill>
                            <a:srgbClr val="002060"/>
                          </a:solidFill>
                          <a:effectLst/>
                        </a:rPr>
                        <a:t>y.min</a:t>
                      </a:r>
                      <a:r>
                        <a:rPr lang="en-US" sz="1200" kern="100" dirty="0">
                          <a:solidFill>
                            <a:srgbClr val="002060"/>
                          </a:solidFill>
                          <a:effectLst/>
                        </a:rPr>
                        <a:t>(), </a:t>
                      </a:r>
                      <a:r>
                        <a:rPr lang="en-US" sz="1200" kern="100" dirty="0" err="1">
                          <a:solidFill>
                            <a:srgbClr val="002060"/>
                          </a:solidFill>
                          <a:effectLst/>
                        </a:rPr>
                        <a:t>y.max</a:t>
                      </a:r>
                      <a:r>
                        <a:rPr lang="en-US" sz="1200" kern="100" dirty="0">
                          <a:solidFill>
                            <a:srgbClr val="002060"/>
                          </a:solidFill>
                          <a:effectLst/>
                        </a:rPr>
                        <a:t>()], 'k-', </a:t>
                      </a:r>
                      <a:r>
                        <a:rPr lang="en-US" sz="1200" kern="100" dirty="0" err="1">
                          <a:solidFill>
                            <a:srgbClr val="002060"/>
                          </a:solidFill>
                          <a:effectLst/>
                        </a:rPr>
                        <a:t>lw</a:t>
                      </a:r>
                      <a:r>
                        <a:rPr lang="en-US" sz="1200" kern="100" dirty="0">
                          <a:solidFill>
                            <a:srgbClr val="002060"/>
                          </a:solidFill>
                          <a:effectLst/>
                        </a:rPr>
                        <a:t>=4)</a:t>
                      </a:r>
                    </a:p>
                    <a:p>
                      <a:pPr algn="just">
                        <a:lnSpc>
                          <a:spcPct val="120000"/>
                        </a:lnSpc>
                        <a:spcAft>
                          <a:spcPts val="0"/>
                        </a:spcAft>
                      </a:pPr>
                      <a:r>
                        <a:rPr lang="en-US" sz="1200" kern="100" dirty="0" err="1">
                          <a:solidFill>
                            <a:srgbClr val="002060"/>
                          </a:solidFill>
                          <a:effectLst/>
                        </a:rPr>
                        <a:t>ax.set_xlabel</a:t>
                      </a:r>
                      <a:r>
                        <a:rPr lang="en-US" sz="1200" kern="100" dirty="0">
                          <a:solidFill>
                            <a:srgbClr val="002060"/>
                          </a:solidFill>
                          <a:effectLst/>
                        </a:rPr>
                        <a:t>('Measured')</a:t>
                      </a:r>
                    </a:p>
                    <a:p>
                      <a:pPr algn="just">
                        <a:lnSpc>
                          <a:spcPct val="120000"/>
                        </a:lnSpc>
                        <a:spcAft>
                          <a:spcPts val="0"/>
                        </a:spcAft>
                      </a:pPr>
                      <a:r>
                        <a:rPr lang="en-US" sz="1200" kern="100" dirty="0" err="1">
                          <a:solidFill>
                            <a:srgbClr val="002060"/>
                          </a:solidFill>
                          <a:effectLst/>
                        </a:rPr>
                        <a:t>ax.set_ylabel</a:t>
                      </a:r>
                      <a:r>
                        <a:rPr lang="en-US" sz="1200" kern="100" dirty="0">
                          <a:solidFill>
                            <a:srgbClr val="002060"/>
                          </a:solidFill>
                          <a:effectLst/>
                        </a:rPr>
                        <a:t>('Predicted')</a:t>
                      </a:r>
                    </a:p>
                    <a:p>
                      <a:pPr algn="just">
                        <a:lnSpc>
                          <a:spcPct val="120000"/>
                        </a:lnSpc>
                        <a:spcAft>
                          <a:spcPts val="0"/>
                        </a:spcAft>
                      </a:pPr>
                      <a:r>
                        <a:rPr lang="en-US" sz="1200" kern="100" dirty="0" err="1">
                          <a:solidFill>
                            <a:srgbClr val="002060"/>
                          </a:solidFill>
                          <a:effectLst/>
                        </a:rPr>
                        <a:t>plt.show</a:t>
                      </a:r>
                      <a:r>
                        <a:rPr lang="en-US" sz="1200" kern="100" dirty="0">
                          <a:solidFill>
                            <a:srgbClr val="002060"/>
                          </a:solidFill>
                          <a:effectLst/>
                        </a:rPr>
                        <a:t>()</a:t>
                      </a:r>
                      <a:endParaRPr lang="zh-CN" sz="1200"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solidFill>
                      <a:schemeClr val="bg1"/>
                    </a:solidFill>
                  </a:tcPr>
                </a:tc>
                <a:extLst>
                  <a:ext uri="{0D108BD9-81ED-4DB2-BD59-A6C34878D82A}">
                    <a16:rowId xmlns:a16="http://schemas.microsoft.com/office/drawing/2014/main" xmlns="" val="10001"/>
                  </a:ext>
                </a:extLst>
              </a:tr>
            </a:tbl>
          </a:graphicData>
        </a:graphic>
      </p:graphicFrame>
      <p:sp>
        <p:nvSpPr>
          <p:cNvPr id="10" name="Rectangle 1"/>
          <p:cNvSpPr>
            <a:spLocks noChangeArrowheads="1"/>
          </p:cNvSpPr>
          <p:nvPr/>
        </p:nvSpPr>
        <p:spPr bwMode="auto">
          <a:xfrm>
            <a:off x="1277634" y="888822"/>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a:p>
        </p:txBody>
      </p:sp>
      <p:pic>
        <p:nvPicPr>
          <p:cNvPr id="11" name="图片 10" descr="C:\Users\97373\AppData\Local\Temp\scatter(1).emf"/>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6096" y="2835910"/>
            <a:ext cx="3600400" cy="2256120"/>
          </a:xfrm>
          <a:prstGeom prst="rect">
            <a:avLst/>
          </a:prstGeom>
          <a:noFill/>
          <a:ln>
            <a:noFill/>
          </a:ln>
        </p:spPr>
      </p:pic>
      <p:sp>
        <p:nvSpPr>
          <p:cNvPr id="2" name="标题 1">
            <a:extLst>
              <a:ext uri="{FF2B5EF4-FFF2-40B4-BE49-F238E27FC236}">
                <a16:creationId xmlns:a16="http://schemas.microsoft.com/office/drawing/2014/main" xmlns="" id="{C44A3B99-21CA-B0BE-F997-74CB9A843DAD}"/>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en-US" altLang="zh-CN" sz="2400" b="1" dirty="0">
                <a:latin typeface="+mj-ea"/>
              </a:rPr>
              <a:t>2.2  </a:t>
            </a:r>
            <a:r>
              <a:rPr kumimoji="1" lang="zh-CN" altLang="en-US" sz="2400" b="1" dirty="0">
                <a:latin typeface="+mj-ea"/>
              </a:rPr>
              <a:t>线性回归</a:t>
            </a:r>
          </a:p>
        </p:txBody>
      </p:sp>
    </p:spTree>
    <p:extLst>
      <p:ext uri="{BB962C8B-B14F-4D97-AF65-F5344CB8AC3E}">
        <p14:creationId xmlns:p14="http://schemas.microsoft.com/office/powerpoint/2010/main" val="15951549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2320" cy="771550"/>
          </a:xfrm>
          <a:prstGeom prst="rect">
            <a:avLst/>
          </a:prstGeom>
        </p:spPr>
        <p:txBody>
          <a:bodyPr/>
          <a:lstStyle/>
          <a:p>
            <a:pPr>
              <a:lnSpc>
                <a:spcPct val="150000"/>
              </a:lnSpc>
            </a:pPr>
            <a:r>
              <a:rPr kumimoji="1" lang="en-US" altLang="zh-CN" sz="2400" b="1" dirty="0">
                <a:latin typeface="+mj-ea"/>
              </a:rPr>
              <a:t>2.3</a:t>
            </a:r>
            <a:r>
              <a:rPr kumimoji="1" lang="zh-CN" altLang="en-US" sz="2400" b="1" dirty="0">
                <a:latin typeface="+mj-ea"/>
              </a:rPr>
              <a:t> </a:t>
            </a:r>
            <a:r>
              <a:rPr kumimoji="1" lang="en-US" altLang="zh-CN" sz="2400" b="1" dirty="0">
                <a:latin typeface="+mj-ea"/>
              </a:rPr>
              <a:t> Logistic</a:t>
            </a:r>
            <a:r>
              <a:rPr kumimoji="1" lang="zh-CN" altLang="en-US" sz="2400" b="1" dirty="0">
                <a:latin typeface="+mj-ea"/>
              </a:rPr>
              <a:t>回归</a:t>
            </a:r>
          </a:p>
        </p:txBody>
      </p:sp>
      <p:sp>
        <p:nvSpPr>
          <p:cNvPr id="8"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200800" cy="4248472"/>
          </a:xfrm>
          <a:prstGeom prst="rect">
            <a:avLst/>
          </a:prstGeom>
        </p:spPr>
        <p:txBody>
          <a:bodyPr/>
          <a:lstStyle/>
          <a:p>
            <a:pPr algn="just">
              <a:lnSpc>
                <a:spcPct val="150000"/>
              </a:lnSpc>
            </a:pPr>
            <a:r>
              <a:rPr lang="zh-CN" altLang="zh-CN" dirty="0">
                <a:latin typeface="微软雅黑" pitchFamily="34" charset="-122"/>
                <a:ea typeface="微软雅黑" pitchFamily="34" charset="-122"/>
              </a:rPr>
              <a:t>首先回顾一下线性回归模型的过程：</a:t>
            </a:r>
            <a:endParaRPr lang="en-US" altLang="zh-CN" dirty="0">
              <a:latin typeface="微软雅黑" pitchFamily="34" charset="-122"/>
              <a:ea typeface="微软雅黑" pitchFamily="34" charset="-122"/>
            </a:endParaRPr>
          </a:p>
          <a:p>
            <a:pPr lvl="1" algn="just">
              <a:lnSpc>
                <a:spcPct val="150000"/>
              </a:lnSpc>
            </a:pPr>
            <a:r>
              <a:rPr lang="zh-CN" altLang="zh-CN" sz="1500" dirty="0">
                <a:latin typeface="微软雅黑" pitchFamily="34" charset="-122"/>
                <a:ea typeface="微软雅黑" pitchFamily="34" charset="-122"/>
              </a:rPr>
              <a:t>找出一个函数能够拟合自变量</a:t>
            </a:r>
            <a:r>
              <a:rPr lang="en-US" altLang="zh-CN" sz="1500" dirty="0">
                <a:latin typeface="微软雅黑" pitchFamily="34" charset="-122"/>
                <a:ea typeface="微软雅黑" pitchFamily="34" charset="-122"/>
              </a:rPr>
              <a:t> x </a:t>
            </a:r>
            <a:r>
              <a:rPr lang="zh-CN" altLang="zh-CN" sz="1500" dirty="0">
                <a:latin typeface="微软雅黑" pitchFamily="34" charset="-122"/>
                <a:ea typeface="微软雅黑" pitchFamily="34" charset="-122"/>
              </a:rPr>
              <a:t>与因变量</a:t>
            </a:r>
            <a:r>
              <a:rPr lang="en-US" altLang="zh-CN" sz="1500" dirty="0">
                <a:latin typeface="微软雅黑" pitchFamily="34" charset="-122"/>
                <a:ea typeface="微软雅黑" pitchFamily="34" charset="-122"/>
              </a:rPr>
              <a:t> y </a:t>
            </a:r>
            <a:r>
              <a:rPr lang="zh-CN" altLang="zh-CN" sz="1500" dirty="0">
                <a:latin typeface="微软雅黑" pitchFamily="34" charset="-122"/>
                <a:ea typeface="微软雅黑" pitchFamily="34" charset="-122"/>
              </a:rPr>
              <a:t>之间的线性关系，而且能够为新数据预测其</a:t>
            </a:r>
            <a:r>
              <a:rPr lang="en-US" altLang="zh-CN" sz="1500" dirty="0">
                <a:latin typeface="微软雅黑" pitchFamily="34" charset="-122"/>
                <a:ea typeface="微软雅黑" pitchFamily="34" charset="-122"/>
              </a:rPr>
              <a:t> y </a:t>
            </a:r>
            <a:r>
              <a:rPr lang="zh-CN" altLang="zh-CN" sz="1500" dirty="0">
                <a:latin typeface="微软雅黑" pitchFamily="34" charset="-122"/>
                <a:ea typeface="微软雅黑" pitchFamily="34" charset="-122"/>
              </a:rPr>
              <a:t>值。线性回归模型的先决条件是所有的变量都是</a:t>
            </a:r>
            <a:r>
              <a:rPr lang="zh-CN" altLang="zh-CN" sz="1500" b="1" dirty="0">
                <a:latin typeface="微软雅黑" pitchFamily="34" charset="-122"/>
                <a:ea typeface="微软雅黑" pitchFamily="34" charset="-122"/>
              </a:rPr>
              <a:t>连续变量</a:t>
            </a:r>
            <a:r>
              <a:rPr lang="zh-CN" altLang="zh-CN" sz="1500" dirty="0">
                <a:latin typeface="微软雅黑" pitchFamily="34" charset="-122"/>
                <a:ea typeface="微软雅黑" pitchFamily="34" charset="-122"/>
              </a:rPr>
              <a:t>，随着自变量</a:t>
            </a:r>
            <a:r>
              <a:rPr lang="en-US" altLang="zh-CN" sz="1500" dirty="0">
                <a:latin typeface="微软雅黑" pitchFamily="34" charset="-122"/>
                <a:ea typeface="微软雅黑" pitchFamily="34" charset="-122"/>
              </a:rPr>
              <a:t> x </a:t>
            </a:r>
            <a:r>
              <a:rPr lang="zh-CN" altLang="zh-CN" sz="1500" dirty="0">
                <a:latin typeface="微软雅黑" pitchFamily="34" charset="-122"/>
                <a:ea typeface="微软雅黑" pitchFamily="34" charset="-122"/>
              </a:rPr>
              <a:t>的增加，因变量</a:t>
            </a:r>
            <a:r>
              <a:rPr lang="en-US" altLang="zh-CN" sz="1500" dirty="0">
                <a:latin typeface="微软雅黑" pitchFamily="34" charset="-122"/>
                <a:ea typeface="微软雅黑" pitchFamily="34" charset="-122"/>
              </a:rPr>
              <a:t> y </a:t>
            </a:r>
            <a:r>
              <a:rPr lang="zh-CN" altLang="zh-CN" sz="1500" dirty="0">
                <a:latin typeface="微软雅黑" pitchFamily="34" charset="-122"/>
                <a:ea typeface="微软雅黑" pitchFamily="34" charset="-122"/>
              </a:rPr>
              <a:t>也会增加。</a:t>
            </a:r>
            <a:endParaRPr lang="en-US" altLang="zh-CN" sz="1500" dirty="0">
              <a:latin typeface="微软雅黑" pitchFamily="34" charset="-122"/>
              <a:ea typeface="微软雅黑" pitchFamily="34" charset="-122"/>
            </a:endParaRPr>
          </a:p>
          <a:p>
            <a:pPr algn="just">
              <a:lnSpc>
                <a:spcPct val="150000"/>
              </a:lnSpc>
            </a:pPr>
            <a:r>
              <a:rPr lang="zh-CN" altLang="en-US" dirty="0">
                <a:latin typeface="微软雅黑" pitchFamily="34" charset="-122"/>
                <a:ea typeface="微软雅黑" pitchFamily="34" charset="-122"/>
              </a:rPr>
              <a:t>当因变量为</a:t>
            </a:r>
            <a:r>
              <a:rPr lang="zh-CN" altLang="en-US" b="1" dirty="0">
                <a:latin typeface="微软雅黑" pitchFamily="34" charset="-122"/>
                <a:ea typeface="微软雅黑" pitchFamily="34" charset="-122"/>
              </a:rPr>
              <a:t>离散变量</a:t>
            </a:r>
            <a:r>
              <a:rPr lang="zh-CN" altLang="en-US" dirty="0">
                <a:latin typeface="微软雅黑" pitchFamily="34" charset="-122"/>
                <a:ea typeface="微软雅黑" pitchFamily="34" charset="-122"/>
              </a:rPr>
              <a:t>时如何更好的拟合出</a:t>
            </a:r>
            <a:r>
              <a:rPr lang="en-US" altLang="zh-CN" dirty="0">
                <a:latin typeface="微软雅黑" pitchFamily="34" charset="-122"/>
                <a:ea typeface="微软雅黑" pitchFamily="34" charset="-122"/>
              </a:rPr>
              <a:t>x</a:t>
            </a:r>
            <a:r>
              <a:rPr lang="zh-CN" altLang="en-US" dirty="0">
                <a:latin typeface="微软雅黑" pitchFamily="34" charset="-122"/>
                <a:ea typeface="微软雅黑" pitchFamily="34" charset="-122"/>
              </a:rPr>
              <a:t>与</a:t>
            </a:r>
            <a:r>
              <a:rPr lang="en-US" altLang="zh-CN" dirty="0">
                <a:latin typeface="微软雅黑" pitchFamily="34" charset="-122"/>
                <a:ea typeface="微软雅黑" pitchFamily="34" charset="-122"/>
              </a:rPr>
              <a:t>y</a:t>
            </a:r>
            <a:r>
              <a:rPr lang="zh-CN" altLang="en-US" dirty="0">
                <a:latin typeface="微软雅黑" pitchFamily="34" charset="-122"/>
                <a:ea typeface="微软雅黑" pitchFamily="34" charset="-122"/>
              </a:rPr>
              <a:t>的关系？</a:t>
            </a:r>
            <a:endParaRPr lang="en-US" altLang="zh-CN" dirty="0">
              <a:latin typeface="微软雅黑" pitchFamily="34" charset="-122"/>
              <a:ea typeface="微软雅黑" pitchFamily="34" charset="-122"/>
            </a:endParaRPr>
          </a:p>
          <a:p>
            <a:pPr marL="641747" lvl="2" indent="0" algn="just">
              <a:buNone/>
            </a:pPr>
            <a:endParaRPr lang="zh-CN" altLang="zh-CN" dirty="0"/>
          </a:p>
        </p:txBody>
      </p:sp>
      <p:pic>
        <p:nvPicPr>
          <p:cNvPr id="3" name="图片 2"/>
          <p:cNvPicPr>
            <a:picLocks noChangeAspect="1"/>
          </p:cNvPicPr>
          <p:nvPr/>
        </p:nvPicPr>
        <p:blipFill>
          <a:blip r:embed="rId3"/>
          <a:stretch>
            <a:fillRect/>
          </a:stretch>
        </p:blipFill>
        <p:spPr>
          <a:xfrm>
            <a:off x="3491880" y="3090344"/>
            <a:ext cx="3010703" cy="1638523"/>
          </a:xfrm>
          <a:prstGeom prst="rect">
            <a:avLst/>
          </a:prstGeom>
        </p:spPr>
      </p:pic>
      <p:sp>
        <p:nvSpPr>
          <p:cNvPr id="10" name="Rectangle 1"/>
          <p:cNvSpPr>
            <a:spLocks noChangeArrowheads="1"/>
          </p:cNvSpPr>
          <p:nvPr/>
        </p:nvSpPr>
        <p:spPr bwMode="auto">
          <a:xfrm>
            <a:off x="4203564" y="4760320"/>
            <a:ext cx="1933864" cy="28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lvl="0" algn="ctr">
              <a:lnSpc>
                <a:spcPct val="100000"/>
              </a:lnSpc>
            </a:pPr>
            <a:r>
              <a:rPr lang="zh-CN" altLang="en-US" sz="1400" dirty="0">
                <a:solidFill>
                  <a:srgbClr val="002060"/>
                </a:solidFill>
                <a:cs typeface="Times New Roman" panose="02020603050405020304" pitchFamily="18" charset="0"/>
              </a:rPr>
              <a:t>线性回归处理离散数据</a:t>
            </a:r>
            <a:endParaRPr kumimoji="0" lang="zh-CN" altLang="en-US" sz="2800" b="0" i="0" u="none" strike="noStrike" cap="none" normalizeH="0" baseline="0" dirty="0">
              <a:ln>
                <a:noFill/>
              </a:ln>
              <a:solidFill>
                <a:srgbClr val="002060"/>
              </a:solidFill>
              <a:effectLst/>
              <a:latin typeface="Arial" panose="020B0604020202020204" pitchFamily="34" charset="0"/>
            </a:endParaRPr>
          </a:p>
        </p:txBody>
      </p:sp>
    </p:spTree>
    <p:extLst>
      <p:ext uri="{BB962C8B-B14F-4D97-AF65-F5344CB8AC3E}">
        <p14:creationId xmlns:p14="http://schemas.microsoft.com/office/powerpoint/2010/main" val="40776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7048" y="843558"/>
                <a:ext cx="7411456" cy="2088232"/>
              </a:xfrm>
              <a:prstGeom prst="rect">
                <a:avLst/>
              </a:prstGeom>
            </p:spPr>
            <p:txBody>
              <a:bodyPr/>
              <a:lstStyle/>
              <a:p>
                <a:pPr marL="0" lvl="1" indent="0" algn="just">
                  <a:lnSpc>
                    <a:spcPct val="150000"/>
                  </a:lnSpc>
                  <a:buNone/>
                </a:pPr>
                <a:r>
                  <a:rPr lang="zh-CN" altLang="en-US" sz="1800" b="1" dirty="0">
                    <a:latin typeface="微软雅黑" pitchFamily="34" charset="-122"/>
                    <a:ea typeface="微软雅黑" pitchFamily="34" charset="-122"/>
                  </a:rPr>
                  <a:t>为解决因变量离散的回归方法</a:t>
                </a:r>
                <a:endParaRPr lang="en-US" altLang="zh-CN" sz="1800" b="1" dirty="0">
                  <a:latin typeface="微软雅黑" pitchFamily="34" charset="-122"/>
                  <a:ea typeface="微软雅黑" pitchFamily="34" charset="-122"/>
                </a:endParaRPr>
              </a:p>
              <a:p>
                <a:pPr lvl="2" algn="just">
                  <a:lnSpc>
                    <a:spcPct val="150000"/>
                  </a:lnSpc>
                </a:pPr>
                <a:r>
                  <a:rPr lang="zh-CN" altLang="en-US" sz="1800" dirty="0">
                    <a:latin typeface="微软雅黑" pitchFamily="34" charset="-122"/>
                    <a:ea typeface="微软雅黑" pitchFamily="34" charset="-122"/>
                  </a:rPr>
                  <a:t>逻辑回归基于逻辑函数</a:t>
                </a:r>
                <a14:m>
                  <m:oMath xmlns:m="http://schemas.openxmlformats.org/officeDocument/2006/math">
                    <m:r>
                      <m:rPr>
                        <m:sty m:val="p"/>
                      </m:rPr>
                      <a:rPr lang="en-US" altLang="zh-CN" sz="1800">
                        <a:latin typeface="Cambria Math" panose="02040503050406030204" pitchFamily="18" charset="0"/>
                      </a:rPr>
                      <m:t>f</m:t>
                    </m:r>
                    <m:d>
                      <m:dPr>
                        <m:ctrlPr>
                          <a:rPr lang="zh-CN" altLang="zh-CN" sz="1800" i="1">
                            <a:latin typeface="Cambria Math"/>
                          </a:rPr>
                        </m:ctrlPr>
                      </m:dPr>
                      <m:e>
                        <m:r>
                          <m:rPr>
                            <m:sty m:val="p"/>
                          </m:rPr>
                          <a:rPr lang="en-US" altLang="zh-CN" sz="1800">
                            <a:latin typeface="Cambria Math" panose="02040503050406030204" pitchFamily="18" charset="0"/>
                          </a:rPr>
                          <m:t>z</m:t>
                        </m:r>
                      </m:e>
                    </m:d>
                    <m:r>
                      <a:rPr lang="en-US" altLang="zh-CN" sz="1800" i="1">
                        <a:latin typeface="Cambria Math" panose="02040503050406030204" pitchFamily="18" charset="0"/>
                      </a:rPr>
                      <m:t>= </m:t>
                    </m:r>
                    <m:f>
                      <m:fPr>
                        <m:ctrlPr>
                          <a:rPr lang="zh-CN" altLang="zh-CN" sz="1800" i="1">
                            <a:latin typeface="Cambria Math"/>
                          </a:rPr>
                        </m:ctrlPr>
                      </m:fPr>
                      <m:num>
                        <m:sSup>
                          <m:sSupPr>
                            <m:ctrlPr>
                              <a:rPr lang="zh-CN" altLang="zh-CN" sz="1800" i="1">
                                <a:latin typeface="Cambria Math"/>
                              </a:rPr>
                            </m:ctrlPr>
                          </m:sSupPr>
                          <m:e>
                            <m:r>
                              <a:rPr lang="en-US" altLang="zh-CN" sz="1800" i="1">
                                <a:latin typeface="Cambria Math" panose="02040503050406030204" pitchFamily="18" charset="0"/>
                              </a:rPr>
                              <m:t>𝑒</m:t>
                            </m:r>
                          </m:e>
                          <m:sup>
                            <m:r>
                              <a:rPr lang="en-US" altLang="zh-CN" sz="1800" i="1">
                                <a:latin typeface="Cambria Math" panose="02040503050406030204" pitchFamily="18" charset="0"/>
                              </a:rPr>
                              <m:t>𝑧</m:t>
                            </m:r>
                          </m:sup>
                        </m:sSup>
                      </m:num>
                      <m:den>
                        <m:r>
                          <a:rPr lang="en-US" altLang="zh-CN" sz="1800" i="1">
                            <a:latin typeface="Cambria Math" panose="02040503050406030204" pitchFamily="18" charset="0"/>
                          </a:rPr>
                          <m:t>1+</m:t>
                        </m:r>
                        <m:sSup>
                          <m:sSupPr>
                            <m:ctrlPr>
                              <a:rPr lang="zh-CN" altLang="zh-CN" sz="1800" i="1">
                                <a:latin typeface="Cambria Math"/>
                              </a:rPr>
                            </m:ctrlPr>
                          </m:sSupPr>
                          <m:e>
                            <m:r>
                              <a:rPr lang="en-US" altLang="zh-CN" sz="1800" i="1">
                                <a:latin typeface="Cambria Math" panose="02040503050406030204" pitchFamily="18" charset="0"/>
                              </a:rPr>
                              <m:t>𝑒</m:t>
                            </m:r>
                          </m:e>
                          <m:sup>
                            <m:r>
                              <a:rPr lang="en-US" altLang="zh-CN" sz="1800" i="1">
                                <a:latin typeface="Cambria Math" panose="02040503050406030204" pitchFamily="18" charset="0"/>
                              </a:rPr>
                              <m:t>𝑧</m:t>
                            </m:r>
                          </m:sup>
                        </m:sSup>
                      </m:den>
                    </m:f>
                    <m:r>
                      <a:rPr lang="en-US" altLang="zh-CN" sz="1800" i="1">
                        <a:latin typeface="Cambria Math" panose="02040503050406030204" pitchFamily="18" charset="0"/>
                      </a:rPr>
                      <m:t>    −∞&lt;</m:t>
                    </m:r>
                    <m:r>
                      <a:rPr lang="en-US" altLang="zh-CN" sz="1800" i="1">
                        <a:latin typeface="Cambria Math" charset="0"/>
                      </a:rPr>
                      <m:t>𝑧</m:t>
                    </m:r>
                    <m:r>
                      <a:rPr lang="en-US" altLang="zh-CN" sz="1800">
                        <a:latin typeface="Cambria Math" panose="02040503050406030204" pitchFamily="18" charset="0"/>
                      </a:rPr>
                      <m:t>&lt;+∞</m:t>
                    </m:r>
                  </m:oMath>
                </a14:m>
                <a:r>
                  <a:rPr lang="zh-CN" altLang="en-US" sz="1800" dirty="0">
                    <a:latin typeface="微软雅黑" pitchFamily="34" charset="-122"/>
                    <a:ea typeface="微软雅黑" pitchFamily="34" charset="-122"/>
                  </a:rPr>
                  <a:t>，</a:t>
                </a:r>
                <a:r>
                  <a:rPr lang="zh-CN" altLang="zh-CN" sz="1800" dirty="0">
                    <a:latin typeface="微软雅黑" pitchFamily="34" charset="-122"/>
                    <a:ea typeface="微软雅黑" pitchFamily="34" charset="-122"/>
                  </a:rPr>
                  <a:t>当</a:t>
                </a:r>
                <a14:m>
                  <m:oMath xmlns:m="http://schemas.openxmlformats.org/officeDocument/2006/math">
                    <m:r>
                      <m:rPr>
                        <m:sty m:val="p"/>
                      </m:rPr>
                      <a:rPr lang="en-US" altLang="zh-CN" sz="1800">
                        <a:latin typeface="Cambria Math" panose="02040503050406030204" pitchFamily="18" charset="0"/>
                      </a:rPr>
                      <m:t>z</m:t>
                    </m:r>
                    <m:r>
                      <a:rPr lang="en-US" altLang="zh-CN" sz="1800">
                        <a:latin typeface="Cambria Math" panose="02040503050406030204" pitchFamily="18" charset="0"/>
                      </a:rPr>
                      <m:t>→∞</m:t>
                    </m:r>
                  </m:oMath>
                </a14:m>
                <a:r>
                  <a:rPr lang="zh-CN" altLang="zh-CN" sz="1800" dirty="0">
                    <a:latin typeface="微软雅黑" pitchFamily="34" charset="-122"/>
                    <a:ea typeface="微软雅黑" pitchFamily="34" charset="-122"/>
                  </a:rPr>
                  <a:t>时</a:t>
                </a:r>
                <a14:m>
                  <m:oMath xmlns:m="http://schemas.openxmlformats.org/officeDocument/2006/math">
                    <m:r>
                      <m:rPr>
                        <m:sty m:val="p"/>
                      </m:rPr>
                      <a:rPr lang="en-US" altLang="zh-CN" sz="1800">
                        <a:latin typeface="Cambria Math" panose="02040503050406030204" pitchFamily="18" charset="0"/>
                      </a:rPr>
                      <m:t>f</m:t>
                    </m:r>
                    <m:d>
                      <m:dPr>
                        <m:ctrlPr>
                          <a:rPr lang="zh-CN" altLang="zh-CN" sz="1800" i="1">
                            <a:latin typeface="Cambria Math"/>
                          </a:rPr>
                        </m:ctrlPr>
                      </m:dPr>
                      <m:e>
                        <m:r>
                          <a:rPr lang="en-US" altLang="zh-CN" sz="1800" i="1">
                            <a:latin typeface="Cambria Math" panose="02040503050406030204" pitchFamily="18" charset="0"/>
                          </a:rPr>
                          <m:t>𝑧</m:t>
                        </m:r>
                      </m:e>
                    </m:d>
                    <m:r>
                      <a:rPr lang="en-US" altLang="zh-CN" sz="1800">
                        <a:latin typeface="Cambria Math" panose="02040503050406030204" pitchFamily="18" charset="0"/>
                      </a:rPr>
                      <m:t>→1</m:t>
                    </m:r>
                  </m:oMath>
                </a14:m>
                <a:r>
                  <a:rPr lang="en-US" altLang="zh-CN" sz="1800" dirty="0">
                    <a:latin typeface="微软雅黑" pitchFamily="34" charset="-122"/>
                    <a:ea typeface="微软雅黑" pitchFamily="34" charset="-122"/>
                  </a:rPr>
                  <a:t>, </a:t>
                </a:r>
                <a:r>
                  <a:rPr lang="zh-CN" altLang="zh-CN" sz="1800" dirty="0">
                    <a:latin typeface="微软雅黑" pitchFamily="34" charset="-122"/>
                    <a:ea typeface="微软雅黑" pitchFamily="34" charset="-122"/>
                  </a:rPr>
                  <a:t>当</a:t>
                </a:r>
                <a14:m>
                  <m:oMath xmlns:m="http://schemas.openxmlformats.org/officeDocument/2006/math">
                    <m:r>
                      <m:rPr>
                        <m:sty m:val="p"/>
                      </m:rPr>
                      <a:rPr lang="en-US" altLang="zh-CN" sz="1800">
                        <a:latin typeface="Cambria Math" panose="02040503050406030204" pitchFamily="18" charset="0"/>
                      </a:rPr>
                      <m:t>z</m:t>
                    </m:r>
                    <m:r>
                      <a:rPr lang="en-US" altLang="zh-CN" sz="1800">
                        <a:latin typeface="Cambria Math" panose="02040503050406030204" pitchFamily="18" charset="0"/>
                      </a:rPr>
                      <m:t>→</m:t>
                    </m:r>
                    <m:r>
                      <a:rPr lang="en-US" altLang="zh-CN" sz="1800" i="1">
                        <a:latin typeface="Cambria Math" panose="02040503050406030204" pitchFamily="18" charset="0"/>
                      </a:rPr>
                      <m:t>−</m:t>
                    </m:r>
                    <m:r>
                      <a:rPr lang="en-US" altLang="zh-CN" sz="1800">
                        <a:latin typeface="Cambria Math" panose="02040503050406030204" pitchFamily="18" charset="0"/>
                      </a:rPr>
                      <m:t>∞</m:t>
                    </m:r>
                  </m:oMath>
                </a14:m>
                <a:r>
                  <a:rPr lang="zh-CN" altLang="zh-CN" sz="1800" dirty="0">
                    <a:latin typeface="微软雅黑" pitchFamily="34" charset="-122"/>
                    <a:ea typeface="微软雅黑" pitchFamily="34" charset="-122"/>
                  </a:rPr>
                  <a:t>时</a:t>
                </a:r>
                <a14:m>
                  <m:oMath xmlns:m="http://schemas.openxmlformats.org/officeDocument/2006/math">
                    <m:r>
                      <m:rPr>
                        <m:sty m:val="p"/>
                      </m:rPr>
                      <a:rPr lang="en-US" altLang="zh-CN" sz="1800">
                        <a:latin typeface="Cambria Math" panose="02040503050406030204" pitchFamily="18" charset="0"/>
                      </a:rPr>
                      <m:t>f</m:t>
                    </m:r>
                    <m:d>
                      <m:dPr>
                        <m:ctrlPr>
                          <a:rPr lang="zh-CN" altLang="zh-CN" sz="1800" i="1">
                            <a:latin typeface="Cambria Math"/>
                          </a:rPr>
                        </m:ctrlPr>
                      </m:dPr>
                      <m:e>
                        <m:r>
                          <m:rPr>
                            <m:sty m:val="p"/>
                          </m:rPr>
                          <a:rPr lang="en-US" altLang="zh-CN" sz="1800">
                            <a:latin typeface="Cambria Math" panose="02040503050406030204" pitchFamily="18" charset="0"/>
                          </a:rPr>
                          <m:t>z</m:t>
                        </m:r>
                      </m:e>
                    </m:d>
                    <m:r>
                      <a:rPr lang="en-US" altLang="zh-CN" sz="1800">
                        <a:latin typeface="Cambria Math" panose="02040503050406030204" pitchFamily="18" charset="0"/>
                      </a:rPr>
                      <m:t>→0</m:t>
                    </m:r>
                  </m:oMath>
                </a14:m>
                <a:r>
                  <a:rPr lang="zh-CN" altLang="zh-CN" sz="1800" dirty="0">
                    <a:latin typeface="微软雅黑" pitchFamily="34" charset="-122"/>
                    <a:ea typeface="微软雅黑" pitchFamily="34" charset="-122"/>
                  </a:rPr>
                  <a:t>，逻辑函数</a:t>
                </a:r>
                <a:r>
                  <a:rPr lang="en-US" altLang="zh-CN" sz="1800" dirty="0">
                    <a:latin typeface="微软雅黑" pitchFamily="34" charset="-122"/>
                    <a:ea typeface="微软雅黑" pitchFamily="34" charset="-122"/>
                  </a:rPr>
                  <a:t>f(z)</a:t>
                </a:r>
                <a:r>
                  <a:rPr lang="zh-CN" altLang="zh-CN" sz="1800" dirty="0">
                    <a:latin typeface="微软雅黑" pitchFamily="34" charset="-122"/>
                    <a:ea typeface="微软雅黑" pitchFamily="34" charset="-122"/>
                  </a:rPr>
                  <a:t>的值随着</a:t>
                </a:r>
                <a:r>
                  <a:rPr lang="en-US" altLang="zh-CN" sz="1800" dirty="0">
                    <a:latin typeface="微软雅黑" pitchFamily="34" charset="-122"/>
                    <a:ea typeface="微软雅黑" pitchFamily="34" charset="-122"/>
                  </a:rPr>
                  <a:t>z</a:t>
                </a:r>
                <a:r>
                  <a:rPr lang="zh-CN" altLang="zh-CN" sz="1800" dirty="0">
                    <a:latin typeface="微软雅黑" pitchFamily="34" charset="-122"/>
                    <a:ea typeface="微软雅黑" pitchFamily="34" charset="-122"/>
                  </a:rPr>
                  <a:t>值增大而增大，且在</a:t>
                </a:r>
                <a:r>
                  <a:rPr lang="en-US" altLang="zh-CN" sz="1800" dirty="0">
                    <a:latin typeface="微软雅黑" pitchFamily="34" charset="-122"/>
                    <a:ea typeface="微软雅黑" pitchFamily="34" charset="-122"/>
                  </a:rPr>
                  <a:t>0~1</a:t>
                </a:r>
                <a:r>
                  <a:rPr lang="zh-CN" altLang="zh-CN" sz="1800" dirty="0">
                    <a:latin typeface="微软雅黑" pitchFamily="34" charset="-122"/>
                    <a:ea typeface="微软雅黑" pitchFamily="34" charset="-122"/>
                  </a:rPr>
                  <a:t>之间变化</a:t>
                </a:r>
                <a:r>
                  <a:rPr lang="zh-CN" altLang="en-US" sz="1800" dirty="0">
                    <a:latin typeface="微软雅黑" pitchFamily="34" charset="-122"/>
                    <a:ea typeface="微软雅黑" pitchFamily="34" charset="-122"/>
                  </a:rPr>
                  <a:t>，</a:t>
                </a:r>
                <a:r>
                  <a:rPr lang="zh-CN" altLang="zh-CN" sz="1800" dirty="0">
                    <a:latin typeface="微软雅黑" pitchFamily="34" charset="-122"/>
                    <a:ea typeface="微软雅黑" pitchFamily="34" charset="-122"/>
                  </a:rPr>
                  <a:t>可以用来作为某一特定结果的概率值。</a:t>
                </a:r>
                <a:endParaRPr lang="en-US" altLang="zh-CN" sz="1800" dirty="0">
                  <a:latin typeface="微软雅黑" pitchFamily="34" charset="-122"/>
                  <a:ea typeface="微软雅黑" pitchFamily="34" charset="-122"/>
                </a:endParaRPr>
              </a:p>
              <a:p>
                <a:pPr lvl="1" algn="just">
                  <a:lnSpc>
                    <a:spcPct val="150000"/>
                  </a:lnSpc>
                </a:pPr>
                <a:endParaRPr lang="en-US" altLang="zh-CN" sz="1800"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697048" y="843558"/>
                <a:ext cx="7411456" cy="2088232"/>
              </a:xfrm>
              <a:prstGeom prst="rect">
                <a:avLst/>
              </a:prstGeom>
              <a:blipFill>
                <a:blip r:embed="rId3"/>
                <a:stretch>
                  <a:fillRect l="-658" r="-740"/>
                </a:stretch>
              </a:blipFill>
            </p:spPr>
            <p:txBody>
              <a:bodyPr/>
              <a:lstStyle/>
              <a:p>
                <a:r>
                  <a:rPr lang="zh-CN" altLang="en-US">
                    <a:noFill/>
                  </a:rPr>
                  <a:t> </a:t>
                </a:r>
              </a:p>
            </p:txBody>
          </p:sp>
        </mc:Fallback>
      </mc:AlternateContent>
      <p:sp>
        <p:nvSpPr>
          <p:cNvPr id="7" name="Rectangle 1"/>
          <p:cNvSpPr>
            <a:spLocks noChangeArrowheads="1"/>
          </p:cNvSpPr>
          <p:nvPr/>
        </p:nvSpPr>
        <p:spPr bwMode="auto">
          <a:xfrm>
            <a:off x="4910554" y="4909523"/>
            <a:ext cx="67710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lvl="0" algn="ctr">
              <a:lnSpc>
                <a:spcPct val="100000"/>
              </a:lnSpc>
            </a:pPr>
            <a:r>
              <a:rPr lang="zh-CN" altLang="zh-CN" sz="1050" dirty="0"/>
              <a:t>逻辑函数</a:t>
            </a:r>
            <a:endParaRPr kumimoji="0" lang="zh-CN" altLang="en-US" b="0" i="0" u="none" strike="noStrike" cap="none" normalizeH="0" baseline="0" dirty="0">
              <a:ln>
                <a:noFill/>
              </a:ln>
              <a:solidFill>
                <a:srgbClr val="002060"/>
              </a:solidFill>
              <a:effectLst/>
              <a:latin typeface="Arial" panose="020B0604020202020204" pitchFamily="34" charset="0"/>
            </a:endParaRPr>
          </a:p>
        </p:txBody>
      </p:sp>
      <p:pic>
        <p:nvPicPr>
          <p:cNvPr id="8" name="Picture 2" descr="相关图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3151154"/>
            <a:ext cx="2642357" cy="175836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xmlns="" id="{B1C99DE5-F3E4-0896-2D54-60745DDC08AF}"/>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en-US" altLang="zh-CN" sz="2400" b="1">
                <a:latin typeface="+mj-ea"/>
              </a:rPr>
              <a:t>2.3</a:t>
            </a:r>
            <a:r>
              <a:rPr kumimoji="1" lang="zh-CN" altLang="en-US" sz="2400" b="1">
                <a:latin typeface="+mj-ea"/>
              </a:rPr>
              <a:t> </a:t>
            </a:r>
            <a:r>
              <a:rPr kumimoji="1" lang="en-US" altLang="zh-CN" sz="2400" b="1">
                <a:latin typeface="+mj-ea"/>
              </a:rPr>
              <a:t> Logistic</a:t>
            </a:r>
            <a:r>
              <a:rPr kumimoji="1" lang="zh-CN" altLang="en-US" sz="2400" b="1">
                <a:latin typeface="+mj-ea"/>
              </a:rPr>
              <a:t>回归</a:t>
            </a:r>
            <a:endParaRPr kumimoji="1" lang="zh-CN" altLang="en-US" sz="2400" b="1" dirty="0">
              <a:latin typeface="+mj-ea"/>
            </a:endParaRPr>
          </a:p>
        </p:txBody>
      </p:sp>
    </p:spTree>
    <p:extLst>
      <p:ext uri="{BB962C8B-B14F-4D97-AF65-F5344CB8AC3E}">
        <p14:creationId xmlns:p14="http://schemas.microsoft.com/office/powerpoint/2010/main" val="172536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17222" y="773425"/>
            <a:ext cx="7314654" cy="2304256"/>
          </a:xfrm>
          <a:prstGeom prst="rect">
            <a:avLst/>
          </a:prstGeom>
        </p:spPr>
        <p:txBody>
          <a:bodyPr/>
          <a:lstStyle/>
          <a:p>
            <a:pPr algn="just">
              <a:lnSpc>
                <a:spcPct val="150000"/>
              </a:lnSpc>
            </a:pPr>
            <a:r>
              <a:rPr lang="zh-CN" altLang="en-US" sz="2000" dirty="0">
                <a:latin typeface="微软雅黑" pitchFamily="34" charset="-122"/>
                <a:ea typeface="微软雅黑" pitchFamily="34" charset="-122"/>
              </a:rPr>
              <a:t>机器学习的定义</a:t>
            </a:r>
            <a:endParaRPr lang="en-US" altLang="zh-CN" sz="2000" dirty="0">
              <a:latin typeface="微软雅黑" pitchFamily="34" charset="-122"/>
              <a:ea typeface="微软雅黑" pitchFamily="34" charset="-122"/>
            </a:endParaRPr>
          </a:p>
          <a:p>
            <a:pPr algn="just">
              <a:lnSpc>
                <a:spcPct val="150000"/>
              </a:lnSpc>
              <a:buFont typeface="Wingdings" panose="05000000000000000000" pitchFamily="2" charset="2"/>
              <a:buChar char="l"/>
            </a:pPr>
            <a:r>
              <a:rPr lang="zh-CN" altLang="en-US" sz="1800" b="0" dirty="0">
                <a:latin typeface="微软雅黑" pitchFamily="34" charset="-122"/>
                <a:ea typeface="微软雅黑" pitchFamily="34" charset="-122"/>
              </a:rPr>
              <a:t>假设采用 </a:t>
            </a:r>
            <a:r>
              <a:rPr lang="en-US" altLang="zh-CN" sz="1800" dirty="0">
                <a:latin typeface="微软雅黑" pitchFamily="34" charset="-122"/>
                <a:ea typeface="微软雅黑" pitchFamily="34" charset="-122"/>
              </a:rPr>
              <a:t>T</a:t>
            </a:r>
            <a:r>
              <a:rPr lang="en-US" altLang="zh-CN" sz="1800" b="0" dirty="0">
                <a:latin typeface="微软雅黑" pitchFamily="34" charset="-122"/>
                <a:ea typeface="微软雅黑" pitchFamily="34" charset="-122"/>
              </a:rPr>
              <a:t> </a:t>
            </a:r>
            <a:r>
              <a:rPr lang="zh-CN" altLang="en-US" sz="1800" b="0" dirty="0">
                <a:latin typeface="微软雅黑" pitchFamily="34" charset="-122"/>
                <a:ea typeface="微软雅黑" pitchFamily="34" charset="-122"/>
              </a:rPr>
              <a:t>代表任务</a:t>
            </a:r>
            <a:r>
              <a:rPr lang="en-US" altLang="zh-CN" sz="1800" b="0" dirty="0">
                <a:latin typeface="微软雅黑" pitchFamily="34" charset="-122"/>
                <a:ea typeface="微软雅黑" pitchFamily="34" charset="-122"/>
              </a:rPr>
              <a:t>(task)</a:t>
            </a:r>
            <a:r>
              <a:rPr lang="zh-CN" altLang="en-US" sz="1800" b="0" dirty="0">
                <a:latin typeface="微软雅黑" pitchFamily="34" charset="-122"/>
                <a:ea typeface="微软雅黑" pitchFamily="34" charset="-122"/>
              </a:rPr>
              <a:t>，</a:t>
            </a:r>
            <a:r>
              <a:rPr lang="en-US" altLang="zh-CN" sz="1800" dirty="0">
                <a:latin typeface="微软雅黑" pitchFamily="34" charset="-122"/>
                <a:ea typeface="微软雅黑" pitchFamily="34" charset="-122"/>
              </a:rPr>
              <a:t>P</a:t>
            </a:r>
            <a:r>
              <a:rPr lang="en-US" altLang="zh-CN" sz="1800" b="0" dirty="0">
                <a:latin typeface="微软雅黑" pitchFamily="34" charset="-122"/>
                <a:ea typeface="微软雅黑" pitchFamily="34" charset="-122"/>
              </a:rPr>
              <a:t> </a:t>
            </a:r>
            <a:r>
              <a:rPr lang="zh-CN" altLang="en-US" sz="1800" b="0" dirty="0">
                <a:latin typeface="微软雅黑" pitchFamily="34" charset="-122"/>
                <a:ea typeface="微软雅黑" pitchFamily="34" charset="-122"/>
              </a:rPr>
              <a:t>代表任务 </a:t>
            </a:r>
            <a:r>
              <a:rPr lang="en-US" altLang="zh-CN" sz="1800" dirty="0">
                <a:latin typeface="微软雅黑" pitchFamily="34" charset="-122"/>
                <a:ea typeface="微软雅黑" pitchFamily="34" charset="-122"/>
              </a:rPr>
              <a:t>T </a:t>
            </a:r>
            <a:r>
              <a:rPr lang="zh-CN" altLang="en-US" sz="1800" b="0" dirty="0">
                <a:latin typeface="微软雅黑" pitchFamily="34" charset="-122"/>
                <a:ea typeface="微软雅黑" pitchFamily="34" charset="-122"/>
              </a:rPr>
              <a:t>的性能</a:t>
            </a:r>
            <a:r>
              <a:rPr lang="en-US" altLang="zh-CN" sz="1800" b="0" dirty="0">
                <a:latin typeface="微软雅黑" pitchFamily="34" charset="-122"/>
                <a:ea typeface="微软雅黑" pitchFamily="34" charset="-122"/>
              </a:rPr>
              <a:t>(performance)</a:t>
            </a:r>
            <a:r>
              <a:rPr lang="zh-CN" altLang="en-US" sz="1800" b="0" dirty="0">
                <a:latin typeface="微软雅黑" pitchFamily="34" charset="-122"/>
                <a:ea typeface="微软雅黑" pitchFamily="34" charset="-122"/>
              </a:rPr>
              <a:t>，</a:t>
            </a:r>
            <a:r>
              <a:rPr lang="en-US" altLang="zh-CN" sz="1800" dirty="0">
                <a:latin typeface="微软雅黑" pitchFamily="34" charset="-122"/>
                <a:ea typeface="微软雅黑" pitchFamily="34" charset="-122"/>
              </a:rPr>
              <a:t>E</a:t>
            </a:r>
            <a:r>
              <a:rPr lang="en-US" altLang="zh-CN" sz="1800" b="0" dirty="0">
                <a:latin typeface="微软雅黑" pitchFamily="34" charset="-122"/>
                <a:ea typeface="微软雅黑" pitchFamily="34" charset="-122"/>
              </a:rPr>
              <a:t> </a:t>
            </a:r>
            <a:r>
              <a:rPr lang="zh-CN" altLang="en-US" sz="1800" b="0" dirty="0">
                <a:latin typeface="微软雅黑" pitchFamily="34" charset="-122"/>
                <a:ea typeface="微软雅黑" pitchFamily="34" charset="-122"/>
              </a:rPr>
              <a:t>代表经验</a:t>
            </a:r>
            <a:r>
              <a:rPr lang="en-US" altLang="zh-CN" sz="1800" b="0" dirty="0">
                <a:latin typeface="微软雅黑" pitchFamily="34" charset="-122"/>
                <a:ea typeface="微软雅黑" pitchFamily="34" charset="-122"/>
              </a:rPr>
              <a:t>(experience)</a:t>
            </a:r>
            <a:r>
              <a:rPr lang="zh-CN" altLang="en-US" sz="1800" b="0" dirty="0">
                <a:latin typeface="微软雅黑" pitchFamily="34" charset="-122"/>
                <a:ea typeface="微软雅黑" pitchFamily="34" charset="-122"/>
              </a:rPr>
              <a:t>。机器学习研究的主要内容是利用经验</a:t>
            </a:r>
            <a:r>
              <a:rPr lang="en-US" altLang="zh-CN" sz="1800" dirty="0">
                <a:latin typeface="微软雅黑" pitchFamily="34" charset="-122"/>
                <a:ea typeface="微软雅黑" pitchFamily="34" charset="-122"/>
              </a:rPr>
              <a:t>E </a:t>
            </a:r>
            <a:r>
              <a:rPr lang="zh-CN" altLang="en-US" sz="1800" b="0" dirty="0">
                <a:latin typeface="微软雅黑" pitchFamily="34" charset="-122"/>
                <a:ea typeface="微软雅黑" pitchFamily="34" charset="-122"/>
              </a:rPr>
              <a:t>通过学习算法</a:t>
            </a:r>
            <a:r>
              <a:rPr lang="en-US" altLang="zh-CN" sz="1800" b="0" dirty="0">
                <a:latin typeface="微软雅黑" pitchFamily="34" charset="-122"/>
                <a:ea typeface="微软雅黑" pitchFamily="34" charset="-122"/>
              </a:rPr>
              <a:t>(learning algorithm)</a:t>
            </a:r>
            <a:r>
              <a:rPr lang="zh-CN" altLang="en-US" sz="1800" b="0" dirty="0">
                <a:latin typeface="微软雅黑" pitchFamily="34" charset="-122"/>
                <a:ea typeface="微软雅黑" pitchFamily="34" charset="-122"/>
              </a:rPr>
              <a:t>提高任务 </a:t>
            </a:r>
            <a:r>
              <a:rPr lang="en-US" altLang="zh-CN" sz="1800" dirty="0">
                <a:latin typeface="微软雅黑" pitchFamily="34" charset="-122"/>
                <a:ea typeface="微软雅黑" pitchFamily="34" charset="-122"/>
              </a:rPr>
              <a:t>T</a:t>
            </a:r>
            <a:r>
              <a:rPr lang="en-US" altLang="zh-CN" sz="1800" b="0" dirty="0">
                <a:latin typeface="微软雅黑" pitchFamily="34" charset="-122"/>
                <a:ea typeface="微软雅黑" pitchFamily="34" charset="-122"/>
              </a:rPr>
              <a:t> </a:t>
            </a:r>
            <a:r>
              <a:rPr lang="zh-CN" altLang="en-US" sz="1800" b="0" dirty="0">
                <a:latin typeface="微软雅黑" pitchFamily="34" charset="-122"/>
                <a:ea typeface="微软雅黑" pitchFamily="34" charset="-122"/>
              </a:rPr>
              <a:t>的性能 </a:t>
            </a:r>
            <a:r>
              <a:rPr lang="en-US" altLang="zh-CN" sz="1800" dirty="0">
                <a:latin typeface="微软雅黑" pitchFamily="34" charset="-122"/>
                <a:ea typeface="微软雅黑" pitchFamily="34" charset="-122"/>
              </a:rPr>
              <a:t>P</a:t>
            </a:r>
            <a:r>
              <a:rPr lang="zh-CN" altLang="en-US" sz="1800" b="0" dirty="0">
                <a:latin typeface="微软雅黑" pitchFamily="34" charset="-122"/>
                <a:ea typeface="微软雅黑" pitchFamily="34" charset="-122"/>
              </a:rPr>
              <a:t>，最终从经验中产生模型</a:t>
            </a:r>
            <a:r>
              <a:rPr lang="en-US" altLang="zh-CN" sz="1800" b="0" dirty="0">
                <a:latin typeface="微软雅黑" pitchFamily="34" charset="-122"/>
                <a:ea typeface="微软雅黑" pitchFamily="34" charset="-122"/>
              </a:rPr>
              <a:t>(model)</a:t>
            </a:r>
            <a:r>
              <a:rPr lang="zh-CN" altLang="en-US" sz="1800" b="0" dirty="0">
                <a:latin typeface="微软雅黑" pitchFamily="34" charset="-122"/>
                <a:ea typeface="微软雅黑" pitchFamily="34" charset="-122"/>
              </a:rPr>
              <a:t>。</a:t>
            </a:r>
          </a:p>
        </p:txBody>
      </p:sp>
      <p:sp>
        <p:nvSpPr>
          <p:cNvPr id="2" name="标题 1">
            <a:extLst>
              <a:ext uri="{FF2B5EF4-FFF2-40B4-BE49-F238E27FC236}">
                <a16:creationId xmlns:a16="http://schemas.microsoft.com/office/drawing/2014/main" xmlns="" id="{B945F9D8-5D9B-443F-42DA-F3B950424A5B}"/>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lang="en-US" altLang="zh-CN" sz="2400" b="1" dirty="0">
                <a:latin typeface="+mj-ea"/>
              </a:rPr>
              <a:t>1.1 </a:t>
            </a:r>
            <a:r>
              <a:rPr lang="zh-CN" altLang="en-US" sz="2400" b="1" dirty="0"/>
              <a:t>数据挖掘与机器学习</a:t>
            </a:r>
          </a:p>
        </p:txBody>
      </p:sp>
      <p:sp>
        <p:nvSpPr>
          <p:cNvPr id="3" name="内容占位符 3">
            <a:extLst>
              <a:ext uri="{FF2B5EF4-FFF2-40B4-BE49-F238E27FC236}">
                <a16:creationId xmlns:a16="http://schemas.microsoft.com/office/drawing/2014/main" xmlns="" id="{D16EE22A-41EB-4A36-AA08-58721624DA42}"/>
              </a:ext>
            </a:extLst>
          </p:cNvPr>
          <p:cNvSpPr txBox="1">
            <a:spLocks/>
          </p:cNvSpPr>
          <p:nvPr/>
        </p:nvSpPr>
        <p:spPr>
          <a:xfrm>
            <a:off x="2195736" y="3137926"/>
            <a:ext cx="6696744" cy="1882095"/>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pPr>
            <a:r>
              <a:rPr lang="zh-CN" altLang="en-US" sz="1800" dirty="0">
                <a:latin typeface="微软雅黑" pitchFamily="34" charset="-122"/>
                <a:ea typeface="微软雅黑" pitchFamily="34" charset="-122"/>
              </a:rPr>
              <a:t>例如：</a:t>
            </a:r>
            <a:r>
              <a:rPr lang="zh-CN" altLang="en-US" sz="2000" b="0" dirty="0">
                <a:latin typeface="微软雅黑" pitchFamily="34" charset="-122"/>
                <a:ea typeface="微软雅黑" pitchFamily="34" charset="-122"/>
              </a:rPr>
              <a:t>垃圾邮件分类系统</a:t>
            </a:r>
            <a:endParaRPr lang="en-US" altLang="zh-CN" sz="2000" b="0" dirty="0">
              <a:latin typeface="微软雅黑" pitchFamily="34" charset="-122"/>
              <a:ea typeface="微软雅黑" pitchFamily="34" charset="-122"/>
            </a:endParaRPr>
          </a:p>
          <a:p>
            <a:pPr>
              <a:buFont typeface="Arial" panose="020B0604020202020204" pitchFamily="34" charset="0"/>
              <a:buChar char="•"/>
            </a:pPr>
            <a:r>
              <a:rPr lang="zh-CN" altLang="en-US" sz="1800" b="0" dirty="0">
                <a:latin typeface="微软雅黑" pitchFamily="34" charset="-122"/>
                <a:ea typeface="微软雅黑" pitchFamily="34" charset="-122"/>
              </a:rPr>
              <a:t>任务 </a:t>
            </a:r>
            <a:r>
              <a:rPr lang="en-US" altLang="zh-CN" sz="1800" dirty="0">
                <a:latin typeface="微软雅黑" pitchFamily="34" charset="-122"/>
                <a:ea typeface="微软雅黑" pitchFamily="34" charset="-122"/>
              </a:rPr>
              <a:t>T</a:t>
            </a:r>
            <a:r>
              <a:rPr lang="zh-CN" altLang="en-US" sz="1800" b="0" dirty="0">
                <a:latin typeface="微软雅黑" pitchFamily="34" charset="-122"/>
                <a:ea typeface="微软雅黑" pitchFamily="34" charset="-122"/>
              </a:rPr>
              <a:t>：判断给定邮件是否是垃圾邮件</a:t>
            </a:r>
            <a:endParaRPr lang="en-US" altLang="zh-CN" sz="1800" b="0" dirty="0">
              <a:latin typeface="微软雅黑" pitchFamily="34" charset="-122"/>
              <a:ea typeface="微软雅黑" pitchFamily="34" charset="-122"/>
            </a:endParaRPr>
          </a:p>
          <a:p>
            <a:pPr>
              <a:buFont typeface="Arial" panose="020B0604020202020204" pitchFamily="34" charset="0"/>
              <a:buChar char="•"/>
            </a:pPr>
            <a:r>
              <a:rPr lang="zh-CN" altLang="en-US" sz="1800" b="0" dirty="0">
                <a:latin typeface="微软雅黑" pitchFamily="34" charset="-122"/>
                <a:ea typeface="微软雅黑" pitchFamily="34" charset="-122"/>
              </a:rPr>
              <a:t>性能指标 </a:t>
            </a:r>
            <a:r>
              <a:rPr lang="en-US" altLang="zh-CN" sz="1800" dirty="0">
                <a:latin typeface="微软雅黑" pitchFamily="34" charset="-122"/>
                <a:ea typeface="微软雅黑" pitchFamily="34" charset="-122"/>
              </a:rPr>
              <a:t>P</a:t>
            </a:r>
            <a:r>
              <a:rPr lang="zh-CN" altLang="en-US" sz="1800" b="0" dirty="0">
                <a:latin typeface="微软雅黑" pitchFamily="34" charset="-122"/>
                <a:ea typeface="微软雅黑" pitchFamily="34" charset="-122"/>
              </a:rPr>
              <a:t>：分类的准确度</a:t>
            </a:r>
            <a:endParaRPr lang="en-US" altLang="zh-CN" sz="1800" b="0" dirty="0">
              <a:latin typeface="微软雅黑" pitchFamily="34" charset="-122"/>
              <a:ea typeface="微软雅黑" pitchFamily="34" charset="-122"/>
            </a:endParaRPr>
          </a:p>
          <a:p>
            <a:pPr>
              <a:buFont typeface="Arial" panose="020B0604020202020204" pitchFamily="34" charset="0"/>
              <a:buChar char="•"/>
            </a:pPr>
            <a:r>
              <a:rPr lang="zh-CN" altLang="en-US" sz="1800" b="0" dirty="0">
                <a:latin typeface="微软雅黑" pitchFamily="34" charset="-122"/>
                <a:ea typeface="微软雅黑" pitchFamily="34" charset="-122"/>
              </a:rPr>
              <a:t>经验来源 </a:t>
            </a:r>
            <a:r>
              <a:rPr lang="en-US" altLang="zh-CN" sz="1800" dirty="0">
                <a:latin typeface="微软雅黑" pitchFamily="34" charset="-122"/>
                <a:ea typeface="微软雅黑" pitchFamily="34" charset="-122"/>
              </a:rPr>
              <a:t>E</a:t>
            </a:r>
            <a:r>
              <a:rPr lang="zh-CN" altLang="en-US" sz="1800" b="0" dirty="0">
                <a:latin typeface="微软雅黑" pitchFamily="34" charset="-122"/>
                <a:ea typeface="微软雅黑" pitchFamily="34" charset="-122"/>
              </a:rPr>
              <a:t>：大量的邮件数据以及其对应的类别</a:t>
            </a:r>
            <a:endParaRPr lang="en-US" altLang="zh-CN" sz="1800" b="0" dirty="0">
              <a:latin typeface="微软雅黑" pitchFamily="34" charset="-122"/>
              <a:ea typeface="微软雅黑" pitchFamily="34" charset="-122"/>
            </a:endParaRPr>
          </a:p>
          <a:p>
            <a:pPr marL="0" indent="0">
              <a:lnSpc>
                <a:spcPct val="150000"/>
              </a:lnSpc>
            </a:pPr>
            <a:endParaRPr lang="en-US" altLang="zh-CN" sz="2000" dirty="0">
              <a:latin typeface="微软雅黑" pitchFamily="34" charset="-122"/>
              <a:ea typeface="微软雅黑" pitchFamily="34" charset="-122"/>
            </a:endParaRPr>
          </a:p>
        </p:txBody>
      </p:sp>
    </p:spTree>
    <p:extLst>
      <p:ext uri="{BB962C8B-B14F-4D97-AF65-F5344CB8AC3E}">
        <p14:creationId xmlns:p14="http://schemas.microsoft.com/office/powerpoint/2010/main" val="3151475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272808" cy="4248472"/>
              </a:xfrm>
              <a:prstGeom prst="rect">
                <a:avLst/>
              </a:prstGeom>
            </p:spPr>
            <p:txBody>
              <a:bodyPr/>
              <a:lstStyle/>
              <a:p>
                <a:pPr lvl="1" algn="just">
                  <a:lnSpc>
                    <a:spcPct val="150000"/>
                  </a:lnSpc>
                </a:pPr>
                <a:r>
                  <a:rPr kumimoji="1" lang="zh-CN" altLang="en-US" sz="1500" dirty="0">
                    <a:latin typeface="微软雅黑" pitchFamily="34" charset="-122"/>
                    <a:ea typeface="微软雅黑" pitchFamily="34" charset="-122"/>
                  </a:rPr>
                  <a:t>因为逻辑函数</a:t>
                </a:r>
                <a:r>
                  <a:rPr kumimoji="1" lang="en-US" altLang="zh-CN" sz="1500" dirty="0">
                    <a:latin typeface="微软雅黑" pitchFamily="34" charset="-122"/>
                    <a:ea typeface="微软雅黑" pitchFamily="34" charset="-122"/>
                  </a:rPr>
                  <a:t>f(z)</a:t>
                </a:r>
                <a:r>
                  <a:rPr kumimoji="1" lang="zh-CN" altLang="en-US" sz="1500" dirty="0">
                    <a:latin typeface="微软雅黑" pitchFamily="34" charset="-122"/>
                    <a:ea typeface="微软雅黑" pitchFamily="34" charset="-122"/>
                  </a:rPr>
                  <a:t>的取值范围是（</a:t>
                </a:r>
                <a:r>
                  <a:rPr kumimoji="1" lang="en-US" altLang="zh-CN" sz="1500" dirty="0">
                    <a:latin typeface="微软雅黑" pitchFamily="34" charset="-122"/>
                    <a:ea typeface="微软雅黑" pitchFamily="34" charset="-122"/>
                  </a:rPr>
                  <a:t>0,1</a:t>
                </a:r>
                <a:r>
                  <a:rPr kumimoji="1" lang="zh-CN" altLang="en-US" sz="1500" dirty="0">
                    <a:latin typeface="微软雅黑" pitchFamily="34" charset="-122"/>
                    <a:ea typeface="微软雅黑" pitchFamily="34" charset="-122"/>
                  </a:rPr>
                  <a:t>），所以可以用来作为某一特定结果的概率值，随着</a:t>
                </a:r>
                <a14:m>
                  <m:oMath xmlns:m="http://schemas.openxmlformats.org/officeDocument/2006/math">
                    <m:sSub>
                      <m:sSubPr>
                        <m:ctrlPr>
                          <a:rPr lang="zh-CN" altLang="zh-CN" sz="1500" i="1">
                            <a:latin typeface="Cambria Math"/>
                          </a:rPr>
                        </m:ctrlPr>
                      </m:sSubPr>
                      <m:e>
                        <m:r>
                          <a:rPr lang="en-US" altLang="zh-CN" sz="1500" i="1">
                            <a:latin typeface="Cambria Math" panose="02040503050406030204" pitchFamily="18" charset="0"/>
                          </a:rPr>
                          <m:t>𝑧</m:t>
                        </m:r>
                      </m:e>
                      <m:sub>
                        <m:r>
                          <a:rPr lang="en-US" altLang="zh-CN" sz="1500" i="1">
                            <a:latin typeface="Cambria Math" panose="02040503050406030204" pitchFamily="18" charset="0"/>
                          </a:rPr>
                          <m:t>𝑖</m:t>
                        </m:r>
                      </m:sub>
                    </m:sSub>
                  </m:oMath>
                </a14:m>
                <a:r>
                  <a:rPr kumimoji="1" lang="zh-CN" altLang="en-US" sz="1500" dirty="0">
                    <a:latin typeface="微软雅黑" pitchFamily="34" charset="-122"/>
                    <a:ea typeface="微软雅黑" pitchFamily="34" charset="-122"/>
                  </a:rPr>
                  <a:t>值的增加，</a:t>
                </a:r>
                <a:r>
                  <a:rPr kumimoji="1" lang="en-US" altLang="zh-CN" sz="1500" dirty="0">
                    <a:latin typeface="微软雅黑" pitchFamily="34" charset="-122"/>
                    <a:ea typeface="微软雅黑" pitchFamily="34" charset="-122"/>
                  </a:rPr>
                  <a:t> f(</a:t>
                </a:r>
                <a14:m>
                  <m:oMath xmlns:m="http://schemas.openxmlformats.org/officeDocument/2006/math">
                    <m:sSub>
                      <m:sSubPr>
                        <m:ctrlPr>
                          <a:rPr lang="zh-CN" altLang="zh-CN" sz="1500" i="1">
                            <a:latin typeface="Cambria Math"/>
                          </a:rPr>
                        </m:ctrlPr>
                      </m:sSubPr>
                      <m:e>
                        <m:r>
                          <a:rPr lang="en-US" altLang="zh-CN" sz="1500" i="1">
                            <a:latin typeface="Cambria Math" panose="02040503050406030204" pitchFamily="18" charset="0"/>
                          </a:rPr>
                          <m:t>𝑧</m:t>
                        </m:r>
                      </m:e>
                      <m:sub>
                        <m:r>
                          <a:rPr lang="en-US" altLang="zh-CN" sz="1500" i="1">
                            <a:latin typeface="Cambria Math" panose="02040503050406030204" pitchFamily="18" charset="0"/>
                          </a:rPr>
                          <m:t>𝑖</m:t>
                        </m:r>
                      </m:sub>
                    </m:sSub>
                  </m:oMath>
                </a14:m>
                <a:r>
                  <a:rPr kumimoji="1" lang="en-US" altLang="zh-CN" sz="1500" dirty="0">
                    <a:latin typeface="微软雅黑" pitchFamily="34" charset="-122"/>
                    <a:ea typeface="微软雅黑" pitchFamily="34" charset="-122"/>
                  </a:rPr>
                  <a:t>)</a:t>
                </a:r>
                <a:r>
                  <a:rPr kumimoji="1" lang="zh-CN" altLang="en-US" sz="1500" dirty="0">
                    <a:latin typeface="微软雅黑" pitchFamily="34" charset="-122"/>
                    <a:ea typeface="微软雅黑" pitchFamily="34" charset="-122"/>
                  </a:rPr>
                  <a:t>值代表的概率也会增加。在逻辑回归中，令</a:t>
                </a:r>
                <a14:m>
                  <m:oMath xmlns:m="http://schemas.openxmlformats.org/officeDocument/2006/math">
                    <m:sSub>
                      <m:sSubPr>
                        <m:ctrlPr>
                          <a:rPr lang="zh-CN" altLang="zh-CN" sz="1500" i="1">
                            <a:latin typeface="Cambria Math"/>
                          </a:rPr>
                        </m:ctrlPr>
                      </m:sSubPr>
                      <m:e>
                        <m:r>
                          <a:rPr lang="en-US" altLang="zh-CN" sz="1500" i="1">
                            <a:latin typeface="Cambria Math" panose="02040503050406030204" pitchFamily="18" charset="0"/>
                          </a:rPr>
                          <m:t>𝑧</m:t>
                        </m:r>
                      </m:e>
                      <m:sub>
                        <m:r>
                          <a:rPr lang="en-US" altLang="zh-CN" sz="1500" i="1">
                            <a:latin typeface="Cambria Math" panose="02040503050406030204" pitchFamily="18" charset="0"/>
                          </a:rPr>
                          <m:t>𝑖</m:t>
                        </m:r>
                      </m:sub>
                    </m:sSub>
                  </m:oMath>
                </a14:m>
                <a:r>
                  <a:rPr kumimoji="1" lang="zh-CN" altLang="en-US" sz="1500" dirty="0">
                    <a:latin typeface="微软雅黑" pitchFamily="34" charset="-122"/>
                    <a:ea typeface="微软雅黑" pitchFamily="34" charset="-122"/>
                  </a:rPr>
                  <a:t>表示因变量的一个线性函数：</a:t>
                </a:r>
                <a:endParaRPr lang="en-US" altLang="zh-CN" sz="1500" dirty="0">
                  <a:latin typeface="微软雅黑" pitchFamily="34" charset="-122"/>
                  <a:ea typeface="微软雅黑" pitchFamily="34" charset="-122"/>
                </a:endParaRPr>
              </a:p>
              <a:p>
                <a:pPr lvl="3" algn="just">
                  <a:lnSpc>
                    <a:spcPct val="150000"/>
                  </a:lnSpc>
                </a:pPr>
                <a14:m>
                  <m:oMath xmlns:m="http://schemas.openxmlformats.org/officeDocument/2006/math">
                    <m:sSub>
                      <m:sSubPr>
                        <m:ctrlPr>
                          <a:rPr lang="zh-CN" altLang="zh-CN" sz="1500" i="1">
                            <a:latin typeface="Cambria Math"/>
                          </a:rPr>
                        </m:ctrlPr>
                      </m:sSubPr>
                      <m:e>
                        <m:r>
                          <a:rPr lang="en-US" altLang="zh-CN" sz="1500" i="1">
                            <a:latin typeface="Cambria Math" panose="02040503050406030204" pitchFamily="18" charset="0"/>
                          </a:rPr>
                          <m:t>𝑧</m:t>
                        </m:r>
                      </m:e>
                      <m:sub>
                        <m:r>
                          <a:rPr lang="en-US" altLang="zh-CN" sz="1500" i="1">
                            <a:latin typeface="Cambria Math" panose="02040503050406030204" pitchFamily="18" charset="0"/>
                          </a:rPr>
                          <m:t>𝑖</m:t>
                        </m:r>
                      </m:sub>
                    </m:sSub>
                    <m:r>
                      <a:rPr lang="en-US" altLang="zh-CN" sz="1500">
                        <a:latin typeface="Cambria Math" panose="02040503050406030204" pitchFamily="18" charset="0"/>
                      </a:rPr>
                      <m:t>=</m:t>
                    </m:r>
                    <m:sSub>
                      <m:sSubPr>
                        <m:ctrlPr>
                          <a:rPr lang="zh-CN" altLang="zh-CN" sz="1500" i="1">
                            <a:latin typeface="Cambria Math"/>
                          </a:rPr>
                        </m:ctrlPr>
                      </m:sSubPr>
                      <m:e>
                        <m:r>
                          <m:rPr>
                            <m:sty m:val="p"/>
                          </m:rPr>
                          <a:rPr lang="en-US" altLang="zh-CN" sz="1500" i="1">
                            <a:latin typeface="Cambria Math" panose="02040503050406030204" pitchFamily="18" charset="0"/>
                          </a:rPr>
                          <m:t>w</m:t>
                        </m:r>
                      </m:e>
                      <m:sub>
                        <m:r>
                          <a:rPr lang="en-US" altLang="zh-CN" sz="1500" i="1">
                            <a:latin typeface="Cambria Math" panose="02040503050406030204" pitchFamily="18" charset="0"/>
                          </a:rPr>
                          <m:t>1</m:t>
                        </m:r>
                      </m:sub>
                    </m:sSub>
                    <m:sSub>
                      <m:sSubPr>
                        <m:ctrlPr>
                          <a:rPr lang="zh-CN" altLang="zh-CN" sz="1500" i="1">
                            <a:latin typeface="Cambria Math"/>
                          </a:rPr>
                        </m:ctrlPr>
                      </m:sSubPr>
                      <m:e>
                        <m:r>
                          <a:rPr lang="en-US" altLang="zh-CN" sz="1500" i="1">
                            <a:latin typeface="Cambria Math" panose="02040503050406030204" pitchFamily="18" charset="0"/>
                          </a:rPr>
                          <m:t>𝑥</m:t>
                        </m:r>
                      </m:e>
                      <m:sub>
                        <m:r>
                          <a:rPr lang="en-US" altLang="zh-CN" sz="1500" i="1">
                            <a:latin typeface="Cambria Math" panose="02040503050406030204" pitchFamily="18" charset="0"/>
                          </a:rPr>
                          <m:t>𝑖</m:t>
                        </m:r>
                        <m:r>
                          <a:rPr lang="en-US" altLang="zh-CN" sz="1500" i="1">
                            <a:latin typeface="Cambria Math" panose="02040503050406030204" pitchFamily="18" charset="0"/>
                          </a:rPr>
                          <m:t>1</m:t>
                        </m:r>
                      </m:sub>
                    </m:sSub>
                    <m:r>
                      <a:rPr lang="en-US" altLang="zh-CN" sz="1500" i="1">
                        <a:latin typeface="Cambria Math" panose="02040503050406030204" pitchFamily="18" charset="0"/>
                      </a:rPr>
                      <m:t>+</m:t>
                    </m:r>
                    <m:sSub>
                      <m:sSubPr>
                        <m:ctrlPr>
                          <a:rPr lang="zh-CN" altLang="zh-CN" sz="1500" i="1">
                            <a:latin typeface="Cambria Math"/>
                          </a:rPr>
                        </m:ctrlPr>
                      </m:sSubPr>
                      <m:e>
                        <m:r>
                          <a:rPr lang="en-US" altLang="zh-CN" sz="1500" i="1">
                            <a:latin typeface="Cambria Math" panose="02040503050406030204" pitchFamily="18" charset="0"/>
                          </a:rPr>
                          <m:t>𝑤</m:t>
                        </m:r>
                      </m:e>
                      <m:sub>
                        <m:r>
                          <a:rPr lang="en-US" altLang="zh-CN" sz="1500" i="1">
                            <a:latin typeface="Cambria Math" panose="02040503050406030204" pitchFamily="18" charset="0"/>
                          </a:rPr>
                          <m:t>2</m:t>
                        </m:r>
                      </m:sub>
                    </m:sSub>
                    <m:sSub>
                      <m:sSubPr>
                        <m:ctrlPr>
                          <a:rPr lang="zh-CN" altLang="zh-CN" sz="1500" i="1">
                            <a:latin typeface="Cambria Math"/>
                          </a:rPr>
                        </m:ctrlPr>
                      </m:sSubPr>
                      <m:e>
                        <m:r>
                          <a:rPr lang="en-US" altLang="zh-CN" sz="1500" i="1">
                            <a:latin typeface="Cambria Math" panose="02040503050406030204" pitchFamily="18" charset="0"/>
                          </a:rPr>
                          <m:t>𝑥</m:t>
                        </m:r>
                      </m:e>
                      <m:sub>
                        <m:r>
                          <a:rPr lang="en-US" altLang="zh-CN" sz="1500" i="1">
                            <a:latin typeface="Cambria Math" panose="02040503050406030204" pitchFamily="18" charset="0"/>
                          </a:rPr>
                          <m:t>𝑖</m:t>
                        </m:r>
                        <m:r>
                          <a:rPr lang="en-US" altLang="zh-CN" sz="1500" i="1">
                            <a:latin typeface="Cambria Math" panose="02040503050406030204" pitchFamily="18" charset="0"/>
                          </a:rPr>
                          <m:t>2</m:t>
                        </m:r>
                      </m:sub>
                    </m:sSub>
                    <m:r>
                      <a:rPr lang="en-US" altLang="zh-CN" sz="1500" i="1">
                        <a:latin typeface="Cambria Math" panose="02040503050406030204" pitchFamily="18" charset="0"/>
                      </a:rPr>
                      <m:t>+⋯+</m:t>
                    </m:r>
                    <m:sSub>
                      <m:sSubPr>
                        <m:ctrlPr>
                          <a:rPr lang="zh-CN" altLang="zh-CN" sz="1500" i="1">
                            <a:latin typeface="Cambria Math"/>
                          </a:rPr>
                        </m:ctrlPr>
                      </m:sSubPr>
                      <m:e>
                        <m:r>
                          <a:rPr lang="en-US" altLang="zh-CN" sz="1500" i="1">
                            <a:latin typeface="Cambria Math" panose="02040503050406030204" pitchFamily="18" charset="0"/>
                          </a:rPr>
                          <m:t>𝑤</m:t>
                        </m:r>
                      </m:e>
                      <m:sub>
                        <m:r>
                          <a:rPr lang="en-US" altLang="zh-CN" sz="1500" i="1">
                            <a:latin typeface="Cambria Math" panose="02040503050406030204" pitchFamily="18" charset="0"/>
                          </a:rPr>
                          <m:t>𝑑</m:t>
                        </m:r>
                      </m:sub>
                    </m:sSub>
                    <m:sSub>
                      <m:sSubPr>
                        <m:ctrlPr>
                          <a:rPr lang="zh-CN" altLang="zh-CN" sz="1500" i="1">
                            <a:latin typeface="Cambria Math"/>
                          </a:rPr>
                        </m:ctrlPr>
                      </m:sSubPr>
                      <m:e>
                        <m:r>
                          <a:rPr lang="en-US" altLang="zh-CN" sz="1500" i="1">
                            <a:latin typeface="Cambria Math" panose="02040503050406030204" pitchFamily="18" charset="0"/>
                          </a:rPr>
                          <m:t>𝑥</m:t>
                        </m:r>
                      </m:e>
                      <m:sub>
                        <m:r>
                          <a:rPr lang="en-US" altLang="zh-CN" sz="1500" i="1">
                            <a:latin typeface="Cambria Math" panose="02040503050406030204" pitchFamily="18" charset="0"/>
                          </a:rPr>
                          <m:t>𝑖𝑑</m:t>
                        </m:r>
                      </m:sub>
                    </m:sSub>
                    <m:r>
                      <a:rPr lang="en-US" altLang="zh-CN" sz="1500" i="1">
                        <a:latin typeface="Cambria Math" panose="02040503050406030204" pitchFamily="18" charset="0"/>
                      </a:rPr>
                      <m:t>+</m:t>
                    </m:r>
                    <m:r>
                      <m:rPr>
                        <m:sty m:val="p"/>
                      </m:rPr>
                      <a:rPr lang="en-US" altLang="zh-CN" sz="1500" i="1">
                        <a:latin typeface="Cambria Math" panose="02040503050406030204" pitchFamily="18" charset="0"/>
                      </a:rPr>
                      <m:t>b</m:t>
                    </m:r>
                  </m:oMath>
                </a14:m>
                <a:endParaRPr kumimoji="1" lang="en-US" altLang="zh-CN" sz="1500" dirty="0">
                  <a:latin typeface="微软雅黑" pitchFamily="34" charset="-122"/>
                  <a:ea typeface="微软雅黑" pitchFamily="34" charset="-122"/>
                </a:endParaRPr>
              </a:p>
              <a:p>
                <a:pPr lvl="1" algn="just">
                  <a:lnSpc>
                    <a:spcPct val="150000"/>
                  </a:lnSpc>
                </a:pPr>
                <a:r>
                  <a:rPr kumimoji="1" lang="zh-CN" altLang="en-US" sz="1500" dirty="0">
                    <a:latin typeface="微软雅黑" pitchFamily="34" charset="-122"/>
                    <a:ea typeface="微软雅黑" pitchFamily="34" charset="-122"/>
                  </a:rPr>
                  <a:t>而基于自变量</a:t>
                </a:r>
                <a14:m>
                  <m:oMath xmlns:m="http://schemas.openxmlformats.org/officeDocument/2006/math">
                    <m:sSub>
                      <m:sSubPr>
                        <m:ctrlPr>
                          <a:rPr lang="zh-CN" altLang="zh-CN" sz="1500" i="1">
                            <a:latin typeface="Cambria Math"/>
                            <a:ea typeface="宋体" pitchFamily="2" charset="-122"/>
                          </a:rPr>
                        </m:ctrlPr>
                      </m:sSubPr>
                      <m:e>
                        <m:r>
                          <a:rPr lang="en-US" altLang="zh-CN" sz="1500" i="1">
                            <a:latin typeface="Cambria Math" panose="02040503050406030204" pitchFamily="18" charset="0"/>
                            <a:ea typeface="宋体" pitchFamily="2" charset="-122"/>
                          </a:rPr>
                          <m:t>𝑥</m:t>
                        </m:r>
                      </m:e>
                      <m:sub>
                        <m:r>
                          <a:rPr lang="en-US" altLang="zh-CN" sz="1500" i="1">
                            <a:latin typeface="Cambria Math" panose="02040503050406030204" pitchFamily="18" charset="0"/>
                            <a:ea typeface="宋体" pitchFamily="2" charset="-122"/>
                          </a:rPr>
                          <m:t>𝑖</m:t>
                        </m:r>
                      </m:sub>
                    </m:sSub>
                    <m:r>
                      <a:rPr kumimoji="1" lang="en-US" altLang="zh-CN" sz="1500" i="1" dirty="0">
                        <a:latin typeface="Cambria Math" panose="02040503050406030204" pitchFamily="18" charset="0"/>
                        <a:ea typeface="宋体" pitchFamily="2" charset="-122"/>
                      </a:rPr>
                      <m:t>=</m:t>
                    </m:r>
                    <m:d>
                      <m:dPr>
                        <m:ctrlPr>
                          <a:rPr lang="zh-CN" altLang="zh-CN" sz="1500" i="1">
                            <a:latin typeface="Cambria Math"/>
                            <a:ea typeface="宋体" pitchFamily="2" charset="-122"/>
                          </a:rPr>
                        </m:ctrlPr>
                      </m:dPr>
                      <m:e>
                        <m:sSub>
                          <m:sSubPr>
                            <m:ctrlPr>
                              <a:rPr lang="zh-CN" altLang="zh-CN" sz="1500" i="1">
                                <a:latin typeface="Cambria Math"/>
                                <a:ea typeface="宋体" pitchFamily="2" charset="-122"/>
                              </a:rPr>
                            </m:ctrlPr>
                          </m:sSubPr>
                          <m:e>
                            <m:r>
                              <a:rPr lang="en-US" altLang="zh-CN" sz="1500" i="1">
                                <a:latin typeface="Cambria Math" panose="02040503050406030204" pitchFamily="18" charset="0"/>
                                <a:ea typeface="宋体" pitchFamily="2" charset="-122"/>
                              </a:rPr>
                              <m:t>𝑥</m:t>
                            </m:r>
                          </m:e>
                          <m:sub>
                            <m:r>
                              <a:rPr lang="en-US" altLang="zh-CN" sz="1500" i="1">
                                <a:latin typeface="Cambria Math" panose="02040503050406030204" pitchFamily="18" charset="0"/>
                                <a:ea typeface="宋体" pitchFamily="2" charset="-122"/>
                              </a:rPr>
                              <m:t>𝑖</m:t>
                            </m:r>
                            <m:r>
                              <a:rPr lang="en-US" altLang="zh-CN" sz="1500" i="1">
                                <a:latin typeface="Cambria Math" panose="02040503050406030204" pitchFamily="18" charset="0"/>
                                <a:ea typeface="宋体" pitchFamily="2" charset="-122"/>
                              </a:rPr>
                              <m:t>1</m:t>
                            </m:r>
                          </m:sub>
                        </m:sSub>
                        <m:r>
                          <a:rPr lang="en-US" altLang="zh-CN" sz="1500">
                            <a:latin typeface="Cambria Math" panose="02040503050406030204" pitchFamily="18" charset="0"/>
                            <a:ea typeface="宋体" pitchFamily="2" charset="-122"/>
                          </a:rPr>
                          <m:t>,</m:t>
                        </m:r>
                        <m:sSub>
                          <m:sSubPr>
                            <m:ctrlPr>
                              <a:rPr lang="zh-CN" altLang="zh-CN" sz="1500" i="1">
                                <a:latin typeface="Cambria Math"/>
                                <a:ea typeface="宋体" pitchFamily="2" charset="-122"/>
                              </a:rPr>
                            </m:ctrlPr>
                          </m:sSubPr>
                          <m:e>
                            <m:r>
                              <a:rPr lang="en-US" altLang="zh-CN" sz="1500" i="1">
                                <a:latin typeface="Cambria Math" panose="02040503050406030204" pitchFamily="18" charset="0"/>
                                <a:ea typeface="宋体" pitchFamily="2" charset="-122"/>
                              </a:rPr>
                              <m:t>𝑥</m:t>
                            </m:r>
                          </m:e>
                          <m:sub>
                            <m:r>
                              <a:rPr lang="en-US" altLang="zh-CN" sz="1500" i="1">
                                <a:latin typeface="Cambria Math" panose="02040503050406030204" pitchFamily="18" charset="0"/>
                                <a:ea typeface="宋体" pitchFamily="2" charset="-122"/>
                              </a:rPr>
                              <m:t>𝑖</m:t>
                            </m:r>
                            <m:r>
                              <a:rPr lang="en-US" altLang="zh-CN" sz="1500" i="1">
                                <a:latin typeface="Cambria Math" panose="02040503050406030204" pitchFamily="18" charset="0"/>
                                <a:ea typeface="宋体" pitchFamily="2" charset="-122"/>
                              </a:rPr>
                              <m:t>2</m:t>
                            </m:r>
                          </m:sub>
                        </m:sSub>
                        <m:r>
                          <a:rPr lang="en-US" altLang="zh-CN" sz="1500">
                            <a:latin typeface="Cambria Math" panose="02040503050406030204" pitchFamily="18" charset="0"/>
                            <a:ea typeface="宋体" pitchFamily="2" charset="-122"/>
                          </a:rPr>
                          <m:t>,⋯,</m:t>
                        </m:r>
                        <m:sSub>
                          <m:sSubPr>
                            <m:ctrlPr>
                              <a:rPr lang="zh-CN" altLang="zh-CN" sz="1500" i="1">
                                <a:latin typeface="Cambria Math"/>
                                <a:ea typeface="宋体" pitchFamily="2" charset="-122"/>
                              </a:rPr>
                            </m:ctrlPr>
                          </m:sSubPr>
                          <m:e>
                            <m:r>
                              <a:rPr lang="en-US" altLang="zh-CN" sz="1500" i="1">
                                <a:latin typeface="Cambria Math" panose="02040503050406030204" pitchFamily="18" charset="0"/>
                                <a:ea typeface="宋体" pitchFamily="2" charset="-122"/>
                              </a:rPr>
                              <m:t>𝑥</m:t>
                            </m:r>
                          </m:e>
                          <m:sub>
                            <m:r>
                              <a:rPr lang="en-US" altLang="zh-CN" sz="1500" i="1">
                                <a:latin typeface="Cambria Math" panose="02040503050406030204" pitchFamily="18" charset="0"/>
                                <a:ea typeface="宋体" pitchFamily="2" charset="-122"/>
                              </a:rPr>
                              <m:t>𝑖𝑑</m:t>
                            </m:r>
                          </m:sub>
                        </m:sSub>
                      </m:e>
                    </m:d>
                  </m:oMath>
                </a14:m>
                <a:r>
                  <a:rPr kumimoji="1" lang="zh-CN" altLang="en-US" sz="1500" dirty="0">
                    <a:latin typeface="微软雅黑" pitchFamily="34" charset="-122"/>
                    <a:ea typeface="微软雅黑" pitchFamily="34" charset="-122"/>
                  </a:rPr>
                  <a:t>事件发生的概率</a:t>
                </a:r>
                <a:r>
                  <a:rPr kumimoji="1" lang="en-US" altLang="zh-CN" sz="1500" dirty="0">
                    <a:latin typeface="微软雅黑" pitchFamily="34" charset="-122"/>
                    <a:ea typeface="微软雅黑" pitchFamily="34" charset="-122"/>
                  </a:rPr>
                  <a:t>p</a:t>
                </a:r>
              </a:p>
              <a:p>
                <a:pPr lvl="3" algn="just">
                  <a:lnSpc>
                    <a:spcPct val="150000"/>
                  </a:lnSpc>
                </a:pPr>
                <a14:m>
                  <m:oMath xmlns:m="http://schemas.openxmlformats.org/officeDocument/2006/math">
                    <m:sSub>
                      <m:sSubPr>
                        <m:ctrlPr>
                          <a:rPr lang="zh-CN" altLang="zh-CN" sz="1500" i="1">
                            <a:latin typeface="Cambria Math"/>
                          </a:rPr>
                        </m:ctrlPr>
                      </m:sSubPr>
                      <m:e>
                        <m:r>
                          <a:rPr lang="en-US" altLang="zh-CN" sz="1500" i="1">
                            <a:latin typeface="Cambria Math" panose="02040503050406030204" pitchFamily="18" charset="0"/>
                          </a:rPr>
                          <m:t>𝑝</m:t>
                        </m:r>
                      </m:e>
                      <m:sub>
                        <m:r>
                          <a:rPr lang="en-US" altLang="zh-CN" sz="1500" i="1">
                            <a:latin typeface="Cambria Math" panose="02040503050406030204" pitchFamily="18" charset="0"/>
                          </a:rPr>
                          <m:t>𝑖</m:t>
                        </m:r>
                      </m:sub>
                    </m:sSub>
                    <m:d>
                      <m:dPr>
                        <m:ctrlPr>
                          <a:rPr lang="zh-CN" altLang="zh-CN" sz="1500" i="1">
                            <a:latin typeface="Cambria Math"/>
                            <a:ea typeface="宋体" pitchFamily="2" charset="-122"/>
                          </a:rPr>
                        </m:ctrlPr>
                      </m:dPr>
                      <m:e>
                        <m:sSub>
                          <m:sSubPr>
                            <m:ctrlPr>
                              <a:rPr lang="zh-CN" altLang="zh-CN" sz="1500" i="1">
                                <a:latin typeface="Cambria Math"/>
                                <a:ea typeface="宋体" pitchFamily="2" charset="-122"/>
                              </a:rPr>
                            </m:ctrlPr>
                          </m:sSubPr>
                          <m:e>
                            <m:r>
                              <a:rPr lang="en-US" altLang="zh-CN" sz="1500" i="1">
                                <a:latin typeface="Cambria Math" panose="02040503050406030204" pitchFamily="18" charset="0"/>
                                <a:ea typeface="宋体" pitchFamily="2" charset="-122"/>
                              </a:rPr>
                              <m:t>𝑥</m:t>
                            </m:r>
                          </m:e>
                          <m:sub>
                            <m:r>
                              <a:rPr lang="en-US" altLang="zh-CN" sz="1500" i="1">
                                <a:latin typeface="Cambria Math" panose="02040503050406030204" pitchFamily="18" charset="0"/>
                                <a:ea typeface="宋体" pitchFamily="2" charset="-122"/>
                              </a:rPr>
                              <m:t>𝑖</m:t>
                            </m:r>
                            <m:r>
                              <a:rPr lang="en-US" altLang="zh-CN" sz="1500" i="1">
                                <a:latin typeface="Cambria Math" panose="02040503050406030204" pitchFamily="18" charset="0"/>
                                <a:ea typeface="宋体" pitchFamily="2" charset="-122"/>
                              </a:rPr>
                              <m:t>1</m:t>
                            </m:r>
                          </m:sub>
                        </m:sSub>
                        <m:r>
                          <a:rPr lang="en-US" altLang="zh-CN" sz="1500">
                            <a:latin typeface="Cambria Math" panose="02040503050406030204" pitchFamily="18" charset="0"/>
                            <a:ea typeface="宋体" pitchFamily="2" charset="-122"/>
                          </a:rPr>
                          <m:t>,</m:t>
                        </m:r>
                        <m:sSub>
                          <m:sSubPr>
                            <m:ctrlPr>
                              <a:rPr lang="zh-CN" altLang="zh-CN" sz="1500" i="1">
                                <a:latin typeface="Cambria Math"/>
                                <a:ea typeface="宋体" pitchFamily="2" charset="-122"/>
                              </a:rPr>
                            </m:ctrlPr>
                          </m:sSubPr>
                          <m:e>
                            <m:r>
                              <a:rPr lang="en-US" altLang="zh-CN" sz="1500" i="1">
                                <a:latin typeface="Cambria Math" panose="02040503050406030204" pitchFamily="18" charset="0"/>
                                <a:ea typeface="宋体" pitchFamily="2" charset="-122"/>
                              </a:rPr>
                              <m:t>𝑥</m:t>
                            </m:r>
                          </m:e>
                          <m:sub>
                            <m:r>
                              <a:rPr lang="en-US" altLang="zh-CN" sz="1500" i="1">
                                <a:latin typeface="Cambria Math" panose="02040503050406030204" pitchFamily="18" charset="0"/>
                                <a:ea typeface="宋体" pitchFamily="2" charset="-122"/>
                              </a:rPr>
                              <m:t>𝑖</m:t>
                            </m:r>
                            <m:r>
                              <a:rPr lang="en-US" altLang="zh-CN" sz="1500" i="1">
                                <a:latin typeface="Cambria Math" panose="02040503050406030204" pitchFamily="18" charset="0"/>
                                <a:ea typeface="宋体" pitchFamily="2" charset="-122"/>
                              </a:rPr>
                              <m:t>2</m:t>
                            </m:r>
                          </m:sub>
                        </m:sSub>
                        <m:r>
                          <a:rPr lang="en-US" altLang="zh-CN" sz="1500">
                            <a:latin typeface="Cambria Math" panose="02040503050406030204" pitchFamily="18" charset="0"/>
                            <a:ea typeface="宋体" pitchFamily="2" charset="-122"/>
                          </a:rPr>
                          <m:t>,⋯,</m:t>
                        </m:r>
                        <m:sSub>
                          <m:sSubPr>
                            <m:ctrlPr>
                              <a:rPr lang="zh-CN" altLang="zh-CN" sz="1500" i="1">
                                <a:latin typeface="Cambria Math"/>
                                <a:ea typeface="宋体" pitchFamily="2" charset="-122"/>
                              </a:rPr>
                            </m:ctrlPr>
                          </m:sSubPr>
                          <m:e>
                            <m:r>
                              <a:rPr lang="en-US" altLang="zh-CN" sz="1500" i="1">
                                <a:latin typeface="Cambria Math" panose="02040503050406030204" pitchFamily="18" charset="0"/>
                                <a:ea typeface="宋体" pitchFamily="2" charset="-122"/>
                              </a:rPr>
                              <m:t>𝑥</m:t>
                            </m:r>
                          </m:e>
                          <m:sub>
                            <m:r>
                              <a:rPr lang="en-US" altLang="zh-CN" sz="1500" i="1">
                                <a:latin typeface="Cambria Math" panose="02040503050406030204" pitchFamily="18" charset="0"/>
                                <a:ea typeface="宋体" pitchFamily="2" charset="-122"/>
                              </a:rPr>
                              <m:t>𝑖𝑑</m:t>
                            </m:r>
                          </m:sub>
                        </m:sSub>
                      </m:e>
                    </m:d>
                    <m:r>
                      <a:rPr lang="en-US" altLang="zh-CN" sz="1500" i="1">
                        <a:latin typeface="Cambria Math" panose="02040503050406030204" pitchFamily="18" charset="0"/>
                        <a:ea typeface="宋体" pitchFamily="2" charset="-122"/>
                      </a:rPr>
                      <m:t>=</m:t>
                    </m:r>
                    <m:r>
                      <a:rPr lang="en-US" altLang="zh-CN" sz="1500" i="1">
                        <a:latin typeface="Cambria Math" panose="02040503050406030204" pitchFamily="18" charset="0"/>
                        <a:ea typeface="宋体" pitchFamily="2" charset="-122"/>
                      </a:rPr>
                      <m:t>𝑓</m:t>
                    </m:r>
                    <m:d>
                      <m:dPr>
                        <m:ctrlPr>
                          <a:rPr lang="zh-CN" altLang="zh-CN" sz="1500" i="1">
                            <a:latin typeface="Cambria Math"/>
                            <a:ea typeface="宋体" pitchFamily="2" charset="-122"/>
                          </a:rPr>
                        </m:ctrlPr>
                      </m:dPr>
                      <m:e>
                        <m:sSub>
                          <m:sSubPr>
                            <m:ctrlPr>
                              <a:rPr lang="zh-CN" altLang="zh-CN" sz="1500" i="1">
                                <a:latin typeface="Cambria Math"/>
                              </a:rPr>
                            </m:ctrlPr>
                          </m:sSubPr>
                          <m:e>
                            <m:r>
                              <a:rPr lang="en-US" altLang="zh-CN" sz="1500" i="1">
                                <a:latin typeface="Cambria Math" panose="02040503050406030204" pitchFamily="18" charset="0"/>
                              </a:rPr>
                              <m:t>𝑧</m:t>
                            </m:r>
                          </m:e>
                          <m:sub>
                            <m:r>
                              <a:rPr lang="en-US" altLang="zh-CN" sz="1500" i="1">
                                <a:latin typeface="Cambria Math" panose="02040503050406030204" pitchFamily="18" charset="0"/>
                              </a:rPr>
                              <m:t>𝑖</m:t>
                            </m:r>
                          </m:sub>
                        </m:sSub>
                      </m:e>
                    </m:d>
                    <m:r>
                      <a:rPr lang="en-US" altLang="zh-CN" sz="1500" i="1">
                        <a:latin typeface="Cambria Math" panose="02040503050406030204" pitchFamily="18" charset="0"/>
                        <a:ea typeface="宋体" pitchFamily="2" charset="-122"/>
                      </a:rPr>
                      <m:t>= </m:t>
                    </m:r>
                    <m:f>
                      <m:fPr>
                        <m:ctrlPr>
                          <a:rPr lang="zh-CN" altLang="zh-CN" sz="1500" i="1">
                            <a:latin typeface="Cambria Math"/>
                            <a:ea typeface="宋体" pitchFamily="2" charset="-122"/>
                          </a:rPr>
                        </m:ctrlPr>
                      </m:fPr>
                      <m:num>
                        <m:sSup>
                          <m:sSupPr>
                            <m:ctrlPr>
                              <a:rPr lang="zh-CN" altLang="zh-CN" sz="1500" i="1">
                                <a:latin typeface="Cambria Math"/>
                                <a:ea typeface="宋体" pitchFamily="2" charset="-122"/>
                              </a:rPr>
                            </m:ctrlPr>
                          </m:sSupPr>
                          <m:e>
                            <m:r>
                              <a:rPr lang="en-US" altLang="zh-CN" sz="1500" i="1">
                                <a:latin typeface="Cambria Math" panose="02040503050406030204" pitchFamily="18" charset="0"/>
                                <a:ea typeface="宋体" pitchFamily="2" charset="-122"/>
                              </a:rPr>
                              <m:t>𝑒</m:t>
                            </m:r>
                          </m:e>
                          <m:sup>
                            <m:sSub>
                              <m:sSubPr>
                                <m:ctrlPr>
                                  <a:rPr lang="zh-CN" altLang="zh-CN" sz="1500" i="1">
                                    <a:latin typeface="Cambria Math"/>
                                  </a:rPr>
                                </m:ctrlPr>
                              </m:sSubPr>
                              <m:e>
                                <m:r>
                                  <a:rPr lang="en-US" altLang="zh-CN" sz="1500" i="1">
                                    <a:latin typeface="Cambria Math" panose="02040503050406030204" pitchFamily="18" charset="0"/>
                                  </a:rPr>
                                  <m:t>𝑧</m:t>
                                </m:r>
                              </m:e>
                              <m:sub>
                                <m:r>
                                  <a:rPr lang="en-US" altLang="zh-CN" sz="1500" i="1">
                                    <a:latin typeface="Cambria Math" panose="02040503050406030204" pitchFamily="18" charset="0"/>
                                  </a:rPr>
                                  <m:t>𝑖</m:t>
                                </m:r>
                              </m:sub>
                            </m:sSub>
                          </m:sup>
                        </m:sSup>
                      </m:num>
                      <m:den>
                        <m:r>
                          <a:rPr lang="en-US" altLang="zh-CN" sz="1500" i="1">
                            <a:latin typeface="Cambria Math" panose="02040503050406030204" pitchFamily="18" charset="0"/>
                            <a:ea typeface="宋体" pitchFamily="2" charset="-122"/>
                          </a:rPr>
                          <m:t>1+</m:t>
                        </m:r>
                        <m:sSup>
                          <m:sSupPr>
                            <m:ctrlPr>
                              <a:rPr lang="zh-CN" altLang="zh-CN" sz="1500" i="1">
                                <a:latin typeface="Cambria Math"/>
                                <a:ea typeface="宋体" pitchFamily="2" charset="-122"/>
                              </a:rPr>
                            </m:ctrlPr>
                          </m:sSupPr>
                          <m:e>
                            <m:r>
                              <a:rPr lang="en-US" altLang="zh-CN" sz="1500" i="1">
                                <a:latin typeface="Cambria Math" panose="02040503050406030204" pitchFamily="18" charset="0"/>
                                <a:ea typeface="宋体" pitchFamily="2" charset="-122"/>
                              </a:rPr>
                              <m:t>𝑒</m:t>
                            </m:r>
                          </m:e>
                          <m:sup>
                            <m:sSub>
                              <m:sSubPr>
                                <m:ctrlPr>
                                  <a:rPr lang="zh-CN" altLang="zh-CN" sz="1500" i="1">
                                    <a:latin typeface="Cambria Math"/>
                                  </a:rPr>
                                </m:ctrlPr>
                              </m:sSubPr>
                              <m:e>
                                <m:r>
                                  <a:rPr lang="en-US" altLang="zh-CN" sz="1500" i="1">
                                    <a:latin typeface="Cambria Math" panose="02040503050406030204" pitchFamily="18" charset="0"/>
                                  </a:rPr>
                                  <m:t>𝑧</m:t>
                                </m:r>
                              </m:e>
                              <m:sub>
                                <m:r>
                                  <a:rPr lang="en-US" altLang="zh-CN" sz="1500" i="1">
                                    <a:latin typeface="Cambria Math" panose="02040503050406030204" pitchFamily="18" charset="0"/>
                                  </a:rPr>
                                  <m:t>𝑖</m:t>
                                </m:r>
                              </m:sub>
                            </m:sSub>
                          </m:sup>
                        </m:sSup>
                      </m:den>
                    </m:f>
                  </m:oMath>
                </a14:m>
                <a:endParaRPr kumimoji="1" lang="en-US" altLang="zh-CN" sz="1200" dirty="0">
                  <a:latin typeface="微软雅黑" pitchFamily="34" charset="-122"/>
                  <a:ea typeface="微软雅黑" pitchFamily="34" charset="-122"/>
                </a:endParaRPr>
              </a:p>
              <a:p>
                <a:pPr lvl="1" algn="just">
                  <a:lnSpc>
                    <a:spcPct val="150000"/>
                  </a:lnSpc>
                </a:pPr>
                <a:r>
                  <a:rPr kumimoji="1" lang="zh-CN" altLang="en-US" sz="1500" dirty="0">
                    <a:latin typeface="微软雅黑" pitchFamily="34" charset="-122"/>
                    <a:ea typeface="微软雅黑" pitchFamily="34" charset="-122"/>
                  </a:rPr>
                  <a:t>线性回归中</a:t>
                </a:r>
                <a:r>
                  <a:rPr kumimoji="1" lang="en-US" altLang="zh-CN" sz="1500" dirty="0">
                    <a:latin typeface="微软雅黑" pitchFamily="34" charset="-122"/>
                    <a:ea typeface="微软雅黑" pitchFamily="34" charset="-122"/>
                  </a:rPr>
                  <a:t>z</a:t>
                </a:r>
                <a:r>
                  <a:rPr kumimoji="1" lang="zh-CN" altLang="en-US" sz="1500" dirty="0">
                    <a:latin typeface="微软雅黑" pitchFamily="34" charset="-122"/>
                    <a:ea typeface="微软雅黑" pitchFamily="34" charset="-122"/>
                  </a:rPr>
                  <a:t>代表因变量，而在逻辑回归中</a:t>
                </a:r>
                <a:r>
                  <a:rPr kumimoji="1" lang="en-US" altLang="zh-CN" sz="1500" dirty="0">
                    <a:latin typeface="微软雅黑" pitchFamily="34" charset="-122"/>
                    <a:ea typeface="微软雅黑" pitchFamily="34" charset="-122"/>
                  </a:rPr>
                  <a:t>f(z)</a:t>
                </a:r>
                <a:r>
                  <a:rPr kumimoji="1" lang="zh-CN" altLang="en-US" sz="1500" dirty="0">
                    <a:latin typeface="微软雅黑" pitchFamily="34" charset="-122"/>
                    <a:ea typeface="微软雅黑" pitchFamily="34" charset="-122"/>
                  </a:rPr>
                  <a:t>代表因变量（通常只取</a:t>
                </a:r>
                <a:r>
                  <a:rPr kumimoji="1" lang="en-US" altLang="zh-CN" sz="1500" dirty="0">
                    <a:latin typeface="微软雅黑" pitchFamily="34" charset="-122"/>
                    <a:ea typeface="微软雅黑" pitchFamily="34" charset="-122"/>
                  </a:rPr>
                  <a:t>0</a:t>
                </a:r>
                <a:r>
                  <a:rPr kumimoji="1" lang="zh-CN" altLang="en-US" sz="1500" dirty="0">
                    <a:latin typeface="微软雅黑" pitchFamily="34" charset="-122"/>
                    <a:ea typeface="微软雅黑" pitchFamily="34" charset="-122"/>
                  </a:rPr>
                  <a:t>或</a:t>
                </a:r>
                <a:r>
                  <a:rPr kumimoji="1" lang="en-US" altLang="zh-CN" sz="1500" dirty="0">
                    <a:latin typeface="微软雅黑" pitchFamily="34" charset="-122"/>
                    <a:ea typeface="微软雅黑" pitchFamily="34" charset="-122"/>
                  </a:rPr>
                  <a:t>1</a:t>
                </a:r>
                <a:r>
                  <a:rPr kumimoji="1" lang="zh-CN" altLang="en-US" sz="1500" dirty="0">
                    <a:latin typeface="微软雅黑" pitchFamily="34" charset="-122"/>
                    <a:ea typeface="微软雅黑" pitchFamily="34" charset="-122"/>
                  </a:rPr>
                  <a:t>），而</a:t>
                </a:r>
                <a:r>
                  <a:rPr kumimoji="1" lang="en-US" altLang="zh-CN" sz="1500" dirty="0">
                    <a:latin typeface="微软雅黑" pitchFamily="34" charset="-122"/>
                    <a:ea typeface="微软雅黑" pitchFamily="34" charset="-122"/>
                  </a:rPr>
                  <a:t>z</a:t>
                </a:r>
                <a:r>
                  <a:rPr kumimoji="1" lang="zh-CN" altLang="en-US" sz="1500" dirty="0">
                    <a:latin typeface="微软雅黑" pitchFamily="34" charset="-122"/>
                    <a:ea typeface="微软雅黑" pitchFamily="34" charset="-122"/>
                  </a:rPr>
                  <a:t>只是作为一个中间结果，不能被直接观察到。若用</a:t>
                </a:r>
                <a:r>
                  <a:rPr kumimoji="1" lang="en-US" altLang="zh-CN" sz="1500" dirty="0">
                    <a:latin typeface="微软雅黑" pitchFamily="34" charset="-122"/>
                    <a:ea typeface="微软雅黑" pitchFamily="34" charset="-122"/>
                  </a:rPr>
                  <a:t>p</a:t>
                </a:r>
                <a:r>
                  <a:rPr kumimoji="1" lang="zh-CN" altLang="en-US" sz="1500" dirty="0">
                    <a:latin typeface="微软雅黑" pitchFamily="34" charset="-122"/>
                    <a:ea typeface="微软雅黑" pitchFamily="34" charset="-122"/>
                  </a:rPr>
                  <a:t>表示</a:t>
                </a:r>
                <a:r>
                  <a:rPr kumimoji="1" lang="en-US" altLang="zh-CN" sz="1500" dirty="0">
                    <a:latin typeface="微软雅黑" pitchFamily="34" charset="-122"/>
                    <a:ea typeface="微软雅黑" pitchFamily="34" charset="-122"/>
                  </a:rPr>
                  <a:t>f(z)</a:t>
                </a:r>
                <a:r>
                  <a:rPr kumimoji="1" lang="zh-CN" altLang="en-US" sz="1500" dirty="0">
                    <a:latin typeface="微软雅黑" pitchFamily="34" charset="-122"/>
                    <a:ea typeface="微软雅黑" pitchFamily="34" charset="-122"/>
                  </a:rPr>
                  <a:t>，则公式可重写为</a:t>
                </a:r>
                <a:endParaRPr kumimoji="1" lang="en-US" altLang="zh-CN" sz="1500" dirty="0">
                  <a:latin typeface="微软雅黑" pitchFamily="34" charset="-122"/>
                  <a:ea typeface="微软雅黑" pitchFamily="34" charset="-122"/>
                </a:endParaRPr>
              </a:p>
              <a:p>
                <a:pPr lvl="3" algn="just">
                  <a:lnSpc>
                    <a:spcPct val="150000"/>
                  </a:lnSpc>
                </a:pPr>
                <a14:m>
                  <m:oMath xmlns:m="http://schemas.openxmlformats.org/officeDocument/2006/math">
                    <m:r>
                      <m:rPr>
                        <m:sty m:val="p"/>
                      </m:rPr>
                      <a:rPr lang="en-US" altLang="zh-CN" sz="1500">
                        <a:latin typeface="Cambria Math" panose="02040503050406030204" pitchFamily="18" charset="0"/>
                        <a:ea typeface="宋体" pitchFamily="2" charset="-122"/>
                      </a:rPr>
                      <m:t>ln</m:t>
                    </m:r>
                    <m:d>
                      <m:dPr>
                        <m:ctrlPr>
                          <a:rPr lang="zh-CN" altLang="zh-CN" sz="1500" i="1">
                            <a:latin typeface="Cambria Math"/>
                            <a:ea typeface="宋体" pitchFamily="2" charset="-122"/>
                          </a:rPr>
                        </m:ctrlPr>
                      </m:dPr>
                      <m:e>
                        <m:f>
                          <m:fPr>
                            <m:ctrlPr>
                              <a:rPr lang="zh-CN" altLang="zh-CN" sz="1500" i="1">
                                <a:latin typeface="Cambria Math"/>
                                <a:ea typeface="宋体" pitchFamily="2" charset="-122"/>
                              </a:rPr>
                            </m:ctrlPr>
                          </m:fPr>
                          <m:num>
                            <m:sSub>
                              <m:sSubPr>
                                <m:ctrlPr>
                                  <a:rPr lang="zh-CN" altLang="zh-CN" sz="1500" i="1">
                                    <a:latin typeface="Cambria Math"/>
                                  </a:rPr>
                                </m:ctrlPr>
                              </m:sSubPr>
                              <m:e>
                                <m:r>
                                  <a:rPr lang="en-US" altLang="zh-CN" sz="1500" i="1">
                                    <a:latin typeface="Cambria Math" panose="02040503050406030204" pitchFamily="18" charset="0"/>
                                  </a:rPr>
                                  <m:t>𝑝</m:t>
                                </m:r>
                              </m:e>
                              <m:sub>
                                <m:r>
                                  <a:rPr lang="en-US" altLang="zh-CN" sz="1500" i="1">
                                    <a:latin typeface="Cambria Math" panose="02040503050406030204" pitchFamily="18" charset="0"/>
                                  </a:rPr>
                                  <m:t>𝑖</m:t>
                                </m:r>
                              </m:sub>
                            </m:sSub>
                          </m:num>
                          <m:den>
                            <m:r>
                              <a:rPr lang="en-US" altLang="zh-CN" sz="1500" i="1">
                                <a:latin typeface="Cambria Math" panose="02040503050406030204" pitchFamily="18" charset="0"/>
                                <a:ea typeface="宋体" pitchFamily="2" charset="-122"/>
                              </a:rPr>
                              <m:t>1−</m:t>
                            </m:r>
                            <m:sSub>
                              <m:sSubPr>
                                <m:ctrlPr>
                                  <a:rPr lang="zh-CN" altLang="zh-CN" sz="1500" i="1">
                                    <a:latin typeface="Cambria Math"/>
                                  </a:rPr>
                                </m:ctrlPr>
                              </m:sSubPr>
                              <m:e>
                                <m:r>
                                  <a:rPr lang="en-US" altLang="zh-CN" sz="1500" i="1">
                                    <a:latin typeface="Cambria Math" panose="02040503050406030204" pitchFamily="18" charset="0"/>
                                  </a:rPr>
                                  <m:t>𝑝</m:t>
                                </m:r>
                              </m:e>
                              <m:sub>
                                <m:r>
                                  <a:rPr lang="en-US" altLang="zh-CN" sz="1500" i="1">
                                    <a:latin typeface="Cambria Math" panose="02040503050406030204" pitchFamily="18" charset="0"/>
                                  </a:rPr>
                                  <m:t>𝑖</m:t>
                                </m:r>
                              </m:sub>
                            </m:sSub>
                          </m:den>
                        </m:f>
                      </m:e>
                    </m:d>
                    <m:r>
                      <a:rPr lang="en-US" altLang="zh-CN" sz="1500">
                        <a:latin typeface="Cambria Math" panose="02040503050406030204" pitchFamily="18" charset="0"/>
                        <a:ea typeface="宋体" pitchFamily="2" charset="-122"/>
                      </a:rPr>
                      <m:t>=</m:t>
                    </m:r>
                    <m:sSub>
                      <m:sSubPr>
                        <m:ctrlPr>
                          <a:rPr lang="zh-CN" altLang="zh-CN" sz="1500" i="1">
                            <a:latin typeface="Cambria Math"/>
                          </a:rPr>
                        </m:ctrlPr>
                      </m:sSubPr>
                      <m:e>
                        <m:r>
                          <a:rPr lang="en-US" altLang="zh-CN" sz="1500" i="1">
                            <a:latin typeface="Cambria Math" panose="02040503050406030204" pitchFamily="18" charset="0"/>
                          </a:rPr>
                          <m:t>𝑧</m:t>
                        </m:r>
                      </m:e>
                      <m:sub>
                        <m:r>
                          <a:rPr lang="en-US" altLang="zh-CN" sz="1500" i="1">
                            <a:latin typeface="Cambria Math" panose="02040503050406030204" pitchFamily="18" charset="0"/>
                          </a:rPr>
                          <m:t>𝑖</m:t>
                        </m:r>
                      </m:sub>
                    </m:sSub>
                    <m:r>
                      <a:rPr lang="en-US" altLang="zh-CN" sz="1500">
                        <a:latin typeface="Cambria Math" panose="02040503050406030204" pitchFamily="18" charset="0"/>
                        <a:ea typeface="宋体" pitchFamily="2" charset="-122"/>
                      </a:rPr>
                      <m:t>=</m:t>
                    </m:r>
                    <m:sSub>
                      <m:sSubPr>
                        <m:ctrlPr>
                          <a:rPr lang="zh-CN" altLang="zh-CN" sz="1500" i="1">
                            <a:latin typeface="Cambria Math"/>
                          </a:rPr>
                        </m:ctrlPr>
                      </m:sSubPr>
                      <m:e>
                        <m:r>
                          <m:rPr>
                            <m:sty m:val="p"/>
                          </m:rPr>
                          <a:rPr lang="en-US" altLang="zh-CN" sz="1500" i="1">
                            <a:latin typeface="Cambria Math" panose="02040503050406030204" pitchFamily="18" charset="0"/>
                          </a:rPr>
                          <m:t>w</m:t>
                        </m:r>
                      </m:e>
                      <m:sub>
                        <m:r>
                          <a:rPr lang="en-US" altLang="zh-CN" sz="1500" i="1">
                            <a:latin typeface="Cambria Math" panose="02040503050406030204" pitchFamily="18" charset="0"/>
                          </a:rPr>
                          <m:t>1</m:t>
                        </m:r>
                      </m:sub>
                    </m:sSub>
                    <m:sSub>
                      <m:sSubPr>
                        <m:ctrlPr>
                          <a:rPr lang="zh-CN" altLang="zh-CN" sz="1500" i="1">
                            <a:latin typeface="Cambria Math"/>
                          </a:rPr>
                        </m:ctrlPr>
                      </m:sSubPr>
                      <m:e>
                        <m:r>
                          <a:rPr lang="en-US" altLang="zh-CN" sz="1500" i="1">
                            <a:latin typeface="Cambria Math" panose="02040503050406030204" pitchFamily="18" charset="0"/>
                          </a:rPr>
                          <m:t>𝑥</m:t>
                        </m:r>
                      </m:e>
                      <m:sub>
                        <m:r>
                          <a:rPr lang="en-US" altLang="zh-CN" sz="1500" i="1">
                            <a:latin typeface="Cambria Math" panose="02040503050406030204" pitchFamily="18" charset="0"/>
                          </a:rPr>
                          <m:t>𝑖</m:t>
                        </m:r>
                        <m:r>
                          <a:rPr lang="en-US" altLang="zh-CN" sz="1500" i="1">
                            <a:latin typeface="Cambria Math" panose="02040503050406030204" pitchFamily="18" charset="0"/>
                          </a:rPr>
                          <m:t>1</m:t>
                        </m:r>
                      </m:sub>
                    </m:sSub>
                    <m:r>
                      <a:rPr lang="en-US" altLang="zh-CN" sz="1500" i="1">
                        <a:latin typeface="Cambria Math" panose="02040503050406030204" pitchFamily="18" charset="0"/>
                      </a:rPr>
                      <m:t>+</m:t>
                    </m:r>
                    <m:sSub>
                      <m:sSubPr>
                        <m:ctrlPr>
                          <a:rPr lang="zh-CN" altLang="zh-CN" sz="1500" i="1">
                            <a:latin typeface="Cambria Math"/>
                          </a:rPr>
                        </m:ctrlPr>
                      </m:sSubPr>
                      <m:e>
                        <m:r>
                          <a:rPr lang="en-US" altLang="zh-CN" sz="1500" i="1">
                            <a:latin typeface="Cambria Math" panose="02040503050406030204" pitchFamily="18" charset="0"/>
                          </a:rPr>
                          <m:t>𝑤</m:t>
                        </m:r>
                      </m:e>
                      <m:sub>
                        <m:r>
                          <a:rPr lang="en-US" altLang="zh-CN" sz="1500" i="1">
                            <a:latin typeface="Cambria Math" panose="02040503050406030204" pitchFamily="18" charset="0"/>
                          </a:rPr>
                          <m:t>2</m:t>
                        </m:r>
                      </m:sub>
                    </m:sSub>
                    <m:sSub>
                      <m:sSubPr>
                        <m:ctrlPr>
                          <a:rPr lang="zh-CN" altLang="zh-CN" sz="1500" i="1">
                            <a:latin typeface="Cambria Math"/>
                          </a:rPr>
                        </m:ctrlPr>
                      </m:sSubPr>
                      <m:e>
                        <m:r>
                          <a:rPr lang="en-US" altLang="zh-CN" sz="1500" i="1">
                            <a:latin typeface="Cambria Math" panose="02040503050406030204" pitchFamily="18" charset="0"/>
                          </a:rPr>
                          <m:t>𝑥</m:t>
                        </m:r>
                      </m:e>
                      <m:sub>
                        <m:r>
                          <a:rPr lang="en-US" altLang="zh-CN" sz="1500" i="1">
                            <a:latin typeface="Cambria Math" panose="02040503050406030204" pitchFamily="18" charset="0"/>
                          </a:rPr>
                          <m:t>𝑖</m:t>
                        </m:r>
                        <m:r>
                          <a:rPr lang="en-US" altLang="zh-CN" sz="1500" i="1">
                            <a:latin typeface="Cambria Math" panose="02040503050406030204" pitchFamily="18" charset="0"/>
                          </a:rPr>
                          <m:t>2</m:t>
                        </m:r>
                      </m:sub>
                    </m:sSub>
                    <m:r>
                      <a:rPr lang="en-US" altLang="zh-CN" sz="1500" i="1">
                        <a:latin typeface="Cambria Math" panose="02040503050406030204" pitchFamily="18" charset="0"/>
                      </a:rPr>
                      <m:t>+⋯+</m:t>
                    </m:r>
                    <m:sSub>
                      <m:sSubPr>
                        <m:ctrlPr>
                          <a:rPr lang="zh-CN" altLang="zh-CN" sz="1500" i="1">
                            <a:latin typeface="Cambria Math"/>
                          </a:rPr>
                        </m:ctrlPr>
                      </m:sSubPr>
                      <m:e>
                        <m:r>
                          <a:rPr lang="en-US" altLang="zh-CN" sz="1500" i="1">
                            <a:latin typeface="Cambria Math" panose="02040503050406030204" pitchFamily="18" charset="0"/>
                          </a:rPr>
                          <m:t>𝑤</m:t>
                        </m:r>
                      </m:e>
                      <m:sub>
                        <m:r>
                          <a:rPr lang="en-US" altLang="zh-CN" sz="1500" i="1">
                            <a:latin typeface="Cambria Math" panose="02040503050406030204" pitchFamily="18" charset="0"/>
                          </a:rPr>
                          <m:t>𝑑</m:t>
                        </m:r>
                      </m:sub>
                    </m:sSub>
                    <m:sSub>
                      <m:sSubPr>
                        <m:ctrlPr>
                          <a:rPr lang="zh-CN" altLang="zh-CN" sz="1500" i="1">
                            <a:latin typeface="Cambria Math"/>
                          </a:rPr>
                        </m:ctrlPr>
                      </m:sSubPr>
                      <m:e>
                        <m:r>
                          <a:rPr lang="en-US" altLang="zh-CN" sz="1500" i="1">
                            <a:latin typeface="Cambria Math" panose="02040503050406030204" pitchFamily="18" charset="0"/>
                          </a:rPr>
                          <m:t>𝑥</m:t>
                        </m:r>
                      </m:e>
                      <m:sub>
                        <m:r>
                          <a:rPr lang="en-US" altLang="zh-CN" sz="1500" i="1">
                            <a:latin typeface="Cambria Math" panose="02040503050406030204" pitchFamily="18" charset="0"/>
                          </a:rPr>
                          <m:t>𝑖𝑑</m:t>
                        </m:r>
                      </m:sub>
                    </m:sSub>
                    <m:r>
                      <a:rPr lang="en-US" altLang="zh-CN" sz="1500" i="1">
                        <a:latin typeface="Cambria Math" panose="02040503050406030204" pitchFamily="18" charset="0"/>
                      </a:rPr>
                      <m:t>+</m:t>
                    </m:r>
                    <m:sSub>
                      <m:sSubPr>
                        <m:ctrlPr>
                          <a:rPr lang="zh-CN" altLang="zh-CN" sz="1500" i="1">
                            <a:latin typeface="Cambria Math"/>
                          </a:rPr>
                        </m:ctrlPr>
                      </m:sSubPr>
                      <m:e>
                        <m:r>
                          <a:rPr lang="en-US" altLang="zh-CN" sz="1500" i="1">
                            <a:latin typeface="Cambria Math" panose="02040503050406030204" pitchFamily="18" charset="0"/>
                          </a:rPr>
                          <m:t>𝑤</m:t>
                        </m:r>
                      </m:e>
                      <m:sub>
                        <m:r>
                          <a:rPr lang="en-US" altLang="zh-CN" sz="1500" i="1">
                            <a:latin typeface="Cambria Math" panose="02040503050406030204" pitchFamily="18" charset="0"/>
                          </a:rPr>
                          <m:t>0</m:t>
                        </m:r>
                      </m:sub>
                    </m:sSub>
                    <m:sSub>
                      <m:sSubPr>
                        <m:ctrlPr>
                          <a:rPr lang="zh-CN" altLang="zh-CN" sz="1500" i="1">
                            <a:latin typeface="Cambria Math"/>
                          </a:rPr>
                        </m:ctrlPr>
                      </m:sSubPr>
                      <m:e>
                        <m:r>
                          <a:rPr lang="en-US" altLang="zh-CN" sz="1500" i="1">
                            <a:latin typeface="Cambria Math" panose="02040503050406030204" pitchFamily="18" charset="0"/>
                          </a:rPr>
                          <m:t>𝑥</m:t>
                        </m:r>
                      </m:e>
                      <m:sub>
                        <m:r>
                          <a:rPr lang="en-US" altLang="zh-CN" sz="1500" i="1">
                            <a:latin typeface="Cambria Math" panose="02040503050406030204" pitchFamily="18" charset="0"/>
                          </a:rPr>
                          <m:t>0</m:t>
                        </m:r>
                      </m:sub>
                    </m:sSub>
                  </m:oMath>
                </a14:m>
                <a:endParaRPr kumimoji="1" lang="en-US" altLang="zh-CN" sz="1500"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xmlns:a14="http://schemas.microsoft.com/office/drawing/2010/main" xmlns="" id="{D16EE22A-41EB-4A36-AA08-58721624DA42}"/>
                  </a:ext>
                </a:extLst>
              </p:cNvPr>
              <p:cNvSpPr>
                <a:spLocks noGrp="1" noRot="1" noChangeAspect="1" noMove="1" noResize="1" noEditPoints="1" noAdjustHandles="1" noChangeArrowheads="1" noChangeShapeType="1" noTextEdit="1"/>
              </p:cNvSpPr>
              <p:nvPr>
                <p:ph idx="4294967295"/>
              </p:nvPr>
            </p:nvSpPr>
            <p:spPr>
              <a:xfrm>
                <a:off x="1835696" y="843558"/>
                <a:ext cx="7272808" cy="4248472"/>
              </a:xfrm>
              <a:prstGeom prst="rect">
                <a:avLst/>
              </a:prstGeom>
              <a:blipFill rotWithShape="1">
                <a:blip r:embed="rId3"/>
                <a:stretch>
                  <a:fillRect l="-168" r="-419"/>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D4C0EB0A-4D32-C107-067E-AC47AC6E15AE}"/>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en-US" altLang="zh-CN" sz="2400" b="1">
                <a:latin typeface="+mj-ea"/>
              </a:rPr>
              <a:t>2.3</a:t>
            </a:r>
            <a:r>
              <a:rPr kumimoji="1" lang="zh-CN" altLang="en-US" sz="2400" b="1">
                <a:latin typeface="+mj-ea"/>
              </a:rPr>
              <a:t> </a:t>
            </a:r>
            <a:r>
              <a:rPr kumimoji="1" lang="en-US" altLang="zh-CN" sz="2400" b="1">
                <a:latin typeface="+mj-ea"/>
              </a:rPr>
              <a:t> Logistic</a:t>
            </a:r>
            <a:r>
              <a:rPr kumimoji="1" lang="zh-CN" altLang="en-US" sz="2400" b="1">
                <a:latin typeface="+mj-ea"/>
              </a:rPr>
              <a:t>回归</a:t>
            </a:r>
            <a:endParaRPr kumimoji="1" lang="zh-CN" altLang="en-US" sz="2400" b="1" dirty="0">
              <a:latin typeface="+mj-ea"/>
            </a:endParaRPr>
          </a:p>
        </p:txBody>
      </p:sp>
    </p:spTree>
    <p:extLst>
      <p:ext uri="{BB962C8B-B14F-4D97-AF65-F5344CB8AC3E}">
        <p14:creationId xmlns:p14="http://schemas.microsoft.com/office/powerpoint/2010/main" val="16113366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771550"/>
                <a:ext cx="7272808" cy="4176464"/>
              </a:xfrm>
              <a:prstGeom prst="rect">
                <a:avLst/>
              </a:prstGeom>
            </p:spPr>
            <p:txBody>
              <a:bodyPr/>
              <a:lstStyle/>
              <a:p>
                <a:pPr lvl="1" algn="just">
                  <a:lnSpc>
                    <a:spcPct val="150000"/>
                  </a:lnSpc>
                </a:pPr>
                <a:r>
                  <a:rPr kumimoji="1" lang="zh-CN" altLang="en-US" sz="1800" dirty="0">
                    <a:latin typeface="微软雅黑" pitchFamily="34" charset="-122"/>
                    <a:ea typeface="微软雅黑" pitchFamily="34" charset="-122"/>
                  </a:rPr>
                  <a:t>类比线性回归将</a:t>
                </a:r>
                <a14:m>
                  <m:oMath xmlns:m="http://schemas.openxmlformats.org/officeDocument/2006/math">
                    <m:sSub>
                      <m:sSubPr>
                        <m:ctrlPr>
                          <a:rPr lang="zh-CN" altLang="zh-CN" sz="1800" i="1">
                            <a:latin typeface="Cambria Math"/>
                            <a:ea typeface="宋体" pitchFamily="2" charset="-122"/>
                          </a:rPr>
                        </m:ctrlPr>
                      </m:sSubPr>
                      <m:e>
                        <m:r>
                          <a:rPr lang="en-US" altLang="zh-CN" sz="1800" i="1">
                            <a:latin typeface="Cambria Math" panose="02040503050406030204" pitchFamily="18" charset="0"/>
                            <a:ea typeface="宋体" pitchFamily="2" charset="-122"/>
                          </a:rPr>
                          <m:t>(</m:t>
                        </m:r>
                        <m:r>
                          <a:rPr lang="en-US" altLang="zh-CN" sz="1800" i="1">
                            <a:latin typeface="Cambria Math" panose="02040503050406030204" pitchFamily="18" charset="0"/>
                            <a:ea typeface="宋体" pitchFamily="2" charset="-122"/>
                          </a:rPr>
                          <m:t>𝑥</m:t>
                        </m:r>
                      </m:e>
                      <m:sub>
                        <m:r>
                          <m:rPr>
                            <m:sty m:val="p"/>
                          </m:rPr>
                          <a:rPr lang="en-US" altLang="zh-CN" sz="1800" i="1">
                            <a:latin typeface="Cambria Math" panose="02040503050406030204" pitchFamily="18" charset="0"/>
                            <a:ea typeface="宋体" pitchFamily="2" charset="-122"/>
                          </a:rPr>
                          <m:t>i</m:t>
                        </m:r>
                        <m:r>
                          <a:rPr lang="en-US" altLang="zh-CN" sz="1800" i="1">
                            <a:latin typeface="Cambria Math" panose="02040503050406030204" pitchFamily="18" charset="0"/>
                            <a:ea typeface="宋体" pitchFamily="2" charset="-122"/>
                          </a:rPr>
                          <m:t>1</m:t>
                        </m:r>
                      </m:sub>
                    </m:sSub>
                    <m:r>
                      <a:rPr lang="en-US" altLang="zh-CN" sz="1800" i="1">
                        <a:latin typeface="Cambria Math" panose="02040503050406030204" pitchFamily="18" charset="0"/>
                        <a:ea typeface="宋体" pitchFamily="2" charset="-122"/>
                      </a:rPr>
                      <m:t>,</m:t>
                    </m:r>
                    <m:sSub>
                      <m:sSubPr>
                        <m:ctrlPr>
                          <a:rPr lang="zh-CN" altLang="zh-CN" sz="1800" i="1">
                            <a:latin typeface="Cambria Math"/>
                            <a:ea typeface="宋体" pitchFamily="2" charset="-122"/>
                          </a:rPr>
                        </m:ctrlPr>
                      </m:sSubPr>
                      <m:e>
                        <m:r>
                          <a:rPr lang="en-US" altLang="zh-CN" sz="1800" i="1">
                            <a:latin typeface="Cambria Math" panose="02040503050406030204" pitchFamily="18" charset="0"/>
                            <a:ea typeface="宋体" pitchFamily="2" charset="-122"/>
                          </a:rPr>
                          <m:t>𝑥</m:t>
                        </m:r>
                      </m:e>
                      <m:sub>
                        <m:r>
                          <m:rPr>
                            <m:sty m:val="p"/>
                          </m:rPr>
                          <a:rPr lang="en-US" altLang="zh-CN" sz="1800" i="1">
                            <a:latin typeface="Cambria Math" panose="02040503050406030204" pitchFamily="18" charset="0"/>
                            <a:ea typeface="宋体" pitchFamily="2" charset="-122"/>
                          </a:rPr>
                          <m:t>i</m:t>
                        </m:r>
                        <m:r>
                          <a:rPr lang="en-US" altLang="zh-CN" sz="1800" i="1">
                            <a:latin typeface="Cambria Math" panose="02040503050406030204" pitchFamily="18" charset="0"/>
                            <a:ea typeface="宋体" pitchFamily="2" charset="-122"/>
                          </a:rPr>
                          <m:t>2</m:t>
                        </m:r>
                      </m:sub>
                    </m:sSub>
                    <m:r>
                      <a:rPr lang="en-US" altLang="zh-CN" sz="1800" i="1">
                        <a:latin typeface="Cambria Math" panose="02040503050406030204" pitchFamily="18" charset="0"/>
                        <a:ea typeface="宋体" pitchFamily="2" charset="-122"/>
                      </a:rPr>
                      <m:t>,</m:t>
                    </m:r>
                    <m:sSub>
                      <m:sSubPr>
                        <m:ctrlPr>
                          <a:rPr lang="zh-CN" altLang="zh-CN" sz="1800" i="1">
                            <a:latin typeface="Cambria Math"/>
                            <a:ea typeface="宋体" pitchFamily="2" charset="-122"/>
                          </a:rPr>
                        </m:ctrlPr>
                      </m:sSubPr>
                      <m:e>
                        <m:r>
                          <a:rPr lang="en-US" altLang="zh-CN" sz="1800" i="1">
                            <a:latin typeface="Cambria Math" panose="02040503050406030204" pitchFamily="18" charset="0"/>
                            <a:ea typeface="宋体" pitchFamily="2" charset="-122"/>
                          </a:rPr>
                          <m:t>𝑥</m:t>
                        </m:r>
                      </m:e>
                      <m:sub>
                        <m:r>
                          <a:rPr lang="en-US" altLang="zh-CN" sz="1800" i="1">
                            <a:latin typeface="Cambria Math" panose="02040503050406030204" pitchFamily="18" charset="0"/>
                            <a:ea typeface="宋体" pitchFamily="2" charset="-122"/>
                          </a:rPr>
                          <m:t>𝑖</m:t>
                        </m:r>
                        <m:r>
                          <a:rPr lang="en-US" altLang="zh-CN" sz="1800" i="1">
                            <a:latin typeface="Cambria Math" panose="02040503050406030204" pitchFamily="18" charset="0"/>
                            <a:ea typeface="宋体" pitchFamily="2" charset="-122"/>
                          </a:rPr>
                          <m:t>3</m:t>
                        </m:r>
                      </m:sub>
                    </m:sSub>
                    <m:r>
                      <a:rPr lang="en-US" altLang="zh-CN" sz="1800" i="1">
                        <a:latin typeface="Cambria Math" panose="02040503050406030204" pitchFamily="18" charset="0"/>
                        <a:ea typeface="宋体" pitchFamily="2" charset="-122"/>
                      </a:rPr>
                      <m:t>⋯,</m:t>
                    </m:r>
                    <m:sSub>
                      <m:sSubPr>
                        <m:ctrlPr>
                          <a:rPr lang="zh-CN" altLang="zh-CN" sz="1800" i="1">
                            <a:latin typeface="Cambria Math"/>
                            <a:ea typeface="宋体" pitchFamily="2" charset="-122"/>
                          </a:rPr>
                        </m:ctrlPr>
                      </m:sSubPr>
                      <m:e>
                        <m:r>
                          <a:rPr lang="en-US" altLang="zh-CN" sz="1800" i="1">
                            <a:latin typeface="Cambria Math" panose="02040503050406030204" pitchFamily="18" charset="0"/>
                            <a:ea typeface="宋体" pitchFamily="2" charset="-122"/>
                          </a:rPr>
                          <m:t>𝑥</m:t>
                        </m:r>
                      </m:e>
                      <m:sub>
                        <m:r>
                          <a:rPr lang="en-US" altLang="zh-CN" sz="1800" i="1">
                            <a:latin typeface="Cambria Math" panose="02040503050406030204" pitchFamily="18" charset="0"/>
                            <a:ea typeface="宋体" pitchFamily="2" charset="-122"/>
                          </a:rPr>
                          <m:t>𝑖𝑑</m:t>
                        </m:r>
                      </m:sub>
                    </m:sSub>
                    <m:r>
                      <a:rPr lang="en-US" altLang="zh-CN" sz="1800" i="1">
                        <a:latin typeface="Cambria Math" panose="02040503050406030204" pitchFamily="18" charset="0"/>
                        <a:ea typeface="宋体" pitchFamily="2" charset="-122"/>
                      </a:rPr>
                      <m:t>)</m:t>
                    </m:r>
                    <m:r>
                      <a:rPr lang="zh-CN" altLang="en-US" sz="1800" i="1">
                        <a:latin typeface="Cambria Math" panose="02040503050406030204" pitchFamily="18" charset="0"/>
                        <a:ea typeface="宋体" pitchFamily="2" charset="-122"/>
                      </a:rPr>
                      <m:t>转为</m:t>
                    </m:r>
                  </m:oMath>
                </a14:m>
                <a:r>
                  <a:rPr kumimoji="1" lang="zh-CN" altLang="en-US" sz="1800" dirty="0">
                    <a:latin typeface="微软雅黑" pitchFamily="34" charset="-122"/>
                    <a:ea typeface="微软雅黑" pitchFamily="34" charset="-122"/>
                  </a:rPr>
                  <a:t>向量</a:t>
                </a:r>
                <a14:m>
                  <m:oMath xmlns:m="http://schemas.openxmlformats.org/officeDocument/2006/math">
                    <m:sSub>
                      <m:sSubPr>
                        <m:ctrlPr>
                          <a:rPr lang="zh-CN" altLang="zh-CN" sz="1800" i="1">
                            <a:latin typeface="Cambria Math"/>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oMath>
                </a14:m>
                <a:r>
                  <a:rPr kumimoji="1" lang="zh-CN" altLang="en-US" sz="1800" dirty="0">
                    <a:latin typeface="微软雅黑" pitchFamily="34" charset="-122"/>
                    <a:ea typeface="微软雅黑" pitchFamily="34" charset="-122"/>
                  </a:rPr>
                  <a:t>，则：</a:t>
                </a:r>
                <a:endParaRPr kumimoji="1" lang="en-US" altLang="zh-CN" sz="1800" dirty="0">
                  <a:latin typeface="微软雅黑" pitchFamily="34" charset="-122"/>
                  <a:ea typeface="微软雅黑" pitchFamily="34" charset="-122"/>
                </a:endParaRPr>
              </a:p>
              <a:p>
                <a:pPr marL="466725" lvl="3" indent="0" algn="just">
                  <a:lnSpc>
                    <a:spcPct val="150000"/>
                  </a:lnSpc>
                  <a:buNone/>
                </a:pPr>
                <a14:m>
                  <m:oMathPara xmlns:m="http://schemas.openxmlformats.org/officeDocument/2006/math">
                    <m:oMathParaPr>
                      <m:jc m:val="left"/>
                    </m:oMathParaPr>
                    <m:oMath xmlns:m="http://schemas.openxmlformats.org/officeDocument/2006/math">
                      <m:sSub>
                        <m:sSubPr>
                          <m:ctrlPr>
                            <a:rPr lang="zh-CN" altLang="zh-CN" sz="1800" i="1">
                              <a:latin typeface="Cambria Math"/>
                            </a:rPr>
                          </m:ctrlPr>
                        </m:sSubPr>
                        <m:e>
                          <m:r>
                            <a:rPr lang="en-US" altLang="zh-CN" sz="1800" i="1">
                              <a:latin typeface="Cambria Math" panose="02040503050406030204" pitchFamily="18" charset="0"/>
                            </a:rPr>
                            <m:t>𝑧</m:t>
                          </m:r>
                        </m:e>
                        <m:sub>
                          <m:r>
                            <a:rPr lang="en-US" altLang="zh-CN" sz="1800" i="1">
                              <a:latin typeface="Cambria Math" panose="02040503050406030204" pitchFamily="18" charset="0"/>
                            </a:rPr>
                            <m:t>𝑖</m:t>
                          </m:r>
                        </m:sub>
                      </m:sSub>
                      <m:r>
                        <a:rPr kumimoji="1" lang="en-US" altLang="zh-CN" sz="1800" i="1">
                          <a:latin typeface="Cambria Math" panose="02040503050406030204" pitchFamily="18" charset="0"/>
                        </a:rPr>
                        <m:t>=</m:t>
                      </m:r>
                      <m:sSub>
                        <m:sSubPr>
                          <m:ctrlPr>
                            <a:rPr lang="zh-CN" altLang="zh-CN" sz="1800" i="1">
                              <a:latin typeface="Cambria Math"/>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kumimoji="1" lang="zh-CN" altLang="en-US" sz="1800" i="1" dirty="0">
                          <a:latin typeface="Cambria Math" panose="02040503050406030204" pitchFamily="18" charset="0"/>
                        </a:rPr>
                        <m:t>𝜃</m:t>
                      </m:r>
                      <m:r>
                        <a:rPr kumimoji="1" lang="en-US" altLang="zh-CN" sz="1800" i="1" dirty="0">
                          <a:latin typeface="Cambria Math" panose="02040503050406030204" pitchFamily="18" charset="0"/>
                        </a:rPr>
                        <m:t>,</m:t>
                      </m:r>
                      <m:r>
                        <a:rPr kumimoji="1" lang="zh-CN" altLang="en-US" sz="1800" i="1" dirty="0">
                          <a:latin typeface="Cambria Math" panose="02040503050406030204" pitchFamily="18" charset="0"/>
                        </a:rPr>
                        <m:t>𝜃</m:t>
                      </m:r>
                      <m:r>
                        <a:rPr kumimoji="1" lang="en-US" altLang="zh-CN" sz="1800" i="1" dirty="0">
                          <a:latin typeface="Cambria Math" panose="02040503050406030204" pitchFamily="18" charset="0"/>
                        </a:rPr>
                        <m:t>=</m:t>
                      </m:r>
                      <m:acc>
                        <m:accPr>
                          <m:chr m:val="̂"/>
                          <m:ctrlPr>
                            <a:rPr lang="zh-CN" altLang="en-US" sz="1800" i="1">
                              <a:latin typeface="Cambria Math"/>
                            </a:rPr>
                          </m:ctrlPr>
                        </m:accPr>
                        <m:e>
                          <m:r>
                            <m:rPr>
                              <m:sty m:val="p"/>
                            </m:rPr>
                            <a:rPr lang="en-US" altLang="zh-CN" sz="1800" i="1">
                              <a:latin typeface="Cambria Math" panose="02040503050406030204" pitchFamily="18" charset="0"/>
                            </a:rPr>
                            <m:t>w</m:t>
                          </m:r>
                        </m:e>
                      </m:acc>
                    </m:oMath>
                  </m:oMathPara>
                </a14:m>
                <a:endParaRPr kumimoji="1" lang="en-US" altLang="zh-CN" sz="1800" dirty="0">
                  <a:latin typeface="微软雅黑" pitchFamily="34" charset="-122"/>
                  <a:ea typeface="微软雅黑" pitchFamily="34" charset="-122"/>
                </a:endParaRPr>
              </a:p>
              <a:p>
                <a:pPr lvl="1" algn="just">
                  <a:lnSpc>
                    <a:spcPct val="150000"/>
                  </a:lnSpc>
                </a:pPr>
                <a14:m>
                  <m:oMath xmlns:m="http://schemas.openxmlformats.org/officeDocument/2006/math">
                    <m:sSub>
                      <m:sSubPr>
                        <m:ctrlPr>
                          <a:rPr kumimoji="1" lang="en-US" altLang="zh-CN" sz="1800" i="1" dirty="0">
                            <a:latin typeface="Cambria Math"/>
                          </a:rPr>
                        </m:ctrlPr>
                      </m:sSubPr>
                      <m:e>
                        <m:r>
                          <a:rPr kumimoji="1" lang="en-US" altLang="zh-CN" sz="1800" i="1" dirty="0">
                            <a:latin typeface="Cambria Math" panose="02040503050406030204" pitchFamily="18" charset="0"/>
                          </a:rPr>
                          <m:t>𝑝</m:t>
                        </m:r>
                      </m:e>
                      <m:sub>
                        <m:r>
                          <a:rPr kumimoji="1" lang="zh-CN" altLang="en-US" sz="1800" i="1" dirty="0">
                            <a:latin typeface="Cambria Math" panose="02040503050406030204" pitchFamily="18" charset="0"/>
                          </a:rPr>
                          <m:t>𝜃</m:t>
                        </m:r>
                      </m:sub>
                    </m:sSub>
                    <m:d>
                      <m:dPr>
                        <m:ctrlPr>
                          <a:rPr kumimoji="1" lang="en-US" altLang="zh-CN" sz="1800" i="1" dirty="0">
                            <a:latin typeface="Cambria Math"/>
                          </a:rPr>
                        </m:ctrlPr>
                      </m:dPr>
                      <m:e>
                        <m:sSub>
                          <m:sSubPr>
                            <m:ctrlPr>
                              <a:rPr lang="zh-CN" altLang="zh-CN" sz="1800" i="1">
                                <a:latin typeface="Cambria Math"/>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r>
                      <a:rPr kumimoji="1" lang="en-US" altLang="zh-CN" sz="1800" i="1" dirty="0">
                        <a:latin typeface="Cambria Math" panose="02040503050406030204" pitchFamily="18" charset="0"/>
                      </a:rPr>
                      <m:t>=</m:t>
                    </m:r>
                    <m:f>
                      <m:fPr>
                        <m:ctrlPr>
                          <a:rPr lang="zh-CN" altLang="zh-CN" sz="1800" i="1">
                            <a:latin typeface="Cambria Math"/>
                            <a:ea typeface="宋体" pitchFamily="2" charset="-122"/>
                          </a:rPr>
                        </m:ctrlPr>
                      </m:fPr>
                      <m:num>
                        <m:sSup>
                          <m:sSupPr>
                            <m:ctrlPr>
                              <a:rPr lang="zh-CN" altLang="zh-CN" sz="1800" i="1">
                                <a:latin typeface="Cambria Math"/>
                                <a:ea typeface="宋体" pitchFamily="2" charset="-122"/>
                              </a:rPr>
                            </m:ctrlPr>
                          </m:sSupPr>
                          <m:e>
                            <m:r>
                              <a:rPr lang="en-US" altLang="zh-CN" sz="1800" i="1">
                                <a:latin typeface="Cambria Math" panose="02040503050406030204" pitchFamily="18" charset="0"/>
                                <a:ea typeface="宋体" pitchFamily="2" charset="-122"/>
                              </a:rPr>
                              <m:t>𝑒</m:t>
                            </m:r>
                          </m:e>
                          <m:sup>
                            <m:sSub>
                              <m:sSubPr>
                                <m:ctrlPr>
                                  <a:rPr lang="zh-CN" altLang="zh-CN" sz="1800" i="1">
                                    <a:latin typeface="Cambria Math"/>
                                  </a:rPr>
                                </m:ctrlPr>
                              </m:sSubPr>
                              <m:e>
                                <m:r>
                                  <a:rPr lang="en-US" altLang="zh-CN" sz="1800" i="1">
                                    <a:latin typeface="Cambria Math" panose="02040503050406030204" pitchFamily="18" charset="0"/>
                                  </a:rPr>
                                  <m:t>𝑧</m:t>
                                </m:r>
                              </m:e>
                              <m:sub>
                                <m:r>
                                  <a:rPr lang="en-US" altLang="zh-CN" sz="1800" i="1">
                                    <a:latin typeface="Cambria Math" panose="02040503050406030204" pitchFamily="18" charset="0"/>
                                  </a:rPr>
                                  <m:t>𝑖</m:t>
                                </m:r>
                              </m:sub>
                            </m:sSub>
                          </m:sup>
                        </m:sSup>
                      </m:num>
                      <m:den>
                        <m:r>
                          <a:rPr lang="en-US" altLang="zh-CN" sz="1800" i="1">
                            <a:latin typeface="Cambria Math" panose="02040503050406030204" pitchFamily="18" charset="0"/>
                            <a:ea typeface="宋体" pitchFamily="2" charset="-122"/>
                          </a:rPr>
                          <m:t>1+</m:t>
                        </m:r>
                        <m:sSup>
                          <m:sSupPr>
                            <m:ctrlPr>
                              <a:rPr lang="zh-CN" altLang="zh-CN" sz="1800" i="1">
                                <a:latin typeface="Cambria Math"/>
                                <a:ea typeface="宋体" pitchFamily="2" charset="-122"/>
                              </a:rPr>
                            </m:ctrlPr>
                          </m:sSupPr>
                          <m:e>
                            <m:r>
                              <a:rPr lang="en-US" altLang="zh-CN" sz="1800" i="1">
                                <a:latin typeface="Cambria Math" panose="02040503050406030204" pitchFamily="18" charset="0"/>
                                <a:ea typeface="宋体" pitchFamily="2" charset="-122"/>
                              </a:rPr>
                              <m:t>𝑒</m:t>
                            </m:r>
                          </m:e>
                          <m:sup>
                            <m:sSub>
                              <m:sSubPr>
                                <m:ctrlPr>
                                  <a:rPr lang="zh-CN" altLang="zh-CN" sz="1800" i="1">
                                    <a:latin typeface="Cambria Math"/>
                                  </a:rPr>
                                </m:ctrlPr>
                              </m:sSubPr>
                              <m:e>
                                <m:r>
                                  <a:rPr lang="en-US" altLang="zh-CN" sz="1800" i="1">
                                    <a:latin typeface="Cambria Math" panose="02040503050406030204" pitchFamily="18" charset="0"/>
                                  </a:rPr>
                                  <m:t>𝑧</m:t>
                                </m:r>
                              </m:e>
                              <m:sub>
                                <m:r>
                                  <a:rPr lang="en-US" altLang="zh-CN" sz="1800" i="1">
                                    <a:latin typeface="Cambria Math" panose="02040503050406030204" pitchFamily="18" charset="0"/>
                                  </a:rPr>
                                  <m:t>𝑖</m:t>
                                </m:r>
                              </m:sub>
                            </m:sSub>
                          </m:sup>
                        </m:sSup>
                      </m:den>
                    </m:f>
                    <m:r>
                      <a:rPr lang="en-US" altLang="zh-CN" sz="1800" i="1">
                        <a:latin typeface="Cambria Math" panose="02040503050406030204" pitchFamily="18" charset="0"/>
                        <a:ea typeface="宋体" pitchFamily="2" charset="-122"/>
                      </a:rPr>
                      <m:t>=</m:t>
                    </m:r>
                    <m:f>
                      <m:fPr>
                        <m:ctrlPr>
                          <a:rPr lang="en-US" altLang="zh-CN" sz="1800" i="1">
                            <a:latin typeface="Cambria Math"/>
                            <a:ea typeface="宋体" pitchFamily="2" charset="-122"/>
                          </a:rPr>
                        </m:ctrlPr>
                      </m:fPr>
                      <m:num>
                        <m:r>
                          <a:rPr lang="en-US" altLang="zh-CN" sz="1800" i="1">
                            <a:latin typeface="Cambria Math" panose="02040503050406030204" pitchFamily="18" charset="0"/>
                            <a:ea typeface="宋体" pitchFamily="2" charset="-122"/>
                          </a:rPr>
                          <m:t>1</m:t>
                        </m:r>
                      </m:num>
                      <m:den>
                        <m:r>
                          <a:rPr lang="en-US" altLang="zh-CN" sz="1800" i="1">
                            <a:latin typeface="Cambria Math" panose="02040503050406030204" pitchFamily="18" charset="0"/>
                            <a:ea typeface="宋体" pitchFamily="2" charset="-122"/>
                          </a:rPr>
                          <m:t>1+</m:t>
                        </m:r>
                        <m:sSup>
                          <m:sSupPr>
                            <m:ctrlPr>
                              <a:rPr lang="zh-CN" altLang="zh-CN" sz="1800" i="1">
                                <a:latin typeface="Cambria Math"/>
                                <a:ea typeface="宋体" pitchFamily="2" charset="-122"/>
                              </a:rPr>
                            </m:ctrlPr>
                          </m:sSupPr>
                          <m:e>
                            <m:r>
                              <a:rPr lang="en-US" altLang="zh-CN" sz="1800" i="1">
                                <a:latin typeface="Cambria Math" panose="02040503050406030204" pitchFamily="18" charset="0"/>
                                <a:ea typeface="宋体" pitchFamily="2" charset="-122"/>
                              </a:rPr>
                              <m:t>𝑒</m:t>
                            </m:r>
                          </m:e>
                          <m:sup>
                            <m:r>
                              <a:rPr lang="en-US" altLang="zh-CN" sz="1800" i="1">
                                <a:latin typeface="Cambria Math" panose="02040503050406030204" pitchFamily="18" charset="0"/>
                                <a:ea typeface="宋体" pitchFamily="2" charset="-122"/>
                              </a:rPr>
                              <m:t>−</m:t>
                            </m:r>
                            <m:sSub>
                              <m:sSubPr>
                                <m:ctrlPr>
                                  <a:rPr lang="zh-CN" altLang="zh-CN" sz="1800" i="1">
                                    <a:latin typeface="Cambria Math"/>
                                  </a:rPr>
                                </m:ctrlPr>
                              </m:sSubPr>
                              <m:e>
                                <m:r>
                                  <a:rPr lang="en-US" altLang="zh-CN" sz="1800" i="1">
                                    <a:latin typeface="Cambria Math" panose="02040503050406030204" pitchFamily="18" charset="0"/>
                                  </a:rPr>
                                  <m:t>𝑧</m:t>
                                </m:r>
                              </m:e>
                              <m:sub>
                                <m:r>
                                  <a:rPr lang="en-US" altLang="zh-CN" sz="1800" i="1">
                                    <a:latin typeface="Cambria Math" panose="02040503050406030204" pitchFamily="18" charset="0"/>
                                  </a:rPr>
                                  <m:t>𝑖</m:t>
                                </m:r>
                              </m:sub>
                            </m:sSub>
                          </m:sup>
                        </m:sSup>
                      </m:den>
                    </m:f>
                    <m:r>
                      <a:rPr lang="en-US" altLang="zh-CN" sz="1800" i="1">
                        <a:latin typeface="Cambria Math" panose="02040503050406030204" pitchFamily="18" charset="0"/>
                        <a:ea typeface="宋体" pitchFamily="2" charset="-122"/>
                      </a:rPr>
                      <m:t>=</m:t>
                    </m:r>
                    <m:f>
                      <m:fPr>
                        <m:ctrlPr>
                          <a:rPr lang="en-US" altLang="zh-CN" sz="1800" i="1">
                            <a:latin typeface="Cambria Math"/>
                            <a:ea typeface="宋体" pitchFamily="2" charset="-122"/>
                          </a:rPr>
                        </m:ctrlPr>
                      </m:fPr>
                      <m:num>
                        <m:r>
                          <a:rPr lang="en-US" altLang="zh-CN" sz="1800" i="1">
                            <a:latin typeface="Cambria Math" panose="02040503050406030204" pitchFamily="18" charset="0"/>
                            <a:ea typeface="宋体" pitchFamily="2" charset="-122"/>
                          </a:rPr>
                          <m:t>1</m:t>
                        </m:r>
                      </m:num>
                      <m:den>
                        <m:r>
                          <a:rPr lang="en-US" altLang="zh-CN" sz="1800" i="1">
                            <a:latin typeface="Cambria Math" panose="02040503050406030204" pitchFamily="18" charset="0"/>
                            <a:ea typeface="宋体" pitchFamily="2" charset="-122"/>
                          </a:rPr>
                          <m:t>1+</m:t>
                        </m:r>
                        <m:sSup>
                          <m:sSupPr>
                            <m:ctrlPr>
                              <a:rPr lang="zh-CN" altLang="zh-CN" sz="1800" i="1">
                                <a:latin typeface="Cambria Math"/>
                                <a:ea typeface="宋体" pitchFamily="2" charset="-122"/>
                              </a:rPr>
                            </m:ctrlPr>
                          </m:sSupPr>
                          <m:e>
                            <m:r>
                              <a:rPr lang="en-US" altLang="zh-CN" sz="1800" i="1">
                                <a:latin typeface="Cambria Math" panose="02040503050406030204" pitchFamily="18" charset="0"/>
                                <a:ea typeface="宋体" pitchFamily="2" charset="-122"/>
                              </a:rPr>
                              <m:t>𝑒</m:t>
                            </m:r>
                          </m:e>
                          <m:sup>
                            <m:r>
                              <a:rPr lang="en-US" altLang="zh-CN" sz="1800" i="1">
                                <a:latin typeface="Cambria Math" panose="02040503050406030204" pitchFamily="18" charset="0"/>
                                <a:ea typeface="宋体" pitchFamily="2" charset="-122"/>
                              </a:rPr>
                              <m:t>−</m:t>
                            </m:r>
                            <m:sSub>
                              <m:sSubPr>
                                <m:ctrlPr>
                                  <a:rPr lang="zh-CN" altLang="zh-CN" sz="1800" i="1">
                                    <a:latin typeface="Cambria Math"/>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zh-CN" altLang="en-US" sz="1800" i="1">
                                <a:latin typeface="Cambria Math" panose="02040503050406030204" pitchFamily="18" charset="0"/>
                                <a:ea typeface="宋体" pitchFamily="2" charset="-122"/>
                              </a:rPr>
                              <m:t>𝜃</m:t>
                            </m:r>
                          </m:sup>
                        </m:sSup>
                      </m:den>
                    </m:f>
                  </m:oMath>
                </a14:m>
                <a:endParaRPr lang="en-US" altLang="zh-CN" sz="1800" dirty="0">
                  <a:latin typeface="微软雅黑" pitchFamily="34" charset="-122"/>
                  <a:ea typeface="微软雅黑" pitchFamily="34" charset="-122"/>
                </a:endParaRPr>
              </a:p>
              <a:p>
                <a:pPr marL="641747" lvl="2" indent="0" algn="just">
                  <a:lnSpc>
                    <a:spcPct val="150000"/>
                  </a:lnSpc>
                  <a:buNone/>
                </a:pPr>
                <a:r>
                  <a:rPr kumimoji="1" lang="zh-CN" altLang="en-US" dirty="0">
                    <a:latin typeface="微软雅黑" pitchFamily="34" charset="-122"/>
                    <a:ea typeface="微软雅黑" pitchFamily="34" charset="-122"/>
                  </a:rPr>
                  <a:t>当</a:t>
                </a:r>
                <a14:m>
                  <m:oMath xmlns:m="http://schemas.openxmlformats.org/officeDocument/2006/math">
                    <m:sSub>
                      <m:sSubPr>
                        <m:ctrlPr>
                          <a:rPr kumimoji="1" lang="en-US" altLang="zh-CN" i="1" dirty="0">
                            <a:latin typeface="Cambria Math"/>
                          </a:rPr>
                        </m:ctrlPr>
                      </m:sSubPr>
                      <m:e>
                        <m:r>
                          <a:rPr kumimoji="1" lang="en-US" altLang="zh-CN" i="1" dirty="0">
                            <a:latin typeface="Cambria Math" panose="02040503050406030204" pitchFamily="18" charset="0"/>
                          </a:rPr>
                          <m:t>𝑝</m:t>
                        </m:r>
                      </m:e>
                      <m:sub>
                        <m:r>
                          <a:rPr kumimoji="1" lang="zh-CN" altLang="en-US" i="1" dirty="0">
                            <a:latin typeface="Cambria Math" panose="02040503050406030204" pitchFamily="18" charset="0"/>
                          </a:rPr>
                          <m:t>𝜃</m:t>
                        </m:r>
                      </m:sub>
                    </m:sSub>
                    <m:d>
                      <m:dPr>
                        <m:ctrlPr>
                          <a:rPr kumimoji="1" lang="en-US" altLang="zh-CN" i="1" dirty="0">
                            <a:latin typeface="Cambria Math"/>
                          </a:rPr>
                        </m:ctrlPr>
                      </m:dPr>
                      <m:e>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kumimoji="1" lang="en-US" altLang="zh-CN" dirty="0">
                        <a:latin typeface="Cambria Math" panose="02040503050406030204" pitchFamily="18" charset="0"/>
                      </a:rPr>
                      <m:t>&lt;0.5</m:t>
                    </m:r>
                  </m:oMath>
                </a14:m>
                <a:r>
                  <a:rPr kumimoji="1" lang="zh-CN" altLang="en-US" dirty="0">
                    <a:latin typeface="微软雅黑" pitchFamily="34" charset="-122"/>
                    <a:ea typeface="微软雅黑" pitchFamily="34" charset="-122"/>
                  </a:rPr>
                  <a:t>时，即</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kumimoji="1" lang="en-US" altLang="zh-CN" i="1">
                        <a:latin typeface="Cambria Math" panose="02040503050406030204" pitchFamily="18" charset="0"/>
                      </a:rPr>
                      <m:t>&lt;0</m:t>
                    </m:r>
                  </m:oMath>
                </a14:m>
                <a:r>
                  <a:rPr kumimoji="1" lang="zh-CN" altLang="en-US" dirty="0">
                    <a:latin typeface="微软雅黑" pitchFamily="34" charset="-122"/>
                    <a:ea typeface="微软雅黑" pitchFamily="34" charset="-122"/>
                  </a:rPr>
                  <a:t>时，则令</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oMath>
                </a14:m>
                <a:r>
                  <a:rPr kumimoji="1" lang="en-US" altLang="zh-CN" dirty="0">
                    <a:latin typeface="微软雅黑" pitchFamily="34" charset="-122"/>
                    <a:ea typeface="微软雅黑" pitchFamily="34" charset="-122"/>
                  </a:rPr>
                  <a:t>=0(</a:t>
                </a:r>
                <a:r>
                  <a:rPr kumimoji="1" lang="zh-CN" altLang="en-US" dirty="0">
                    <a:latin typeface="微软雅黑" pitchFamily="34" charset="-122"/>
                    <a:ea typeface="微软雅黑" pitchFamily="34" charset="-122"/>
                  </a:rPr>
                  <a:t>预测为负</a:t>
                </a:r>
                <a:r>
                  <a:rPr kumimoji="1" lang="en-US" altLang="zh-CN" dirty="0">
                    <a:latin typeface="微软雅黑" pitchFamily="34" charset="-122"/>
                    <a:ea typeface="微软雅黑" pitchFamily="34" charset="-122"/>
                  </a:rPr>
                  <a:t>)</a:t>
                </a:r>
              </a:p>
              <a:p>
                <a:pPr marL="641747" lvl="2" indent="0" algn="just">
                  <a:lnSpc>
                    <a:spcPct val="150000"/>
                  </a:lnSpc>
                  <a:buNone/>
                </a:pPr>
                <a:r>
                  <a:rPr kumimoji="1" lang="zh-CN" altLang="en-US" dirty="0">
                    <a:latin typeface="微软雅黑" pitchFamily="34" charset="-122"/>
                    <a:ea typeface="微软雅黑" pitchFamily="34" charset="-122"/>
                  </a:rPr>
                  <a:t>当</a:t>
                </a:r>
                <a14:m>
                  <m:oMath xmlns:m="http://schemas.openxmlformats.org/officeDocument/2006/math">
                    <m:sSub>
                      <m:sSubPr>
                        <m:ctrlPr>
                          <a:rPr kumimoji="1" lang="en-US" altLang="zh-CN" i="1" dirty="0">
                            <a:latin typeface="Cambria Math"/>
                          </a:rPr>
                        </m:ctrlPr>
                      </m:sSubPr>
                      <m:e>
                        <m:r>
                          <a:rPr kumimoji="1" lang="en-US" altLang="zh-CN" i="1" dirty="0">
                            <a:latin typeface="Cambria Math" panose="02040503050406030204" pitchFamily="18" charset="0"/>
                          </a:rPr>
                          <m:t>𝑝</m:t>
                        </m:r>
                      </m:e>
                      <m:sub>
                        <m:r>
                          <a:rPr kumimoji="1" lang="zh-CN" altLang="en-US" i="1" dirty="0">
                            <a:latin typeface="Cambria Math" panose="02040503050406030204" pitchFamily="18" charset="0"/>
                          </a:rPr>
                          <m:t>𝜃</m:t>
                        </m:r>
                      </m:sub>
                    </m:sSub>
                    <m:d>
                      <m:dPr>
                        <m:ctrlPr>
                          <a:rPr kumimoji="1" lang="en-US" altLang="zh-CN" i="1" dirty="0">
                            <a:latin typeface="Cambria Math"/>
                          </a:rPr>
                        </m:ctrlPr>
                      </m:dPr>
                      <m:e>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kumimoji="1" lang="en-US" altLang="zh-CN" i="1" dirty="0">
                        <a:latin typeface="Cambria Math" panose="02040503050406030204" pitchFamily="18" charset="0"/>
                      </a:rPr>
                      <m:t>&gt;</m:t>
                    </m:r>
                    <m:r>
                      <a:rPr kumimoji="1" lang="en-US" altLang="zh-CN" dirty="0">
                        <a:latin typeface="Cambria Math" panose="02040503050406030204" pitchFamily="18" charset="0"/>
                      </a:rPr>
                      <m:t>0.5</m:t>
                    </m:r>
                  </m:oMath>
                </a14:m>
                <a:r>
                  <a:rPr kumimoji="1" lang="zh-CN" altLang="en-US" dirty="0">
                    <a:latin typeface="微软雅黑" pitchFamily="34" charset="-122"/>
                    <a:ea typeface="微软雅黑" pitchFamily="34" charset="-122"/>
                  </a:rPr>
                  <a:t>时，即</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r>
                      <a:rPr kumimoji="1" lang="en-US" altLang="zh-CN" i="1" dirty="0">
                        <a:latin typeface="Cambria Math" panose="02040503050406030204" pitchFamily="18" charset="0"/>
                      </a:rPr>
                      <m:t>&gt;</m:t>
                    </m:r>
                    <m:r>
                      <a:rPr kumimoji="1" lang="en-US" altLang="zh-CN" i="1">
                        <a:latin typeface="Cambria Math" panose="02040503050406030204" pitchFamily="18" charset="0"/>
                      </a:rPr>
                      <m:t>0</m:t>
                    </m:r>
                  </m:oMath>
                </a14:m>
                <a:r>
                  <a:rPr kumimoji="1" lang="zh-CN" altLang="en-US" dirty="0">
                    <a:latin typeface="微软雅黑" pitchFamily="34" charset="-122"/>
                    <a:ea typeface="微软雅黑" pitchFamily="34" charset="-122"/>
                  </a:rPr>
                  <a:t>时，则令</a:t>
                </a:r>
                <a14:m>
                  <m:oMath xmlns:m="http://schemas.openxmlformats.org/officeDocument/2006/math">
                    <m:sSub>
                      <m:sSubPr>
                        <m:ctrlPr>
                          <a:rPr lang="zh-CN" altLang="zh-CN" i="1">
                            <a:latin typeface="Cambria Math"/>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oMath>
                </a14:m>
                <a:r>
                  <a:rPr kumimoji="1" lang="en-US" altLang="zh-CN" dirty="0">
                    <a:latin typeface="微软雅黑" pitchFamily="34" charset="-122"/>
                    <a:ea typeface="微软雅黑" pitchFamily="34" charset="-122"/>
                  </a:rPr>
                  <a:t>=1(</a:t>
                </a:r>
                <a:r>
                  <a:rPr kumimoji="1" lang="zh-CN" altLang="en-US" dirty="0">
                    <a:latin typeface="微软雅黑" pitchFamily="34" charset="-122"/>
                    <a:ea typeface="微软雅黑" pitchFamily="34" charset="-122"/>
                  </a:rPr>
                  <a:t>预测为正</a:t>
                </a:r>
                <a:r>
                  <a:rPr kumimoji="1" lang="en-US" altLang="zh-CN" dirty="0">
                    <a:latin typeface="微软雅黑" pitchFamily="34" charset="-122"/>
                    <a:ea typeface="微软雅黑" pitchFamily="34" charset="-122"/>
                  </a:rPr>
                  <a:t>)</a:t>
                </a:r>
              </a:p>
              <a:p>
                <a:pPr marL="641747" lvl="2" indent="0" algn="just">
                  <a:lnSpc>
                    <a:spcPct val="150000"/>
                  </a:lnSpc>
                  <a:buNone/>
                </a:pPr>
                <a14:m>
                  <m:oMath xmlns:m="http://schemas.openxmlformats.org/officeDocument/2006/math">
                    <m:sSub>
                      <m:sSubPr>
                        <m:ctrlPr>
                          <a:rPr kumimoji="1" lang="en-US" altLang="zh-CN" i="1" dirty="0">
                            <a:latin typeface="Cambria Math"/>
                          </a:rPr>
                        </m:ctrlPr>
                      </m:sSubPr>
                      <m:e>
                        <m:r>
                          <a:rPr kumimoji="1" lang="en-US" altLang="zh-CN" i="1" dirty="0">
                            <a:latin typeface="Cambria Math" panose="02040503050406030204" pitchFamily="18" charset="0"/>
                          </a:rPr>
                          <m:t>𝑝</m:t>
                        </m:r>
                      </m:e>
                      <m:sub>
                        <m:r>
                          <a:rPr kumimoji="1" lang="zh-CN" altLang="en-US" i="1" dirty="0">
                            <a:latin typeface="Cambria Math" panose="02040503050406030204" pitchFamily="18" charset="0"/>
                          </a:rPr>
                          <m:t>𝜃</m:t>
                        </m:r>
                      </m:sub>
                    </m:sSub>
                    <m:d>
                      <m:dPr>
                        <m:ctrlPr>
                          <a:rPr kumimoji="1" lang="en-US" altLang="zh-CN" i="1" dirty="0">
                            <a:latin typeface="Cambria Math"/>
                          </a:rPr>
                        </m:ctrlPr>
                      </m:dPr>
                      <m:e>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oMath>
                </a14:m>
                <a:r>
                  <a:rPr kumimoji="1" lang="zh-CN" altLang="en-US" dirty="0">
                    <a:latin typeface="微软雅黑" pitchFamily="34" charset="-122"/>
                    <a:ea typeface="微软雅黑" pitchFamily="34" charset="-122"/>
                  </a:rPr>
                  <a:t>值越小分类为</a:t>
                </a:r>
                <a:r>
                  <a:rPr kumimoji="1" lang="en-US" altLang="zh-CN" dirty="0">
                    <a:latin typeface="微软雅黑" pitchFamily="34" charset="-122"/>
                    <a:ea typeface="微软雅黑" pitchFamily="34" charset="-122"/>
                  </a:rPr>
                  <a:t>0</a:t>
                </a:r>
                <a:r>
                  <a:rPr kumimoji="1" lang="zh-CN" altLang="en-US" dirty="0">
                    <a:latin typeface="微软雅黑" pitchFamily="34" charset="-122"/>
                    <a:ea typeface="微软雅黑" pitchFamily="34" charset="-122"/>
                  </a:rPr>
                  <a:t>（负）概率越高，反之分类为</a:t>
                </a:r>
                <a:r>
                  <a:rPr kumimoji="1" lang="en-US" altLang="zh-CN" dirty="0">
                    <a:latin typeface="微软雅黑" pitchFamily="34" charset="-122"/>
                    <a:ea typeface="微软雅黑" pitchFamily="34" charset="-122"/>
                  </a:rPr>
                  <a:t>1</a:t>
                </a:r>
                <a:r>
                  <a:rPr kumimoji="1" lang="zh-CN" altLang="en-US" dirty="0">
                    <a:latin typeface="微软雅黑" pitchFamily="34" charset="-122"/>
                    <a:ea typeface="微软雅黑" pitchFamily="34" charset="-122"/>
                  </a:rPr>
                  <a:t>（正）概率越大。</a:t>
                </a:r>
                <a:endParaRPr kumimoji="1" lang="en-US" altLang="zh-CN" dirty="0">
                  <a:latin typeface="微软雅黑" pitchFamily="34" charset="-122"/>
                  <a:ea typeface="微软雅黑" pitchFamily="34" charset="-122"/>
                </a:endParaRPr>
              </a:p>
              <a:p>
                <a:pPr lvl="1" algn="just">
                  <a:lnSpc>
                    <a:spcPct val="150000"/>
                  </a:lnSpc>
                </a:pPr>
                <a:r>
                  <a:rPr kumimoji="1" lang="zh-CN" altLang="en-US" sz="1800" dirty="0">
                    <a:latin typeface="微软雅黑" pitchFamily="34" charset="-122"/>
                    <a:ea typeface="微软雅黑" pitchFamily="34" charset="-122"/>
                  </a:rPr>
                  <a:t>将模型写成矩阵模式，矩阵</a:t>
                </a:r>
                <a:r>
                  <a:rPr kumimoji="1" lang="en-US" altLang="zh-CN" sz="1800" dirty="0">
                    <a:latin typeface="微软雅黑" pitchFamily="34" charset="-122"/>
                    <a:ea typeface="微软雅黑" pitchFamily="34" charset="-122"/>
                  </a:rPr>
                  <a:t>X</a:t>
                </a:r>
                <a:r>
                  <a:rPr kumimoji="1" lang="zh-CN" altLang="en-US" sz="1800" dirty="0">
                    <a:latin typeface="微软雅黑" pitchFamily="34" charset="-122"/>
                    <a:ea typeface="微软雅黑" pitchFamily="34" charset="-122"/>
                  </a:rPr>
                  <a:t>的大小为</a:t>
                </a:r>
                <a14:m>
                  <m:oMath xmlns:m="http://schemas.openxmlformats.org/officeDocument/2006/math">
                    <m:r>
                      <a:rPr lang="en-US" altLang="zh-CN" sz="1800" i="1">
                        <a:latin typeface="Cambria Math" panose="02040503050406030204" pitchFamily="18" charset="0"/>
                      </a:rPr>
                      <m:t>𝑛</m:t>
                    </m:r>
                    <m:r>
                      <a:rPr lang="en-US" altLang="zh-CN" sz="1800" i="1">
                        <a:latin typeface="Cambria Math" panose="02040503050406030204" pitchFamily="18" charset="0"/>
                        <a:ea typeface="Cambria Math" panose="02040503050406030204" pitchFamily="18" charset="0"/>
                      </a:rPr>
                      <m:t>×(</m:t>
                    </m:r>
                    <m:r>
                      <a:rPr lang="en-US" altLang="zh-CN" sz="1800" i="1">
                        <a:latin typeface="Cambria Math" panose="02040503050406030204" pitchFamily="18" charset="0"/>
                        <a:ea typeface="Cambria Math" panose="02040503050406030204" pitchFamily="18" charset="0"/>
                      </a:rPr>
                      <m:t>𝑑</m:t>
                    </m:r>
                    <m:r>
                      <a:rPr lang="en-US" altLang="zh-CN" sz="1800" i="1">
                        <a:latin typeface="Cambria Math" panose="02040503050406030204" pitchFamily="18" charset="0"/>
                        <a:ea typeface="Cambria Math" panose="02040503050406030204" pitchFamily="18" charset="0"/>
                      </a:rPr>
                      <m:t>+1) </m:t>
                    </m:r>
                  </m:oMath>
                </a14:m>
                <a:r>
                  <a:rPr kumimoji="1" lang="zh-CN" altLang="en-US" sz="1800" dirty="0">
                    <a:latin typeface="微软雅黑" pitchFamily="34" charset="-122"/>
                    <a:ea typeface="微软雅黑" pitchFamily="34" charset="-122"/>
                  </a:rPr>
                  <a:t>：</a:t>
                </a:r>
                <a:endParaRPr kumimoji="1" lang="en-US" altLang="zh-CN" sz="1800" dirty="0">
                  <a:latin typeface="微软雅黑" pitchFamily="34" charset="-122"/>
                  <a:ea typeface="微软雅黑" pitchFamily="34" charset="-122"/>
                </a:endParaRPr>
              </a:p>
              <a:p>
                <a:pPr marL="358379" lvl="1" indent="0" algn="just">
                  <a:lnSpc>
                    <a:spcPct val="150000"/>
                  </a:lnSpc>
                  <a:buNone/>
                </a:pPr>
                <a14:m>
                  <m:oMathPara xmlns:m="http://schemas.openxmlformats.org/officeDocument/2006/math">
                    <m:oMathParaPr>
                      <m:jc m:val="centerGroup"/>
                    </m:oMathParaPr>
                    <m:oMath xmlns:m="http://schemas.openxmlformats.org/officeDocument/2006/math">
                      <m:sSub>
                        <m:sSubPr>
                          <m:ctrlPr>
                            <a:rPr kumimoji="1" lang="en-US" altLang="zh-CN" sz="1800" i="1" dirty="0">
                              <a:latin typeface="Cambria Math"/>
                            </a:rPr>
                          </m:ctrlPr>
                        </m:sSubPr>
                        <m:e>
                          <m:r>
                            <a:rPr kumimoji="1" lang="en-US" altLang="zh-CN" sz="1800" i="1" dirty="0">
                              <a:latin typeface="Cambria Math" panose="02040503050406030204" pitchFamily="18" charset="0"/>
                            </a:rPr>
                            <m:t>𝑝</m:t>
                          </m:r>
                        </m:e>
                        <m:sub>
                          <m:r>
                            <a:rPr kumimoji="1" lang="zh-CN" altLang="en-US" sz="1800" i="1" dirty="0">
                              <a:latin typeface="Cambria Math" panose="02040503050406030204" pitchFamily="18" charset="0"/>
                            </a:rPr>
                            <m:t>𝜃</m:t>
                          </m:r>
                        </m:sub>
                      </m:sSub>
                      <m:d>
                        <m:dPr>
                          <m:ctrlPr>
                            <a:rPr kumimoji="1" lang="en-US" altLang="zh-CN" sz="1800" i="1" dirty="0">
                              <a:latin typeface="Cambria Math"/>
                            </a:rPr>
                          </m:ctrlPr>
                        </m:dPr>
                        <m:e>
                          <m:r>
                            <m:rPr>
                              <m:sty m:val="p"/>
                            </m:rPr>
                            <a:rPr kumimoji="1" lang="en-US" altLang="zh-CN" sz="1800" i="1" dirty="0">
                              <a:latin typeface="Cambria Math" panose="02040503050406030204" pitchFamily="18" charset="0"/>
                            </a:rPr>
                            <m:t>X</m:t>
                          </m:r>
                        </m:e>
                      </m:d>
                      <m:r>
                        <a:rPr lang="en-US" altLang="zh-CN" sz="1800" i="1">
                          <a:latin typeface="Cambria Math" panose="02040503050406030204" pitchFamily="18" charset="0"/>
                          <a:ea typeface="宋体" pitchFamily="2" charset="-122"/>
                        </a:rPr>
                        <m:t>=</m:t>
                      </m:r>
                      <m:f>
                        <m:fPr>
                          <m:ctrlPr>
                            <a:rPr lang="en-US" altLang="zh-CN" sz="1800" i="1">
                              <a:latin typeface="Cambria Math"/>
                              <a:ea typeface="宋体" pitchFamily="2" charset="-122"/>
                            </a:rPr>
                          </m:ctrlPr>
                        </m:fPr>
                        <m:num>
                          <m:r>
                            <a:rPr lang="en-US" altLang="zh-CN" sz="1800" i="1">
                              <a:latin typeface="Cambria Math" panose="02040503050406030204" pitchFamily="18" charset="0"/>
                              <a:ea typeface="宋体" pitchFamily="2" charset="-122"/>
                            </a:rPr>
                            <m:t>1</m:t>
                          </m:r>
                        </m:num>
                        <m:den>
                          <m:r>
                            <a:rPr lang="en-US" altLang="zh-CN" sz="1800" i="1">
                              <a:latin typeface="Cambria Math" panose="02040503050406030204" pitchFamily="18" charset="0"/>
                              <a:ea typeface="宋体" pitchFamily="2" charset="-122"/>
                            </a:rPr>
                            <m:t>1+</m:t>
                          </m:r>
                          <m:sSup>
                            <m:sSupPr>
                              <m:ctrlPr>
                                <a:rPr lang="zh-CN" altLang="zh-CN" sz="1800" i="1">
                                  <a:latin typeface="Cambria Math"/>
                                  <a:ea typeface="宋体" pitchFamily="2" charset="-122"/>
                                </a:rPr>
                              </m:ctrlPr>
                            </m:sSupPr>
                            <m:e>
                              <m:r>
                                <a:rPr lang="en-US" altLang="zh-CN" sz="1800" i="1">
                                  <a:latin typeface="Cambria Math" panose="02040503050406030204" pitchFamily="18" charset="0"/>
                                  <a:ea typeface="宋体" pitchFamily="2" charset="-122"/>
                                </a:rPr>
                                <m:t>𝑒</m:t>
                              </m:r>
                            </m:e>
                            <m:sup>
                              <m:r>
                                <a:rPr lang="en-US" altLang="zh-CN" sz="1800" i="1">
                                  <a:latin typeface="Cambria Math" panose="02040503050406030204" pitchFamily="18" charset="0"/>
                                  <a:ea typeface="宋体" pitchFamily="2" charset="-122"/>
                                </a:rPr>
                                <m:t>−</m:t>
                              </m:r>
                              <m:r>
                                <m:rPr>
                                  <m:sty m:val="p"/>
                                </m:rPr>
                                <a:rPr lang="en-US" altLang="zh-CN" sz="1800" i="1">
                                  <a:latin typeface="Cambria Math" panose="02040503050406030204" pitchFamily="18" charset="0"/>
                                  <a:ea typeface="宋体" pitchFamily="2" charset="-122"/>
                                </a:rPr>
                                <m:t>X</m:t>
                              </m:r>
                              <m:r>
                                <a:rPr lang="zh-CN" altLang="en-US" sz="1800" i="1">
                                  <a:latin typeface="Cambria Math" panose="02040503050406030204" pitchFamily="18" charset="0"/>
                                  <a:ea typeface="宋体" pitchFamily="2" charset="-122"/>
                                </a:rPr>
                                <m:t>𝜃</m:t>
                              </m:r>
                            </m:sup>
                          </m:sSup>
                        </m:den>
                      </m:f>
                    </m:oMath>
                  </m:oMathPara>
                </a14:m>
                <a:endParaRPr kumimoji="1" lang="en-US" altLang="zh-CN" sz="1800" dirty="0">
                  <a:latin typeface="微软雅黑" pitchFamily="34" charset="-122"/>
                  <a:ea typeface="微软雅黑" pitchFamily="34" charset="-122"/>
                </a:endParaRPr>
              </a:p>
              <a:p>
                <a:pPr lvl="1" algn="just">
                  <a:lnSpc>
                    <a:spcPct val="150000"/>
                  </a:lnSpc>
                </a:pPr>
                <a:endParaRPr kumimoji="1" lang="en-US" altLang="zh-CN" sz="1800" dirty="0">
                  <a:latin typeface="微软雅黑" pitchFamily="34" charset="-122"/>
                  <a:ea typeface="微软雅黑" pitchFamily="34" charset="-122"/>
                </a:endParaRPr>
              </a:p>
              <a:p>
                <a:pPr lvl="1" algn="just">
                  <a:lnSpc>
                    <a:spcPct val="150000"/>
                  </a:lnSpc>
                </a:pPr>
                <a:endParaRPr kumimoji="1" lang="en-US" altLang="zh-CN" sz="1800"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xmlns:a14="http://schemas.microsoft.com/office/drawing/2010/main" xmlns="" id="{D16EE22A-41EB-4A36-AA08-58721624DA42}"/>
                  </a:ext>
                </a:extLst>
              </p:cNvPr>
              <p:cNvSpPr>
                <a:spLocks noGrp="1" noRot="1" noChangeAspect="1" noMove="1" noResize="1" noEditPoints="1" noAdjustHandles="1" noChangeArrowheads="1" noChangeShapeType="1" noTextEdit="1"/>
              </p:cNvSpPr>
              <p:nvPr>
                <p:ph idx="4294967295"/>
              </p:nvPr>
            </p:nvSpPr>
            <p:spPr>
              <a:xfrm>
                <a:off x="1763688" y="771550"/>
                <a:ext cx="7272808" cy="4176464"/>
              </a:xfrm>
              <a:prstGeom prst="rect">
                <a:avLst/>
              </a:prstGeom>
              <a:blipFill rotWithShape="1">
                <a:blip r:embed="rId3"/>
                <a:stretch>
                  <a:fillRect l="-50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30F0FA47-F408-0479-8480-C8E205C0AC23}"/>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en-US" altLang="zh-CN" sz="2400" b="1">
                <a:latin typeface="+mj-ea"/>
              </a:rPr>
              <a:t>2.3</a:t>
            </a:r>
            <a:r>
              <a:rPr kumimoji="1" lang="zh-CN" altLang="en-US" sz="2400" b="1">
                <a:latin typeface="+mj-ea"/>
              </a:rPr>
              <a:t> </a:t>
            </a:r>
            <a:r>
              <a:rPr kumimoji="1" lang="en-US" altLang="zh-CN" sz="2400" b="1">
                <a:latin typeface="+mj-ea"/>
              </a:rPr>
              <a:t> Logistic</a:t>
            </a:r>
            <a:r>
              <a:rPr kumimoji="1" lang="zh-CN" altLang="en-US" sz="2400" b="1">
                <a:latin typeface="+mj-ea"/>
              </a:rPr>
              <a:t>回归</a:t>
            </a:r>
            <a:endParaRPr kumimoji="1" lang="zh-CN" altLang="en-US" sz="2400" b="1" dirty="0">
              <a:latin typeface="+mj-ea"/>
            </a:endParaRPr>
          </a:p>
        </p:txBody>
      </p:sp>
    </p:spTree>
    <p:extLst>
      <p:ext uri="{BB962C8B-B14F-4D97-AF65-F5344CB8AC3E}">
        <p14:creationId xmlns:p14="http://schemas.microsoft.com/office/powerpoint/2010/main" val="1433572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915566"/>
                <a:ext cx="6984776" cy="4083918"/>
              </a:xfrm>
              <a:prstGeom prst="rect">
                <a:avLst/>
              </a:prstGeom>
            </p:spPr>
            <p:txBody>
              <a:bodyPr/>
              <a:lstStyle/>
              <a:p>
                <a:pPr lvl="1" algn="just">
                  <a:lnSpc>
                    <a:spcPct val="150000"/>
                  </a:lnSpc>
                </a:pPr>
                <a:r>
                  <a:rPr lang="zh-CN" altLang="en-US" sz="2000" b="1" dirty="0">
                    <a:latin typeface="+mj-ea"/>
                    <a:ea typeface="+mj-ea"/>
                  </a:rPr>
                  <a:t>如何确定</a:t>
                </a:r>
                <a14:m>
                  <m:oMath xmlns:m="http://schemas.openxmlformats.org/officeDocument/2006/math">
                    <m:acc>
                      <m:accPr>
                        <m:chr m:val="̂"/>
                        <m:ctrlPr>
                          <a:rPr lang="zh-CN" altLang="en-US" sz="2000" b="1" i="1">
                            <a:latin typeface="Cambria Math"/>
                            <a:ea typeface="+mj-ea"/>
                          </a:rPr>
                        </m:ctrlPr>
                      </m:accPr>
                      <m:e>
                        <m:r>
                          <a:rPr lang="en-US" altLang="zh-CN" sz="2000" b="1" i="1">
                            <a:latin typeface="Cambria Math" panose="02040503050406030204" pitchFamily="18" charset="0"/>
                            <a:ea typeface="+mj-ea"/>
                          </a:rPr>
                          <m:t>𝒘</m:t>
                        </m:r>
                      </m:e>
                    </m:acc>
                  </m:oMath>
                </a14:m>
                <a:r>
                  <a:rPr lang="zh-CN" altLang="en-US" sz="2000" b="1" dirty="0">
                    <a:latin typeface="+mj-ea"/>
                    <a:ea typeface="+mj-ea"/>
                  </a:rPr>
                  <a:t>？　</a:t>
                </a:r>
                <a:endParaRPr lang="en-US" altLang="zh-CN" sz="2000" b="1" dirty="0">
                  <a:latin typeface="+mj-ea"/>
                  <a:ea typeface="+mj-ea"/>
                </a:endParaRPr>
              </a:p>
              <a:p>
                <a:pPr marL="0" lvl="1" indent="0" algn="just">
                  <a:lnSpc>
                    <a:spcPct val="150000"/>
                  </a:lnSpc>
                  <a:buNone/>
                </a:pPr>
                <a:r>
                  <a:rPr lang="zh-CN" altLang="en-US" sz="1800" dirty="0">
                    <a:latin typeface="微软雅黑" pitchFamily="34" charset="-122"/>
                    <a:ea typeface="微软雅黑" pitchFamily="34" charset="-122"/>
                  </a:rPr>
                  <a:t>       </a:t>
                </a:r>
                <a:r>
                  <a:rPr lang="zh-CN" altLang="en-US" dirty="0">
                    <a:latin typeface="微软雅黑" pitchFamily="34" charset="-122"/>
                    <a:ea typeface="微软雅黑" pitchFamily="34" charset="-122"/>
                  </a:rPr>
                  <a:t>回顾下线性回归的损失函数，由于线性回归是连续的，所以可以使用</a:t>
                </a:r>
                <a:r>
                  <a:rPr lang="en-US" altLang="zh-CN" dirty="0">
                    <a:latin typeface="微软雅黑" pitchFamily="34" charset="-122"/>
                    <a:ea typeface="微软雅黑" pitchFamily="34" charset="-122"/>
                  </a:rPr>
                  <a:t>MSE</a:t>
                </a:r>
                <a:r>
                  <a:rPr lang="zh-CN" altLang="en-US" dirty="0">
                    <a:latin typeface="微软雅黑" pitchFamily="34" charset="-122"/>
                    <a:ea typeface="微软雅黑" pitchFamily="34" charset="-122"/>
                  </a:rPr>
                  <a:t>来定义损失函数，但是逻辑回归不是连续的，线性回归损失函数定义的经验无法使用。可以用最大似然法来推导出损失函数。</a:t>
                </a:r>
                <a:endParaRPr lang="en-US" altLang="zh-CN" dirty="0">
                  <a:latin typeface="微软雅黑" pitchFamily="34" charset="-122"/>
                  <a:ea typeface="微软雅黑" pitchFamily="34" charset="-122"/>
                </a:endParaRPr>
              </a:p>
              <a:p>
                <a:pPr lvl="1" algn="just">
                  <a:lnSpc>
                    <a:spcPct val="150000"/>
                  </a:lnSpc>
                </a:pPr>
                <a:r>
                  <a:rPr lang="zh-CN" altLang="en-US" dirty="0">
                    <a:latin typeface="微软雅黑" pitchFamily="34" charset="-122"/>
                    <a:ea typeface="微软雅黑" pitchFamily="34" charset="-122"/>
                  </a:rPr>
                  <a:t>假设样本输出是</a:t>
                </a:r>
                <a:r>
                  <a:rPr lang="en-US" altLang="zh-CN" dirty="0">
                    <a:latin typeface="微软雅黑" pitchFamily="34" charset="-122"/>
                    <a:ea typeface="微软雅黑" pitchFamily="34" charset="-122"/>
                  </a:rPr>
                  <a:t>0</a:t>
                </a:r>
                <a:r>
                  <a:rPr lang="zh-CN" altLang="en-US" dirty="0">
                    <a:latin typeface="微软雅黑" pitchFamily="34" charset="-122"/>
                    <a:ea typeface="微软雅黑" pitchFamily="34" charset="-122"/>
                  </a:rPr>
                  <a:t>或者</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两类。那么有：</a:t>
                </a:r>
                <a:endParaRPr lang="en-US" altLang="zh-CN" dirty="0">
                  <a:latin typeface="微软雅黑" pitchFamily="34" charset="-122"/>
                  <a:ea typeface="微软雅黑" pitchFamily="34" charset="-122"/>
                </a:endParaRPr>
              </a:p>
              <a:p>
                <a:pPr marL="641747" lvl="2" indent="0" algn="just">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1800" i="1" dirty="0">
                          <a:latin typeface="Cambria Math" panose="02040503050406030204" pitchFamily="18" charset="0"/>
                        </a:rPr>
                        <m:t>P</m:t>
                      </m:r>
                      <m:d>
                        <m:dPr>
                          <m:ctrlPr>
                            <a:rPr lang="en-US" altLang="zh-CN" sz="1800" b="0" i="1" dirty="0" smtClean="0">
                              <a:latin typeface="Cambria Math"/>
                            </a:rPr>
                          </m:ctrlPr>
                        </m:dPr>
                        <m:e>
                          <m:r>
                            <a:rPr lang="en-US" altLang="zh-CN" sz="1800" b="0" i="1" dirty="0" smtClean="0">
                              <a:latin typeface="Cambria Math" panose="02040503050406030204" pitchFamily="18" charset="0"/>
                            </a:rPr>
                            <m:t>𝑦</m:t>
                          </m:r>
                          <m:r>
                            <a:rPr lang="en-US" altLang="zh-CN" sz="1800" b="0" i="1" dirty="0" smtClean="0">
                              <a:latin typeface="Cambria Math" panose="02040503050406030204" pitchFamily="18" charset="0"/>
                            </a:rPr>
                            <m:t>=1</m:t>
                          </m:r>
                        </m:e>
                        <m:e>
                          <m:r>
                            <a:rPr lang="en-US" altLang="zh-CN" sz="1800" b="0" i="1" dirty="0" smtClean="0">
                              <a:latin typeface="Cambria Math" panose="02040503050406030204" pitchFamily="18" charset="0"/>
                            </a:rPr>
                            <m:t>𝑥</m:t>
                          </m:r>
                          <m:r>
                            <a:rPr lang="en-US" altLang="zh-CN" sz="1800" b="0" i="1" dirty="0" smtClean="0">
                              <a:latin typeface="Cambria Math" panose="02040503050406030204" pitchFamily="18" charset="0"/>
                            </a:rPr>
                            <m:t>,</m:t>
                          </m:r>
                          <m:r>
                            <a:rPr lang="zh-CN" altLang="en-US" sz="1800" b="0" i="1" dirty="0" smtClean="0">
                              <a:latin typeface="Cambria Math" panose="02040503050406030204" pitchFamily="18" charset="0"/>
                            </a:rPr>
                            <m:t>𝜃</m:t>
                          </m:r>
                        </m:e>
                      </m:d>
                      <m:r>
                        <a:rPr lang="en-US" altLang="zh-CN" sz="1800" b="0" i="1" dirty="0" smtClean="0">
                          <a:latin typeface="Cambria Math" panose="02040503050406030204" pitchFamily="18" charset="0"/>
                        </a:rPr>
                        <m:t>=</m:t>
                      </m:r>
                      <m:sSub>
                        <m:sSubPr>
                          <m:ctrlPr>
                            <a:rPr kumimoji="1" lang="en-US" altLang="zh-CN" sz="1800" i="1" dirty="0">
                              <a:latin typeface="Cambria Math"/>
                            </a:rPr>
                          </m:ctrlPr>
                        </m:sSubPr>
                        <m:e>
                          <m:r>
                            <a:rPr kumimoji="1" lang="en-US" altLang="zh-CN" sz="1800" i="1" dirty="0">
                              <a:latin typeface="Cambria Math" panose="02040503050406030204" pitchFamily="18" charset="0"/>
                            </a:rPr>
                            <m:t>𝑝</m:t>
                          </m:r>
                        </m:e>
                        <m:sub>
                          <m:r>
                            <a:rPr kumimoji="1" lang="zh-CN" altLang="en-US" sz="1800" i="1" dirty="0">
                              <a:latin typeface="Cambria Math" panose="02040503050406030204" pitchFamily="18" charset="0"/>
                            </a:rPr>
                            <m:t>𝜃</m:t>
                          </m:r>
                        </m:sub>
                      </m:sSub>
                      <m:d>
                        <m:dPr>
                          <m:ctrlPr>
                            <a:rPr kumimoji="1" lang="en-US" altLang="zh-CN" sz="1800" i="1" dirty="0">
                              <a:latin typeface="Cambria Math"/>
                            </a:rPr>
                          </m:ctrlPr>
                        </m:dPr>
                        <m:e>
                          <m:r>
                            <a:rPr kumimoji="1" lang="en-US" altLang="zh-CN" sz="1800" b="0" i="1" dirty="0" smtClean="0">
                              <a:latin typeface="Cambria Math" panose="02040503050406030204" pitchFamily="18" charset="0"/>
                            </a:rPr>
                            <m:t>𝑥</m:t>
                          </m:r>
                        </m:e>
                      </m:d>
                    </m:oMath>
                  </m:oMathPara>
                </a14:m>
                <a:endParaRPr kumimoji="1" lang="en-US" altLang="zh-CN" sz="1800" dirty="0">
                  <a:latin typeface="微软雅黑" pitchFamily="34" charset="-122"/>
                  <a:ea typeface="微软雅黑" pitchFamily="34" charset="-122"/>
                </a:endParaRPr>
              </a:p>
              <a:p>
                <a:pPr marL="641747" lvl="2" indent="0" algn="just">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1800" i="1" dirty="0">
                          <a:latin typeface="Cambria Math" panose="02040503050406030204" pitchFamily="18" charset="0"/>
                        </a:rPr>
                        <m:t>P</m:t>
                      </m:r>
                      <m:d>
                        <m:dPr>
                          <m:ctrlPr>
                            <a:rPr lang="en-US" altLang="zh-CN" sz="1800" i="1" dirty="0">
                              <a:latin typeface="Cambria Math"/>
                            </a:rPr>
                          </m:ctrlPr>
                        </m:dPr>
                        <m:e>
                          <m:r>
                            <a:rPr lang="en-US" altLang="zh-CN" sz="1800" i="1" dirty="0">
                              <a:latin typeface="Cambria Math" panose="02040503050406030204" pitchFamily="18" charset="0"/>
                            </a:rPr>
                            <m:t>𝑦</m:t>
                          </m:r>
                          <m:r>
                            <a:rPr lang="en-US" altLang="zh-CN" sz="1800" i="1" dirty="0">
                              <a:latin typeface="Cambria Math" panose="02040503050406030204" pitchFamily="18" charset="0"/>
                            </a:rPr>
                            <m:t>=0</m:t>
                          </m:r>
                        </m:e>
                        <m:e>
                          <m:r>
                            <a:rPr lang="en-US" altLang="zh-CN" sz="1800" i="1" dirty="0">
                              <a:latin typeface="Cambria Math" panose="02040503050406030204" pitchFamily="18" charset="0"/>
                            </a:rPr>
                            <m:t>𝑥</m:t>
                          </m:r>
                          <m:r>
                            <a:rPr lang="en-US" altLang="zh-CN" sz="1800" i="1" dirty="0">
                              <a:latin typeface="Cambria Math" panose="02040503050406030204" pitchFamily="18" charset="0"/>
                            </a:rPr>
                            <m:t>,</m:t>
                          </m:r>
                          <m:r>
                            <a:rPr lang="zh-CN" altLang="en-US" sz="1800" i="1" dirty="0">
                              <a:latin typeface="Cambria Math" panose="02040503050406030204" pitchFamily="18" charset="0"/>
                            </a:rPr>
                            <m:t>𝜃</m:t>
                          </m:r>
                        </m:e>
                      </m:d>
                      <m:r>
                        <a:rPr lang="en-US" altLang="zh-CN" sz="1800" i="1" dirty="0">
                          <a:latin typeface="Cambria Math" panose="02040503050406030204" pitchFamily="18" charset="0"/>
                        </a:rPr>
                        <m:t>=</m:t>
                      </m:r>
                      <m:r>
                        <a:rPr lang="en-US" altLang="zh-CN" sz="1800" b="0" i="1" dirty="0" smtClean="0">
                          <a:latin typeface="Cambria Math" panose="02040503050406030204" pitchFamily="18" charset="0"/>
                        </a:rPr>
                        <m:t>1−</m:t>
                      </m:r>
                      <m:sSub>
                        <m:sSubPr>
                          <m:ctrlPr>
                            <a:rPr kumimoji="1" lang="en-US" altLang="zh-CN" sz="1800" i="1" dirty="0">
                              <a:latin typeface="Cambria Math"/>
                            </a:rPr>
                          </m:ctrlPr>
                        </m:sSubPr>
                        <m:e>
                          <m:r>
                            <a:rPr kumimoji="1" lang="en-US" altLang="zh-CN" sz="1800" i="1" dirty="0">
                              <a:latin typeface="Cambria Math" panose="02040503050406030204" pitchFamily="18" charset="0"/>
                            </a:rPr>
                            <m:t>𝑝</m:t>
                          </m:r>
                        </m:e>
                        <m:sub>
                          <m:r>
                            <a:rPr kumimoji="1" lang="zh-CN" altLang="en-US" sz="1800" i="1" dirty="0">
                              <a:latin typeface="Cambria Math" panose="02040503050406030204" pitchFamily="18" charset="0"/>
                            </a:rPr>
                            <m:t>𝜃</m:t>
                          </m:r>
                        </m:sub>
                      </m:sSub>
                      <m:d>
                        <m:dPr>
                          <m:ctrlPr>
                            <a:rPr kumimoji="1" lang="en-US" altLang="zh-CN" sz="1800" i="1" dirty="0">
                              <a:latin typeface="Cambria Math"/>
                            </a:rPr>
                          </m:ctrlPr>
                        </m:dPr>
                        <m:e>
                          <m:r>
                            <a:rPr kumimoji="1" lang="en-US" altLang="zh-CN" sz="1800" i="1" dirty="0">
                              <a:latin typeface="Cambria Math" panose="02040503050406030204" pitchFamily="18" charset="0"/>
                            </a:rPr>
                            <m:t>𝑥</m:t>
                          </m:r>
                        </m:e>
                      </m:d>
                    </m:oMath>
                  </m:oMathPara>
                </a14:m>
                <a:endParaRPr lang="en-US" altLang="zh-CN" sz="1800" dirty="0">
                  <a:latin typeface="微软雅黑" pitchFamily="34" charset="-122"/>
                  <a:ea typeface="微软雅黑" pitchFamily="34" charset="-122"/>
                </a:endParaRPr>
              </a:p>
              <a:p>
                <a:pPr marL="641747" lvl="2" indent="0" algn="just">
                  <a:lnSpc>
                    <a:spcPct val="150000"/>
                  </a:lnSpc>
                  <a:buNone/>
                </a:pPr>
                <a:r>
                  <a:rPr lang="zh-CN" altLang="en-US" sz="1800" dirty="0">
                    <a:latin typeface="微软雅黑" pitchFamily="34" charset="-122"/>
                    <a:ea typeface="微软雅黑" pitchFamily="34" charset="-122"/>
                  </a:rPr>
                  <a:t>则</a:t>
                </a:r>
                <a14:m>
                  <m:oMath xmlns:m="http://schemas.openxmlformats.org/officeDocument/2006/math">
                    <m:r>
                      <m:rPr>
                        <m:sty m:val="p"/>
                      </m:rPr>
                      <a:rPr lang="en-US" altLang="zh-CN" sz="1800" i="1" dirty="0">
                        <a:latin typeface="Cambria Math" panose="02040503050406030204" pitchFamily="18" charset="0"/>
                      </a:rPr>
                      <m:t>P</m:t>
                    </m:r>
                    <m:d>
                      <m:dPr>
                        <m:ctrlPr>
                          <a:rPr lang="en-US" altLang="zh-CN" sz="1800" i="1" dirty="0">
                            <a:latin typeface="Cambria Math"/>
                          </a:rPr>
                        </m:ctrlPr>
                      </m:dPr>
                      <m:e>
                        <m:r>
                          <a:rPr lang="en-US" altLang="zh-CN" sz="1800" i="1" dirty="0">
                            <a:latin typeface="Cambria Math" panose="02040503050406030204" pitchFamily="18" charset="0"/>
                          </a:rPr>
                          <m:t>𝑦</m:t>
                        </m:r>
                      </m:e>
                      <m:e>
                        <m:r>
                          <a:rPr lang="en-US" altLang="zh-CN" sz="1800" i="1" dirty="0">
                            <a:latin typeface="Cambria Math" panose="02040503050406030204" pitchFamily="18" charset="0"/>
                          </a:rPr>
                          <m:t>𝑥</m:t>
                        </m:r>
                        <m:r>
                          <a:rPr lang="en-US" altLang="zh-CN" sz="1800" i="1" dirty="0">
                            <a:latin typeface="Cambria Math" panose="02040503050406030204" pitchFamily="18" charset="0"/>
                          </a:rPr>
                          <m:t>,</m:t>
                        </m:r>
                        <m:r>
                          <a:rPr lang="zh-CN" altLang="en-US" sz="1800" i="1" dirty="0">
                            <a:latin typeface="Cambria Math" panose="02040503050406030204" pitchFamily="18" charset="0"/>
                          </a:rPr>
                          <m:t>𝜃</m:t>
                        </m:r>
                      </m:e>
                    </m:d>
                    <m:r>
                      <a:rPr lang="en-US" altLang="zh-CN" sz="1800" i="1" dirty="0">
                        <a:latin typeface="Cambria Math" panose="02040503050406030204" pitchFamily="18" charset="0"/>
                      </a:rPr>
                      <m:t>=</m:t>
                    </m:r>
                    <m:sSup>
                      <m:sSupPr>
                        <m:ctrlPr>
                          <a:rPr lang="en-US" altLang="zh-CN" sz="1800" i="1" dirty="0" smtClean="0">
                            <a:latin typeface="Cambria Math"/>
                          </a:rPr>
                        </m:ctrlPr>
                      </m:sSupPr>
                      <m:e>
                        <m:sSub>
                          <m:sSubPr>
                            <m:ctrlPr>
                              <a:rPr kumimoji="1" lang="en-US" altLang="zh-CN" sz="1800" i="1" dirty="0">
                                <a:latin typeface="Cambria Math"/>
                              </a:rPr>
                            </m:ctrlPr>
                          </m:sSubPr>
                          <m:e>
                            <m:r>
                              <a:rPr kumimoji="1" lang="en-US" altLang="zh-CN" sz="1800" i="1" dirty="0">
                                <a:latin typeface="Cambria Math" panose="02040503050406030204" pitchFamily="18" charset="0"/>
                              </a:rPr>
                              <m:t>𝑝</m:t>
                            </m:r>
                          </m:e>
                          <m:sub>
                            <m:r>
                              <a:rPr kumimoji="1" lang="zh-CN" altLang="en-US" sz="1800" i="1" dirty="0">
                                <a:latin typeface="Cambria Math" panose="02040503050406030204" pitchFamily="18" charset="0"/>
                              </a:rPr>
                              <m:t>𝜃</m:t>
                            </m:r>
                          </m:sub>
                        </m:sSub>
                        <m:d>
                          <m:dPr>
                            <m:ctrlPr>
                              <a:rPr kumimoji="1" lang="en-US" altLang="zh-CN" sz="1800" i="1" dirty="0">
                                <a:latin typeface="Cambria Math"/>
                              </a:rPr>
                            </m:ctrlPr>
                          </m:dPr>
                          <m:e>
                            <m:r>
                              <a:rPr kumimoji="1" lang="en-US" altLang="zh-CN" sz="1800" i="1" dirty="0">
                                <a:latin typeface="Cambria Math" panose="02040503050406030204" pitchFamily="18" charset="0"/>
                              </a:rPr>
                              <m:t>𝑥</m:t>
                            </m:r>
                          </m:e>
                        </m:d>
                      </m:e>
                      <m:sup>
                        <m:r>
                          <m:rPr>
                            <m:sty m:val="p"/>
                          </m:rPr>
                          <a:rPr lang="en-US" altLang="zh-CN" sz="1800" i="1" dirty="0">
                            <a:latin typeface="Cambria Math" panose="02040503050406030204" pitchFamily="18" charset="0"/>
                          </a:rPr>
                          <m:t>y</m:t>
                        </m:r>
                      </m:sup>
                    </m:sSup>
                    <m:sSup>
                      <m:sSupPr>
                        <m:ctrlPr>
                          <a:rPr lang="en-US" altLang="zh-CN" sz="1800" i="1" dirty="0">
                            <a:latin typeface="Cambria Math"/>
                          </a:rPr>
                        </m:ctrlPr>
                      </m:sSupPr>
                      <m:e>
                        <m:r>
                          <a:rPr lang="en-US" altLang="zh-CN" sz="1800" b="0" i="1" dirty="0" smtClean="0">
                            <a:latin typeface="Cambria Math" panose="02040503050406030204" pitchFamily="18" charset="0"/>
                          </a:rPr>
                          <m:t>(1−</m:t>
                        </m:r>
                        <m:sSub>
                          <m:sSubPr>
                            <m:ctrlPr>
                              <a:rPr kumimoji="1" lang="en-US" altLang="zh-CN" sz="1800" i="1" dirty="0">
                                <a:latin typeface="Cambria Math"/>
                              </a:rPr>
                            </m:ctrlPr>
                          </m:sSubPr>
                          <m:e>
                            <m:r>
                              <a:rPr kumimoji="1" lang="en-US" altLang="zh-CN" sz="1800" i="1" dirty="0">
                                <a:latin typeface="Cambria Math" panose="02040503050406030204" pitchFamily="18" charset="0"/>
                              </a:rPr>
                              <m:t>𝑝</m:t>
                            </m:r>
                          </m:e>
                          <m:sub>
                            <m:r>
                              <a:rPr kumimoji="1" lang="zh-CN" altLang="en-US" sz="1800" i="1" dirty="0">
                                <a:latin typeface="Cambria Math" panose="02040503050406030204" pitchFamily="18" charset="0"/>
                              </a:rPr>
                              <m:t>𝜃</m:t>
                            </m:r>
                          </m:sub>
                        </m:sSub>
                        <m:d>
                          <m:dPr>
                            <m:ctrlPr>
                              <a:rPr kumimoji="1" lang="en-US" altLang="zh-CN" sz="1800" i="1" dirty="0">
                                <a:latin typeface="Cambria Math"/>
                              </a:rPr>
                            </m:ctrlPr>
                          </m:dPr>
                          <m:e>
                            <m:r>
                              <a:rPr kumimoji="1" lang="en-US" altLang="zh-CN" sz="1800" i="1" dirty="0">
                                <a:latin typeface="Cambria Math" panose="02040503050406030204" pitchFamily="18" charset="0"/>
                              </a:rPr>
                              <m:t>𝑥</m:t>
                            </m:r>
                          </m:e>
                        </m:d>
                        <m:r>
                          <a:rPr kumimoji="1" lang="en-US" altLang="zh-CN" sz="1800" b="0" i="1" dirty="0" smtClean="0">
                            <a:latin typeface="Cambria Math" panose="02040503050406030204" pitchFamily="18" charset="0"/>
                          </a:rPr>
                          <m:t>)</m:t>
                        </m:r>
                      </m:e>
                      <m:sup>
                        <m:r>
                          <a:rPr kumimoji="1" lang="en-US" altLang="zh-CN" sz="1800" b="0" i="1" dirty="0" smtClean="0">
                            <a:latin typeface="Cambria Math" panose="02040503050406030204" pitchFamily="18" charset="0"/>
                          </a:rPr>
                          <m:t>1−</m:t>
                        </m:r>
                        <m:r>
                          <m:rPr>
                            <m:sty m:val="p"/>
                          </m:rPr>
                          <a:rPr lang="en-US" altLang="zh-CN" sz="1800" i="1" dirty="0">
                            <a:latin typeface="Cambria Math" panose="02040503050406030204" pitchFamily="18" charset="0"/>
                          </a:rPr>
                          <m:t>y</m:t>
                        </m:r>
                      </m:sup>
                    </m:sSup>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𝑦</m:t>
                    </m:r>
                    <m:r>
                      <a:rPr lang="en-US" altLang="zh-CN" sz="1800" b="0" i="1" dirty="0" smtClean="0">
                        <a:latin typeface="Cambria Math" panose="02040503050406030204" pitchFamily="18" charset="0"/>
                      </a:rPr>
                      <m:t>=0,1</m:t>
                    </m:r>
                  </m:oMath>
                </a14:m>
                <a:endParaRPr lang="en-US" altLang="zh-CN" sz="1800" dirty="0">
                  <a:latin typeface="微软雅黑" pitchFamily="34" charset="-122"/>
                  <a:ea typeface="微软雅黑" pitchFamily="34" charset="-122"/>
                </a:endParaRPr>
              </a:p>
              <a:p>
                <a:pPr lvl="1" algn="just">
                  <a:lnSpc>
                    <a:spcPct val="150000"/>
                  </a:lnSpc>
                </a:pPr>
                <a:r>
                  <a:rPr lang="zh-CN" altLang="en-US" dirty="0">
                    <a:latin typeface="微软雅黑" pitchFamily="34" charset="-122"/>
                    <a:ea typeface="微软雅黑" pitchFamily="34" charset="-122"/>
                  </a:rPr>
                  <a:t>得到了</a:t>
                </a:r>
                <a:r>
                  <a:rPr lang="en-US" altLang="zh-CN" dirty="0">
                    <a:latin typeface="微软雅黑" pitchFamily="34" charset="-122"/>
                    <a:ea typeface="微软雅黑" pitchFamily="34" charset="-122"/>
                  </a:rPr>
                  <a:t>y</a:t>
                </a:r>
                <a:r>
                  <a:rPr lang="zh-CN" altLang="en-US" dirty="0">
                    <a:latin typeface="微软雅黑" pitchFamily="34" charset="-122"/>
                    <a:ea typeface="微软雅黑" pitchFamily="34" charset="-122"/>
                  </a:rPr>
                  <a:t>的概率分布函数表达式，可以用似然函数</a:t>
                </a:r>
                <a:r>
                  <a:rPr lang="en-US" altLang="zh-CN" dirty="0">
                    <a:latin typeface="微软雅黑" pitchFamily="34" charset="-122"/>
                    <a:ea typeface="微软雅黑" pitchFamily="34" charset="-122"/>
                  </a:rPr>
                  <a:t>L(</a:t>
                </a:r>
                <a14:m>
                  <m:oMath xmlns:m="http://schemas.openxmlformats.org/officeDocument/2006/math">
                    <m:r>
                      <a:rPr lang="zh-CN" altLang="en-US" i="1" dirty="0">
                        <a:latin typeface="Cambria Math" panose="02040503050406030204" pitchFamily="18" charset="0"/>
                      </a:rPr>
                      <m:t>𝜃</m:t>
                    </m:r>
                  </m:oMath>
                </a14:m>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最大化来求解模型系数</a:t>
                </a:r>
                <a14:m>
                  <m:oMath xmlns:m="http://schemas.openxmlformats.org/officeDocument/2006/math">
                    <m:r>
                      <a:rPr lang="zh-CN" altLang="en-US" i="1" dirty="0">
                        <a:latin typeface="Cambria Math" panose="02040503050406030204" pitchFamily="18" charset="0"/>
                      </a:rPr>
                      <m:t>𝜃</m:t>
                    </m:r>
                  </m:oMath>
                </a14:m>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lvl="1" algn="just">
                  <a:lnSpc>
                    <a:spcPct val="150000"/>
                  </a:lnSpc>
                </a:pPr>
                <a:endParaRPr lang="en-US" altLang="zh-CN" sz="1800" dirty="0">
                  <a:latin typeface="微软雅黑" pitchFamily="34" charset="-122"/>
                  <a:ea typeface="微软雅黑" pitchFamily="34" charset="-122"/>
                </a:endParaRPr>
              </a:p>
              <a:p>
                <a:pPr lvl="1" algn="just">
                  <a:lnSpc>
                    <a:spcPct val="150000"/>
                  </a:lnSpc>
                </a:pPr>
                <a:endParaRPr lang="en-US" altLang="zh-CN" sz="1800" dirty="0">
                  <a:latin typeface="微软雅黑" pitchFamily="34" charset="-122"/>
                  <a:ea typeface="微软雅黑" pitchFamily="34" charset="-122"/>
                </a:endParaRPr>
              </a:p>
              <a:p>
                <a:pPr lvl="1" algn="just">
                  <a:lnSpc>
                    <a:spcPct val="150000"/>
                  </a:lnSpc>
                </a:pPr>
                <a:endParaRPr kumimoji="1" lang="en-US" altLang="zh-CN" sz="1800" dirty="0">
                  <a:latin typeface="微软雅黑" pitchFamily="34" charset="-122"/>
                  <a:ea typeface="微软雅黑" pitchFamily="34" charset="-122"/>
                </a:endParaRPr>
              </a:p>
              <a:p>
                <a:pPr lvl="1" algn="just">
                  <a:lnSpc>
                    <a:spcPct val="150000"/>
                  </a:lnSpc>
                </a:pPr>
                <a:endParaRPr kumimoji="1" lang="en-US" altLang="zh-CN" sz="1800" dirty="0">
                  <a:latin typeface="微软雅黑" pitchFamily="34" charset="-122"/>
                  <a:ea typeface="微软雅黑" pitchFamily="34" charset="-122"/>
                </a:endParaRPr>
              </a:p>
              <a:p>
                <a:pPr lvl="1" algn="just">
                  <a:lnSpc>
                    <a:spcPct val="150000"/>
                  </a:lnSpc>
                </a:pPr>
                <a:endParaRPr kumimoji="1" lang="en-US" altLang="zh-CN" sz="1800"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835696" y="915566"/>
                <a:ext cx="6984776" cy="4083918"/>
              </a:xfrm>
              <a:prstGeom prst="rect">
                <a:avLst/>
              </a:prstGeom>
              <a:blipFill>
                <a:blip r:embed="rId3"/>
                <a:stretch>
                  <a:fillRect l="-785" r="-524" b="-3134"/>
                </a:stretch>
              </a:blipFill>
            </p:spPr>
            <p:txBody>
              <a:bodyPr/>
              <a:lstStyle/>
              <a:p>
                <a:r>
                  <a:rPr lang="zh-CN" altLang="en-US">
                    <a:noFill/>
                  </a:rPr>
                  <a:t> </a:t>
                </a:r>
              </a:p>
            </p:txBody>
          </p:sp>
        </mc:Fallback>
      </mc:AlternateContent>
      <p:sp>
        <p:nvSpPr>
          <p:cNvPr id="5" name="AutoShape 2" descr="https://mathjax.cnblogs.com/2_7_5/fonts/HTML-CSS/TeX/png/Math/Italic/120/03B8.png?V=2.7.5"/>
          <p:cNvSpPr>
            <a:spLocks noChangeAspect="1" noChangeArrowheads="1"/>
          </p:cNvSpPr>
          <p:nvPr/>
        </p:nvSpPr>
        <p:spPr bwMode="auto">
          <a:xfrm>
            <a:off x="9324975"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zh-CN" altLang="en-US"/>
          </a:p>
        </p:txBody>
      </p:sp>
      <p:sp>
        <p:nvSpPr>
          <p:cNvPr id="2" name="标题 1">
            <a:extLst>
              <a:ext uri="{FF2B5EF4-FFF2-40B4-BE49-F238E27FC236}">
                <a16:creationId xmlns:a16="http://schemas.microsoft.com/office/drawing/2014/main" xmlns="" id="{E009D321-AB46-8704-5325-554B63B8E690}"/>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en-US" altLang="zh-CN" sz="2400" b="1">
                <a:latin typeface="+mj-ea"/>
              </a:rPr>
              <a:t>2.3</a:t>
            </a:r>
            <a:r>
              <a:rPr kumimoji="1" lang="zh-CN" altLang="en-US" sz="2400" b="1">
                <a:latin typeface="+mj-ea"/>
              </a:rPr>
              <a:t> </a:t>
            </a:r>
            <a:r>
              <a:rPr kumimoji="1" lang="en-US" altLang="zh-CN" sz="2400" b="1">
                <a:latin typeface="+mj-ea"/>
              </a:rPr>
              <a:t> Logistic</a:t>
            </a:r>
            <a:r>
              <a:rPr kumimoji="1" lang="zh-CN" altLang="en-US" sz="2400" b="1">
                <a:latin typeface="+mj-ea"/>
              </a:rPr>
              <a:t>回归</a:t>
            </a:r>
            <a:endParaRPr kumimoji="1" lang="zh-CN" altLang="en-US" sz="2400" b="1" dirty="0">
              <a:latin typeface="+mj-ea"/>
            </a:endParaRPr>
          </a:p>
        </p:txBody>
      </p:sp>
    </p:spTree>
    <p:extLst>
      <p:ext uri="{BB962C8B-B14F-4D97-AF65-F5344CB8AC3E}">
        <p14:creationId xmlns:p14="http://schemas.microsoft.com/office/powerpoint/2010/main" val="15980484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7128792" cy="3816424"/>
              </a:xfrm>
              <a:prstGeom prst="rect">
                <a:avLst/>
              </a:prstGeom>
            </p:spPr>
            <p:txBody>
              <a:bodyPr/>
              <a:lstStyle/>
              <a:p>
                <a:pPr lvl="1" algn="just">
                  <a:lnSpc>
                    <a:spcPct val="150000"/>
                  </a:lnSpc>
                </a:pPr>
                <a14:m>
                  <m:oMath xmlns:m="http://schemas.openxmlformats.org/officeDocument/2006/math">
                    <m:r>
                      <a:rPr lang="en-US" altLang="zh-CN" dirty="0" smtClean="0">
                        <a:latin typeface="Cambria Math" panose="02040503050406030204" pitchFamily="18" charset="0"/>
                        <a:ea typeface="微软雅黑" pitchFamily="34" charset="-122"/>
                      </a:rPr>
                      <m:t>𝐿</m:t>
                    </m:r>
                    <m:d>
                      <m:dPr>
                        <m:ctrlPr>
                          <a:rPr lang="en-US" altLang="zh-CN" i="1" dirty="0">
                            <a:latin typeface="Cambria Math"/>
                            <a:ea typeface="微软雅黑" pitchFamily="34" charset="-122"/>
                          </a:rPr>
                        </m:ctrlPr>
                      </m:dPr>
                      <m:e>
                        <m:r>
                          <a:rPr lang="zh-CN" altLang="en-US" dirty="0">
                            <a:latin typeface="Cambria Math" panose="02040503050406030204" pitchFamily="18" charset="0"/>
                            <a:ea typeface="微软雅黑" pitchFamily="34" charset="-122"/>
                          </a:rPr>
                          <m:t>𝜃</m:t>
                        </m:r>
                      </m:e>
                    </m:d>
                    <m:r>
                      <a:rPr lang="en-US" altLang="zh-CN" dirty="0">
                        <a:latin typeface="Cambria Math" panose="02040503050406030204" pitchFamily="18" charset="0"/>
                        <a:ea typeface="微软雅黑" pitchFamily="34" charset="-122"/>
                      </a:rPr>
                      <m:t>=</m:t>
                    </m:r>
                    <m:nary>
                      <m:naryPr>
                        <m:chr m:val="∏"/>
                        <m:ctrlPr>
                          <a:rPr lang="en-US" altLang="zh-CN" i="1" dirty="0">
                            <a:latin typeface="Cambria Math"/>
                            <a:ea typeface="微软雅黑" pitchFamily="34" charset="-122"/>
                          </a:rPr>
                        </m:ctrlPr>
                      </m:naryPr>
                      <m:sub>
                        <m:r>
                          <m:rPr>
                            <m:brk m:alnAt="23"/>
                          </m:rPr>
                          <a:rPr lang="en-US" altLang="zh-CN" dirty="0">
                            <a:latin typeface="Cambria Math" panose="02040503050406030204" pitchFamily="18" charset="0"/>
                            <a:ea typeface="微软雅黑" pitchFamily="34" charset="-122"/>
                          </a:rPr>
                          <m:t>𝑖</m:t>
                        </m:r>
                        <m:r>
                          <a:rPr lang="en-US" altLang="zh-CN" dirty="0">
                            <a:latin typeface="Cambria Math" panose="02040503050406030204" pitchFamily="18" charset="0"/>
                            <a:ea typeface="微软雅黑" pitchFamily="34" charset="-122"/>
                          </a:rPr>
                          <m:t>=1</m:t>
                        </m:r>
                      </m:sub>
                      <m:sup>
                        <m:r>
                          <a:rPr lang="en-US" altLang="zh-CN" dirty="0">
                            <a:latin typeface="Cambria Math" panose="02040503050406030204" pitchFamily="18" charset="0"/>
                            <a:ea typeface="微软雅黑" pitchFamily="34" charset="-122"/>
                          </a:rPr>
                          <m:t>𝑛</m:t>
                        </m:r>
                      </m:sup>
                      <m:e>
                        <m:r>
                          <m:rPr>
                            <m:sty m:val="p"/>
                          </m:rPr>
                          <a:rPr lang="en-US" altLang="zh-CN" dirty="0">
                            <a:latin typeface="Cambria Math" panose="02040503050406030204" pitchFamily="18" charset="0"/>
                            <a:ea typeface="微软雅黑" pitchFamily="34" charset="-122"/>
                          </a:rPr>
                          <m:t>P</m:t>
                        </m:r>
                        <m:d>
                          <m:dPr>
                            <m:ctrlPr>
                              <a:rPr lang="en-US" altLang="zh-CN" i="1" dirty="0">
                                <a:latin typeface="Cambria Math"/>
                                <a:ea typeface="微软雅黑" pitchFamily="34" charset="-122"/>
                              </a:rPr>
                            </m:ctrlPr>
                          </m:dPr>
                          <m:e>
                            <m:sSub>
                              <m:sSubPr>
                                <m:ctrlPr>
                                  <a:rPr lang="zh-CN" altLang="zh-CN" i="1">
                                    <a:latin typeface="Cambria Math"/>
                                    <a:ea typeface="微软雅黑" pitchFamily="34" charset="-122"/>
                                  </a:rPr>
                                </m:ctrlPr>
                              </m:sSubPr>
                              <m:e>
                                <m:r>
                                  <a:rPr lang="en-US" altLang="zh-CN">
                                    <a:latin typeface="Cambria Math" panose="02040503050406030204" pitchFamily="18" charset="0"/>
                                    <a:ea typeface="微软雅黑" pitchFamily="34" charset="-122"/>
                                  </a:rPr>
                                  <m:t>𝑦</m:t>
                                </m:r>
                              </m:e>
                              <m:sub>
                                <m:r>
                                  <a:rPr lang="en-US" altLang="zh-CN">
                                    <a:latin typeface="Cambria Math" panose="02040503050406030204" pitchFamily="18" charset="0"/>
                                    <a:ea typeface="微软雅黑" pitchFamily="34" charset="-122"/>
                                  </a:rPr>
                                  <m:t>𝑖</m:t>
                                </m:r>
                              </m:sub>
                            </m:sSub>
                          </m:e>
                          <m:e>
                            <m:sSub>
                              <m:sSubPr>
                                <m:ctrlPr>
                                  <a:rPr lang="zh-CN" altLang="zh-CN" i="1">
                                    <a:latin typeface="Cambria Math"/>
                                    <a:ea typeface="微软雅黑" pitchFamily="34" charset="-122"/>
                                  </a:rPr>
                                </m:ctrlPr>
                              </m:sSubPr>
                              <m:e>
                                <m:r>
                                  <a:rPr lang="en-US" altLang="zh-CN">
                                    <a:latin typeface="Cambria Math" panose="02040503050406030204" pitchFamily="18" charset="0"/>
                                    <a:ea typeface="微软雅黑" pitchFamily="34" charset="-122"/>
                                  </a:rPr>
                                  <m:t>𝑥</m:t>
                                </m:r>
                              </m:e>
                              <m:sub>
                                <m:r>
                                  <a:rPr lang="en-US" altLang="zh-CN">
                                    <a:latin typeface="Cambria Math" panose="02040503050406030204" pitchFamily="18" charset="0"/>
                                    <a:ea typeface="微软雅黑" pitchFamily="34" charset="-122"/>
                                  </a:rPr>
                                  <m:t>𝑖</m:t>
                                </m:r>
                              </m:sub>
                            </m:sSub>
                            <m:r>
                              <a:rPr lang="en-US" altLang="zh-CN" dirty="0">
                                <a:latin typeface="Cambria Math" panose="02040503050406030204" pitchFamily="18" charset="0"/>
                                <a:ea typeface="微软雅黑" pitchFamily="34" charset="-122"/>
                              </a:rPr>
                              <m:t>,</m:t>
                            </m:r>
                            <m:r>
                              <a:rPr lang="zh-CN" altLang="en-US" dirty="0">
                                <a:latin typeface="Cambria Math" panose="02040503050406030204" pitchFamily="18" charset="0"/>
                                <a:ea typeface="微软雅黑" pitchFamily="34" charset="-122"/>
                              </a:rPr>
                              <m:t>𝜃</m:t>
                            </m:r>
                          </m:e>
                        </m:d>
                      </m:e>
                    </m:nary>
                    <m:r>
                      <a:rPr lang="en-US" altLang="zh-CN" dirty="0">
                        <a:latin typeface="Cambria Math" panose="02040503050406030204" pitchFamily="18" charset="0"/>
                        <a:ea typeface="微软雅黑" pitchFamily="34" charset="-122"/>
                      </a:rPr>
                      <m:t>,</m:t>
                    </m:r>
                    <m:r>
                      <a:rPr lang="en-US" altLang="zh-CN" dirty="0">
                        <a:latin typeface="Cambria Math" panose="02040503050406030204" pitchFamily="18" charset="0"/>
                        <a:ea typeface="微软雅黑" pitchFamily="34" charset="-122"/>
                      </a:rPr>
                      <m:t>𝑛</m:t>
                    </m:r>
                    <m:r>
                      <a:rPr lang="en-US" altLang="zh-CN" b="0" i="0" dirty="0" smtClean="0">
                        <a:latin typeface="Cambria Math" panose="02040503050406030204" pitchFamily="18" charset="0"/>
                        <a:ea typeface="微软雅黑" pitchFamily="34" charset="-122"/>
                      </a:rPr>
                      <m:t> </m:t>
                    </m:r>
                    <m:r>
                      <a:rPr lang="zh-CN" altLang="en-US" dirty="0">
                        <a:latin typeface="Cambria Math" panose="02040503050406030204" pitchFamily="18" charset="0"/>
                        <a:ea typeface="微软雅黑" pitchFamily="34" charset="-122"/>
                      </a:rPr>
                      <m:t>为</m:t>
                    </m:r>
                  </m:oMath>
                </a14:m>
                <a:r>
                  <a:rPr lang="zh-CN" altLang="en-US" dirty="0">
                    <a:latin typeface="微软雅黑" pitchFamily="34" charset="-122"/>
                    <a:ea typeface="微软雅黑" pitchFamily="34" charset="-122"/>
                  </a:rPr>
                  <a:t>样本个数</a:t>
                </a:r>
                <a:endParaRPr lang="en-US" altLang="zh-CN" dirty="0">
                  <a:latin typeface="微软雅黑" pitchFamily="34" charset="-122"/>
                  <a:ea typeface="微软雅黑" pitchFamily="34" charset="-122"/>
                </a:endParaRPr>
              </a:p>
              <a:p>
                <a:pPr lvl="1" algn="just">
                  <a:lnSpc>
                    <a:spcPct val="150000"/>
                  </a:lnSpc>
                </a:pPr>
                <a:r>
                  <a:rPr lang="zh-CN" altLang="en-US" dirty="0">
                    <a:latin typeface="微软雅黑" pitchFamily="34" charset="-122"/>
                    <a:ea typeface="微软雅黑" pitchFamily="34" charset="-122"/>
                  </a:rPr>
                  <a:t>对似然函数对数化取反：</a:t>
                </a:r>
                <a:endParaRPr lang="en-US" altLang="zh-CN" dirty="0">
                  <a:latin typeface="微软雅黑" pitchFamily="34" charset="-122"/>
                  <a:ea typeface="微软雅黑" pitchFamily="34" charset="-122"/>
                </a:endParaRPr>
              </a:p>
              <a:p>
                <a:pPr marL="358379" lvl="1" indent="0" algn="just">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𝐽</m:t>
                      </m:r>
                      <m:d>
                        <m:dPr>
                          <m:ctrlPr>
                            <a:rPr lang="en-US" altLang="zh-CN" i="1" dirty="0">
                              <a:latin typeface="Cambria Math"/>
                            </a:rPr>
                          </m:ctrlPr>
                        </m:dPr>
                        <m:e>
                          <m:r>
                            <a:rPr lang="zh-CN" altLang="en-US" i="1" dirty="0">
                              <a:latin typeface="Cambria Math" panose="02040503050406030204" pitchFamily="18" charset="0"/>
                            </a:rPr>
                            <m:t>𝜃</m:t>
                          </m:r>
                        </m:e>
                      </m:d>
                      <m:r>
                        <a:rPr lang="en-US" altLang="zh-CN" i="1" dirty="0">
                          <a:latin typeface="Cambria Math" panose="02040503050406030204" pitchFamily="18" charset="0"/>
                        </a:rPr>
                        <m:t>=−</m:t>
                      </m:r>
                      <m:r>
                        <a:rPr lang="en-US" altLang="zh-CN" i="1" dirty="0">
                          <a:latin typeface="Cambria Math" panose="02040503050406030204" pitchFamily="18" charset="0"/>
                        </a:rPr>
                        <m:t>𝑙𝑛𝐿</m:t>
                      </m:r>
                      <m:d>
                        <m:dPr>
                          <m:ctrlPr>
                            <a:rPr lang="en-US" altLang="zh-CN" i="1" dirty="0">
                              <a:latin typeface="Cambria Math"/>
                            </a:rPr>
                          </m:ctrlPr>
                        </m:dPr>
                        <m:e>
                          <m:r>
                            <a:rPr lang="zh-CN" altLang="en-US" i="1" dirty="0">
                              <a:latin typeface="Cambria Math" panose="02040503050406030204" pitchFamily="18" charset="0"/>
                            </a:rPr>
                            <m:t>𝜃</m:t>
                          </m:r>
                        </m:e>
                      </m:d>
                      <m:r>
                        <a:rPr lang="en-US" altLang="zh-CN" i="1" dirty="0">
                          <a:latin typeface="Cambria Math" panose="02040503050406030204" pitchFamily="18" charset="0"/>
                        </a:rPr>
                        <m:t>=−</m:t>
                      </m:r>
                      <m:nary>
                        <m:naryPr>
                          <m:chr m:val="∑"/>
                          <m:ctrlPr>
                            <a:rPr lang="en-US" altLang="zh-CN" i="1" dirty="0">
                              <a:latin typeface="Cambria Math"/>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𝑛</m:t>
                          </m:r>
                        </m:sup>
                        <m:e>
                          <m:r>
                            <a:rPr lang="en-US" altLang="zh-CN" i="1" dirty="0">
                              <a:latin typeface="Cambria Math" panose="02040503050406030204" pitchFamily="18" charset="0"/>
                            </a:rPr>
                            <m:t>(</m:t>
                          </m:r>
                          <m:sSub>
                            <m:sSubPr>
                              <m:ctrlPr>
                                <a:rPr lang="zh-CN" altLang="zh-CN" i="1">
                                  <a:latin typeface="Cambria Math"/>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func>
                            <m:funcPr>
                              <m:ctrlPr>
                                <a:rPr lang="en-US" altLang="zh-CN" i="1" dirty="0">
                                  <a:latin typeface="Cambria Math"/>
                                </a:rPr>
                              </m:ctrlPr>
                            </m:funcPr>
                            <m:fName>
                              <m:r>
                                <m:rPr>
                                  <m:sty m:val="p"/>
                                </m:rPr>
                                <a:rPr lang="en-US" altLang="zh-CN" dirty="0">
                                  <a:latin typeface="Cambria Math" panose="02040503050406030204" pitchFamily="18" charset="0"/>
                                </a:rPr>
                                <m:t>log</m:t>
                              </m:r>
                            </m:fName>
                            <m:e>
                              <m:d>
                                <m:dPr>
                                  <m:ctrlPr>
                                    <a:rPr lang="en-US" altLang="zh-CN" i="1" dirty="0">
                                      <a:latin typeface="Cambria Math"/>
                                    </a:rPr>
                                  </m:ctrlPr>
                                </m:dPr>
                                <m:e>
                                  <m:sSub>
                                    <m:sSubPr>
                                      <m:ctrlPr>
                                        <a:rPr kumimoji="1" lang="en-US" altLang="zh-CN" i="1" dirty="0">
                                          <a:latin typeface="Cambria Math"/>
                                        </a:rPr>
                                      </m:ctrlPr>
                                    </m:sSubPr>
                                    <m:e>
                                      <m:r>
                                        <a:rPr kumimoji="1" lang="en-US" altLang="zh-CN" i="1" dirty="0">
                                          <a:latin typeface="Cambria Math" panose="02040503050406030204" pitchFamily="18" charset="0"/>
                                        </a:rPr>
                                        <m:t>𝑝</m:t>
                                      </m:r>
                                    </m:e>
                                    <m:sub>
                                      <m:r>
                                        <a:rPr kumimoji="1" lang="zh-CN" altLang="en-US" i="1" dirty="0">
                                          <a:latin typeface="Cambria Math" panose="02040503050406030204" pitchFamily="18" charset="0"/>
                                        </a:rPr>
                                        <m:t>𝜃</m:t>
                                      </m:r>
                                    </m:sub>
                                  </m:sSub>
                                  <m:d>
                                    <m:dPr>
                                      <m:ctrlPr>
                                        <a:rPr kumimoji="1" lang="en-US" altLang="zh-CN" i="1" dirty="0">
                                          <a:latin typeface="Cambria Math"/>
                                        </a:rPr>
                                      </m:ctrlPr>
                                    </m:dPr>
                                    <m:e>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d>
                            </m:e>
                          </m:func>
                          <m:r>
                            <a:rPr kumimoji="1" lang="en-US" altLang="zh-CN" i="1" dirty="0">
                              <a:latin typeface="Cambria Math" panose="02040503050406030204" pitchFamily="18" charset="0"/>
                            </a:rPr>
                            <m:t>+</m:t>
                          </m:r>
                          <m:d>
                            <m:dPr>
                              <m:ctrlPr>
                                <a:rPr kumimoji="1" lang="en-US" altLang="zh-CN" i="1" dirty="0">
                                  <a:latin typeface="Cambria Math"/>
                                </a:rPr>
                              </m:ctrlPr>
                            </m:dPr>
                            <m:e>
                              <m:r>
                                <a:rPr kumimoji="1" lang="en-US" altLang="zh-CN" i="1" dirty="0">
                                  <a:latin typeface="Cambria Math" panose="02040503050406030204" pitchFamily="18" charset="0"/>
                                </a:rPr>
                                <m:t>1−</m:t>
                              </m:r>
                              <m:sSub>
                                <m:sSubPr>
                                  <m:ctrlPr>
                                    <a:rPr lang="zh-CN" altLang="zh-CN" i="1">
                                      <a:latin typeface="Cambria Math"/>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m:rPr>
                              <m:sty m:val="p"/>
                            </m:rPr>
                            <a:rPr kumimoji="1" lang="en-US" altLang="zh-CN" dirty="0">
                              <a:latin typeface="Cambria Math" panose="02040503050406030204" pitchFamily="18" charset="0"/>
                            </a:rPr>
                            <m:t>log</m:t>
                          </m:r>
                          <m:r>
                            <a:rPr kumimoji="1" lang="en-US" altLang="zh-CN" i="1" dirty="0">
                              <a:latin typeface="Cambria Math" panose="02040503050406030204" pitchFamily="18" charset="0"/>
                            </a:rPr>
                            <m:t>⁡(1−</m:t>
                          </m:r>
                          <m:sSub>
                            <m:sSubPr>
                              <m:ctrlPr>
                                <a:rPr kumimoji="1" lang="en-US" altLang="zh-CN" i="1" dirty="0">
                                  <a:latin typeface="Cambria Math"/>
                                </a:rPr>
                              </m:ctrlPr>
                            </m:sSubPr>
                            <m:e>
                              <m:r>
                                <a:rPr kumimoji="1" lang="en-US" altLang="zh-CN" i="1" dirty="0">
                                  <a:latin typeface="Cambria Math" panose="02040503050406030204" pitchFamily="18" charset="0"/>
                                </a:rPr>
                                <m:t>𝑝</m:t>
                              </m:r>
                            </m:e>
                            <m:sub>
                              <m:r>
                                <a:rPr kumimoji="1" lang="zh-CN" altLang="en-US" i="1" dirty="0">
                                  <a:latin typeface="Cambria Math" panose="02040503050406030204" pitchFamily="18" charset="0"/>
                                </a:rPr>
                                <m:t>𝜃</m:t>
                              </m:r>
                            </m:sub>
                          </m:sSub>
                          <m:d>
                            <m:dPr>
                              <m:ctrlPr>
                                <a:rPr kumimoji="1" lang="en-US" altLang="zh-CN" i="1" dirty="0">
                                  <a:latin typeface="Cambria Math"/>
                                </a:rPr>
                              </m:ctrlPr>
                            </m:dPr>
                            <m:e>
                              <m:sSub>
                                <m:sSubPr>
                                  <m:ctrlPr>
                                    <a:rPr lang="zh-CN"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kumimoji="1" lang="en-US" altLang="zh-CN" i="1" dirty="0">
                              <a:latin typeface="Cambria Math" panose="02040503050406030204" pitchFamily="18" charset="0"/>
                            </a:rPr>
                            <m:t>))</m:t>
                          </m:r>
                        </m:e>
                      </m:nary>
                    </m:oMath>
                  </m:oMathPara>
                </a14:m>
                <a:endParaRPr kumimoji="1" lang="en-US" altLang="zh-CN" b="1" dirty="0">
                  <a:latin typeface="微软雅黑" pitchFamily="34" charset="-122"/>
                  <a:ea typeface="微软雅黑" pitchFamily="34" charset="-122"/>
                </a:endParaRPr>
              </a:p>
              <a:p>
                <a:pPr marL="358379" lvl="1" indent="0" algn="just">
                  <a:lnSpc>
                    <a:spcPct val="150000"/>
                  </a:lnSpc>
                  <a:buNone/>
                </a:pPr>
                <a:r>
                  <a:rPr lang="zh-CN" altLang="en-US" dirty="0">
                    <a:latin typeface="微软雅黑" pitchFamily="34" charset="-122"/>
                    <a:ea typeface="微软雅黑" pitchFamily="34" charset="-122"/>
                  </a:rPr>
                  <a:t>矩阵</a:t>
                </a:r>
                <a:r>
                  <a:rPr lang="en-US" altLang="zh-CN" dirty="0">
                    <a:latin typeface="微软雅黑" pitchFamily="34" charset="-122"/>
                    <a:ea typeface="微软雅黑" pitchFamily="34" charset="-122"/>
                  </a:rPr>
                  <a:t>X</a:t>
                </a:r>
                <a:r>
                  <a:rPr lang="zh-CN" altLang="en-US" dirty="0">
                    <a:latin typeface="微软雅黑" pitchFamily="34" charset="-122"/>
                    <a:ea typeface="微软雅黑" pitchFamily="34" charset="-122"/>
                  </a:rPr>
                  <a:t>表示的</a:t>
                </a:r>
                <a14:m>
                  <m:oMath xmlns:m="http://schemas.openxmlformats.org/officeDocument/2006/math">
                    <m:r>
                      <a:rPr lang="en-US" altLang="zh-CN" i="1" dirty="0">
                        <a:latin typeface="Cambria Math" panose="02040503050406030204" pitchFamily="18" charset="0"/>
                      </a:rPr>
                      <m:t>𝐽</m:t>
                    </m:r>
                    <m:d>
                      <m:dPr>
                        <m:ctrlPr>
                          <a:rPr lang="en-US" altLang="zh-CN" i="1" dirty="0">
                            <a:latin typeface="Cambria Math"/>
                          </a:rPr>
                        </m:ctrlPr>
                      </m:dPr>
                      <m:e>
                        <m:r>
                          <a:rPr lang="zh-CN" altLang="en-US" i="1" dirty="0">
                            <a:latin typeface="Cambria Math" panose="02040503050406030204" pitchFamily="18" charset="0"/>
                          </a:rPr>
                          <m:t>𝜃</m:t>
                        </m:r>
                      </m:e>
                    </m:d>
                  </m:oMath>
                </a14:m>
                <a:endParaRPr lang="en-US" altLang="zh-CN" dirty="0">
                  <a:latin typeface="微软雅黑" pitchFamily="34" charset="-122"/>
                  <a:ea typeface="微软雅黑" pitchFamily="34" charset="-122"/>
                </a:endParaRPr>
              </a:p>
              <a:p>
                <a:pPr marL="358379" lvl="1" indent="0" algn="just">
                  <a:lnSpc>
                    <a:spcPct val="150000"/>
                  </a:lnSpc>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𝐽</m:t>
                      </m:r>
                      <m:d>
                        <m:dPr>
                          <m:ctrlPr>
                            <a:rPr lang="en-US" altLang="zh-CN" i="1" dirty="0">
                              <a:latin typeface="Cambria Math"/>
                            </a:rPr>
                          </m:ctrlPr>
                        </m:dPr>
                        <m:e>
                          <m:r>
                            <a:rPr lang="zh-CN" altLang="en-US" i="1" dirty="0">
                              <a:latin typeface="Cambria Math" panose="02040503050406030204" pitchFamily="18" charset="0"/>
                            </a:rPr>
                            <m:t>𝜃</m:t>
                          </m:r>
                        </m:e>
                      </m:d>
                      <m:r>
                        <a:rPr lang="en-US" altLang="zh-CN" i="1" dirty="0">
                          <a:latin typeface="Cambria Math" panose="02040503050406030204" pitchFamily="18" charset="0"/>
                        </a:rPr>
                        <m:t>=−</m:t>
                      </m:r>
                      <m:sSup>
                        <m:sSupPr>
                          <m:ctrlPr>
                            <a:rPr lang="en-US" altLang="zh-CN" i="1" dirty="0">
                              <a:latin typeface="Cambria Math"/>
                            </a:rPr>
                          </m:ctrlPr>
                        </m:sSupPr>
                        <m:e>
                          <m:r>
                            <a:rPr lang="en-US" altLang="zh-CN" i="1" dirty="0">
                              <a:latin typeface="Cambria Math" panose="02040503050406030204" pitchFamily="18" charset="0"/>
                            </a:rPr>
                            <m:t>𝑌</m:t>
                          </m:r>
                        </m:e>
                        <m:sup>
                          <m:r>
                            <a:rPr lang="en-US" altLang="zh-CN" i="1" dirty="0">
                              <a:latin typeface="Cambria Math" panose="02040503050406030204" pitchFamily="18" charset="0"/>
                            </a:rPr>
                            <m:t>𝑇</m:t>
                          </m:r>
                        </m:sup>
                      </m:sSup>
                      <m:func>
                        <m:funcPr>
                          <m:ctrlPr>
                            <a:rPr lang="en-US" altLang="zh-CN" i="1" dirty="0">
                              <a:latin typeface="Cambria Math"/>
                            </a:rPr>
                          </m:ctrlPr>
                        </m:funcPr>
                        <m:fName>
                          <m:r>
                            <m:rPr>
                              <m:sty m:val="p"/>
                            </m:rPr>
                            <a:rPr lang="en-US" altLang="zh-CN" dirty="0">
                              <a:latin typeface="Cambria Math" panose="02040503050406030204" pitchFamily="18" charset="0"/>
                            </a:rPr>
                            <m:t>log</m:t>
                          </m:r>
                        </m:fName>
                        <m:e>
                          <m:sSub>
                            <m:sSubPr>
                              <m:ctrlPr>
                                <a:rPr kumimoji="1" lang="en-US" altLang="zh-CN" i="1" dirty="0">
                                  <a:latin typeface="Cambria Math"/>
                                </a:rPr>
                              </m:ctrlPr>
                            </m:sSubPr>
                            <m:e>
                              <m:r>
                                <a:rPr kumimoji="1" lang="en-US" altLang="zh-CN" i="1" dirty="0">
                                  <a:latin typeface="Cambria Math" panose="02040503050406030204" pitchFamily="18" charset="0"/>
                                </a:rPr>
                                <m:t>𝑝</m:t>
                              </m:r>
                            </m:e>
                            <m:sub>
                              <m:r>
                                <a:rPr kumimoji="1" lang="zh-CN" altLang="en-US" i="1" dirty="0">
                                  <a:latin typeface="Cambria Math" panose="02040503050406030204" pitchFamily="18" charset="0"/>
                                </a:rPr>
                                <m:t>𝜃</m:t>
                              </m:r>
                            </m:sub>
                          </m:sSub>
                          <m:d>
                            <m:dPr>
                              <m:ctrlPr>
                                <a:rPr kumimoji="1" lang="en-US" altLang="zh-CN" i="1" dirty="0">
                                  <a:latin typeface="Cambria Math"/>
                                </a:rPr>
                              </m:ctrlPr>
                            </m:dPr>
                            <m:e>
                              <m:r>
                                <a:rPr kumimoji="1" lang="en-US" altLang="zh-CN" i="1" dirty="0">
                                  <a:latin typeface="Cambria Math" panose="02040503050406030204" pitchFamily="18" charset="0"/>
                                </a:rPr>
                                <m:t>𝑋</m:t>
                              </m:r>
                            </m:e>
                          </m:d>
                        </m:e>
                      </m:func>
                      <m:r>
                        <a:rPr kumimoji="1" lang="en-US" altLang="zh-CN" i="1" dirty="0">
                          <a:latin typeface="Cambria Math" panose="02040503050406030204" pitchFamily="18" charset="0"/>
                        </a:rPr>
                        <m:t>−</m:t>
                      </m:r>
                      <m:sSup>
                        <m:sSupPr>
                          <m:ctrlPr>
                            <a:rPr kumimoji="1" lang="en-US" altLang="zh-CN" i="1" dirty="0">
                              <a:latin typeface="Cambria Math"/>
                            </a:rPr>
                          </m:ctrlPr>
                        </m:sSupPr>
                        <m:e>
                          <m:d>
                            <m:dPr>
                              <m:ctrlPr>
                                <a:rPr kumimoji="1" lang="en-US" altLang="zh-CN" i="1" dirty="0">
                                  <a:latin typeface="Cambria Math"/>
                                </a:rPr>
                              </m:ctrlPr>
                            </m:dPr>
                            <m:e>
                              <m:r>
                                <a:rPr kumimoji="1" lang="en-US" altLang="zh-CN" i="1" dirty="0">
                                  <a:latin typeface="Cambria Math" panose="02040503050406030204" pitchFamily="18" charset="0"/>
                                </a:rPr>
                                <m:t>𝐸</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𝑌</m:t>
                              </m:r>
                            </m:e>
                          </m:d>
                        </m:e>
                        <m:sup>
                          <m:r>
                            <a:rPr kumimoji="1" lang="en-US" altLang="zh-CN" i="1" dirty="0">
                              <a:latin typeface="Cambria Math" panose="02040503050406030204" pitchFamily="18" charset="0"/>
                            </a:rPr>
                            <m:t>𝑇</m:t>
                          </m:r>
                        </m:sup>
                      </m:sSup>
                      <m:r>
                        <m:rPr>
                          <m:sty m:val="p"/>
                        </m:rPr>
                        <a:rPr kumimoji="1" lang="en-US" altLang="zh-CN" dirty="0">
                          <a:latin typeface="Cambria Math" panose="02040503050406030204" pitchFamily="18" charset="0"/>
                        </a:rPr>
                        <m:t>log</m:t>
                      </m:r>
                      <m:r>
                        <a:rPr kumimoji="1" lang="en-US" altLang="zh-CN" i="1" dirty="0">
                          <a:latin typeface="Cambria Math" panose="02040503050406030204" pitchFamily="18" charset="0"/>
                        </a:rPr>
                        <m:t>⁡(</m:t>
                      </m:r>
                      <m:r>
                        <a:rPr kumimoji="1" lang="en-US" altLang="zh-CN" i="1" dirty="0">
                          <a:latin typeface="Cambria Math" panose="02040503050406030204" pitchFamily="18" charset="0"/>
                        </a:rPr>
                        <m:t>𝐸</m:t>
                      </m:r>
                      <m:r>
                        <a:rPr kumimoji="1" lang="en-US" altLang="zh-CN" i="1" dirty="0">
                          <a:latin typeface="Cambria Math" panose="02040503050406030204" pitchFamily="18" charset="0"/>
                        </a:rPr>
                        <m:t>−</m:t>
                      </m:r>
                      <m:sSub>
                        <m:sSubPr>
                          <m:ctrlPr>
                            <a:rPr kumimoji="1" lang="en-US" altLang="zh-CN" i="1" dirty="0">
                              <a:latin typeface="Cambria Math"/>
                            </a:rPr>
                          </m:ctrlPr>
                        </m:sSubPr>
                        <m:e>
                          <m:r>
                            <a:rPr kumimoji="1" lang="en-US" altLang="zh-CN" i="1" dirty="0">
                              <a:latin typeface="Cambria Math" panose="02040503050406030204" pitchFamily="18" charset="0"/>
                            </a:rPr>
                            <m:t>𝑝</m:t>
                          </m:r>
                        </m:e>
                        <m:sub>
                          <m:r>
                            <a:rPr kumimoji="1" lang="zh-CN" altLang="en-US" i="1" dirty="0">
                              <a:latin typeface="Cambria Math" panose="02040503050406030204" pitchFamily="18" charset="0"/>
                            </a:rPr>
                            <m:t>𝜃</m:t>
                          </m:r>
                        </m:sub>
                      </m:sSub>
                      <m:d>
                        <m:dPr>
                          <m:ctrlPr>
                            <a:rPr kumimoji="1" lang="en-US" altLang="zh-CN" i="1" dirty="0">
                              <a:latin typeface="Cambria Math"/>
                            </a:rPr>
                          </m:ctrlPr>
                        </m:dPr>
                        <m:e>
                          <m:r>
                            <a:rPr kumimoji="1" lang="en-US" altLang="zh-CN" i="1" dirty="0">
                              <a:latin typeface="Cambria Math" panose="02040503050406030204" pitchFamily="18" charset="0"/>
                            </a:rPr>
                            <m:t>𝑋</m:t>
                          </m:r>
                        </m:e>
                      </m:d>
                      <m:r>
                        <a:rPr kumimoji="1" lang="en-US" altLang="zh-CN" i="1" dirty="0">
                          <a:latin typeface="Cambria Math" panose="02040503050406030204" pitchFamily="18" charset="0"/>
                        </a:rPr>
                        <m:t>)</m:t>
                      </m:r>
                    </m:oMath>
                  </m:oMathPara>
                </a14:m>
                <a:endParaRPr lang="en-US" altLang="zh-CN" b="1" dirty="0">
                  <a:latin typeface="微软雅黑" pitchFamily="34" charset="-122"/>
                  <a:ea typeface="微软雅黑" pitchFamily="34" charset="-122"/>
                </a:endParaRPr>
              </a:p>
              <a:p>
                <a:pPr marL="358379" lvl="1" indent="0" algn="just">
                  <a:lnSpc>
                    <a:spcPct val="150000"/>
                  </a:lnSpc>
                  <a:buNone/>
                </a:pPr>
                <a:r>
                  <a:rPr lang="zh-CN" altLang="en-US" dirty="0">
                    <a:latin typeface="微软雅黑" pitchFamily="34" charset="-122"/>
                    <a:ea typeface="微软雅黑" pitchFamily="34" charset="-122"/>
                  </a:rPr>
                  <a:t>对</a:t>
                </a:r>
                <a14:m>
                  <m:oMath xmlns:m="http://schemas.openxmlformats.org/officeDocument/2006/math">
                    <m:r>
                      <a:rPr lang="zh-CN" altLang="en-US" i="1" dirty="0">
                        <a:latin typeface="Cambria Math" panose="02040503050406030204" pitchFamily="18" charset="0"/>
                      </a:rPr>
                      <m:t>𝜃</m:t>
                    </m:r>
                  </m:oMath>
                </a14:m>
                <a:r>
                  <a:rPr lang="zh-CN" altLang="en-US" dirty="0">
                    <a:latin typeface="微软雅黑" pitchFamily="34" charset="-122"/>
                    <a:ea typeface="微软雅黑" pitchFamily="34" charset="-122"/>
                  </a:rPr>
                  <a:t>求导：</a:t>
                </a:r>
                <a14:m>
                  <m:oMath xmlns:m="http://schemas.openxmlformats.org/officeDocument/2006/math">
                    <m:f>
                      <m:fPr>
                        <m:ctrlPr>
                          <a:rPr lang="en-US" altLang="zh-CN" b="1" i="1">
                            <a:latin typeface="Cambria Math"/>
                          </a:rPr>
                        </m:ctrlPr>
                      </m:fPr>
                      <m:num>
                        <m:r>
                          <a:rPr lang="en-US" altLang="zh-CN" b="1" i="1">
                            <a:latin typeface="Cambria Math" panose="02040503050406030204" pitchFamily="18" charset="0"/>
                          </a:rPr>
                          <m:t>𝝏</m:t>
                        </m:r>
                        <m:r>
                          <a:rPr lang="en-US" altLang="zh-CN" i="1" dirty="0">
                            <a:latin typeface="Cambria Math" panose="02040503050406030204" pitchFamily="18" charset="0"/>
                          </a:rPr>
                          <m:t>𝐽</m:t>
                        </m:r>
                        <m:d>
                          <m:dPr>
                            <m:ctrlPr>
                              <a:rPr lang="en-US" altLang="zh-CN" i="1" dirty="0">
                                <a:latin typeface="Cambria Math"/>
                              </a:rPr>
                            </m:ctrlPr>
                          </m:dPr>
                          <m:e>
                            <m:r>
                              <a:rPr lang="zh-CN" altLang="en-US" i="1" dirty="0">
                                <a:latin typeface="Cambria Math" panose="02040503050406030204" pitchFamily="18" charset="0"/>
                              </a:rPr>
                              <m:t>𝜃</m:t>
                            </m:r>
                          </m:e>
                        </m:d>
                      </m:num>
                      <m:den>
                        <m:r>
                          <a:rPr lang="en-US" altLang="zh-CN" b="1" i="1">
                            <a:latin typeface="Cambria Math" panose="02040503050406030204" pitchFamily="18" charset="0"/>
                          </a:rPr>
                          <m:t>𝝏</m:t>
                        </m:r>
                        <m:r>
                          <a:rPr lang="zh-CN" altLang="en-US" i="1" dirty="0">
                            <a:latin typeface="Cambria Math" panose="02040503050406030204" pitchFamily="18" charset="0"/>
                          </a:rPr>
                          <m:t>𝜃</m:t>
                        </m:r>
                      </m:den>
                    </m:f>
                    <m:r>
                      <a:rPr lang="en-US" altLang="zh-CN" b="1" i="1">
                        <a:latin typeface="Cambria Math" panose="02040503050406030204" pitchFamily="18" charset="0"/>
                      </a:rPr>
                      <m:t>=</m:t>
                    </m:r>
                    <m:sSup>
                      <m:sSupPr>
                        <m:ctrlPr>
                          <a:rPr lang="en-US" altLang="zh-CN" b="1" i="1">
                            <a:latin typeface="Cambria Math"/>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𝑻</m:t>
                        </m:r>
                      </m:sup>
                    </m:sSup>
                    <m:r>
                      <a:rPr lang="en-US" altLang="zh-CN" b="1" i="1">
                        <a:latin typeface="Cambria Math" panose="02040503050406030204" pitchFamily="18" charset="0"/>
                      </a:rPr>
                      <m:t>(</m:t>
                    </m:r>
                    <m:sSub>
                      <m:sSubPr>
                        <m:ctrlPr>
                          <a:rPr kumimoji="1" lang="en-US" altLang="zh-CN" i="1" dirty="0">
                            <a:latin typeface="Cambria Math"/>
                          </a:rPr>
                        </m:ctrlPr>
                      </m:sSubPr>
                      <m:e>
                        <m:r>
                          <a:rPr kumimoji="1" lang="en-US" altLang="zh-CN" i="1" dirty="0">
                            <a:latin typeface="Cambria Math" panose="02040503050406030204" pitchFamily="18" charset="0"/>
                          </a:rPr>
                          <m:t>𝑝</m:t>
                        </m:r>
                      </m:e>
                      <m:sub>
                        <m:r>
                          <a:rPr kumimoji="1" lang="zh-CN" altLang="en-US" i="1" dirty="0">
                            <a:latin typeface="Cambria Math" panose="02040503050406030204" pitchFamily="18" charset="0"/>
                          </a:rPr>
                          <m:t>𝜃</m:t>
                        </m:r>
                      </m:sub>
                    </m:sSub>
                    <m:d>
                      <m:dPr>
                        <m:ctrlPr>
                          <a:rPr kumimoji="1" lang="en-US" altLang="zh-CN" i="1" dirty="0">
                            <a:latin typeface="Cambria Math"/>
                          </a:rPr>
                        </m:ctrlPr>
                      </m:dPr>
                      <m:e>
                        <m:r>
                          <a:rPr kumimoji="1" lang="en-US" altLang="zh-CN" i="1" dirty="0">
                            <a:latin typeface="Cambria Math" panose="02040503050406030204" pitchFamily="18" charset="0"/>
                          </a:rPr>
                          <m:t>𝑋</m:t>
                        </m:r>
                      </m:e>
                    </m:d>
                    <m:r>
                      <a:rPr kumimoji="1" lang="en-US" altLang="zh-CN" i="1" dirty="0">
                        <a:latin typeface="Cambria Math" panose="02040503050406030204" pitchFamily="18" charset="0"/>
                      </a:rPr>
                      <m:t>−</m:t>
                    </m:r>
                    <m:r>
                      <a:rPr kumimoji="1" lang="en-US" altLang="zh-CN" i="1" dirty="0">
                        <a:latin typeface="Cambria Math" panose="02040503050406030204" pitchFamily="18" charset="0"/>
                      </a:rPr>
                      <m:t>𝑌</m:t>
                    </m:r>
                    <m:r>
                      <a:rPr kumimoji="1" lang="en-US" altLang="zh-CN" i="1" dirty="0">
                        <a:latin typeface="Cambria Math" panose="02040503050406030204" pitchFamily="18" charset="0"/>
                      </a:rPr>
                      <m:t>)</m:t>
                    </m:r>
                  </m:oMath>
                </a14:m>
                <a:r>
                  <a:rPr lang="zh-CN" altLang="en-US" b="1" dirty="0">
                    <a:latin typeface="微软雅黑" pitchFamily="34" charset="-122"/>
                    <a:ea typeface="微软雅黑" pitchFamily="34" charset="-122"/>
                  </a:rPr>
                  <a:t>，</a:t>
                </a:r>
                <a:r>
                  <a:rPr lang="zh-CN" altLang="en-US" dirty="0">
                    <a:latin typeface="微软雅黑" pitchFamily="34" charset="-122"/>
                    <a:ea typeface="微软雅黑" pitchFamily="34" charset="-122"/>
                  </a:rPr>
                  <a:t>梯度下降法中每一步向量</a:t>
                </a:r>
                <a14:m>
                  <m:oMath xmlns:m="http://schemas.openxmlformats.org/officeDocument/2006/math">
                    <m:r>
                      <a:rPr lang="zh-CN" altLang="en-US" i="1" dirty="0">
                        <a:latin typeface="Cambria Math" panose="02040503050406030204" pitchFamily="18" charset="0"/>
                      </a:rPr>
                      <m:t>𝜃</m:t>
                    </m:r>
                  </m:oMath>
                </a14:m>
                <a:r>
                  <a:rPr lang="zh-CN" altLang="en-US" dirty="0">
                    <a:latin typeface="微软雅黑" pitchFamily="34" charset="-122"/>
                    <a:ea typeface="微软雅黑" pitchFamily="34" charset="-122"/>
                  </a:rPr>
                  <a:t>的迭代公式如下</a:t>
                </a:r>
                <a:r>
                  <a:rPr lang="en-US" altLang="zh-CN" dirty="0">
                    <a:latin typeface="微软雅黑" pitchFamily="34" charset="-122"/>
                    <a:ea typeface="微软雅黑" pitchFamily="34" charset="-122"/>
                  </a:rPr>
                  <a:t>:  </a:t>
                </a:r>
                <a14:m>
                  <m:oMath xmlns:m="http://schemas.openxmlformats.org/officeDocument/2006/math">
                    <m:r>
                      <a:rPr lang="zh-CN" altLang="en-US" i="1" dirty="0">
                        <a:latin typeface="Cambria Math" panose="02040503050406030204" pitchFamily="18" charset="0"/>
                      </a:rPr>
                      <m:t>𝜃</m:t>
                    </m:r>
                    <m:r>
                      <a:rPr lang="en-US" altLang="zh-CN" i="1" dirty="0">
                        <a:latin typeface="Cambria Math" panose="02040503050406030204" pitchFamily="18" charset="0"/>
                      </a:rPr>
                      <m:t>=</m:t>
                    </m:r>
                    <m:r>
                      <a:rPr lang="zh-CN" altLang="en-US" i="1" dirty="0">
                        <a:latin typeface="Cambria Math" panose="02040503050406030204" pitchFamily="18" charset="0"/>
                      </a:rPr>
                      <m:t>𝜃</m:t>
                    </m:r>
                    <m:r>
                      <a:rPr lang="en-US" altLang="zh-CN" i="1" dirty="0">
                        <a:latin typeface="Cambria Math" panose="02040503050406030204" pitchFamily="18" charset="0"/>
                      </a:rPr>
                      <m:t>−</m:t>
                    </m:r>
                    <m:r>
                      <a:rPr lang="zh-CN" altLang="en-US" i="1" dirty="0">
                        <a:latin typeface="Cambria Math" panose="02040503050406030204" pitchFamily="18" charset="0"/>
                      </a:rPr>
                      <m:t>𝛼</m:t>
                    </m:r>
                    <m:sSup>
                      <m:sSupPr>
                        <m:ctrlPr>
                          <a:rPr lang="en-US" altLang="zh-CN" b="1" i="1">
                            <a:latin typeface="Cambria Math"/>
                          </a:rPr>
                        </m:ctrlPr>
                      </m:sSupPr>
                      <m:e>
                        <m:r>
                          <a:rPr lang="en-US" altLang="zh-CN" b="1" i="1">
                            <a:latin typeface="Cambria Math" panose="02040503050406030204" pitchFamily="18" charset="0"/>
                          </a:rPr>
                          <m:t>𝑿</m:t>
                        </m:r>
                      </m:e>
                      <m:sup>
                        <m:r>
                          <a:rPr lang="en-US" altLang="zh-CN" b="1" i="1">
                            <a:latin typeface="Cambria Math" panose="02040503050406030204" pitchFamily="18" charset="0"/>
                          </a:rPr>
                          <m:t>𝑻</m:t>
                        </m:r>
                      </m:sup>
                    </m:sSup>
                    <m:r>
                      <a:rPr lang="en-US" altLang="zh-CN" b="1" i="1">
                        <a:latin typeface="Cambria Math" panose="02040503050406030204" pitchFamily="18" charset="0"/>
                      </a:rPr>
                      <m:t>(</m:t>
                    </m:r>
                    <m:sSub>
                      <m:sSubPr>
                        <m:ctrlPr>
                          <a:rPr kumimoji="1" lang="en-US" altLang="zh-CN" i="1" dirty="0">
                            <a:latin typeface="Cambria Math"/>
                          </a:rPr>
                        </m:ctrlPr>
                      </m:sSubPr>
                      <m:e>
                        <m:r>
                          <a:rPr kumimoji="1" lang="en-US" altLang="zh-CN" i="1" dirty="0">
                            <a:latin typeface="Cambria Math" panose="02040503050406030204" pitchFamily="18" charset="0"/>
                          </a:rPr>
                          <m:t>𝑝</m:t>
                        </m:r>
                      </m:e>
                      <m:sub>
                        <m:r>
                          <a:rPr kumimoji="1" lang="zh-CN" altLang="en-US" i="1" dirty="0">
                            <a:latin typeface="Cambria Math" panose="02040503050406030204" pitchFamily="18" charset="0"/>
                          </a:rPr>
                          <m:t>𝜃</m:t>
                        </m:r>
                      </m:sub>
                    </m:sSub>
                    <m:d>
                      <m:dPr>
                        <m:ctrlPr>
                          <a:rPr kumimoji="1" lang="en-US" altLang="zh-CN" i="1" dirty="0">
                            <a:latin typeface="Cambria Math"/>
                          </a:rPr>
                        </m:ctrlPr>
                      </m:dPr>
                      <m:e>
                        <m:r>
                          <a:rPr kumimoji="1" lang="en-US" altLang="zh-CN" i="1" dirty="0">
                            <a:latin typeface="Cambria Math" panose="02040503050406030204" pitchFamily="18" charset="0"/>
                          </a:rPr>
                          <m:t>𝑋</m:t>
                        </m:r>
                      </m:e>
                    </m:d>
                    <m:r>
                      <a:rPr kumimoji="1" lang="en-US" altLang="zh-CN" i="1" dirty="0">
                        <a:latin typeface="Cambria Math" panose="02040503050406030204" pitchFamily="18" charset="0"/>
                      </a:rPr>
                      <m:t>−</m:t>
                    </m:r>
                    <m:r>
                      <a:rPr kumimoji="1" lang="en-US" altLang="zh-CN" i="1" dirty="0">
                        <a:latin typeface="Cambria Math" panose="02040503050406030204" pitchFamily="18" charset="0"/>
                      </a:rPr>
                      <m:t>𝑌</m:t>
                    </m:r>
                    <m:r>
                      <a:rPr kumimoji="1" lang="en-US" altLang="zh-CN" i="1" dirty="0">
                        <a:latin typeface="Cambria Math" panose="02040503050406030204" pitchFamily="18" charset="0"/>
                      </a:rPr>
                      <m:t>)</m:t>
                    </m:r>
                  </m:oMath>
                </a14:m>
                <a:r>
                  <a:rPr lang="en-US" altLang="zh-CN" b="1" dirty="0">
                    <a:latin typeface="微软雅黑" pitchFamily="34" charset="-122"/>
                    <a:ea typeface="微软雅黑" pitchFamily="34" charset="-122"/>
                  </a:rPr>
                  <a:t>,</a:t>
                </a:r>
                <a14:m>
                  <m:oMath xmlns:m="http://schemas.openxmlformats.org/officeDocument/2006/math">
                    <m:r>
                      <a:rPr lang="zh-CN" altLang="en-US" b="1" dirty="0">
                        <a:latin typeface="Cambria Math" charset="0"/>
                      </a:rPr>
                      <m:t>    </m:t>
                    </m:r>
                    <m:r>
                      <a:rPr lang="zh-CN" altLang="en-US" i="1" dirty="0">
                        <a:latin typeface="Cambria Math" panose="02040503050406030204" pitchFamily="18" charset="0"/>
                      </a:rPr>
                      <m:t>𝛼</m:t>
                    </m:r>
                    <m:r>
                      <a:rPr lang="zh-CN" altLang="en-US" i="1" dirty="0">
                        <a:latin typeface="Cambria Math" panose="02040503050406030204" pitchFamily="18" charset="0"/>
                      </a:rPr>
                      <m:t>为</m:t>
                    </m:r>
                  </m:oMath>
                </a14:m>
                <a:r>
                  <a:rPr lang="zh-CN" altLang="en-US" dirty="0">
                    <a:latin typeface="微软雅黑" pitchFamily="34" charset="-122"/>
                    <a:ea typeface="微软雅黑" pitchFamily="34" charset="-122"/>
                  </a:rPr>
                  <a:t>梯度下降法的步长</a:t>
                </a:r>
                <a:endParaRPr lang="en-US" altLang="zh-CN" dirty="0">
                  <a:latin typeface="微软雅黑" pitchFamily="34" charset="-122"/>
                  <a:ea typeface="微软雅黑" pitchFamily="34" charset="-122"/>
                </a:endParaRPr>
              </a:p>
              <a:p>
                <a:pPr marL="358379" lvl="1" indent="0" algn="just">
                  <a:lnSpc>
                    <a:spcPct val="150000"/>
                  </a:lnSpc>
                  <a:buNone/>
                </a:pPr>
                <a:r>
                  <a:rPr lang="zh-CN" altLang="en-US" dirty="0">
                    <a:latin typeface="微软雅黑" pitchFamily="34" charset="-122"/>
                    <a:ea typeface="微软雅黑" pitchFamily="34" charset="-122"/>
                  </a:rPr>
                  <a:t>对上式迭代多次即可得到训练后的参数</a:t>
                </a:r>
                <a14:m>
                  <m:oMath xmlns:m="http://schemas.openxmlformats.org/officeDocument/2006/math">
                    <m:r>
                      <a:rPr lang="zh-CN" altLang="en-US" i="1" dirty="0">
                        <a:latin typeface="Cambria Math" panose="02040503050406030204" pitchFamily="18" charset="0"/>
                      </a:rPr>
                      <m:t>𝜃</m:t>
                    </m:r>
                  </m:oMath>
                </a14:m>
                <a:r>
                  <a:rPr lang="zh-CN" altLang="en-US" dirty="0">
                    <a:latin typeface="微软雅黑" pitchFamily="34" charset="-122"/>
                    <a:ea typeface="微软雅黑" pitchFamily="34" charset="-122"/>
                  </a:rPr>
                  <a:t>。</a:t>
                </a:r>
                <a:endParaRPr kumimoji="1" lang="en-US" altLang="zh-CN" dirty="0">
                  <a:latin typeface="微软雅黑" pitchFamily="34" charset="-122"/>
                  <a:ea typeface="微软雅黑" pitchFamily="34" charset="-122"/>
                </a:endParaRPr>
              </a:p>
              <a:p>
                <a:pPr lvl="1" algn="just">
                  <a:lnSpc>
                    <a:spcPct val="150000"/>
                  </a:lnSpc>
                </a:pPr>
                <a:endParaRPr kumimoji="1" lang="en-US" altLang="zh-CN" dirty="0">
                  <a:latin typeface="微软雅黑" pitchFamily="34" charset="-122"/>
                  <a:ea typeface="微软雅黑" pitchFamily="34" charset="-122"/>
                </a:endParaRPr>
              </a:p>
              <a:p>
                <a:pPr lvl="1" algn="just">
                  <a:lnSpc>
                    <a:spcPct val="150000"/>
                  </a:lnSpc>
                </a:pPr>
                <a:endParaRPr kumimoji="1" lang="en-US" altLang="zh-CN"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835696" y="843558"/>
                <a:ext cx="7128792" cy="3816424"/>
              </a:xfrm>
              <a:prstGeom prst="rect">
                <a:avLst/>
              </a:prstGeom>
              <a:blipFill>
                <a:blip r:embed="rId3"/>
                <a:stretch>
                  <a:fillRect l="-342" t="-7348" r="-427"/>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F350E9FB-DD6E-CA50-C1FB-BE54A8F2A4C1}"/>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en-US" altLang="zh-CN" sz="2400" b="1">
                <a:latin typeface="+mj-ea"/>
              </a:rPr>
              <a:t>2.3</a:t>
            </a:r>
            <a:r>
              <a:rPr kumimoji="1" lang="zh-CN" altLang="en-US" sz="2400" b="1">
                <a:latin typeface="+mj-ea"/>
              </a:rPr>
              <a:t> </a:t>
            </a:r>
            <a:r>
              <a:rPr kumimoji="1" lang="en-US" altLang="zh-CN" sz="2400" b="1">
                <a:latin typeface="+mj-ea"/>
              </a:rPr>
              <a:t> Logistic</a:t>
            </a:r>
            <a:r>
              <a:rPr kumimoji="1" lang="zh-CN" altLang="en-US" sz="2400" b="1">
                <a:latin typeface="+mj-ea"/>
              </a:rPr>
              <a:t>回归</a:t>
            </a:r>
            <a:endParaRPr kumimoji="1" lang="zh-CN" altLang="en-US" sz="2400" b="1" dirty="0">
              <a:latin typeface="+mj-ea"/>
            </a:endParaRPr>
          </a:p>
        </p:txBody>
      </p:sp>
    </p:spTree>
    <p:extLst>
      <p:ext uri="{BB962C8B-B14F-4D97-AF65-F5344CB8AC3E}">
        <p14:creationId xmlns:p14="http://schemas.microsoft.com/office/powerpoint/2010/main" val="14194130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1680" y="843558"/>
            <a:ext cx="7416824" cy="4104456"/>
          </a:xfrm>
          <a:prstGeom prst="rect">
            <a:avLst/>
          </a:prstGeom>
        </p:spPr>
        <p:txBody>
          <a:bodyPr/>
          <a:lstStyle/>
          <a:p>
            <a:pPr algn="just">
              <a:lnSpc>
                <a:spcPct val="150000"/>
              </a:lnSpc>
            </a:pPr>
            <a:r>
              <a:rPr kumimoji="1" lang="en-US" altLang="zh-CN" sz="1800" dirty="0" err="1">
                <a:latin typeface="微软雅黑" pitchFamily="34" charset="-122"/>
                <a:ea typeface="微软雅黑" pitchFamily="34" charset="-122"/>
              </a:rPr>
              <a:t>Sklearn</a:t>
            </a:r>
            <a:r>
              <a:rPr kumimoji="1" lang="zh-CN" altLang="en-US" sz="1800" dirty="0">
                <a:latin typeface="微软雅黑" pitchFamily="34" charset="-122"/>
                <a:ea typeface="微软雅黑" pitchFamily="34" charset="-122"/>
              </a:rPr>
              <a:t>实现</a:t>
            </a:r>
            <a:r>
              <a:rPr kumimoji="1" lang="en-US" altLang="zh-CN" sz="1800" dirty="0">
                <a:latin typeface="微软雅黑" pitchFamily="34" charset="-122"/>
                <a:ea typeface="微软雅黑" pitchFamily="34" charset="-122"/>
              </a:rPr>
              <a:t>Logistic</a:t>
            </a:r>
            <a:r>
              <a:rPr kumimoji="1" lang="zh-CN" altLang="en-US" sz="1800" dirty="0">
                <a:latin typeface="微软雅黑" pitchFamily="34" charset="-122"/>
                <a:ea typeface="微软雅黑" pitchFamily="34" charset="-122"/>
              </a:rPr>
              <a:t>回归</a:t>
            </a:r>
            <a:endParaRPr kumimoji="1" lang="en-US" altLang="zh-CN" sz="1800" dirty="0">
              <a:latin typeface="微软雅黑" pitchFamily="34" charset="-122"/>
              <a:ea typeface="微软雅黑" pitchFamily="34" charset="-122"/>
            </a:endParaRPr>
          </a:p>
          <a:p>
            <a:pPr lvl="1" algn="just">
              <a:lnSpc>
                <a:spcPct val="150000"/>
              </a:lnSpc>
            </a:pPr>
            <a:r>
              <a:rPr lang="zh-CN" altLang="en-US" dirty="0">
                <a:latin typeface="微软雅黑" pitchFamily="34" charset="-122"/>
                <a:ea typeface="微软雅黑" pitchFamily="34" charset="-122"/>
              </a:rPr>
              <a:t>下面讲解如何采用</a:t>
            </a:r>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为鸢尾花数据集构建逻辑回归模型，</a:t>
            </a:r>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库的</a:t>
            </a:r>
            <a:r>
              <a:rPr lang="en-US" altLang="zh-CN" dirty="0" err="1">
                <a:latin typeface="微软雅黑" pitchFamily="34" charset="-122"/>
                <a:ea typeface="微软雅黑" pitchFamily="34" charset="-122"/>
              </a:rPr>
              <a:t>linear_model</a:t>
            </a:r>
            <a:r>
              <a:rPr lang="zh-CN" altLang="en-US" dirty="0">
                <a:latin typeface="微软雅黑" pitchFamily="34" charset="-122"/>
                <a:ea typeface="微软雅黑" pitchFamily="34" charset="-122"/>
              </a:rPr>
              <a:t>模块中拥有逻辑回归模型（</a:t>
            </a:r>
            <a:r>
              <a:rPr lang="en-US" altLang="zh-CN" dirty="0" err="1">
                <a:latin typeface="微软雅黑" pitchFamily="34" charset="-122"/>
                <a:ea typeface="微软雅黑" pitchFamily="34" charset="-122"/>
              </a:rPr>
              <a:t>LogisticRegression</a:t>
            </a:r>
            <a:r>
              <a:rPr lang="zh-CN" altLang="en-US" dirty="0">
                <a:latin typeface="微软雅黑" pitchFamily="34" charset="-122"/>
                <a:ea typeface="微软雅黑" pitchFamily="34" charset="-122"/>
              </a:rPr>
              <a:t>），只需要将数据集导入然后放入模型进行训练。所以采用</a:t>
            </a:r>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进行逻辑回归模型的构建只需以下步骤：</a:t>
            </a:r>
          </a:p>
          <a:p>
            <a:pPr lvl="2" algn="just">
              <a:lnSpc>
                <a:spcPct val="150000"/>
              </a:lnSpc>
            </a:pPr>
            <a:r>
              <a:rPr lang="zh-CN" altLang="en-US" dirty="0">
                <a:latin typeface="微软雅黑" pitchFamily="34" charset="-122"/>
                <a:ea typeface="微软雅黑" pitchFamily="34" charset="-122"/>
              </a:rPr>
              <a:t>获取鸢尾花数据集：</a:t>
            </a:r>
            <a:r>
              <a:rPr lang="en-US" altLang="zh-CN" dirty="0" err="1">
                <a:latin typeface="微软雅黑" pitchFamily="34" charset="-122"/>
                <a:ea typeface="微软雅黑" pitchFamily="34" charset="-122"/>
              </a:rPr>
              <a:t>Sklearn</a:t>
            </a:r>
            <a:r>
              <a:rPr lang="zh-CN" altLang="en-US" dirty="0">
                <a:latin typeface="微软雅黑" pitchFamily="34" charset="-122"/>
                <a:ea typeface="微软雅黑" pitchFamily="34" charset="-122"/>
              </a:rPr>
              <a:t>库的</a:t>
            </a:r>
            <a:r>
              <a:rPr lang="en-US" altLang="zh-CN" dirty="0">
                <a:latin typeface="微软雅黑" pitchFamily="34" charset="-122"/>
                <a:ea typeface="微软雅黑" pitchFamily="34" charset="-122"/>
              </a:rPr>
              <a:t>datasets</a:t>
            </a:r>
            <a:r>
              <a:rPr lang="zh-CN" altLang="en-US" dirty="0">
                <a:latin typeface="微软雅黑" pitchFamily="34" charset="-122"/>
                <a:ea typeface="微软雅黑" pitchFamily="34" charset="-122"/>
              </a:rPr>
              <a:t>包含有</a:t>
            </a:r>
            <a:r>
              <a:rPr lang="en-US" altLang="zh-CN" dirty="0">
                <a:latin typeface="微软雅黑" pitchFamily="34" charset="-122"/>
                <a:ea typeface="微软雅黑" pitchFamily="34" charset="-122"/>
              </a:rPr>
              <a:t>iris</a:t>
            </a:r>
            <a:r>
              <a:rPr lang="zh-CN" altLang="en-US" dirty="0">
                <a:latin typeface="微软雅黑" pitchFamily="34" charset="-122"/>
                <a:ea typeface="微软雅黑" pitchFamily="34" charset="-122"/>
              </a:rPr>
              <a:t>数据集，直接导入即可</a:t>
            </a:r>
          </a:p>
          <a:p>
            <a:pPr lvl="2" algn="just">
              <a:lnSpc>
                <a:spcPct val="150000"/>
              </a:lnSpc>
            </a:pPr>
            <a:r>
              <a:rPr lang="zh-CN" altLang="en-US" dirty="0">
                <a:latin typeface="微软雅黑" pitchFamily="34" charset="-122"/>
                <a:ea typeface="微软雅黑" pitchFamily="34" charset="-122"/>
              </a:rPr>
              <a:t>构建逻辑回归模型：导入</a:t>
            </a:r>
            <a:r>
              <a:rPr lang="en-US" altLang="zh-CN" dirty="0" err="1">
                <a:latin typeface="微软雅黑" pitchFamily="34" charset="-122"/>
                <a:ea typeface="微软雅黑" pitchFamily="34" charset="-122"/>
              </a:rPr>
              <a:t>LogisticRegression</a:t>
            </a:r>
            <a:r>
              <a:rPr lang="zh-CN" altLang="en-US" dirty="0">
                <a:latin typeface="微软雅黑" pitchFamily="34" charset="-122"/>
                <a:ea typeface="微软雅黑" pitchFamily="34" charset="-122"/>
              </a:rPr>
              <a:t>，采用</a:t>
            </a:r>
            <a:r>
              <a:rPr lang="en-US" altLang="zh-CN" dirty="0" err="1">
                <a:latin typeface="微软雅黑" pitchFamily="34" charset="-122"/>
                <a:ea typeface="微软雅黑" pitchFamily="34" charset="-122"/>
              </a:rPr>
              <a:t>train_test_split</a:t>
            </a:r>
            <a:r>
              <a:rPr lang="en-US" altLang="zh-CN" dirty="0">
                <a:latin typeface="微软雅黑" pitchFamily="34" charset="-122"/>
                <a:ea typeface="微软雅黑" pitchFamily="34" charset="-122"/>
              </a:rPr>
              <a:t> </a:t>
            </a:r>
            <a:r>
              <a:rPr lang="zh-CN" altLang="en-US" dirty="0">
                <a:latin typeface="微软雅黑" pitchFamily="34" charset="-122"/>
                <a:ea typeface="微软雅黑" pitchFamily="34" charset="-122"/>
              </a:rPr>
              <a:t>方法划分数据集为训练集与测试集，</a:t>
            </a:r>
            <a:r>
              <a:rPr lang="en-US" altLang="zh-CN" dirty="0">
                <a:latin typeface="微软雅黑" pitchFamily="34" charset="-122"/>
                <a:ea typeface="微软雅黑" pitchFamily="34" charset="-122"/>
              </a:rPr>
              <a:t>fit</a:t>
            </a:r>
            <a:r>
              <a:rPr lang="zh-CN" altLang="en-US" dirty="0">
                <a:latin typeface="微软雅黑" pitchFamily="34" charset="-122"/>
                <a:ea typeface="微软雅黑" pitchFamily="34" charset="-122"/>
              </a:rPr>
              <a:t>方法对训练集进行训练，</a:t>
            </a:r>
            <a:r>
              <a:rPr lang="en-US" altLang="zh-CN" dirty="0">
                <a:latin typeface="微软雅黑" pitchFamily="34" charset="-122"/>
                <a:ea typeface="微软雅黑" pitchFamily="34" charset="-122"/>
              </a:rPr>
              <a:t>predict</a:t>
            </a:r>
            <a:r>
              <a:rPr lang="zh-CN" altLang="en-US" dirty="0">
                <a:latin typeface="微软雅黑" pitchFamily="34" charset="-122"/>
                <a:ea typeface="微软雅黑" pitchFamily="34" charset="-122"/>
              </a:rPr>
              <a:t>方法返回预测结果</a:t>
            </a:r>
          </a:p>
          <a:p>
            <a:pPr lvl="2" algn="just">
              <a:lnSpc>
                <a:spcPct val="150000"/>
              </a:lnSpc>
            </a:pPr>
            <a:r>
              <a:rPr lang="zh-CN" altLang="en-US" dirty="0">
                <a:latin typeface="微软雅黑" pitchFamily="34" charset="-122"/>
                <a:ea typeface="微软雅黑" pitchFamily="34" charset="-122"/>
              </a:rPr>
              <a:t>计算模型的预测准确率：计算模型在训练集和测试集的识别准确率。</a:t>
            </a:r>
            <a:endParaRPr kumimoji="1" lang="en-US" altLang="zh-CN" sz="1800" dirty="0">
              <a:latin typeface="微软雅黑" pitchFamily="34" charset="-122"/>
              <a:ea typeface="微软雅黑" pitchFamily="34" charset="-122"/>
            </a:endParaRPr>
          </a:p>
        </p:txBody>
      </p:sp>
      <p:sp>
        <p:nvSpPr>
          <p:cNvPr id="2" name="标题 1">
            <a:extLst>
              <a:ext uri="{FF2B5EF4-FFF2-40B4-BE49-F238E27FC236}">
                <a16:creationId xmlns:a16="http://schemas.microsoft.com/office/drawing/2014/main" xmlns="" id="{441BE8B2-3CBE-ADD2-0B95-6C0971F3782F}"/>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en-US" altLang="zh-CN" sz="2400" b="1">
                <a:latin typeface="+mj-ea"/>
              </a:rPr>
              <a:t>2.3</a:t>
            </a:r>
            <a:r>
              <a:rPr kumimoji="1" lang="zh-CN" altLang="en-US" sz="2400" b="1">
                <a:latin typeface="+mj-ea"/>
              </a:rPr>
              <a:t> </a:t>
            </a:r>
            <a:r>
              <a:rPr kumimoji="1" lang="en-US" altLang="zh-CN" sz="2400" b="1">
                <a:latin typeface="+mj-ea"/>
              </a:rPr>
              <a:t> Logistic</a:t>
            </a:r>
            <a:r>
              <a:rPr kumimoji="1" lang="zh-CN" altLang="en-US" sz="2400" b="1">
                <a:latin typeface="+mj-ea"/>
              </a:rPr>
              <a:t>回归</a:t>
            </a:r>
            <a:endParaRPr kumimoji="1" lang="zh-CN" altLang="en-US" sz="2400" b="1" dirty="0">
              <a:latin typeface="+mj-ea"/>
            </a:endParaRPr>
          </a:p>
        </p:txBody>
      </p:sp>
    </p:spTree>
    <p:extLst>
      <p:ext uri="{BB962C8B-B14F-4D97-AF65-F5344CB8AC3E}">
        <p14:creationId xmlns:p14="http://schemas.microsoft.com/office/powerpoint/2010/main" val="8716241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p:cNvGraphicFramePr>
            <a:graphicFrameLocks noGrp="1"/>
          </p:cNvGraphicFramePr>
          <p:nvPr>
            <p:ph idx="4294967295"/>
            <p:extLst>
              <p:ext uri="{D42A27DB-BD31-4B8C-83A1-F6EECF244321}">
                <p14:modId xmlns:p14="http://schemas.microsoft.com/office/powerpoint/2010/main" val="3119256244"/>
              </p:ext>
            </p:extLst>
          </p:nvPr>
        </p:nvGraphicFramePr>
        <p:xfrm>
          <a:off x="2267744" y="915566"/>
          <a:ext cx="5903258" cy="3985448"/>
        </p:xfrm>
        <a:graphic>
          <a:graphicData uri="http://schemas.openxmlformats.org/drawingml/2006/table">
            <a:tbl>
              <a:tblPr firstRow="1" firstCol="1" bandRow="1">
                <a:tableStyleId>{5C22544A-7EE6-4342-B048-85BDC9FD1C3A}</a:tableStyleId>
              </a:tblPr>
              <a:tblGrid>
                <a:gridCol w="5903258">
                  <a:extLst>
                    <a:ext uri="{9D8B030D-6E8A-4147-A177-3AD203B41FA5}">
                      <a16:colId xmlns:a16="http://schemas.microsoft.com/office/drawing/2014/main" xmlns="" val="20000"/>
                    </a:ext>
                  </a:extLst>
                </a:gridCol>
              </a:tblGrid>
              <a:tr h="173689">
                <a:tc>
                  <a:txBody>
                    <a:bodyPr/>
                    <a:lstStyle/>
                    <a:p>
                      <a:pPr algn="ctr">
                        <a:lnSpc>
                          <a:spcPct val="120000"/>
                        </a:lnSpc>
                        <a:spcAft>
                          <a:spcPts val="0"/>
                        </a:spcAft>
                      </a:pPr>
                      <a:r>
                        <a:rPr lang="zh-CN" sz="1100" kern="100" dirty="0">
                          <a:effectLst/>
                        </a:rPr>
                        <a:t>程序</a:t>
                      </a:r>
                      <a:r>
                        <a:rPr lang="en-US" sz="1100" kern="100" dirty="0">
                          <a:effectLst/>
                        </a:rPr>
                        <a:t>    </a:t>
                      </a:r>
                      <a:r>
                        <a:rPr lang="en-US" altLang="zh-CN" sz="1100" kern="100" dirty="0">
                          <a:effectLst/>
                        </a:rPr>
                        <a:t>Logistic</a:t>
                      </a:r>
                      <a:r>
                        <a:rPr lang="zh-CN" altLang="en-US" sz="1100" kern="100" dirty="0">
                          <a:effectLst/>
                        </a:rPr>
                        <a:t>回归</a:t>
                      </a:r>
                      <a:r>
                        <a:rPr lang="zh-CN" sz="1100" kern="100" dirty="0">
                          <a:effectLst/>
                        </a:rPr>
                        <a:t>模型</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solidFill>
                      <a:schemeClr val="accent1">
                        <a:lumMod val="75000"/>
                      </a:schemeClr>
                    </a:solidFill>
                  </a:tcPr>
                </a:tc>
                <a:extLst>
                  <a:ext uri="{0D108BD9-81ED-4DB2-BD59-A6C34878D82A}">
                    <a16:rowId xmlns:a16="http://schemas.microsoft.com/office/drawing/2014/main" xmlns="" val="10000"/>
                  </a:ext>
                </a:extLst>
              </a:tr>
              <a:tr h="2880360">
                <a:tc>
                  <a:txBody>
                    <a:bodyPr/>
                    <a:lstStyle/>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sklearn.datasets</a:t>
                      </a:r>
                      <a:r>
                        <a:rPr lang="en-US" altLang="zh-CN" sz="1400" b="1" kern="1200" dirty="0">
                          <a:solidFill>
                            <a:srgbClr val="002060"/>
                          </a:solidFill>
                          <a:effectLst/>
                          <a:latin typeface="+mn-lt"/>
                          <a:ea typeface="+mn-ea"/>
                          <a:cs typeface="+mn-cs"/>
                        </a:rPr>
                        <a:t> import </a:t>
                      </a:r>
                      <a:r>
                        <a:rPr lang="en-US" altLang="zh-CN" sz="1400" b="1" kern="1200" dirty="0" err="1">
                          <a:solidFill>
                            <a:srgbClr val="002060"/>
                          </a:solidFill>
                          <a:effectLst/>
                          <a:latin typeface="+mn-lt"/>
                          <a:ea typeface="+mn-ea"/>
                          <a:cs typeface="+mn-cs"/>
                        </a:rPr>
                        <a:t>load_iris</a:t>
                      </a:r>
                      <a:endParaRPr lang="en-US"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sklearn.metrics</a:t>
                      </a:r>
                      <a:r>
                        <a:rPr lang="en-US" altLang="zh-CN" sz="1400" b="1" kern="1200" dirty="0">
                          <a:solidFill>
                            <a:srgbClr val="002060"/>
                          </a:solidFill>
                          <a:effectLst/>
                          <a:latin typeface="+mn-lt"/>
                          <a:ea typeface="+mn-ea"/>
                          <a:cs typeface="+mn-cs"/>
                        </a:rPr>
                        <a:t> import </a:t>
                      </a:r>
                      <a:r>
                        <a:rPr lang="en-US" altLang="zh-CN" sz="1400" b="1" kern="1200" dirty="0" err="1">
                          <a:solidFill>
                            <a:srgbClr val="002060"/>
                          </a:solidFill>
                          <a:effectLst/>
                          <a:latin typeface="+mn-lt"/>
                          <a:ea typeface="+mn-ea"/>
                          <a:cs typeface="+mn-cs"/>
                        </a:rPr>
                        <a:t>classification_report</a:t>
                      </a:r>
                      <a:endParaRPr lang="en-US"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sklearn.model_selection</a:t>
                      </a:r>
                      <a:r>
                        <a:rPr lang="en-US" altLang="zh-CN" sz="1400" b="1" kern="1200" dirty="0">
                          <a:solidFill>
                            <a:srgbClr val="002060"/>
                          </a:solidFill>
                          <a:effectLst/>
                          <a:latin typeface="+mn-lt"/>
                          <a:ea typeface="+mn-ea"/>
                          <a:cs typeface="+mn-cs"/>
                        </a:rPr>
                        <a:t> import </a:t>
                      </a:r>
                      <a:r>
                        <a:rPr lang="en-US" altLang="zh-CN" sz="1400" b="1" kern="1200" dirty="0" err="1">
                          <a:solidFill>
                            <a:srgbClr val="002060"/>
                          </a:solidFill>
                          <a:effectLst/>
                          <a:latin typeface="+mn-lt"/>
                          <a:ea typeface="+mn-ea"/>
                          <a:cs typeface="+mn-cs"/>
                        </a:rPr>
                        <a:t>train_test_split</a:t>
                      </a:r>
                      <a:endParaRPr lang="en-US"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from </a:t>
                      </a:r>
                      <a:r>
                        <a:rPr lang="en-US" altLang="zh-CN" sz="1400" b="1" kern="1200" dirty="0" err="1">
                          <a:solidFill>
                            <a:srgbClr val="002060"/>
                          </a:solidFill>
                          <a:effectLst/>
                          <a:latin typeface="+mn-lt"/>
                          <a:ea typeface="+mn-ea"/>
                          <a:cs typeface="+mn-cs"/>
                        </a:rPr>
                        <a:t>sklearn.linear_model</a:t>
                      </a:r>
                      <a:r>
                        <a:rPr lang="en-US" altLang="zh-CN" sz="1400" b="1" kern="1200" dirty="0">
                          <a:solidFill>
                            <a:srgbClr val="002060"/>
                          </a:solidFill>
                          <a:effectLst/>
                          <a:latin typeface="+mn-lt"/>
                          <a:ea typeface="+mn-ea"/>
                          <a:cs typeface="+mn-cs"/>
                        </a:rPr>
                        <a:t> import </a:t>
                      </a:r>
                      <a:r>
                        <a:rPr lang="en-US" altLang="zh-CN" sz="1400" b="1" kern="1200" dirty="0" err="1">
                          <a:solidFill>
                            <a:srgbClr val="002060"/>
                          </a:solidFill>
                          <a:effectLst/>
                          <a:latin typeface="+mn-lt"/>
                          <a:ea typeface="+mn-ea"/>
                          <a:cs typeface="+mn-cs"/>
                        </a:rPr>
                        <a:t>LogisticRegression</a:t>
                      </a:r>
                      <a:endParaRPr lang="en-US"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iris = </a:t>
                      </a:r>
                      <a:r>
                        <a:rPr lang="en-US" altLang="zh-CN" sz="1400" b="1" kern="1200" dirty="0" err="1">
                          <a:solidFill>
                            <a:srgbClr val="002060"/>
                          </a:solidFill>
                          <a:effectLst/>
                          <a:latin typeface="+mn-lt"/>
                          <a:ea typeface="+mn-ea"/>
                          <a:cs typeface="+mn-cs"/>
                        </a:rPr>
                        <a:t>load_iris</a:t>
                      </a:r>
                      <a:r>
                        <a:rPr lang="en-US" altLang="zh-CN" sz="1400" b="1" kern="1200" dirty="0">
                          <a:solidFill>
                            <a:srgbClr val="002060"/>
                          </a:solidFill>
                          <a:effectLst/>
                          <a:latin typeface="+mn-lt"/>
                          <a:ea typeface="+mn-ea"/>
                          <a:cs typeface="+mn-cs"/>
                        </a:rPr>
                        <a:t>()</a:t>
                      </a:r>
                    </a:p>
                    <a:p>
                      <a:r>
                        <a:rPr lang="en-US" altLang="zh-CN" sz="1400" b="1" kern="1200" dirty="0">
                          <a:solidFill>
                            <a:srgbClr val="002060"/>
                          </a:solidFill>
                          <a:effectLst/>
                          <a:latin typeface="+mn-lt"/>
                          <a:ea typeface="+mn-ea"/>
                          <a:cs typeface="+mn-cs"/>
                        </a:rPr>
                        <a:t>X = </a:t>
                      </a:r>
                      <a:r>
                        <a:rPr lang="en-US" altLang="zh-CN" sz="1400" b="1" kern="1200" dirty="0" err="1">
                          <a:solidFill>
                            <a:srgbClr val="002060"/>
                          </a:solidFill>
                          <a:effectLst/>
                          <a:latin typeface="+mn-lt"/>
                          <a:ea typeface="+mn-ea"/>
                          <a:cs typeface="+mn-cs"/>
                        </a:rPr>
                        <a:t>iris.data</a:t>
                      </a:r>
                      <a:endParaRPr lang="en-US" altLang="zh-CN" sz="1400" b="1" kern="1200" dirty="0">
                        <a:solidFill>
                          <a:srgbClr val="002060"/>
                        </a:solidFill>
                        <a:effectLst/>
                        <a:latin typeface="+mn-lt"/>
                        <a:ea typeface="+mn-ea"/>
                        <a:cs typeface="+mn-cs"/>
                      </a:endParaRPr>
                    </a:p>
                    <a:p>
                      <a:r>
                        <a:rPr lang="en-US" altLang="zh-CN" sz="1400" b="1" kern="1200" dirty="0">
                          <a:solidFill>
                            <a:srgbClr val="002060"/>
                          </a:solidFill>
                          <a:effectLst/>
                          <a:latin typeface="+mn-lt"/>
                          <a:ea typeface="+mn-ea"/>
                          <a:cs typeface="+mn-cs"/>
                        </a:rPr>
                        <a:t>Y = </a:t>
                      </a:r>
                      <a:r>
                        <a:rPr lang="en-US" altLang="zh-CN" sz="1400" b="1" kern="1200" dirty="0" err="1">
                          <a:solidFill>
                            <a:srgbClr val="002060"/>
                          </a:solidFill>
                          <a:effectLst/>
                          <a:latin typeface="+mn-lt"/>
                          <a:ea typeface="+mn-ea"/>
                          <a:cs typeface="+mn-cs"/>
                        </a:rPr>
                        <a:t>iris.target</a:t>
                      </a:r>
                      <a:endParaRPr lang="en-US" altLang="zh-CN" sz="1400" b="1" kern="1200" dirty="0">
                        <a:solidFill>
                          <a:srgbClr val="002060"/>
                        </a:solidFill>
                        <a:effectLst/>
                        <a:latin typeface="+mn-lt"/>
                        <a:ea typeface="+mn-ea"/>
                        <a:cs typeface="+mn-cs"/>
                      </a:endParaRPr>
                    </a:p>
                    <a:p>
                      <a:r>
                        <a:rPr lang="en-US" altLang="zh-CN" sz="1400" b="1" kern="1200" dirty="0" err="1">
                          <a:solidFill>
                            <a:srgbClr val="002060"/>
                          </a:solidFill>
                          <a:effectLst/>
                          <a:latin typeface="+mn-lt"/>
                          <a:ea typeface="+mn-ea"/>
                          <a:cs typeface="+mn-cs"/>
                        </a:rPr>
                        <a:t>x_train</a:t>
                      </a:r>
                      <a:r>
                        <a:rPr lang="en-US" altLang="zh-CN" sz="1400" b="1" kern="1200" dirty="0">
                          <a:solidFill>
                            <a:srgbClr val="002060"/>
                          </a:solidFill>
                          <a:effectLst/>
                          <a:latin typeface="+mn-lt"/>
                          <a:ea typeface="+mn-ea"/>
                          <a:cs typeface="+mn-cs"/>
                        </a:rPr>
                        <a:t>, </a:t>
                      </a:r>
                      <a:r>
                        <a:rPr lang="en-US" altLang="zh-CN" sz="1400" b="1" kern="1200" dirty="0" err="1">
                          <a:solidFill>
                            <a:srgbClr val="002060"/>
                          </a:solidFill>
                          <a:effectLst/>
                          <a:latin typeface="+mn-lt"/>
                          <a:ea typeface="+mn-ea"/>
                          <a:cs typeface="+mn-cs"/>
                        </a:rPr>
                        <a:t>x_test</a:t>
                      </a:r>
                      <a:r>
                        <a:rPr lang="en-US" altLang="zh-CN" sz="1400" b="1" kern="1200" dirty="0">
                          <a:solidFill>
                            <a:srgbClr val="002060"/>
                          </a:solidFill>
                          <a:effectLst/>
                          <a:latin typeface="+mn-lt"/>
                          <a:ea typeface="+mn-ea"/>
                          <a:cs typeface="+mn-cs"/>
                        </a:rPr>
                        <a:t>, </a:t>
                      </a:r>
                      <a:r>
                        <a:rPr lang="en-US" altLang="zh-CN" sz="1400" b="1" kern="1200" dirty="0" err="1">
                          <a:solidFill>
                            <a:srgbClr val="002060"/>
                          </a:solidFill>
                          <a:effectLst/>
                          <a:latin typeface="+mn-lt"/>
                          <a:ea typeface="+mn-ea"/>
                          <a:cs typeface="+mn-cs"/>
                        </a:rPr>
                        <a:t>y_train</a:t>
                      </a:r>
                      <a:r>
                        <a:rPr lang="en-US" altLang="zh-CN" sz="1400" b="1" kern="1200" dirty="0">
                          <a:solidFill>
                            <a:srgbClr val="002060"/>
                          </a:solidFill>
                          <a:effectLst/>
                          <a:latin typeface="+mn-lt"/>
                          <a:ea typeface="+mn-ea"/>
                          <a:cs typeface="+mn-cs"/>
                        </a:rPr>
                        <a:t>, </a:t>
                      </a:r>
                      <a:r>
                        <a:rPr lang="en-US" altLang="zh-CN" sz="1400" b="1" kern="1200" dirty="0" err="1">
                          <a:solidFill>
                            <a:srgbClr val="002060"/>
                          </a:solidFill>
                          <a:effectLst/>
                          <a:latin typeface="+mn-lt"/>
                          <a:ea typeface="+mn-ea"/>
                          <a:cs typeface="+mn-cs"/>
                        </a:rPr>
                        <a:t>y_test</a:t>
                      </a:r>
                      <a:r>
                        <a:rPr lang="en-US" altLang="zh-CN" sz="1400" b="1" kern="1200" dirty="0">
                          <a:solidFill>
                            <a:srgbClr val="002060"/>
                          </a:solidFill>
                          <a:effectLst/>
                          <a:latin typeface="+mn-lt"/>
                          <a:ea typeface="+mn-ea"/>
                          <a:cs typeface="+mn-cs"/>
                        </a:rPr>
                        <a:t> = </a:t>
                      </a:r>
                      <a:r>
                        <a:rPr lang="en-US" altLang="zh-CN" sz="1400" b="1" kern="1200" dirty="0" err="1">
                          <a:solidFill>
                            <a:srgbClr val="002060"/>
                          </a:solidFill>
                          <a:effectLst/>
                          <a:latin typeface="+mn-lt"/>
                          <a:ea typeface="+mn-ea"/>
                          <a:cs typeface="+mn-cs"/>
                        </a:rPr>
                        <a:t>train_test_split</a:t>
                      </a:r>
                      <a:r>
                        <a:rPr lang="en-US" altLang="zh-CN" sz="1400" b="1" kern="1200" dirty="0">
                          <a:solidFill>
                            <a:srgbClr val="002060"/>
                          </a:solidFill>
                          <a:effectLst/>
                          <a:latin typeface="+mn-lt"/>
                          <a:ea typeface="+mn-ea"/>
                          <a:cs typeface="+mn-cs"/>
                        </a:rPr>
                        <a:t>(X,Y, </a:t>
                      </a:r>
                      <a:r>
                        <a:rPr lang="en-US" altLang="zh-CN" sz="1400" b="1" kern="1200" dirty="0" err="1">
                          <a:solidFill>
                            <a:srgbClr val="002060"/>
                          </a:solidFill>
                          <a:effectLst/>
                          <a:latin typeface="+mn-lt"/>
                          <a:ea typeface="+mn-ea"/>
                          <a:cs typeface="+mn-cs"/>
                        </a:rPr>
                        <a:t>test_size</a:t>
                      </a:r>
                      <a:r>
                        <a:rPr lang="en-US" altLang="zh-CN" sz="1400" b="1" kern="1200" dirty="0">
                          <a:solidFill>
                            <a:srgbClr val="002060"/>
                          </a:solidFill>
                          <a:effectLst/>
                          <a:latin typeface="+mn-lt"/>
                          <a:ea typeface="+mn-ea"/>
                          <a:cs typeface="+mn-cs"/>
                        </a:rPr>
                        <a:t> = 0.3)</a:t>
                      </a:r>
                    </a:p>
                    <a:p>
                      <a:r>
                        <a:rPr lang="en-US" altLang="zh-CN" sz="1400" b="1" kern="1200" dirty="0">
                          <a:solidFill>
                            <a:srgbClr val="002060"/>
                          </a:solidFill>
                          <a:effectLst/>
                          <a:latin typeface="+mn-lt"/>
                          <a:ea typeface="+mn-ea"/>
                          <a:cs typeface="+mn-cs"/>
                        </a:rPr>
                        <a:t>#</a:t>
                      </a:r>
                      <a:r>
                        <a:rPr lang="zh-CN" altLang="en-US" sz="1400" b="1" kern="1200" dirty="0">
                          <a:solidFill>
                            <a:srgbClr val="002060"/>
                          </a:solidFill>
                          <a:effectLst/>
                          <a:latin typeface="+mn-lt"/>
                          <a:ea typeface="+mn-ea"/>
                          <a:cs typeface="+mn-cs"/>
                        </a:rPr>
                        <a:t>数据集按</a:t>
                      </a:r>
                      <a:r>
                        <a:rPr lang="en-US" altLang="zh-CN" sz="1400" b="1" kern="1200" dirty="0">
                          <a:solidFill>
                            <a:srgbClr val="002060"/>
                          </a:solidFill>
                          <a:effectLst/>
                          <a:latin typeface="+mn-lt"/>
                          <a:ea typeface="+mn-ea"/>
                          <a:cs typeface="+mn-cs"/>
                        </a:rPr>
                        <a:t>7:3</a:t>
                      </a:r>
                      <a:r>
                        <a:rPr lang="zh-CN" altLang="en-US" sz="1400" b="1" kern="1200" dirty="0">
                          <a:solidFill>
                            <a:srgbClr val="002060"/>
                          </a:solidFill>
                          <a:effectLst/>
                          <a:latin typeface="+mn-lt"/>
                          <a:ea typeface="+mn-ea"/>
                          <a:cs typeface="+mn-cs"/>
                        </a:rPr>
                        <a:t>随机划分为训练集与测试集</a:t>
                      </a:r>
                    </a:p>
                    <a:p>
                      <a:r>
                        <a:rPr lang="en-US" altLang="zh-CN" sz="1400" b="1" kern="1200" dirty="0" err="1">
                          <a:solidFill>
                            <a:srgbClr val="002060"/>
                          </a:solidFill>
                          <a:effectLst/>
                          <a:latin typeface="+mn-lt"/>
                          <a:ea typeface="+mn-ea"/>
                          <a:cs typeface="+mn-cs"/>
                        </a:rPr>
                        <a:t>lr</a:t>
                      </a:r>
                      <a:r>
                        <a:rPr lang="en-US" altLang="zh-CN" sz="1400" b="1" kern="1200" dirty="0">
                          <a:solidFill>
                            <a:srgbClr val="002060"/>
                          </a:solidFill>
                          <a:effectLst/>
                          <a:latin typeface="+mn-lt"/>
                          <a:ea typeface="+mn-ea"/>
                          <a:cs typeface="+mn-cs"/>
                        </a:rPr>
                        <a:t> = </a:t>
                      </a:r>
                      <a:r>
                        <a:rPr lang="en-US" altLang="zh-CN" sz="1400" b="1" kern="1200" dirty="0" err="1">
                          <a:solidFill>
                            <a:srgbClr val="002060"/>
                          </a:solidFill>
                          <a:effectLst/>
                          <a:latin typeface="+mn-lt"/>
                          <a:ea typeface="+mn-ea"/>
                          <a:cs typeface="+mn-cs"/>
                        </a:rPr>
                        <a:t>LogisticRegression</a:t>
                      </a:r>
                      <a:r>
                        <a:rPr lang="en-US" altLang="zh-CN" sz="1400" b="1" kern="1200" dirty="0">
                          <a:solidFill>
                            <a:srgbClr val="002060"/>
                          </a:solidFill>
                          <a:effectLst/>
                          <a:latin typeface="+mn-lt"/>
                          <a:ea typeface="+mn-ea"/>
                          <a:cs typeface="+mn-cs"/>
                        </a:rPr>
                        <a:t>(penalty='l2',solver='newton-   cg',</a:t>
                      </a:r>
                      <a:r>
                        <a:rPr lang="en-US" altLang="zh-CN" sz="1400" b="1" kern="1200" dirty="0" err="1">
                          <a:solidFill>
                            <a:srgbClr val="002060"/>
                          </a:solidFill>
                          <a:effectLst/>
                          <a:latin typeface="+mn-lt"/>
                          <a:ea typeface="+mn-ea"/>
                          <a:cs typeface="+mn-cs"/>
                        </a:rPr>
                        <a:t>multi_class</a:t>
                      </a:r>
                      <a:r>
                        <a:rPr lang="en-US" altLang="zh-CN" sz="1400" b="1" kern="1200" dirty="0">
                          <a:solidFill>
                            <a:srgbClr val="002060"/>
                          </a:solidFill>
                          <a:effectLst/>
                          <a:latin typeface="+mn-lt"/>
                          <a:ea typeface="+mn-ea"/>
                          <a:cs typeface="+mn-cs"/>
                        </a:rPr>
                        <a:t>='multinomial')</a:t>
                      </a:r>
                    </a:p>
                    <a:p>
                      <a:r>
                        <a:rPr lang="en-US" altLang="zh-CN" sz="1400" b="1" kern="1200" dirty="0" err="1">
                          <a:solidFill>
                            <a:srgbClr val="002060"/>
                          </a:solidFill>
                          <a:effectLst/>
                          <a:latin typeface="+mn-lt"/>
                          <a:ea typeface="+mn-ea"/>
                          <a:cs typeface="+mn-cs"/>
                        </a:rPr>
                        <a:t>lr.fit</a:t>
                      </a:r>
                      <a:r>
                        <a:rPr lang="en-US" altLang="zh-CN" sz="1400" b="1" kern="1200" dirty="0">
                          <a:solidFill>
                            <a:srgbClr val="002060"/>
                          </a:solidFill>
                          <a:effectLst/>
                          <a:latin typeface="+mn-lt"/>
                          <a:ea typeface="+mn-ea"/>
                          <a:cs typeface="+mn-cs"/>
                        </a:rPr>
                        <a:t>(</a:t>
                      </a:r>
                      <a:r>
                        <a:rPr lang="en-US" altLang="zh-CN" sz="1400" b="1" kern="1200" dirty="0" err="1">
                          <a:solidFill>
                            <a:srgbClr val="002060"/>
                          </a:solidFill>
                          <a:effectLst/>
                          <a:latin typeface="+mn-lt"/>
                          <a:ea typeface="+mn-ea"/>
                          <a:cs typeface="+mn-cs"/>
                        </a:rPr>
                        <a:t>x_train,y_train</a:t>
                      </a:r>
                      <a:r>
                        <a:rPr lang="en-US" altLang="zh-CN" sz="1400" b="1" kern="1200" dirty="0">
                          <a:solidFill>
                            <a:srgbClr val="002060"/>
                          </a:solidFill>
                          <a:effectLst/>
                          <a:latin typeface="+mn-lt"/>
                          <a:ea typeface="+mn-ea"/>
                          <a:cs typeface="+mn-cs"/>
                        </a:rPr>
                        <a:t>)</a:t>
                      </a:r>
                    </a:p>
                    <a:p>
                      <a:r>
                        <a:rPr lang="en-US" altLang="zh-CN" sz="1400" b="1" kern="1200" dirty="0">
                          <a:solidFill>
                            <a:srgbClr val="002060"/>
                          </a:solidFill>
                          <a:effectLst/>
                          <a:latin typeface="+mn-lt"/>
                          <a:ea typeface="+mn-ea"/>
                          <a:cs typeface="+mn-cs"/>
                        </a:rPr>
                        <a:t>print("</a:t>
                      </a:r>
                      <a:r>
                        <a:rPr lang="zh-CN" altLang="en-US" sz="1400" b="1" kern="1200" dirty="0">
                          <a:solidFill>
                            <a:srgbClr val="002060"/>
                          </a:solidFill>
                          <a:effectLst/>
                          <a:latin typeface="+mn-lt"/>
                          <a:ea typeface="+mn-ea"/>
                          <a:cs typeface="+mn-cs"/>
                        </a:rPr>
                        <a:t>训练集的准确率：</a:t>
                      </a:r>
                      <a:r>
                        <a:rPr lang="en-US" altLang="zh-CN" sz="1400" b="1" kern="1200" dirty="0">
                          <a:solidFill>
                            <a:srgbClr val="002060"/>
                          </a:solidFill>
                          <a:effectLst/>
                          <a:latin typeface="+mn-lt"/>
                          <a:ea typeface="+mn-ea"/>
                          <a:cs typeface="+mn-cs"/>
                        </a:rPr>
                        <a:t>%.3f" %</a:t>
                      </a:r>
                      <a:r>
                        <a:rPr lang="en-US" altLang="zh-CN" sz="1400" b="1" kern="1200" dirty="0" err="1">
                          <a:solidFill>
                            <a:srgbClr val="002060"/>
                          </a:solidFill>
                          <a:effectLst/>
                          <a:latin typeface="+mn-lt"/>
                          <a:ea typeface="+mn-ea"/>
                          <a:cs typeface="+mn-cs"/>
                        </a:rPr>
                        <a:t>lr.score</a:t>
                      </a:r>
                      <a:r>
                        <a:rPr lang="en-US" altLang="zh-CN" sz="1400" b="1" kern="1200" dirty="0">
                          <a:solidFill>
                            <a:srgbClr val="002060"/>
                          </a:solidFill>
                          <a:effectLst/>
                          <a:latin typeface="+mn-lt"/>
                          <a:ea typeface="+mn-ea"/>
                          <a:cs typeface="+mn-cs"/>
                        </a:rPr>
                        <a:t>(</a:t>
                      </a:r>
                      <a:r>
                        <a:rPr lang="en-US" altLang="zh-CN" sz="1400" b="1" kern="1200" dirty="0" err="1">
                          <a:solidFill>
                            <a:srgbClr val="002060"/>
                          </a:solidFill>
                          <a:effectLst/>
                          <a:latin typeface="+mn-lt"/>
                          <a:ea typeface="+mn-ea"/>
                          <a:cs typeface="+mn-cs"/>
                        </a:rPr>
                        <a:t>x_train</a:t>
                      </a:r>
                      <a:r>
                        <a:rPr lang="en-US" altLang="zh-CN" sz="1400" b="1" kern="1200" dirty="0">
                          <a:solidFill>
                            <a:srgbClr val="002060"/>
                          </a:solidFill>
                          <a:effectLst/>
                          <a:latin typeface="+mn-lt"/>
                          <a:ea typeface="+mn-ea"/>
                          <a:cs typeface="+mn-cs"/>
                        </a:rPr>
                        <a:t>, </a:t>
                      </a:r>
                      <a:r>
                        <a:rPr lang="en-US" altLang="zh-CN" sz="1400" b="1" kern="1200" dirty="0" err="1">
                          <a:solidFill>
                            <a:srgbClr val="002060"/>
                          </a:solidFill>
                          <a:effectLst/>
                          <a:latin typeface="+mn-lt"/>
                          <a:ea typeface="+mn-ea"/>
                          <a:cs typeface="+mn-cs"/>
                        </a:rPr>
                        <a:t>y_train</a:t>
                      </a:r>
                      <a:r>
                        <a:rPr lang="en-US" altLang="zh-CN" sz="1400" b="1" kern="1200" dirty="0">
                          <a:solidFill>
                            <a:srgbClr val="002060"/>
                          </a:solidFill>
                          <a:effectLst/>
                          <a:latin typeface="+mn-lt"/>
                          <a:ea typeface="+mn-ea"/>
                          <a:cs typeface="+mn-cs"/>
                        </a:rPr>
                        <a:t>))</a:t>
                      </a:r>
                    </a:p>
                    <a:p>
                      <a:r>
                        <a:rPr lang="en-US" altLang="zh-CN" sz="1400" b="1" kern="1200" dirty="0">
                          <a:solidFill>
                            <a:srgbClr val="002060"/>
                          </a:solidFill>
                          <a:effectLst/>
                          <a:latin typeface="+mn-lt"/>
                          <a:ea typeface="+mn-ea"/>
                          <a:cs typeface="+mn-cs"/>
                        </a:rPr>
                        <a:t>print("</a:t>
                      </a:r>
                      <a:r>
                        <a:rPr lang="zh-CN" altLang="en-US" sz="1400" b="1" kern="1200" dirty="0">
                          <a:solidFill>
                            <a:srgbClr val="002060"/>
                          </a:solidFill>
                          <a:effectLst/>
                          <a:latin typeface="+mn-lt"/>
                          <a:ea typeface="+mn-ea"/>
                          <a:cs typeface="+mn-cs"/>
                        </a:rPr>
                        <a:t>测试集的准确率：</a:t>
                      </a:r>
                      <a:r>
                        <a:rPr lang="en-US" altLang="zh-CN" sz="1400" b="1" kern="1200" dirty="0">
                          <a:solidFill>
                            <a:srgbClr val="002060"/>
                          </a:solidFill>
                          <a:effectLst/>
                          <a:latin typeface="+mn-lt"/>
                          <a:ea typeface="+mn-ea"/>
                          <a:cs typeface="+mn-cs"/>
                        </a:rPr>
                        <a:t>%.3f" %</a:t>
                      </a:r>
                      <a:r>
                        <a:rPr lang="en-US" altLang="zh-CN" sz="1400" b="1" kern="1200" dirty="0" err="1">
                          <a:solidFill>
                            <a:srgbClr val="002060"/>
                          </a:solidFill>
                          <a:effectLst/>
                          <a:latin typeface="+mn-lt"/>
                          <a:ea typeface="+mn-ea"/>
                          <a:cs typeface="+mn-cs"/>
                        </a:rPr>
                        <a:t>lr.score</a:t>
                      </a:r>
                      <a:r>
                        <a:rPr lang="en-US" altLang="zh-CN" sz="1400" b="1" kern="1200" dirty="0">
                          <a:solidFill>
                            <a:srgbClr val="002060"/>
                          </a:solidFill>
                          <a:effectLst/>
                          <a:latin typeface="+mn-lt"/>
                          <a:ea typeface="+mn-ea"/>
                          <a:cs typeface="+mn-cs"/>
                        </a:rPr>
                        <a:t>(</a:t>
                      </a:r>
                      <a:r>
                        <a:rPr lang="en-US" altLang="zh-CN" sz="1400" b="1" kern="1200" dirty="0" err="1">
                          <a:solidFill>
                            <a:srgbClr val="002060"/>
                          </a:solidFill>
                          <a:effectLst/>
                          <a:latin typeface="+mn-lt"/>
                          <a:ea typeface="+mn-ea"/>
                          <a:cs typeface="+mn-cs"/>
                        </a:rPr>
                        <a:t>x_test</a:t>
                      </a:r>
                      <a:r>
                        <a:rPr lang="en-US" altLang="zh-CN" sz="1400" b="1" kern="1200" dirty="0">
                          <a:solidFill>
                            <a:srgbClr val="002060"/>
                          </a:solidFill>
                          <a:effectLst/>
                          <a:latin typeface="+mn-lt"/>
                          <a:ea typeface="+mn-ea"/>
                          <a:cs typeface="+mn-cs"/>
                        </a:rPr>
                        <a:t>, </a:t>
                      </a:r>
                      <a:r>
                        <a:rPr lang="en-US" altLang="zh-CN" sz="1400" b="1" kern="1200" dirty="0" err="1">
                          <a:solidFill>
                            <a:srgbClr val="002060"/>
                          </a:solidFill>
                          <a:effectLst/>
                          <a:latin typeface="+mn-lt"/>
                          <a:ea typeface="+mn-ea"/>
                          <a:cs typeface="+mn-cs"/>
                        </a:rPr>
                        <a:t>y_test</a:t>
                      </a:r>
                      <a:r>
                        <a:rPr lang="en-US" altLang="zh-CN" sz="1400" b="1" kern="1200" dirty="0">
                          <a:solidFill>
                            <a:srgbClr val="002060"/>
                          </a:solidFill>
                          <a:effectLst/>
                          <a:latin typeface="+mn-lt"/>
                          <a:ea typeface="+mn-ea"/>
                          <a:cs typeface="+mn-cs"/>
                        </a:rPr>
                        <a:t>))</a:t>
                      </a:r>
                      <a:endParaRPr lang="zh-CN" altLang="zh-CN" sz="1400" b="1" kern="1200" dirty="0">
                        <a:solidFill>
                          <a:srgbClr val="002060"/>
                        </a:solidFill>
                        <a:effectLst/>
                        <a:latin typeface="+mn-lt"/>
                        <a:ea typeface="+mn-ea"/>
                        <a:cs typeface="+mn-cs"/>
                      </a:endParaRPr>
                    </a:p>
                  </a:txBody>
                  <a:tcPr marL="51435" marR="51435" marT="0" marB="0">
                    <a:solidFill>
                      <a:schemeClr val="bg1"/>
                    </a:solidFill>
                  </a:tcPr>
                </a:tc>
                <a:extLst>
                  <a:ext uri="{0D108BD9-81ED-4DB2-BD59-A6C34878D82A}">
                    <a16:rowId xmlns:a16="http://schemas.microsoft.com/office/drawing/2014/main" xmlns="" val="10001"/>
                  </a:ext>
                </a:extLst>
              </a:tr>
              <a:tr h="797240">
                <a:tc>
                  <a:txBody>
                    <a:bodyPr/>
                    <a:lstStyle/>
                    <a:p>
                      <a:endParaRPr lang="zh-CN" altLang="zh-CN" sz="1400" b="1" kern="1200" dirty="0">
                        <a:solidFill>
                          <a:srgbClr val="002060"/>
                        </a:solidFill>
                        <a:effectLst/>
                        <a:latin typeface="+mn-lt"/>
                        <a:ea typeface="+mn-ea"/>
                        <a:cs typeface="+mn-cs"/>
                      </a:endParaRPr>
                    </a:p>
                  </a:txBody>
                  <a:tcPr marL="51435" marR="51435" marT="0" marB="0">
                    <a:solidFill>
                      <a:schemeClr val="bg1"/>
                    </a:solidFill>
                  </a:tcPr>
                </a:tc>
                <a:extLst>
                  <a:ext uri="{0D108BD9-81ED-4DB2-BD59-A6C34878D82A}">
                    <a16:rowId xmlns:a16="http://schemas.microsoft.com/office/drawing/2014/main" xmlns="" val="2528232151"/>
                  </a:ext>
                </a:extLst>
              </a:tr>
            </a:tbl>
          </a:graphicData>
        </a:graphic>
      </p:graphicFrame>
      <p:sp>
        <p:nvSpPr>
          <p:cNvPr id="10" name="Rectangle 1"/>
          <p:cNvSpPr>
            <a:spLocks noChangeArrowheads="1"/>
          </p:cNvSpPr>
          <p:nvPr/>
        </p:nvSpPr>
        <p:spPr bwMode="auto">
          <a:xfrm>
            <a:off x="1740647" y="1096668"/>
            <a:ext cx="138564"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zh-CN" altLang="en-US"/>
          </a:p>
        </p:txBody>
      </p:sp>
      <p:graphicFrame>
        <p:nvGraphicFramePr>
          <p:cNvPr id="12" name="内容占位符 8"/>
          <p:cNvGraphicFramePr>
            <a:graphicFrameLocks/>
          </p:cNvGraphicFramePr>
          <p:nvPr>
            <p:extLst>
              <p:ext uri="{D42A27DB-BD31-4B8C-83A1-F6EECF244321}">
                <p14:modId xmlns:p14="http://schemas.microsoft.com/office/powerpoint/2010/main" val="1163562089"/>
              </p:ext>
            </p:extLst>
          </p:nvPr>
        </p:nvGraphicFramePr>
        <p:xfrm>
          <a:off x="2309272" y="4299942"/>
          <a:ext cx="5903258" cy="633606"/>
        </p:xfrm>
        <a:graphic>
          <a:graphicData uri="http://schemas.openxmlformats.org/drawingml/2006/table">
            <a:tbl>
              <a:tblPr firstRow="1" firstCol="1" bandRow="1">
                <a:tableStyleId>{5C22544A-7EE6-4342-B048-85BDC9FD1C3A}</a:tableStyleId>
              </a:tblPr>
              <a:tblGrid>
                <a:gridCol w="5903258">
                  <a:extLst>
                    <a:ext uri="{9D8B030D-6E8A-4147-A177-3AD203B41FA5}">
                      <a16:colId xmlns:a16="http://schemas.microsoft.com/office/drawing/2014/main" xmlns="" val="20000"/>
                    </a:ext>
                  </a:extLst>
                </a:gridCol>
              </a:tblGrid>
              <a:tr h="201558">
                <a:tc>
                  <a:txBody>
                    <a:bodyPr/>
                    <a:lstStyle/>
                    <a:p>
                      <a:pPr algn="ctr">
                        <a:lnSpc>
                          <a:spcPct val="120000"/>
                        </a:lnSpc>
                        <a:spcAft>
                          <a:spcPts val="0"/>
                        </a:spcAft>
                      </a:pPr>
                      <a:r>
                        <a:rPr lang="zh-CN" altLang="en-US" sz="1100" kern="100" dirty="0">
                          <a:effectLst/>
                          <a:latin typeface="Times New Roman" panose="02020603050405020304" pitchFamily="18" charset="0"/>
                          <a:ea typeface="宋体" panose="02010600030101010101" pitchFamily="2" charset="-122"/>
                          <a:cs typeface="Times New Roman" panose="02020603050405020304" pitchFamily="18" charset="0"/>
                        </a:rPr>
                        <a:t>运行及结果</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51435" marR="51435" marT="0" marB="0">
                    <a:solidFill>
                      <a:schemeClr val="accent1">
                        <a:lumMod val="75000"/>
                      </a:schemeClr>
                    </a:solidFill>
                  </a:tcPr>
                </a:tc>
                <a:extLst>
                  <a:ext uri="{0D108BD9-81ED-4DB2-BD59-A6C34878D82A}">
                    <a16:rowId xmlns:a16="http://schemas.microsoft.com/office/drawing/2014/main" xmlns="" val="10000"/>
                  </a:ext>
                </a:extLst>
              </a:tr>
              <a:tr h="432048">
                <a:tc>
                  <a:txBody>
                    <a:bodyPr/>
                    <a:lstStyle/>
                    <a:p>
                      <a:r>
                        <a:rPr lang="zh-CN" altLang="en-US" sz="1400" dirty="0">
                          <a:solidFill>
                            <a:schemeClr val="bg2"/>
                          </a:solidFill>
                        </a:rPr>
                        <a:t>训练集的准确率：</a:t>
                      </a:r>
                      <a:r>
                        <a:rPr lang="en-US" altLang="zh-CN" sz="1400" dirty="0">
                          <a:solidFill>
                            <a:schemeClr val="bg2"/>
                          </a:solidFill>
                        </a:rPr>
                        <a:t>0.981</a:t>
                      </a:r>
                    </a:p>
                    <a:p>
                      <a:r>
                        <a:rPr lang="zh-CN" altLang="en-US" sz="1400" dirty="0">
                          <a:solidFill>
                            <a:schemeClr val="bg2"/>
                          </a:solidFill>
                        </a:rPr>
                        <a:t>测试集的准确率：</a:t>
                      </a:r>
                      <a:r>
                        <a:rPr lang="en-US" altLang="zh-CN" sz="1400" dirty="0">
                          <a:solidFill>
                            <a:schemeClr val="bg2"/>
                          </a:solidFill>
                        </a:rPr>
                        <a:t>0.978</a:t>
                      </a:r>
                      <a:endParaRPr lang="zh-CN" altLang="zh-CN" sz="1400" b="1" kern="1200" dirty="0">
                        <a:solidFill>
                          <a:schemeClr val="bg2"/>
                        </a:solidFill>
                        <a:effectLst/>
                        <a:latin typeface="+mn-lt"/>
                        <a:ea typeface="+mn-ea"/>
                        <a:cs typeface="+mn-cs"/>
                      </a:endParaRPr>
                    </a:p>
                  </a:txBody>
                  <a:tcPr marL="51435" marR="51435" marT="0" marB="0">
                    <a:solidFill>
                      <a:schemeClr val="bg1"/>
                    </a:solidFill>
                  </a:tcPr>
                </a:tc>
                <a:extLst>
                  <a:ext uri="{0D108BD9-81ED-4DB2-BD59-A6C34878D82A}">
                    <a16:rowId xmlns:a16="http://schemas.microsoft.com/office/drawing/2014/main" xmlns="" val="10001"/>
                  </a:ext>
                </a:extLst>
              </a:tr>
            </a:tbl>
          </a:graphicData>
        </a:graphic>
      </p:graphicFrame>
      <p:sp>
        <p:nvSpPr>
          <p:cNvPr id="2" name="标题 1">
            <a:extLst>
              <a:ext uri="{FF2B5EF4-FFF2-40B4-BE49-F238E27FC236}">
                <a16:creationId xmlns:a16="http://schemas.microsoft.com/office/drawing/2014/main" xmlns="" id="{6D1EF82D-7D4B-29EE-E5C0-709DE394B163}"/>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en-US" altLang="zh-CN" sz="2400" b="1" dirty="0">
                <a:latin typeface="+mj-ea"/>
              </a:rPr>
              <a:t>2.3</a:t>
            </a:r>
            <a:r>
              <a:rPr kumimoji="1" lang="zh-CN" altLang="en-US" sz="2400" b="1" dirty="0">
                <a:latin typeface="+mj-ea"/>
              </a:rPr>
              <a:t> </a:t>
            </a:r>
            <a:r>
              <a:rPr kumimoji="1" lang="en-US" altLang="zh-CN" sz="2400" b="1" dirty="0">
                <a:latin typeface="+mj-ea"/>
              </a:rPr>
              <a:t> Logistic</a:t>
            </a:r>
            <a:r>
              <a:rPr kumimoji="1" lang="zh-CN" altLang="en-US" sz="2400" b="1" dirty="0">
                <a:latin typeface="+mj-ea"/>
              </a:rPr>
              <a:t>回归</a:t>
            </a:r>
          </a:p>
        </p:txBody>
      </p:sp>
    </p:spTree>
    <p:extLst>
      <p:ext uri="{BB962C8B-B14F-4D97-AF65-F5344CB8AC3E}">
        <p14:creationId xmlns:p14="http://schemas.microsoft.com/office/powerpoint/2010/main" val="18288409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E8C915C-B046-9842-71B4-8A60738BC4B3}"/>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en-US" altLang="zh-CN" sz="2400" b="1" dirty="0">
                <a:latin typeface="+mj-ea"/>
              </a:rPr>
              <a:t>2.4</a:t>
            </a:r>
            <a:r>
              <a:rPr kumimoji="1" lang="zh-CN" altLang="en-US" sz="2400" b="1" dirty="0">
                <a:latin typeface="+mj-ea"/>
              </a:rPr>
              <a:t> </a:t>
            </a:r>
            <a:r>
              <a:rPr kumimoji="1" lang="en-US" altLang="zh-CN" sz="2400" b="1" dirty="0">
                <a:latin typeface="+mj-ea"/>
              </a:rPr>
              <a:t> </a:t>
            </a:r>
            <a:r>
              <a:rPr kumimoji="1" lang="zh-CN" altLang="en-US" sz="2400" b="1" dirty="0">
                <a:latin typeface="+mj-ea"/>
              </a:rPr>
              <a:t>非线性回归</a:t>
            </a:r>
          </a:p>
        </p:txBody>
      </p:sp>
      <p:grpSp>
        <p:nvGrpSpPr>
          <p:cNvPr id="3" name="组合 2">
            <a:extLst>
              <a:ext uri="{FF2B5EF4-FFF2-40B4-BE49-F238E27FC236}">
                <a16:creationId xmlns:a16="http://schemas.microsoft.com/office/drawing/2014/main" xmlns="" id="{C0038023-F19B-DFC2-61C4-888EC7371DA8}"/>
              </a:ext>
            </a:extLst>
          </p:cNvPr>
          <p:cNvGrpSpPr/>
          <p:nvPr/>
        </p:nvGrpSpPr>
        <p:grpSpPr>
          <a:xfrm>
            <a:off x="1835696" y="1059582"/>
            <a:ext cx="2046622" cy="1656182"/>
            <a:chOff x="782201" y="2795297"/>
            <a:chExt cx="2432534" cy="2129080"/>
          </a:xfrm>
        </p:grpSpPr>
        <p:cxnSp>
          <p:nvCxnSpPr>
            <p:cNvPr id="4" name="Straight Connector 2">
              <a:extLst>
                <a:ext uri="{FF2B5EF4-FFF2-40B4-BE49-F238E27FC236}">
                  <a16:creationId xmlns:a16="http://schemas.microsoft.com/office/drawing/2014/main" xmlns="" id="{D2BDC322-DFBA-FF4A-AC3D-1A74775ABFF2}"/>
                </a:ext>
              </a:extLst>
            </p:cNvPr>
            <p:cNvCxnSpPr/>
            <p:nvPr/>
          </p:nvCxnSpPr>
          <p:spPr>
            <a:xfrm>
              <a:off x="1365157" y="2985175"/>
              <a:ext cx="0" cy="16201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12">
              <a:extLst>
                <a:ext uri="{FF2B5EF4-FFF2-40B4-BE49-F238E27FC236}">
                  <a16:creationId xmlns:a16="http://schemas.microsoft.com/office/drawing/2014/main" xmlns="" id="{A15A8BAD-40D8-8040-1827-703245A9AD8F}"/>
                </a:ext>
              </a:extLst>
            </p:cNvPr>
            <p:cNvCxnSpPr/>
            <p:nvPr/>
          </p:nvCxnSpPr>
          <p:spPr>
            <a:xfrm>
              <a:off x="1365158" y="4598808"/>
              <a:ext cx="1849577" cy="65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6">
              <a:extLst>
                <a:ext uri="{FF2B5EF4-FFF2-40B4-BE49-F238E27FC236}">
                  <a16:creationId xmlns:a16="http://schemas.microsoft.com/office/drawing/2014/main" xmlns="" id="{FC8B72C5-63CD-3DFE-3DF8-9BECD2A09A14}"/>
                </a:ext>
              </a:extLst>
            </p:cNvPr>
            <p:cNvSpPr/>
            <p:nvPr/>
          </p:nvSpPr>
          <p:spPr>
            <a:xfrm>
              <a:off x="1594555" y="4308331"/>
              <a:ext cx="81000" cy="81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7" name="Oval 28">
              <a:extLst>
                <a:ext uri="{FF2B5EF4-FFF2-40B4-BE49-F238E27FC236}">
                  <a16:creationId xmlns:a16="http://schemas.microsoft.com/office/drawing/2014/main" xmlns="" id="{E8EA2830-B381-C21B-7848-25D4D5E8ED39}"/>
                </a:ext>
              </a:extLst>
            </p:cNvPr>
            <p:cNvSpPr/>
            <p:nvPr/>
          </p:nvSpPr>
          <p:spPr>
            <a:xfrm>
              <a:off x="1837591" y="3876283"/>
              <a:ext cx="81000" cy="81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8" name="Oval 29">
              <a:extLst>
                <a:ext uri="{FF2B5EF4-FFF2-40B4-BE49-F238E27FC236}">
                  <a16:creationId xmlns:a16="http://schemas.microsoft.com/office/drawing/2014/main" xmlns="" id="{7A54DC56-41CE-1045-F456-19AC02BEA9B7}"/>
                </a:ext>
              </a:extLst>
            </p:cNvPr>
            <p:cNvSpPr/>
            <p:nvPr/>
          </p:nvSpPr>
          <p:spPr>
            <a:xfrm>
              <a:off x="2107621" y="3498241"/>
              <a:ext cx="81000" cy="81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9" name="Oval 30">
              <a:extLst>
                <a:ext uri="{FF2B5EF4-FFF2-40B4-BE49-F238E27FC236}">
                  <a16:creationId xmlns:a16="http://schemas.microsoft.com/office/drawing/2014/main" xmlns="" id="{85069F63-D90A-CAB5-D54E-0A367324AA73}"/>
                </a:ext>
              </a:extLst>
            </p:cNvPr>
            <p:cNvSpPr/>
            <p:nvPr/>
          </p:nvSpPr>
          <p:spPr>
            <a:xfrm>
              <a:off x="2458651" y="3282217"/>
              <a:ext cx="81000" cy="81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0" name="Oval 31">
              <a:extLst>
                <a:ext uri="{FF2B5EF4-FFF2-40B4-BE49-F238E27FC236}">
                  <a16:creationId xmlns:a16="http://schemas.microsoft.com/office/drawing/2014/main" xmlns="" id="{BD7FDC16-6F34-6B41-0E41-DB054A673489}"/>
                </a:ext>
              </a:extLst>
            </p:cNvPr>
            <p:cNvSpPr/>
            <p:nvPr/>
          </p:nvSpPr>
          <p:spPr>
            <a:xfrm>
              <a:off x="2998711" y="3255205"/>
              <a:ext cx="81000" cy="81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1" name="Freeform 7">
              <a:extLst>
                <a:ext uri="{FF2B5EF4-FFF2-40B4-BE49-F238E27FC236}">
                  <a16:creationId xmlns:a16="http://schemas.microsoft.com/office/drawing/2014/main" xmlns="" id="{84959DC1-B37E-2412-5803-BB1D585CB044}"/>
                </a:ext>
              </a:extLst>
            </p:cNvPr>
            <p:cNvSpPr/>
            <p:nvPr/>
          </p:nvSpPr>
          <p:spPr>
            <a:xfrm rot="900000">
              <a:off x="1629843" y="2795297"/>
              <a:ext cx="1300706" cy="1900480"/>
            </a:xfrm>
            <a:custGeom>
              <a:avLst/>
              <a:gdLst>
                <a:gd name="connsiteX0" fmla="*/ 0 w 2117558"/>
                <a:gd name="connsiteY0" fmla="*/ 2053390 h 2053390"/>
                <a:gd name="connsiteX1" fmla="*/ 2117558 w 2117558"/>
                <a:gd name="connsiteY1" fmla="*/ 0 h 2053390"/>
              </a:gdLst>
              <a:ahLst/>
              <a:cxnLst>
                <a:cxn ang="0">
                  <a:pos x="connsiteX0" y="connsiteY0"/>
                </a:cxn>
                <a:cxn ang="0">
                  <a:pos x="connsiteX1" y="connsiteY1"/>
                </a:cxn>
              </a:cxnLst>
              <a:rect l="l" t="t" r="r" b="b"/>
              <a:pathLst>
                <a:path w="2117558" h="2053390">
                  <a:moveTo>
                    <a:pt x="0" y="2053390"/>
                  </a:moveTo>
                  <a:lnTo>
                    <a:pt x="2117558" y="0"/>
                  </a:lnTo>
                </a:path>
              </a:pathLst>
            </a:custGeom>
            <a:noFill/>
            <a:ln w="31750">
              <a:solidFill>
                <a:srgbClr val="94202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2" name="Rectangle 9">
              <a:extLst>
                <a:ext uri="{FF2B5EF4-FFF2-40B4-BE49-F238E27FC236}">
                  <a16:creationId xmlns:a16="http://schemas.microsoft.com/office/drawing/2014/main" xmlns="" id="{638C5EA6-88DC-9AD0-E9AE-D44ADC546118}"/>
                </a:ext>
              </a:extLst>
            </p:cNvPr>
            <p:cNvSpPr/>
            <p:nvPr/>
          </p:nvSpPr>
          <p:spPr>
            <a:xfrm>
              <a:off x="782201" y="3567094"/>
              <a:ext cx="523220" cy="300083"/>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房价</a:t>
              </a:r>
            </a:p>
          </p:txBody>
        </p:sp>
        <p:sp>
          <p:nvSpPr>
            <p:cNvPr id="13" name="Rectangle 33">
              <a:extLst>
                <a:ext uri="{FF2B5EF4-FFF2-40B4-BE49-F238E27FC236}">
                  <a16:creationId xmlns:a16="http://schemas.microsoft.com/office/drawing/2014/main" xmlns="" id="{D75B08D4-10D7-3D63-4637-620120F09156}"/>
                </a:ext>
              </a:extLst>
            </p:cNvPr>
            <p:cNvSpPr/>
            <p:nvPr/>
          </p:nvSpPr>
          <p:spPr>
            <a:xfrm>
              <a:off x="1723645" y="4624295"/>
              <a:ext cx="907941" cy="300082"/>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房屋面积</a:t>
              </a:r>
            </a:p>
          </p:txBody>
        </p:sp>
      </p:grpSp>
      <p:grpSp>
        <p:nvGrpSpPr>
          <p:cNvPr id="14" name="组合 13">
            <a:extLst>
              <a:ext uri="{FF2B5EF4-FFF2-40B4-BE49-F238E27FC236}">
                <a16:creationId xmlns:a16="http://schemas.microsoft.com/office/drawing/2014/main" xmlns="" id="{BE88C8A6-F4FC-BD20-6001-5D1707F0793E}"/>
              </a:ext>
            </a:extLst>
          </p:cNvPr>
          <p:cNvGrpSpPr/>
          <p:nvPr/>
        </p:nvGrpSpPr>
        <p:grpSpPr>
          <a:xfrm>
            <a:off x="4067944" y="1059582"/>
            <a:ext cx="2205662" cy="1627402"/>
            <a:chOff x="3430759" y="2998268"/>
            <a:chExt cx="2421686" cy="1883729"/>
          </a:xfrm>
        </p:grpSpPr>
        <p:grpSp>
          <p:nvGrpSpPr>
            <p:cNvPr id="15" name="Group 13">
              <a:extLst>
                <a:ext uri="{FF2B5EF4-FFF2-40B4-BE49-F238E27FC236}">
                  <a16:creationId xmlns:a16="http://schemas.microsoft.com/office/drawing/2014/main" xmlns="" id="{F9C419D5-0886-A161-8B9A-63F0E26F8DE5}"/>
                </a:ext>
              </a:extLst>
            </p:cNvPr>
            <p:cNvGrpSpPr/>
            <p:nvPr/>
          </p:nvGrpSpPr>
          <p:grpSpPr>
            <a:xfrm>
              <a:off x="4002868" y="2998268"/>
              <a:ext cx="1849577" cy="1620180"/>
              <a:chOff x="4791831" y="332716"/>
              <a:chExt cx="2466103" cy="2160240"/>
            </a:xfrm>
          </p:grpSpPr>
          <p:cxnSp>
            <p:nvCxnSpPr>
              <p:cNvPr id="19" name="Straight Connector 36">
                <a:extLst>
                  <a:ext uri="{FF2B5EF4-FFF2-40B4-BE49-F238E27FC236}">
                    <a16:creationId xmlns:a16="http://schemas.microsoft.com/office/drawing/2014/main" xmlns="" id="{DDD2720B-3958-C5F9-05DF-A49220C322AC}"/>
                  </a:ext>
                </a:extLst>
              </p:cNvPr>
              <p:cNvCxnSpPr/>
              <p:nvPr/>
            </p:nvCxnSpPr>
            <p:spPr>
              <a:xfrm>
                <a:off x="4791831" y="332716"/>
                <a:ext cx="0" cy="21602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37">
                <a:extLst>
                  <a:ext uri="{FF2B5EF4-FFF2-40B4-BE49-F238E27FC236}">
                    <a16:creationId xmlns:a16="http://schemas.microsoft.com/office/drawing/2014/main" xmlns="" id="{4F17AF2B-BD02-B8F5-3F27-4DB9AF6C3691}"/>
                  </a:ext>
                </a:extLst>
              </p:cNvPr>
              <p:cNvCxnSpPr/>
              <p:nvPr/>
            </p:nvCxnSpPr>
            <p:spPr>
              <a:xfrm>
                <a:off x="4791831" y="2484227"/>
                <a:ext cx="2466103" cy="87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38">
                <a:extLst>
                  <a:ext uri="{FF2B5EF4-FFF2-40B4-BE49-F238E27FC236}">
                    <a16:creationId xmlns:a16="http://schemas.microsoft.com/office/drawing/2014/main" xmlns="" id="{6ADA2C84-8EBF-F311-308A-2E9766F2C38D}"/>
                  </a:ext>
                </a:extLst>
              </p:cNvPr>
              <p:cNvSpPr/>
              <p:nvPr/>
            </p:nvSpPr>
            <p:spPr>
              <a:xfrm>
                <a:off x="5097694" y="2096924"/>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22" name="Oval 39">
                <a:extLst>
                  <a:ext uri="{FF2B5EF4-FFF2-40B4-BE49-F238E27FC236}">
                    <a16:creationId xmlns:a16="http://schemas.microsoft.com/office/drawing/2014/main" xmlns="" id="{7DA3D7FF-07DE-974C-B743-92484826C782}"/>
                  </a:ext>
                </a:extLst>
              </p:cNvPr>
              <p:cNvSpPr/>
              <p:nvPr/>
            </p:nvSpPr>
            <p:spPr>
              <a:xfrm>
                <a:off x="5421742" y="1520860"/>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23" name="Oval 40">
                <a:extLst>
                  <a:ext uri="{FF2B5EF4-FFF2-40B4-BE49-F238E27FC236}">
                    <a16:creationId xmlns:a16="http://schemas.microsoft.com/office/drawing/2014/main" xmlns="" id="{668B9753-AB61-286F-4F9B-266EC61755F5}"/>
                  </a:ext>
                </a:extLst>
              </p:cNvPr>
              <p:cNvSpPr/>
              <p:nvPr/>
            </p:nvSpPr>
            <p:spPr>
              <a:xfrm>
                <a:off x="5781782" y="1016804"/>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24" name="Oval 41">
                <a:extLst>
                  <a:ext uri="{FF2B5EF4-FFF2-40B4-BE49-F238E27FC236}">
                    <a16:creationId xmlns:a16="http://schemas.microsoft.com/office/drawing/2014/main" xmlns="" id="{9B632874-895A-90F3-E63E-3BE59E4E11BE}"/>
                  </a:ext>
                </a:extLst>
              </p:cNvPr>
              <p:cNvSpPr/>
              <p:nvPr/>
            </p:nvSpPr>
            <p:spPr>
              <a:xfrm>
                <a:off x="6249822" y="728772"/>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25" name="Oval 42">
                <a:extLst>
                  <a:ext uri="{FF2B5EF4-FFF2-40B4-BE49-F238E27FC236}">
                    <a16:creationId xmlns:a16="http://schemas.microsoft.com/office/drawing/2014/main" xmlns="" id="{C6DD5F93-EC46-7FB1-4606-B0681DF18C14}"/>
                  </a:ext>
                </a:extLst>
              </p:cNvPr>
              <p:cNvSpPr/>
              <p:nvPr/>
            </p:nvSpPr>
            <p:spPr>
              <a:xfrm>
                <a:off x="6969902" y="692756"/>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16" name="Freeform 15">
              <a:extLst>
                <a:ext uri="{FF2B5EF4-FFF2-40B4-BE49-F238E27FC236}">
                  <a16:creationId xmlns:a16="http://schemas.microsoft.com/office/drawing/2014/main" xmlns="" id="{A4061A89-30F2-1F97-B959-DB162CCBAB57}"/>
                </a:ext>
              </a:extLst>
            </p:cNvPr>
            <p:cNvSpPr/>
            <p:nvPr/>
          </p:nvSpPr>
          <p:spPr>
            <a:xfrm>
              <a:off x="4283146" y="3257554"/>
              <a:ext cx="1522487" cy="1240076"/>
            </a:xfrm>
            <a:custGeom>
              <a:avLst/>
              <a:gdLst>
                <a:gd name="connsiteX0" fmla="*/ 0 w 2104373"/>
                <a:gd name="connsiteY0" fmla="*/ 1653435 h 1653435"/>
                <a:gd name="connsiteX1" fmla="*/ 576197 w 2104373"/>
                <a:gd name="connsiteY1" fmla="*/ 438410 h 1653435"/>
                <a:gd name="connsiteX2" fmla="*/ 2104373 w 2104373"/>
                <a:gd name="connsiteY2" fmla="*/ 0 h 1653435"/>
              </a:gdLst>
              <a:ahLst/>
              <a:cxnLst>
                <a:cxn ang="0">
                  <a:pos x="connsiteX0" y="connsiteY0"/>
                </a:cxn>
                <a:cxn ang="0">
                  <a:pos x="connsiteX1" y="connsiteY1"/>
                </a:cxn>
                <a:cxn ang="0">
                  <a:pos x="connsiteX2" y="connsiteY2"/>
                </a:cxn>
              </a:cxnLst>
              <a:rect l="l" t="t" r="r" b="b"/>
              <a:pathLst>
                <a:path w="2104373" h="1653435">
                  <a:moveTo>
                    <a:pt x="0" y="1653435"/>
                  </a:moveTo>
                  <a:cubicBezTo>
                    <a:pt x="112734" y="1183708"/>
                    <a:pt x="225468" y="713982"/>
                    <a:pt x="576197" y="438410"/>
                  </a:cubicBezTo>
                  <a:cubicBezTo>
                    <a:pt x="926926" y="162838"/>
                    <a:pt x="1791222" y="62630"/>
                    <a:pt x="2104373" y="0"/>
                  </a:cubicBezTo>
                </a:path>
              </a:pathLst>
            </a:custGeom>
            <a:noFill/>
            <a:ln w="31750">
              <a:solidFill>
                <a:srgbClr val="94202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7" name="Rectangle 45">
              <a:extLst>
                <a:ext uri="{FF2B5EF4-FFF2-40B4-BE49-F238E27FC236}">
                  <a16:creationId xmlns:a16="http://schemas.microsoft.com/office/drawing/2014/main" xmlns="" id="{0814B23A-0F3B-A3F0-996D-B1935E1C949A}"/>
                </a:ext>
              </a:extLst>
            </p:cNvPr>
            <p:cNvSpPr/>
            <p:nvPr/>
          </p:nvSpPr>
          <p:spPr>
            <a:xfrm>
              <a:off x="3430759" y="3561150"/>
              <a:ext cx="523220" cy="300083"/>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房价</a:t>
              </a:r>
            </a:p>
          </p:txBody>
        </p:sp>
        <p:sp>
          <p:nvSpPr>
            <p:cNvPr id="18" name="Rectangle 43">
              <a:extLst>
                <a:ext uri="{FF2B5EF4-FFF2-40B4-BE49-F238E27FC236}">
                  <a16:creationId xmlns:a16="http://schemas.microsoft.com/office/drawing/2014/main" xmlns="" id="{B890F65A-51D9-A0BA-AD4F-980E4B66653A}"/>
                </a:ext>
              </a:extLst>
            </p:cNvPr>
            <p:cNvSpPr/>
            <p:nvPr/>
          </p:nvSpPr>
          <p:spPr>
            <a:xfrm>
              <a:off x="4510879" y="4581914"/>
              <a:ext cx="907941" cy="300083"/>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房屋面积</a:t>
              </a:r>
            </a:p>
          </p:txBody>
        </p:sp>
      </p:grpSp>
      <p:grpSp>
        <p:nvGrpSpPr>
          <p:cNvPr id="26" name="组合 25">
            <a:extLst>
              <a:ext uri="{FF2B5EF4-FFF2-40B4-BE49-F238E27FC236}">
                <a16:creationId xmlns:a16="http://schemas.microsoft.com/office/drawing/2014/main" xmlns="" id="{B2605945-3D31-9DBA-C07C-45103FBBD4CC}"/>
              </a:ext>
            </a:extLst>
          </p:cNvPr>
          <p:cNvGrpSpPr/>
          <p:nvPr/>
        </p:nvGrpSpPr>
        <p:grpSpPr>
          <a:xfrm>
            <a:off x="6481651" y="1066938"/>
            <a:ext cx="2266813" cy="1666321"/>
            <a:chOff x="6348389" y="2998268"/>
            <a:chExt cx="2458122" cy="1917739"/>
          </a:xfrm>
        </p:grpSpPr>
        <p:sp>
          <p:nvSpPr>
            <p:cNvPr id="27" name="Rectangle 46">
              <a:extLst>
                <a:ext uri="{FF2B5EF4-FFF2-40B4-BE49-F238E27FC236}">
                  <a16:creationId xmlns:a16="http://schemas.microsoft.com/office/drawing/2014/main" xmlns="" id="{A3707B7C-441F-2B16-3BF3-8A8C4F84C8AE}"/>
                </a:ext>
              </a:extLst>
            </p:cNvPr>
            <p:cNvSpPr/>
            <p:nvPr/>
          </p:nvSpPr>
          <p:spPr>
            <a:xfrm>
              <a:off x="6348389" y="3564723"/>
              <a:ext cx="523220" cy="300083"/>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房价</a:t>
              </a:r>
            </a:p>
          </p:txBody>
        </p:sp>
        <p:grpSp>
          <p:nvGrpSpPr>
            <p:cNvPr id="28" name="Group 47">
              <a:extLst>
                <a:ext uri="{FF2B5EF4-FFF2-40B4-BE49-F238E27FC236}">
                  <a16:creationId xmlns:a16="http://schemas.microsoft.com/office/drawing/2014/main" xmlns="" id="{4EDBF901-71FC-2775-D43D-A1C0A904859D}"/>
                </a:ext>
              </a:extLst>
            </p:cNvPr>
            <p:cNvGrpSpPr/>
            <p:nvPr/>
          </p:nvGrpSpPr>
          <p:grpSpPr>
            <a:xfrm>
              <a:off x="6941149" y="2998268"/>
              <a:ext cx="1849577" cy="1620180"/>
              <a:chOff x="4791831" y="332716"/>
              <a:chExt cx="2466103" cy="2160240"/>
            </a:xfrm>
          </p:grpSpPr>
          <p:cxnSp>
            <p:nvCxnSpPr>
              <p:cNvPr id="31" name="Straight Connector 48">
                <a:extLst>
                  <a:ext uri="{FF2B5EF4-FFF2-40B4-BE49-F238E27FC236}">
                    <a16:creationId xmlns:a16="http://schemas.microsoft.com/office/drawing/2014/main" xmlns="" id="{1B40785C-F4A7-528A-A5A0-7BFF1968592B}"/>
                  </a:ext>
                </a:extLst>
              </p:cNvPr>
              <p:cNvCxnSpPr/>
              <p:nvPr/>
            </p:nvCxnSpPr>
            <p:spPr>
              <a:xfrm>
                <a:off x="4791831" y="332716"/>
                <a:ext cx="0" cy="21602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49">
                <a:extLst>
                  <a:ext uri="{FF2B5EF4-FFF2-40B4-BE49-F238E27FC236}">
                    <a16:creationId xmlns:a16="http://schemas.microsoft.com/office/drawing/2014/main" xmlns="" id="{B1FDEEF9-6185-671A-5D2A-9C346BA79436}"/>
                  </a:ext>
                </a:extLst>
              </p:cNvPr>
              <p:cNvCxnSpPr/>
              <p:nvPr/>
            </p:nvCxnSpPr>
            <p:spPr>
              <a:xfrm>
                <a:off x="4791831" y="2484227"/>
                <a:ext cx="2466103" cy="87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50">
                <a:extLst>
                  <a:ext uri="{FF2B5EF4-FFF2-40B4-BE49-F238E27FC236}">
                    <a16:creationId xmlns:a16="http://schemas.microsoft.com/office/drawing/2014/main" xmlns="" id="{D519116E-E058-2069-C263-6F70E56DC1CF}"/>
                  </a:ext>
                </a:extLst>
              </p:cNvPr>
              <p:cNvSpPr/>
              <p:nvPr/>
            </p:nvSpPr>
            <p:spPr>
              <a:xfrm>
                <a:off x="5097694" y="2096924"/>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34" name="Oval 51">
                <a:extLst>
                  <a:ext uri="{FF2B5EF4-FFF2-40B4-BE49-F238E27FC236}">
                    <a16:creationId xmlns:a16="http://schemas.microsoft.com/office/drawing/2014/main" xmlns="" id="{FE7BD5CF-E3C8-178F-287B-8A2F1226506E}"/>
                  </a:ext>
                </a:extLst>
              </p:cNvPr>
              <p:cNvSpPr/>
              <p:nvPr/>
            </p:nvSpPr>
            <p:spPr>
              <a:xfrm>
                <a:off x="5421742" y="1520860"/>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35" name="Oval 52">
                <a:extLst>
                  <a:ext uri="{FF2B5EF4-FFF2-40B4-BE49-F238E27FC236}">
                    <a16:creationId xmlns:a16="http://schemas.microsoft.com/office/drawing/2014/main" xmlns="" id="{1100B4ED-2B81-EBCB-3A95-4CD533A244D5}"/>
                  </a:ext>
                </a:extLst>
              </p:cNvPr>
              <p:cNvSpPr/>
              <p:nvPr/>
            </p:nvSpPr>
            <p:spPr>
              <a:xfrm>
                <a:off x="5781782" y="1016804"/>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36" name="Oval 53">
                <a:extLst>
                  <a:ext uri="{FF2B5EF4-FFF2-40B4-BE49-F238E27FC236}">
                    <a16:creationId xmlns:a16="http://schemas.microsoft.com/office/drawing/2014/main" xmlns="" id="{78894B6E-35B1-F104-AFD5-2D34239E27AE}"/>
                  </a:ext>
                </a:extLst>
              </p:cNvPr>
              <p:cNvSpPr/>
              <p:nvPr/>
            </p:nvSpPr>
            <p:spPr>
              <a:xfrm>
                <a:off x="6249822" y="728772"/>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37" name="Oval 54">
                <a:extLst>
                  <a:ext uri="{FF2B5EF4-FFF2-40B4-BE49-F238E27FC236}">
                    <a16:creationId xmlns:a16="http://schemas.microsoft.com/office/drawing/2014/main" xmlns="" id="{9B7EF558-75B8-B8ED-CDC2-CFA4C7032B48}"/>
                  </a:ext>
                </a:extLst>
              </p:cNvPr>
              <p:cNvSpPr/>
              <p:nvPr/>
            </p:nvSpPr>
            <p:spPr>
              <a:xfrm>
                <a:off x="6969902" y="692756"/>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29" name="Freeform 70">
              <a:extLst>
                <a:ext uri="{FF2B5EF4-FFF2-40B4-BE49-F238E27FC236}">
                  <a16:creationId xmlns:a16="http://schemas.microsoft.com/office/drawing/2014/main" xmlns="" id="{28DB72AB-26CD-332D-3123-4A715EAD7A57}"/>
                </a:ext>
              </a:extLst>
            </p:cNvPr>
            <p:cNvSpPr/>
            <p:nvPr/>
          </p:nvSpPr>
          <p:spPr>
            <a:xfrm>
              <a:off x="6957300" y="3114218"/>
              <a:ext cx="1849211" cy="1339796"/>
            </a:xfrm>
            <a:custGeom>
              <a:avLst/>
              <a:gdLst>
                <a:gd name="connsiteX0" fmla="*/ 0 w 2465615"/>
                <a:gd name="connsiteY0" fmla="*/ 1162321 h 1786394"/>
                <a:gd name="connsiteX1" fmla="*/ 473529 w 2465615"/>
                <a:gd name="connsiteY1" fmla="*/ 1766478 h 1786394"/>
                <a:gd name="connsiteX2" fmla="*/ 800100 w 2465615"/>
                <a:gd name="connsiteY2" fmla="*/ 509178 h 1786394"/>
                <a:gd name="connsiteX3" fmla="*/ 1240972 w 2465615"/>
                <a:gd name="connsiteY3" fmla="*/ 721449 h 1786394"/>
                <a:gd name="connsiteX4" fmla="*/ 1730829 w 2465615"/>
                <a:gd name="connsiteY4" fmla="*/ 2992 h 1786394"/>
                <a:gd name="connsiteX5" fmla="*/ 2465615 w 2465615"/>
                <a:gd name="connsiteY5" fmla="*/ 492849 h 178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615" h="1786394">
                  <a:moveTo>
                    <a:pt x="0" y="1162321"/>
                  </a:moveTo>
                  <a:cubicBezTo>
                    <a:pt x="170089" y="1518828"/>
                    <a:pt x="340179" y="1875335"/>
                    <a:pt x="473529" y="1766478"/>
                  </a:cubicBezTo>
                  <a:cubicBezTo>
                    <a:pt x="606879" y="1657621"/>
                    <a:pt x="672193" y="683349"/>
                    <a:pt x="800100" y="509178"/>
                  </a:cubicBezTo>
                  <a:cubicBezTo>
                    <a:pt x="928007" y="335007"/>
                    <a:pt x="1085851" y="805813"/>
                    <a:pt x="1240972" y="721449"/>
                  </a:cubicBezTo>
                  <a:cubicBezTo>
                    <a:pt x="1396093" y="637085"/>
                    <a:pt x="1526722" y="41092"/>
                    <a:pt x="1730829" y="2992"/>
                  </a:cubicBezTo>
                  <a:cubicBezTo>
                    <a:pt x="1934936" y="-35108"/>
                    <a:pt x="2364922" y="299628"/>
                    <a:pt x="2465615" y="492849"/>
                  </a:cubicBezTo>
                </a:path>
              </a:pathLst>
            </a:custGeom>
            <a:noFill/>
            <a:ln w="31750">
              <a:solidFill>
                <a:srgbClr val="94202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30" name="Rectangle 44">
              <a:extLst>
                <a:ext uri="{FF2B5EF4-FFF2-40B4-BE49-F238E27FC236}">
                  <a16:creationId xmlns:a16="http://schemas.microsoft.com/office/drawing/2014/main" xmlns="" id="{2ACC8C38-6EF1-02D6-9816-DF3F2DCA3C31}"/>
                </a:ext>
              </a:extLst>
            </p:cNvPr>
            <p:cNvSpPr/>
            <p:nvPr/>
          </p:nvSpPr>
          <p:spPr>
            <a:xfrm>
              <a:off x="7449044" y="4615925"/>
              <a:ext cx="907941" cy="300082"/>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房屋面积</a:t>
              </a:r>
            </a:p>
          </p:txBody>
        </p:sp>
      </p:grp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xmlns="" id="{1E7BF107-9B1A-1288-99C3-1D4423AA1019}"/>
                  </a:ext>
                </a:extLst>
              </p:cNvPr>
              <p:cNvSpPr txBox="1"/>
              <p:nvPr/>
            </p:nvSpPr>
            <p:spPr>
              <a:xfrm>
                <a:off x="2101244" y="3081665"/>
                <a:ext cx="6431196" cy="1884618"/>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sz="2000" dirty="0">
                    <a:latin typeface="+mj-ea"/>
                    <a:ea typeface="+mj-ea"/>
                  </a:rPr>
                  <a:t> 从线性回归到非线性回归</a:t>
                </a:r>
                <a:endParaRPr lang="en-US" altLang="zh-CN" sz="2000" dirty="0">
                  <a:latin typeface="+mj-ea"/>
                  <a:ea typeface="+mj-ea"/>
                </a:endParaRPr>
              </a:p>
              <a:p>
                <a:pPr marL="285750" indent="-285750">
                  <a:lnSpc>
                    <a:spcPct val="150000"/>
                  </a:lnSpc>
                  <a:buFont typeface="Wingdings" panose="05000000000000000000" pitchFamily="2" charset="2"/>
                  <a:buChar char="l"/>
                </a:pPr>
                <a:r>
                  <a:rPr lang="en-US" altLang="zh-CN" sz="2000" dirty="0">
                    <a:latin typeface="+mj-ea"/>
                    <a:ea typeface="+mj-ea"/>
                  </a:rPr>
                  <a:t> </a:t>
                </a:r>
                <a:r>
                  <a:rPr lang="zh-CN" altLang="en-US" sz="2000" dirty="0">
                    <a:latin typeface="+mj-ea"/>
                    <a:ea typeface="+mj-ea"/>
                  </a:rPr>
                  <a:t>最简单的非线性函数：一元多项式函数</a:t>
                </a:r>
                <a:endParaRPr lang="en-US" altLang="zh-CN" sz="2000" dirty="0">
                  <a:latin typeface="+mj-ea"/>
                  <a:ea typeface="+mj-ea"/>
                </a:endParaRPr>
              </a:p>
              <a:p>
                <a:pPr>
                  <a:lnSpc>
                    <a:spcPct val="150000"/>
                  </a:lnSpc>
                </a:pPr>
                <a:r>
                  <a:rPr lang="en-US" altLang="zh-CN" sz="2000" dirty="0">
                    <a:latin typeface="+mj-ea"/>
                    <a:ea typeface="+mj-ea"/>
                  </a:rPr>
                  <a:t>         2</a:t>
                </a:r>
                <a:r>
                  <a:rPr lang="zh-CN" altLang="en-US" sz="2000" dirty="0">
                    <a:latin typeface="+mj-ea"/>
                    <a:ea typeface="+mj-ea"/>
                  </a:rPr>
                  <a:t>次：</a:t>
                </a:r>
                <a14:m>
                  <m:oMath xmlns:m="http://schemas.openxmlformats.org/officeDocument/2006/math">
                    <m:r>
                      <a:rPr lang="en-US" altLang="zh-CN" sz="2000" b="0" i="1" smtClean="0">
                        <a:latin typeface="Cambria Math" panose="02040503050406030204" pitchFamily="18" charset="0"/>
                        <a:ea typeface="+mj-ea"/>
                      </a:rPr>
                      <m:t>𝑦</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𝑎</m:t>
                    </m:r>
                    <m:sSup>
                      <m:sSupPr>
                        <m:ctrlPr>
                          <a:rPr lang="en-US" altLang="zh-CN" sz="2000" b="0" i="1" smtClean="0">
                            <a:latin typeface="Cambria Math"/>
                            <a:ea typeface="+mj-ea"/>
                          </a:rPr>
                        </m:ctrlPr>
                      </m:sSupPr>
                      <m:e>
                        <m:r>
                          <a:rPr lang="en-US" altLang="zh-CN" sz="2000" b="0" i="1" smtClean="0">
                            <a:latin typeface="Cambria Math" panose="02040503050406030204" pitchFamily="18" charset="0"/>
                            <a:ea typeface="+mj-ea"/>
                          </a:rPr>
                          <m:t>𝑥</m:t>
                        </m:r>
                      </m:e>
                      <m:sup>
                        <m:r>
                          <a:rPr lang="en-US" altLang="zh-CN" sz="2000" b="0" i="1" smtClean="0">
                            <a:latin typeface="Cambria Math" panose="02040503050406030204" pitchFamily="18" charset="0"/>
                            <a:ea typeface="+mj-ea"/>
                          </a:rPr>
                          <m:t>2</m:t>
                        </m:r>
                      </m:sup>
                    </m:sSup>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𝑏𝑥</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𝑐</m:t>
                    </m:r>
                  </m:oMath>
                </a14:m>
                <a:r>
                  <a:rPr lang="zh-CN" altLang="en-US" sz="2000" dirty="0">
                    <a:latin typeface="+mj-ea"/>
                    <a:ea typeface="+mj-ea"/>
                  </a:rPr>
                  <a:t>    </a:t>
                </a:r>
                <a:r>
                  <a:rPr lang="en-US" altLang="zh-CN" sz="2000" dirty="0">
                    <a:latin typeface="+mj-ea"/>
                    <a:ea typeface="+mj-ea"/>
                  </a:rPr>
                  <a:t>(</a:t>
                </a:r>
                <a:r>
                  <a:rPr lang="zh-CN" altLang="en-US" sz="2000" dirty="0">
                    <a:latin typeface="+mj-ea"/>
                    <a:ea typeface="+mj-ea"/>
                  </a:rPr>
                  <a:t>抛物线</a:t>
                </a:r>
                <a:r>
                  <a:rPr lang="en-US" altLang="zh-CN" sz="2000" dirty="0">
                    <a:latin typeface="+mj-ea"/>
                    <a:ea typeface="+mj-ea"/>
                  </a:rPr>
                  <a:t>)</a:t>
                </a:r>
              </a:p>
              <a:p>
                <a:pPr>
                  <a:lnSpc>
                    <a:spcPct val="150000"/>
                  </a:lnSpc>
                </a:pPr>
                <a:r>
                  <a:rPr lang="en-US" altLang="zh-CN" sz="2000" dirty="0">
                    <a:latin typeface="+mj-ea"/>
                    <a:ea typeface="+mj-ea"/>
                  </a:rPr>
                  <a:t>         n</a:t>
                </a:r>
                <a:r>
                  <a:rPr lang="zh-CN" altLang="en-US" sz="2000" dirty="0">
                    <a:latin typeface="+mj-ea"/>
                    <a:ea typeface="+mj-ea"/>
                  </a:rPr>
                  <a:t>次：</a:t>
                </a:r>
                <a14:m>
                  <m:oMath xmlns:m="http://schemas.openxmlformats.org/officeDocument/2006/math">
                    <m:r>
                      <a:rPr lang="en-US" altLang="zh-CN" sz="2000" b="0" i="1" smtClean="0">
                        <a:latin typeface="Cambria Math" panose="02040503050406030204" pitchFamily="18" charset="0"/>
                        <a:ea typeface="+mj-ea"/>
                      </a:rPr>
                      <m:t>𝑦</m:t>
                    </m:r>
                    <m:r>
                      <a:rPr lang="en-US" altLang="zh-CN" sz="2000" b="0" i="1" smtClean="0">
                        <a:latin typeface="Cambria Math" panose="02040503050406030204" pitchFamily="18" charset="0"/>
                        <a:ea typeface="+mj-ea"/>
                      </a:rPr>
                      <m:t>=</m:t>
                    </m:r>
                    <m:sSub>
                      <m:sSubPr>
                        <m:ctrlPr>
                          <a:rPr lang="en-US" altLang="zh-CN" sz="2000" b="0" i="1" smtClean="0">
                            <a:latin typeface="Cambria Math"/>
                            <a:ea typeface="+mj-ea"/>
                          </a:rPr>
                        </m:ctrlPr>
                      </m:sSubPr>
                      <m:e>
                        <m:r>
                          <a:rPr lang="en-US" altLang="zh-CN" sz="2000" b="0" i="1" smtClean="0">
                            <a:latin typeface="Cambria Math" panose="02040503050406030204" pitchFamily="18" charset="0"/>
                            <a:ea typeface="+mj-ea"/>
                          </a:rPr>
                          <m:t>𝑎</m:t>
                        </m:r>
                      </m:e>
                      <m:sub>
                        <m:r>
                          <a:rPr lang="en-US" altLang="zh-CN" sz="2000" b="0" i="1" smtClean="0">
                            <a:latin typeface="Cambria Math" panose="02040503050406030204" pitchFamily="18" charset="0"/>
                            <a:ea typeface="+mj-ea"/>
                          </a:rPr>
                          <m:t>𝑛</m:t>
                        </m:r>
                      </m:sub>
                    </m:sSub>
                    <m:sSup>
                      <m:sSupPr>
                        <m:ctrlPr>
                          <a:rPr lang="en-US" altLang="zh-CN" sz="2000" b="0" i="1" smtClean="0">
                            <a:latin typeface="Cambria Math"/>
                            <a:ea typeface="+mj-ea"/>
                          </a:rPr>
                        </m:ctrlPr>
                      </m:sSupPr>
                      <m:e>
                        <m:r>
                          <a:rPr lang="en-US" altLang="zh-CN" sz="2000" b="0" i="1" smtClean="0">
                            <a:latin typeface="Cambria Math" panose="02040503050406030204" pitchFamily="18" charset="0"/>
                            <a:ea typeface="+mj-ea"/>
                          </a:rPr>
                          <m:t>𝑥</m:t>
                        </m:r>
                      </m:e>
                      <m:sup>
                        <m:r>
                          <a:rPr lang="en-US" altLang="zh-CN" sz="2000" b="0" i="1" smtClean="0">
                            <a:latin typeface="Cambria Math" panose="02040503050406030204" pitchFamily="18" charset="0"/>
                            <a:ea typeface="+mj-ea"/>
                          </a:rPr>
                          <m:t>𝑛</m:t>
                        </m:r>
                      </m:sup>
                    </m:sSup>
                    <m:r>
                      <a:rPr lang="en-US" altLang="zh-CN" sz="2000" b="0" i="1" smtClean="0">
                        <a:latin typeface="Cambria Math" panose="02040503050406030204" pitchFamily="18" charset="0"/>
                        <a:ea typeface="+mj-ea"/>
                      </a:rPr>
                      <m:t>+</m:t>
                    </m:r>
                    <m:sSub>
                      <m:sSubPr>
                        <m:ctrlPr>
                          <a:rPr lang="en-US" altLang="zh-CN" sz="2000" b="0" i="1" smtClean="0">
                            <a:latin typeface="Cambria Math"/>
                            <a:ea typeface="+mj-ea"/>
                          </a:rPr>
                        </m:ctrlPr>
                      </m:sSubPr>
                      <m:e>
                        <m:r>
                          <a:rPr lang="en-US" altLang="zh-CN" sz="2000" b="0" i="1" smtClean="0">
                            <a:latin typeface="Cambria Math" panose="02040503050406030204" pitchFamily="18" charset="0"/>
                            <a:ea typeface="+mj-ea"/>
                          </a:rPr>
                          <m:t>𝑎</m:t>
                        </m:r>
                      </m:e>
                      <m:sub>
                        <m:r>
                          <a:rPr lang="en-US" altLang="zh-CN" sz="2000" b="0" i="1" smtClean="0">
                            <a:latin typeface="Cambria Math" panose="02040503050406030204" pitchFamily="18" charset="0"/>
                            <a:ea typeface="+mj-ea"/>
                          </a:rPr>
                          <m:t>𝑛</m:t>
                        </m:r>
                        <m:r>
                          <a:rPr lang="en-US" altLang="zh-CN" sz="2000" b="0" i="1" smtClean="0">
                            <a:latin typeface="Cambria Math" panose="02040503050406030204" pitchFamily="18" charset="0"/>
                            <a:ea typeface="+mj-ea"/>
                          </a:rPr>
                          <m:t>−1</m:t>
                        </m:r>
                      </m:sub>
                    </m:sSub>
                    <m:sSup>
                      <m:sSupPr>
                        <m:ctrlPr>
                          <a:rPr lang="en-US" altLang="zh-CN" sz="2000" b="0" i="1" smtClean="0">
                            <a:latin typeface="Cambria Math"/>
                            <a:ea typeface="+mj-ea"/>
                          </a:rPr>
                        </m:ctrlPr>
                      </m:sSupPr>
                      <m:e>
                        <m:r>
                          <a:rPr lang="en-US" altLang="zh-CN" sz="2000" b="0" i="1" smtClean="0">
                            <a:latin typeface="Cambria Math" panose="02040503050406030204" pitchFamily="18" charset="0"/>
                            <a:ea typeface="+mj-ea"/>
                          </a:rPr>
                          <m:t>𝑥</m:t>
                        </m:r>
                      </m:e>
                      <m:sup>
                        <m:r>
                          <a:rPr lang="en-US" altLang="zh-CN" sz="2000" b="0" i="1" smtClean="0">
                            <a:latin typeface="Cambria Math" panose="02040503050406030204" pitchFamily="18" charset="0"/>
                            <a:ea typeface="+mj-ea"/>
                          </a:rPr>
                          <m:t>𝑛</m:t>
                        </m:r>
                        <m:r>
                          <a:rPr lang="en-US" altLang="zh-CN" sz="2000" b="0" i="1" smtClean="0">
                            <a:latin typeface="Cambria Math" panose="02040503050406030204" pitchFamily="18" charset="0"/>
                            <a:ea typeface="+mj-ea"/>
                          </a:rPr>
                          <m:t>−1</m:t>
                        </m:r>
                      </m:sup>
                    </m:sSup>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𝑎</m:t>
                        </m:r>
                      </m:e>
                      <m:sub>
                        <m:r>
                          <a:rPr lang="en-US" altLang="zh-CN" sz="2000" b="0" i="1" smtClean="0">
                            <a:latin typeface="Cambria Math" panose="02040503050406030204" pitchFamily="18" charset="0"/>
                            <a:ea typeface="Cambria Math" panose="02040503050406030204" pitchFamily="18" charset="0"/>
                          </a:rPr>
                          <m:t>1</m:t>
                        </m:r>
                      </m:sub>
                    </m:sSub>
                    <m:r>
                      <a:rPr lang="en-US" altLang="zh-CN" sz="2000" b="0" i="1" smtClean="0">
                        <a:latin typeface="Cambria Math" panose="02040503050406030204" pitchFamily="18" charset="0"/>
                        <a:ea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𝑏</m:t>
                    </m:r>
                  </m:oMath>
                </a14:m>
                <a:endParaRPr lang="zh-CN" altLang="en-US" sz="2000" dirty="0">
                  <a:latin typeface="+mj-ea"/>
                  <a:ea typeface="+mj-ea"/>
                </a:endParaRPr>
              </a:p>
            </p:txBody>
          </p:sp>
        </mc:Choice>
        <mc:Fallback xmlns="">
          <p:sp>
            <p:nvSpPr>
              <p:cNvPr id="38" name="文本框 37">
                <a:extLst>
                  <a:ext uri="{FF2B5EF4-FFF2-40B4-BE49-F238E27FC236}">
                    <a16:creationId xmlns:a16="http://schemas.microsoft.com/office/drawing/2014/main" id="{1E7BF107-9B1A-1288-99C3-1D4423AA1019}"/>
                  </a:ext>
                </a:extLst>
              </p:cNvPr>
              <p:cNvSpPr txBox="1">
                <a:spLocks noRot="1" noChangeAspect="1" noMove="1" noResize="1" noEditPoints="1" noAdjustHandles="1" noChangeArrowheads="1" noChangeShapeType="1" noTextEdit="1"/>
              </p:cNvSpPr>
              <p:nvPr/>
            </p:nvSpPr>
            <p:spPr>
              <a:xfrm>
                <a:off x="2101244" y="3081665"/>
                <a:ext cx="6431196" cy="1884618"/>
              </a:xfrm>
              <a:prstGeom prst="rect">
                <a:avLst/>
              </a:prstGeom>
              <a:blipFill>
                <a:blip r:embed="rId2"/>
                <a:stretch>
                  <a:fillRect l="-853" b="-48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95495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a:spLocks/>
          </p:cNvSpPr>
          <p:nvPr/>
        </p:nvSpPr>
        <p:spPr>
          <a:xfrm>
            <a:off x="1691680" y="26740"/>
            <a:ext cx="7452320" cy="74481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kumimoji="1" lang="zh-CN" altLang="en-US" sz="2400" b="1" dirty="0">
                <a:latin typeface="+mj-ea"/>
                <a:ea typeface="+mj-ea"/>
              </a:rPr>
              <a:t>回归的过拟合问题</a:t>
            </a:r>
          </a:p>
        </p:txBody>
      </p:sp>
      <p:sp>
        <p:nvSpPr>
          <p:cNvPr id="5" name="Rectangle 3"/>
          <p:cNvSpPr txBox="1">
            <a:spLocks noChangeArrowheads="1"/>
          </p:cNvSpPr>
          <p:nvPr/>
        </p:nvSpPr>
        <p:spPr>
          <a:xfrm>
            <a:off x="1835696" y="843557"/>
            <a:ext cx="7056784" cy="848584"/>
          </a:xfrm>
          <a:prstGeom prst="rect">
            <a:avLst/>
          </a:prstGeom>
        </p:spPr>
        <p:txBody>
          <a:bodyPr lIns="68580" tIns="34290" rIns="68580" bIns="3429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965AB"/>
              </a:buClr>
              <a:buSzPct val="50000"/>
              <a:buNone/>
            </a:pPr>
            <a:r>
              <a:rPr lang="zh-CN" altLang="en-US" sz="1800" b="1" dirty="0">
                <a:latin typeface="Microsoft YaHei" charset="-122"/>
                <a:ea typeface="Microsoft YaHei" charset="-122"/>
              </a:rPr>
              <a:t>过拟合问题：</a:t>
            </a:r>
            <a:r>
              <a:rPr lang="zh-CN" altLang="en-US" sz="1800" dirty="0">
                <a:latin typeface="Microsoft YaHei Light" charset="-122"/>
                <a:ea typeface="Microsoft YaHei Light" charset="-122"/>
                <a:cs typeface="Microsoft YaHei Light" charset="-122"/>
              </a:rPr>
              <a:t>当模型的变量过多时，线性回归可能会出现过度拟合问题</a:t>
            </a:r>
          </a:p>
        </p:txBody>
      </p:sp>
      <mc:AlternateContent xmlns:mc="http://schemas.openxmlformats.org/markup-compatibility/2006" xmlns:a14="http://schemas.microsoft.com/office/drawing/2010/main">
        <mc:Choice Requires="a14">
          <p:sp>
            <p:nvSpPr>
              <p:cNvPr id="15" name="Rectangle 34"/>
              <p:cNvSpPr/>
              <p:nvPr/>
            </p:nvSpPr>
            <p:spPr>
              <a:xfrm>
                <a:off x="2130138" y="4155926"/>
                <a:ext cx="1937806" cy="761747"/>
              </a:xfrm>
              <a:prstGeom prst="rect">
                <a:avLst/>
              </a:prstGeom>
              <a:noFill/>
              <a:ln>
                <a:solidFill>
                  <a:srgbClr val="2665AB"/>
                </a:solidFill>
              </a:ln>
            </p:spPr>
            <p:txBody>
              <a:bodyPr wrap="square" lIns="68580" tIns="34290" rIns="68580" bIns="34290">
                <a:spAutoFit/>
              </a:bodyPr>
              <a:lstStyle/>
              <a:p>
                <a:pPr algn="just"/>
                <a:r>
                  <a:rPr lang="zh-CN" altLang="en-US" sz="1500" dirty="0">
                    <a:latin typeface="Microsoft YaHei Light" charset="-122"/>
                    <a:ea typeface="Microsoft YaHei Light" charset="-122"/>
                    <a:cs typeface="Microsoft YaHei Light" charset="-122"/>
                  </a:rPr>
                  <a:t>拟合函数  </a:t>
                </a:r>
                <a14:m>
                  <m:oMath xmlns:m="http://schemas.openxmlformats.org/officeDocument/2006/math">
                    <m:sSub>
                      <m:sSubPr>
                        <m:ctrlPr>
                          <a:rPr lang="en-US" altLang="zh-CN" sz="1500" i="1">
                            <a:latin typeface="Cambria Math"/>
                            <a:ea typeface="Microsoft YaHei Light" charset="-122"/>
                            <a:cs typeface="Microsoft YaHei Light" charset="-122"/>
                          </a:rPr>
                        </m:ctrlPr>
                      </m:sSubPr>
                      <m:e>
                        <m:r>
                          <a:rPr lang="en-US" altLang="zh-CN" sz="1500" i="1">
                            <a:latin typeface="Cambria Math" charset="0"/>
                            <a:ea typeface="Microsoft YaHei Light" charset="-122"/>
                            <a:cs typeface="Microsoft YaHei Light" charset="-122"/>
                          </a:rPr>
                          <m:t>𝑤</m:t>
                        </m:r>
                      </m:e>
                      <m:sub>
                        <m:r>
                          <a:rPr lang="en-US" altLang="zh-CN" sz="1500">
                            <a:latin typeface="Cambria Math" charset="0"/>
                            <a:ea typeface="Microsoft YaHei Light" charset="-122"/>
                            <a:cs typeface="Microsoft YaHei Light" charset="-122"/>
                          </a:rPr>
                          <m:t>0</m:t>
                        </m:r>
                      </m:sub>
                    </m:sSub>
                    <m:r>
                      <a:rPr lang="en-US" altLang="zh-CN" sz="1500">
                        <a:latin typeface="Cambria Math" charset="0"/>
                        <a:ea typeface="Microsoft YaHei Light" charset="-122"/>
                        <a:cs typeface="Microsoft YaHei Light" charset="-122"/>
                      </a:rPr>
                      <m:t>+</m:t>
                    </m:r>
                    <m:sSub>
                      <m:sSubPr>
                        <m:ctrlPr>
                          <a:rPr lang="en-US" altLang="zh-CN" sz="1500" i="1">
                            <a:latin typeface="Cambria Math"/>
                            <a:ea typeface="Microsoft YaHei Light" charset="-122"/>
                            <a:cs typeface="Microsoft YaHei Light" charset="-122"/>
                          </a:rPr>
                        </m:ctrlPr>
                      </m:sSubPr>
                      <m:e>
                        <m:r>
                          <a:rPr lang="en-US" altLang="zh-CN" sz="1500" i="1">
                            <a:latin typeface="Cambria Math" charset="0"/>
                            <a:ea typeface="Microsoft YaHei Light" charset="-122"/>
                            <a:cs typeface="Microsoft YaHei Light" charset="-122"/>
                          </a:rPr>
                          <m:t>𝑤</m:t>
                        </m:r>
                      </m:e>
                      <m:sub>
                        <m:r>
                          <a:rPr lang="en-US" altLang="zh-CN" sz="1500">
                            <a:latin typeface="Cambria Math" charset="0"/>
                            <a:ea typeface="Microsoft YaHei Light" charset="-122"/>
                            <a:cs typeface="Microsoft YaHei Light" charset="-122"/>
                          </a:rPr>
                          <m:t>1</m:t>
                        </m:r>
                      </m:sub>
                    </m:sSub>
                    <m:r>
                      <a:rPr lang="en-US" altLang="zh-CN" sz="1500" i="1">
                        <a:latin typeface="Cambria Math" charset="0"/>
                        <a:ea typeface="Microsoft YaHei Light" charset="-122"/>
                        <a:cs typeface="Microsoft YaHei Light" charset="-122"/>
                      </a:rPr>
                      <m:t>𝑥</m:t>
                    </m:r>
                  </m:oMath>
                </a14:m>
                <a:endParaRPr lang="en-US" altLang="zh-CN" sz="1500" i="1" dirty="0">
                  <a:latin typeface="Microsoft YaHei Light" charset="-122"/>
                  <a:ea typeface="Microsoft YaHei Light" charset="-122"/>
                  <a:cs typeface="Microsoft YaHei Light" charset="-122"/>
                </a:endParaRPr>
              </a:p>
              <a:p>
                <a:pPr algn="just"/>
                <a:r>
                  <a:rPr lang="zh-CN" altLang="en-US" sz="1500" dirty="0">
                    <a:latin typeface="Microsoft YaHei Light" charset="-122"/>
                    <a:ea typeface="Microsoft YaHei Light" charset="-122"/>
                    <a:cs typeface="Microsoft YaHei Light" charset="-122"/>
                  </a:rPr>
                  <a:t>欠拟合</a:t>
                </a:r>
                <a:r>
                  <a:rPr lang="en-US" altLang="zh-CN" sz="1500" dirty="0">
                    <a:latin typeface="Microsoft YaHei Light" charset="-122"/>
                    <a:ea typeface="Microsoft YaHei Light" charset="-122"/>
                    <a:cs typeface="Microsoft YaHei Light" charset="-122"/>
                  </a:rPr>
                  <a:t>,</a:t>
                </a:r>
                <a:r>
                  <a:rPr lang="zh-CN" altLang="en-US" sz="1500" dirty="0">
                    <a:latin typeface="Microsoft YaHei Light" charset="-122"/>
                    <a:ea typeface="Microsoft YaHei Light" charset="-122"/>
                    <a:cs typeface="Microsoft YaHei Light" charset="-122"/>
                  </a:rPr>
                  <a:t>高偏差，训练误差大</a:t>
                </a:r>
              </a:p>
            </p:txBody>
          </p:sp>
        </mc:Choice>
        <mc:Fallback xmlns="">
          <p:sp>
            <p:nvSpPr>
              <p:cNvPr id="15" name="Rectangle 34"/>
              <p:cNvSpPr>
                <a:spLocks noRot="1" noChangeAspect="1" noMove="1" noResize="1" noEditPoints="1" noAdjustHandles="1" noChangeArrowheads="1" noChangeShapeType="1" noTextEdit="1"/>
              </p:cNvSpPr>
              <p:nvPr/>
            </p:nvSpPr>
            <p:spPr>
              <a:xfrm>
                <a:off x="2130138" y="4155926"/>
                <a:ext cx="1937806" cy="761747"/>
              </a:xfrm>
              <a:prstGeom prst="rect">
                <a:avLst/>
              </a:prstGeom>
              <a:blipFill rotWithShape="1">
                <a:blip r:embed="rId3"/>
                <a:stretch>
                  <a:fillRect l="-1875" t="-1575" r="-2188" b="-8661"/>
                </a:stretch>
              </a:blipFill>
              <a:ln>
                <a:solidFill>
                  <a:srgbClr val="2665AB"/>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Rectangle 65"/>
              <p:cNvSpPr/>
              <p:nvPr/>
            </p:nvSpPr>
            <p:spPr>
              <a:xfrm>
                <a:off x="4355976" y="4155926"/>
                <a:ext cx="1896517" cy="530915"/>
              </a:xfrm>
              <a:prstGeom prst="rect">
                <a:avLst/>
              </a:prstGeom>
              <a:ln>
                <a:solidFill>
                  <a:srgbClr val="2665AB"/>
                </a:solidFill>
              </a:ln>
            </p:spPr>
            <p:txBody>
              <a:bodyPr wrap="square" lIns="68580" tIns="34290" rIns="68580" bIns="34290">
                <a:spAutoFit/>
              </a:bodyPr>
              <a:lstStyle/>
              <a:p>
                <a:r>
                  <a:rPr lang="zh-CN" altLang="en-US" sz="1500" dirty="0">
                    <a:latin typeface="Microsoft YaHei Light" charset="-122"/>
                    <a:ea typeface="Microsoft YaHei Light" charset="-122"/>
                    <a:cs typeface="Microsoft YaHei Light" charset="-122"/>
                  </a:rPr>
                  <a:t>拟合函数</a:t>
                </a:r>
                <a14:m>
                  <m:oMath xmlns:m="http://schemas.openxmlformats.org/officeDocument/2006/math">
                    <m:sSub>
                      <m:sSubPr>
                        <m:ctrlPr>
                          <a:rPr lang="en-US" altLang="zh-CN" sz="1500" i="1">
                            <a:latin typeface="Cambria Math"/>
                            <a:ea typeface="Microsoft YaHei Light" charset="-122"/>
                            <a:cs typeface="Microsoft YaHei Light" charset="-122"/>
                          </a:rPr>
                        </m:ctrlPr>
                      </m:sSubPr>
                      <m:e>
                        <m:r>
                          <a:rPr lang="en-US" altLang="zh-CN" sz="1500" i="1">
                            <a:latin typeface="Cambria Math" charset="0"/>
                            <a:ea typeface="Microsoft YaHei Light" charset="-122"/>
                            <a:cs typeface="Microsoft YaHei Light" charset="-122"/>
                          </a:rPr>
                          <m:t>𝑤</m:t>
                        </m:r>
                      </m:e>
                      <m:sub>
                        <m:r>
                          <a:rPr lang="en-US" altLang="zh-CN" sz="1500">
                            <a:latin typeface="Cambria Math" charset="0"/>
                            <a:ea typeface="Microsoft YaHei Light" charset="-122"/>
                            <a:cs typeface="Microsoft YaHei Light" charset="-122"/>
                          </a:rPr>
                          <m:t>0</m:t>
                        </m:r>
                      </m:sub>
                    </m:sSub>
                    <m:r>
                      <a:rPr lang="en-US" altLang="zh-CN" sz="1500">
                        <a:latin typeface="Cambria Math" charset="0"/>
                        <a:ea typeface="Microsoft YaHei Light" charset="-122"/>
                        <a:cs typeface="Microsoft YaHei Light" charset="-122"/>
                      </a:rPr>
                      <m:t>+</m:t>
                    </m:r>
                    <m:sSub>
                      <m:sSubPr>
                        <m:ctrlPr>
                          <a:rPr lang="en-US" altLang="zh-CN" sz="1500" i="1">
                            <a:latin typeface="Cambria Math"/>
                            <a:ea typeface="Microsoft YaHei Light" charset="-122"/>
                            <a:cs typeface="Microsoft YaHei Light" charset="-122"/>
                          </a:rPr>
                        </m:ctrlPr>
                      </m:sSubPr>
                      <m:e>
                        <m:r>
                          <a:rPr lang="en-US" altLang="zh-CN" sz="1500" i="1">
                            <a:latin typeface="Cambria Math" charset="0"/>
                            <a:ea typeface="Microsoft YaHei Light" charset="-122"/>
                            <a:cs typeface="Microsoft YaHei Light" charset="-122"/>
                          </a:rPr>
                          <m:t>𝑤</m:t>
                        </m:r>
                      </m:e>
                      <m:sub>
                        <m:r>
                          <a:rPr lang="en-US" altLang="zh-CN" sz="1500">
                            <a:latin typeface="Cambria Math" charset="0"/>
                            <a:ea typeface="Microsoft YaHei Light" charset="-122"/>
                            <a:cs typeface="Microsoft YaHei Light" charset="-122"/>
                          </a:rPr>
                          <m:t>1</m:t>
                        </m:r>
                      </m:sub>
                    </m:sSub>
                    <m:r>
                      <a:rPr lang="en-US" altLang="zh-CN" sz="1500" i="1">
                        <a:latin typeface="Cambria Math" charset="0"/>
                        <a:ea typeface="Microsoft YaHei Light" charset="-122"/>
                        <a:cs typeface="Microsoft YaHei Light" charset="-122"/>
                      </a:rPr>
                      <m:t>𝑥</m:t>
                    </m:r>
                    <m:r>
                      <a:rPr lang="en-US" altLang="zh-CN" sz="1500">
                        <a:latin typeface="Cambria Math" charset="0"/>
                        <a:ea typeface="Microsoft YaHei Light" charset="-122"/>
                        <a:cs typeface="Microsoft YaHei Light" charset="-122"/>
                      </a:rPr>
                      <m:t>+</m:t>
                    </m:r>
                    <m:sSub>
                      <m:sSubPr>
                        <m:ctrlPr>
                          <a:rPr lang="en-US" altLang="zh-CN" sz="1500" i="1">
                            <a:latin typeface="Cambria Math"/>
                            <a:ea typeface="Microsoft YaHei Light" charset="-122"/>
                            <a:cs typeface="Microsoft YaHei Light" charset="-122"/>
                          </a:rPr>
                        </m:ctrlPr>
                      </m:sSubPr>
                      <m:e>
                        <m:r>
                          <a:rPr lang="en-US" altLang="zh-CN" sz="1500" i="1">
                            <a:latin typeface="Cambria Math" charset="0"/>
                            <a:ea typeface="Microsoft YaHei Light" charset="-122"/>
                            <a:cs typeface="Microsoft YaHei Light" charset="-122"/>
                          </a:rPr>
                          <m:t>𝑤</m:t>
                        </m:r>
                      </m:e>
                      <m:sub>
                        <m:r>
                          <a:rPr lang="en-US" altLang="zh-CN" sz="1500">
                            <a:latin typeface="Cambria Math" charset="0"/>
                            <a:ea typeface="Microsoft YaHei Light" charset="-122"/>
                            <a:cs typeface="Microsoft YaHei Light" charset="-122"/>
                          </a:rPr>
                          <m:t>2</m:t>
                        </m:r>
                      </m:sub>
                    </m:sSub>
                    <m:sSup>
                      <m:sSupPr>
                        <m:ctrlPr>
                          <a:rPr lang="en-US" altLang="zh-CN" sz="1500" i="1">
                            <a:latin typeface="Cambria Math"/>
                            <a:ea typeface="Microsoft YaHei Light" charset="-122"/>
                            <a:cs typeface="Microsoft YaHei Light" charset="-122"/>
                          </a:rPr>
                        </m:ctrlPr>
                      </m:sSupPr>
                      <m:e>
                        <m:r>
                          <a:rPr lang="en-US" altLang="zh-CN" sz="1500" i="1">
                            <a:latin typeface="Cambria Math" charset="0"/>
                            <a:ea typeface="Microsoft YaHei Light" charset="-122"/>
                            <a:cs typeface="Microsoft YaHei Light" charset="-122"/>
                          </a:rPr>
                          <m:t>𝑥</m:t>
                        </m:r>
                      </m:e>
                      <m:sup>
                        <m:r>
                          <a:rPr lang="en-US" altLang="zh-CN" sz="1500">
                            <a:latin typeface="Cambria Math" charset="0"/>
                            <a:ea typeface="Microsoft YaHei Light" charset="-122"/>
                            <a:cs typeface="Microsoft YaHei Light" charset="-122"/>
                          </a:rPr>
                          <m:t>2</m:t>
                        </m:r>
                      </m:sup>
                    </m:sSup>
                  </m:oMath>
                </a14:m>
                <a:r>
                  <a:rPr lang="zh-CN" altLang="en-US" sz="1500" dirty="0">
                    <a:latin typeface="Microsoft YaHei Light" charset="-122"/>
                    <a:ea typeface="Microsoft YaHei Light" charset="-122"/>
                    <a:cs typeface="Microsoft YaHei Light" charset="-122"/>
                  </a:rPr>
                  <a:t>：拟合得很好</a:t>
                </a:r>
              </a:p>
            </p:txBody>
          </p:sp>
        </mc:Choice>
        <mc:Fallback xmlns="">
          <p:sp>
            <p:nvSpPr>
              <p:cNvPr id="35" name="Rectangle 65"/>
              <p:cNvSpPr>
                <a:spLocks noRot="1" noChangeAspect="1" noMove="1" noResize="1" noEditPoints="1" noAdjustHandles="1" noChangeArrowheads="1" noChangeShapeType="1" noTextEdit="1"/>
              </p:cNvSpPr>
              <p:nvPr/>
            </p:nvSpPr>
            <p:spPr>
              <a:xfrm>
                <a:off x="4355976" y="4155926"/>
                <a:ext cx="1896517" cy="530915"/>
              </a:xfrm>
              <a:prstGeom prst="rect">
                <a:avLst/>
              </a:prstGeom>
              <a:blipFill rotWithShape="1">
                <a:blip r:embed="rId4"/>
                <a:stretch>
                  <a:fillRect l="-2236" t="-2247" b="-12360"/>
                </a:stretch>
              </a:blipFill>
              <a:ln>
                <a:solidFill>
                  <a:srgbClr val="2665AB"/>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Rectangle 66"/>
              <p:cNvSpPr/>
              <p:nvPr/>
            </p:nvSpPr>
            <p:spPr>
              <a:xfrm>
                <a:off x="6372200" y="4160866"/>
                <a:ext cx="2664296" cy="761747"/>
              </a:xfrm>
              <a:prstGeom prst="rect">
                <a:avLst/>
              </a:prstGeom>
              <a:ln>
                <a:solidFill>
                  <a:srgbClr val="2665AB"/>
                </a:solidFill>
              </a:ln>
            </p:spPr>
            <p:txBody>
              <a:bodyPr wrap="square" lIns="68580" tIns="34290" rIns="68580" bIns="34290">
                <a:spAutoFit/>
              </a:bodyPr>
              <a:lstStyle/>
              <a:p>
                <a:r>
                  <a:rPr lang="zh-CN" altLang="en-US" sz="1500" dirty="0">
                    <a:latin typeface="Microsoft YaHei Light" charset="-122"/>
                    <a:ea typeface="Microsoft YaHei Light" charset="-122"/>
                    <a:cs typeface="Microsoft YaHei Light" charset="-122"/>
                  </a:rPr>
                  <a:t>拟合函数</a:t>
                </a:r>
                <a14:m>
                  <m:oMath xmlns:m="http://schemas.openxmlformats.org/officeDocument/2006/math">
                    <m:sSub>
                      <m:sSubPr>
                        <m:ctrlPr>
                          <a:rPr lang="en-US" altLang="zh-CN" sz="1500" i="1">
                            <a:latin typeface="Cambria Math"/>
                            <a:ea typeface="Microsoft YaHei Light" charset="-122"/>
                            <a:cs typeface="Microsoft YaHei Light" charset="-122"/>
                          </a:rPr>
                        </m:ctrlPr>
                      </m:sSubPr>
                      <m:e>
                        <m:r>
                          <a:rPr lang="en-US" altLang="zh-CN" sz="1500" i="1">
                            <a:latin typeface="Cambria Math" charset="0"/>
                            <a:ea typeface="Microsoft YaHei Light" charset="-122"/>
                            <a:cs typeface="Microsoft YaHei Light" charset="-122"/>
                          </a:rPr>
                          <m:t>𝑤</m:t>
                        </m:r>
                      </m:e>
                      <m:sub>
                        <m:r>
                          <a:rPr lang="en-US" altLang="zh-CN" sz="1500">
                            <a:latin typeface="Cambria Math" charset="0"/>
                            <a:ea typeface="Microsoft YaHei Light" charset="-122"/>
                            <a:cs typeface="Microsoft YaHei Light" charset="-122"/>
                          </a:rPr>
                          <m:t>0</m:t>
                        </m:r>
                      </m:sub>
                    </m:sSub>
                    <m:r>
                      <a:rPr lang="en-US" altLang="zh-CN" sz="1500">
                        <a:latin typeface="Cambria Math" charset="0"/>
                        <a:ea typeface="Microsoft YaHei Light" charset="-122"/>
                        <a:cs typeface="Microsoft YaHei Light" charset="-122"/>
                      </a:rPr>
                      <m:t>+</m:t>
                    </m:r>
                    <m:sSub>
                      <m:sSubPr>
                        <m:ctrlPr>
                          <a:rPr lang="en-US" altLang="zh-CN" sz="1500" i="1">
                            <a:latin typeface="Cambria Math"/>
                            <a:ea typeface="Microsoft YaHei Light" charset="-122"/>
                            <a:cs typeface="Microsoft YaHei Light" charset="-122"/>
                          </a:rPr>
                        </m:ctrlPr>
                      </m:sSubPr>
                      <m:e>
                        <m:r>
                          <a:rPr lang="en-US" altLang="zh-CN" sz="1500" i="1">
                            <a:latin typeface="Cambria Math" charset="0"/>
                            <a:ea typeface="Microsoft YaHei Light" charset="-122"/>
                            <a:cs typeface="Microsoft YaHei Light" charset="-122"/>
                          </a:rPr>
                          <m:t>𝑤</m:t>
                        </m:r>
                      </m:e>
                      <m:sub>
                        <m:r>
                          <a:rPr lang="en-US" altLang="zh-CN" sz="1500">
                            <a:latin typeface="Cambria Math" charset="0"/>
                            <a:ea typeface="Microsoft YaHei Light" charset="-122"/>
                            <a:cs typeface="Microsoft YaHei Light" charset="-122"/>
                          </a:rPr>
                          <m:t>1</m:t>
                        </m:r>
                      </m:sub>
                    </m:sSub>
                    <m:r>
                      <a:rPr lang="en-US" altLang="zh-CN" sz="1500" i="1">
                        <a:latin typeface="Cambria Math" charset="0"/>
                        <a:ea typeface="Microsoft YaHei Light" charset="-122"/>
                        <a:cs typeface="Microsoft YaHei Light" charset="-122"/>
                      </a:rPr>
                      <m:t>𝑥</m:t>
                    </m:r>
                    <m:r>
                      <a:rPr lang="en-US" altLang="zh-CN" sz="1500">
                        <a:latin typeface="Cambria Math" charset="0"/>
                        <a:ea typeface="Microsoft YaHei Light" charset="-122"/>
                        <a:cs typeface="Microsoft YaHei Light" charset="-122"/>
                      </a:rPr>
                      <m:t>+</m:t>
                    </m:r>
                    <m:sSub>
                      <m:sSubPr>
                        <m:ctrlPr>
                          <a:rPr lang="en-US" altLang="zh-CN" sz="1500" i="1">
                            <a:latin typeface="Cambria Math"/>
                            <a:ea typeface="Microsoft YaHei Light" charset="-122"/>
                            <a:cs typeface="Microsoft YaHei Light" charset="-122"/>
                          </a:rPr>
                        </m:ctrlPr>
                      </m:sSubPr>
                      <m:e>
                        <m:r>
                          <a:rPr lang="en-US" altLang="zh-CN" sz="1500" i="1">
                            <a:latin typeface="Cambria Math" charset="0"/>
                            <a:ea typeface="Microsoft YaHei Light" charset="-122"/>
                            <a:cs typeface="Microsoft YaHei Light" charset="-122"/>
                          </a:rPr>
                          <m:t>𝑤</m:t>
                        </m:r>
                      </m:e>
                      <m:sub>
                        <m:r>
                          <a:rPr lang="en-US" altLang="zh-CN" sz="1500">
                            <a:latin typeface="Cambria Math" charset="0"/>
                            <a:ea typeface="Microsoft YaHei Light" charset="-122"/>
                            <a:cs typeface="Microsoft YaHei Light" charset="-122"/>
                          </a:rPr>
                          <m:t>2</m:t>
                        </m:r>
                      </m:sub>
                    </m:sSub>
                    <m:sSup>
                      <m:sSupPr>
                        <m:ctrlPr>
                          <a:rPr lang="en-US" altLang="zh-CN" sz="1500" i="1">
                            <a:latin typeface="Cambria Math"/>
                            <a:ea typeface="Microsoft YaHei Light" charset="-122"/>
                            <a:cs typeface="Microsoft YaHei Light" charset="-122"/>
                          </a:rPr>
                        </m:ctrlPr>
                      </m:sSupPr>
                      <m:e>
                        <m:r>
                          <a:rPr lang="en-US" altLang="zh-CN" sz="1500" i="1">
                            <a:latin typeface="Cambria Math" charset="0"/>
                            <a:ea typeface="Microsoft YaHei Light" charset="-122"/>
                            <a:cs typeface="Microsoft YaHei Light" charset="-122"/>
                          </a:rPr>
                          <m:t>𝑥</m:t>
                        </m:r>
                      </m:e>
                      <m:sup>
                        <m:r>
                          <a:rPr lang="en-US" altLang="zh-CN" sz="1500">
                            <a:latin typeface="Cambria Math" charset="0"/>
                            <a:ea typeface="Microsoft YaHei Light" charset="-122"/>
                            <a:cs typeface="Microsoft YaHei Light" charset="-122"/>
                          </a:rPr>
                          <m:t>2</m:t>
                        </m:r>
                      </m:sup>
                    </m:sSup>
                    <m:r>
                      <a:rPr lang="en-US" altLang="zh-CN" sz="1500">
                        <a:latin typeface="Cambria Math" charset="0"/>
                        <a:ea typeface="Microsoft YaHei Light" charset="-122"/>
                        <a:cs typeface="Microsoft YaHei Light" charset="-122"/>
                      </a:rPr>
                      <m:t>+</m:t>
                    </m:r>
                    <m:sSub>
                      <m:sSubPr>
                        <m:ctrlPr>
                          <a:rPr lang="en-US" altLang="zh-CN" sz="1500" i="1">
                            <a:latin typeface="Cambria Math"/>
                            <a:ea typeface="Microsoft YaHei Light" charset="-122"/>
                            <a:cs typeface="Microsoft YaHei Light" charset="-122"/>
                          </a:rPr>
                        </m:ctrlPr>
                      </m:sSubPr>
                      <m:e>
                        <m:r>
                          <a:rPr lang="en-US" altLang="zh-CN" sz="1500" i="1">
                            <a:latin typeface="Cambria Math" charset="0"/>
                            <a:ea typeface="Microsoft YaHei Light" charset="-122"/>
                            <a:cs typeface="Microsoft YaHei Light" charset="-122"/>
                          </a:rPr>
                          <m:t>𝑤</m:t>
                        </m:r>
                      </m:e>
                      <m:sub>
                        <m:r>
                          <a:rPr lang="en-US" altLang="zh-CN" sz="1500">
                            <a:latin typeface="Cambria Math" charset="0"/>
                            <a:ea typeface="Microsoft YaHei Light" charset="-122"/>
                            <a:cs typeface="Microsoft YaHei Light" charset="-122"/>
                          </a:rPr>
                          <m:t>3</m:t>
                        </m:r>
                      </m:sub>
                    </m:sSub>
                    <m:sSup>
                      <m:sSupPr>
                        <m:ctrlPr>
                          <a:rPr lang="en-US" altLang="zh-CN" sz="1500" i="1">
                            <a:latin typeface="Cambria Math"/>
                            <a:ea typeface="Microsoft YaHei Light" charset="-122"/>
                            <a:cs typeface="Microsoft YaHei Light" charset="-122"/>
                          </a:rPr>
                        </m:ctrlPr>
                      </m:sSupPr>
                      <m:e>
                        <m:r>
                          <a:rPr lang="en-US" altLang="zh-CN" sz="1500" i="1">
                            <a:latin typeface="Cambria Math" charset="0"/>
                            <a:ea typeface="Microsoft YaHei Light" charset="-122"/>
                            <a:cs typeface="Microsoft YaHei Light" charset="-122"/>
                          </a:rPr>
                          <m:t>𝑥</m:t>
                        </m:r>
                      </m:e>
                      <m:sup>
                        <m:r>
                          <a:rPr lang="en-US" altLang="zh-CN" sz="1500">
                            <a:latin typeface="Cambria Math" charset="0"/>
                            <a:ea typeface="Microsoft YaHei Light" charset="-122"/>
                            <a:cs typeface="Microsoft YaHei Light" charset="-122"/>
                          </a:rPr>
                          <m:t>3</m:t>
                        </m:r>
                      </m:sup>
                    </m:sSup>
                    <m:r>
                      <a:rPr lang="en-US" altLang="zh-CN" sz="1500">
                        <a:latin typeface="Cambria Math" charset="0"/>
                        <a:ea typeface="Microsoft YaHei Light" charset="-122"/>
                        <a:cs typeface="Microsoft YaHei Light" charset="-122"/>
                      </a:rPr>
                      <m:t>+</m:t>
                    </m:r>
                    <m:sSub>
                      <m:sSubPr>
                        <m:ctrlPr>
                          <a:rPr lang="en-US" altLang="zh-CN" sz="1500" i="1">
                            <a:latin typeface="Cambria Math"/>
                            <a:ea typeface="Microsoft YaHei Light" charset="-122"/>
                            <a:cs typeface="Microsoft YaHei Light" charset="-122"/>
                          </a:rPr>
                        </m:ctrlPr>
                      </m:sSubPr>
                      <m:e>
                        <m:r>
                          <a:rPr lang="en-US" altLang="zh-CN" sz="1500" i="1">
                            <a:latin typeface="Cambria Math" charset="0"/>
                            <a:ea typeface="Microsoft YaHei Light" charset="-122"/>
                            <a:cs typeface="Microsoft YaHei Light" charset="-122"/>
                          </a:rPr>
                          <m:t>𝑤</m:t>
                        </m:r>
                      </m:e>
                      <m:sub>
                        <m:r>
                          <a:rPr lang="en-US" altLang="zh-CN" sz="1500">
                            <a:latin typeface="Cambria Math" charset="0"/>
                            <a:ea typeface="Microsoft YaHei Light" charset="-122"/>
                            <a:cs typeface="Microsoft YaHei Light" charset="-122"/>
                          </a:rPr>
                          <m:t>4</m:t>
                        </m:r>
                      </m:sub>
                    </m:sSub>
                    <m:sSup>
                      <m:sSupPr>
                        <m:ctrlPr>
                          <a:rPr lang="en-US" altLang="zh-CN" sz="1500" i="1">
                            <a:latin typeface="Cambria Math"/>
                            <a:ea typeface="Microsoft YaHei Light" charset="-122"/>
                            <a:cs typeface="Microsoft YaHei Light" charset="-122"/>
                          </a:rPr>
                        </m:ctrlPr>
                      </m:sSupPr>
                      <m:e>
                        <m:r>
                          <a:rPr lang="en-US" altLang="zh-CN" sz="1500" i="1">
                            <a:latin typeface="Cambria Math" charset="0"/>
                            <a:ea typeface="Microsoft YaHei Light" charset="-122"/>
                            <a:cs typeface="Microsoft YaHei Light" charset="-122"/>
                          </a:rPr>
                          <m:t>𝑥</m:t>
                        </m:r>
                      </m:e>
                      <m:sup>
                        <m:r>
                          <a:rPr lang="en-US" altLang="zh-CN" sz="1500">
                            <a:latin typeface="Cambria Math" charset="0"/>
                            <a:ea typeface="Microsoft YaHei Light" charset="-122"/>
                            <a:cs typeface="Microsoft YaHei Light" charset="-122"/>
                          </a:rPr>
                          <m:t>4</m:t>
                        </m:r>
                      </m:sup>
                    </m:sSup>
                  </m:oMath>
                </a14:m>
                <a:r>
                  <a:rPr lang="zh-CN" altLang="en-US" sz="1500" dirty="0">
                    <a:latin typeface="Microsoft YaHei Light" charset="-122"/>
                    <a:ea typeface="Microsoft YaHei Light" charset="-122"/>
                    <a:cs typeface="Microsoft YaHei Light" charset="-122"/>
                  </a:rPr>
                  <a:t>：过度拟合 高方差，泛化能力差</a:t>
                </a:r>
              </a:p>
            </p:txBody>
          </p:sp>
        </mc:Choice>
        <mc:Fallback xmlns="">
          <p:sp>
            <p:nvSpPr>
              <p:cNvPr id="36" name="Rectangle 66"/>
              <p:cNvSpPr>
                <a:spLocks noRot="1" noChangeAspect="1" noMove="1" noResize="1" noEditPoints="1" noAdjustHandles="1" noChangeArrowheads="1" noChangeShapeType="1" noTextEdit="1"/>
              </p:cNvSpPr>
              <p:nvPr/>
            </p:nvSpPr>
            <p:spPr>
              <a:xfrm>
                <a:off x="6372200" y="4160866"/>
                <a:ext cx="2664296" cy="761747"/>
              </a:xfrm>
              <a:prstGeom prst="rect">
                <a:avLst/>
              </a:prstGeom>
              <a:blipFill rotWithShape="1">
                <a:blip r:embed="rId5"/>
                <a:stretch>
                  <a:fillRect l="-1367" t="-1575" b="-8661"/>
                </a:stretch>
              </a:blipFill>
              <a:ln>
                <a:solidFill>
                  <a:srgbClr val="2665AB"/>
                </a:solidFill>
              </a:ln>
            </p:spPr>
            <p:txBody>
              <a:bodyPr/>
              <a:lstStyle/>
              <a:p>
                <a:r>
                  <a:rPr lang="zh-CN" altLang="en-US">
                    <a:noFill/>
                  </a:rPr>
                  <a:t> </a:t>
                </a:r>
              </a:p>
            </p:txBody>
          </p:sp>
        </mc:Fallback>
      </mc:AlternateContent>
      <p:grpSp>
        <p:nvGrpSpPr>
          <p:cNvPr id="2" name="组合 1"/>
          <p:cNvGrpSpPr/>
          <p:nvPr/>
        </p:nvGrpSpPr>
        <p:grpSpPr>
          <a:xfrm>
            <a:off x="1835696" y="2322471"/>
            <a:ext cx="2046622" cy="1648661"/>
            <a:chOff x="782201" y="2795297"/>
            <a:chExt cx="2432534" cy="2271255"/>
          </a:xfrm>
        </p:grpSpPr>
        <p:cxnSp>
          <p:nvCxnSpPr>
            <p:cNvPr id="6" name="Straight Connector 2"/>
            <p:cNvCxnSpPr/>
            <p:nvPr/>
          </p:nvCxnSpPr>
          <p:spPr>
            <a:xfrm>
              <a:off x="1365157" y="2985175"/>
              <a:ext cx="0" cy="162018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12"/>
            <p:cNvCxnSpPr/>
            <p:nvPr/>
          </p:nvCxnSpPr>
          <p:spPr>
            <a:xfrm>
              <a:off x="1365158" y="4598808"/>
              <a:ext cx="1849577" cy="654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6"/>
            <p:cNvSpPr/>
            <p:nvPr/>
          </p:nvSpPr>
          <p:spPr>
            <a:xfrm>
              <a:off x="1594555" y="4308331"/>
              <a:ext cx="81000" cy="81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9" name="Oval 28"/>
            <p:cNvSpPr/>
            <p:nvPr/>
          </p:nvSpPr>
          <p:spPr>
            <a:xfrm>
              <a:off x="1837591" y="3876283"/>
              <a:ext cx="81000" cy="81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0" name="Oval 29"/>
            <p:cNvSpPr/>
            <p:nvPr/>
          </p:nvSpPr>
          <p:spPr>
            <a:xfrm>
              <a:off x="2107621" y="3498241"/>
              <a:ext cx="81000" cy="81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1" name="Oval 30"/>
            <p:cNvSpPr/>
            <p:nvPr/>
          </p:nvSpPr>
          <p:spPr>
            <a:xfrm>
              <a:off x="2458651" y="3282217"/>
              <a:ext cx="81000" cy="81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2" name="Oval 31"/>
            <p:cNvSpPr/>
            <p:nvPr/>
          </p:nvSpPr>
          <p:spPr>
            <a:xfrm>
              <a:off x="2998711" y="3255205"/>
              <a:ext cx="81000" cy="81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3" name="Freeform 7"/>
            <p:cNvSpPr/>
            <p:nvPr/>
          </p:nvSpPr>
          <p:spPr>
            <a:xfrm rot="900000">
              <a:off x="1629843" y="2795297"/>
              <a:ext cx="1300706" cy="1900480"/>
            </a:xfrm>
            <a:custGeom>
              <a:avLst/>
              <a:gdLst>
                <a:gd name="connsiteX0" fmla="*/ 0 w 2117558"/>
                <a:gd name="connsiteY0" fmla="*/ 2053390 h 2053390"/>
                <a:gd name="connsiteX1" fmla="*/ 2117558 w 2117558"/>
                <a:gd name="connsiteY1" fmla="*/ 0 h 2053390"/>
              </a:gdLst>
              <a:ahLst/>
              <a:cxnLst>
                <a:cxn ang="0">
                  <a:pos x="connsiteX0" y="connsiteY0"/>
                </a:cxn>
                <a:cxn ang="0">
                  <a:pos x="connsiteX1" y="connsiteY1"/>
                </a:cxn>
              </a:cxnLst>
              <a:rect l="l" t="t" r="r" b="b"/>
              <a:pathLst>
                <a:path w="2117558" h="2053390">
                  <a:moveTo>
                    <a:pt x="0" y="2053390"/>
                  </a:moveTo>
                  <a:lnTo>
                    <a:pt x="2117558" y="0"/>
                  </a:lnTo>
                </a:path>
              </a:pathLst>
            </a:custGeom>
            <a:noFill/>
            <a:ln w="31750">
              <a:solidFill>
                <a:srgbClr val="94202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4" name="Rectangle 9"/>
            <p:cNvSpPr/>
            <p:nvPr/>
          </p:nvSpPr>
          <p:spPr>
            <a:xfrm>
              <a:off x="782201" y="3567094"/>
              <a:ext cx="523220" cy="300083"/>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房价</a:t>
              </a:r>
            </a:p>
          </p:txBody>
        </p:sp>
        <p:sp>
          <p:nvSpPr>
            <p:cNvPr id="38" name="Rectangle 33"/>
            <p:cNvSpPr/>
            <p:nvPr/>
          </p:nvSpPr>
          <p:spPr>
            <a:xfrm>
              <a:off x="1951690" y="4766469"/>
              <a:ext cx="907941" cy="300083"/>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房屋面积</a:t>
              </a:r>
            </a:p>
          </p:txBody>
        </p:sp>
      </p:grpSp>
      <p:grpSp>
        <p:nvGrpSpPr>
          <p:cNvPr id="3" name="组合 2"/>
          <p:cNvGrpSpPr/>
          <p:nvPr/>
        </p:nvGrpSpPr>
        <p:grpSpPr>
          <a:xfrm>
            <a:off x="4067944" y="2204354"/>
            <a:ext cx="2205662" cy="1789898"/>
            <a:chOff x="3430759" y="2998268"/>
            <a:chExt cx="2421686" cy="2071820"/>
          </a:xfrm>
        </p:grpSpPr>
        <p:grpSp>
          <p:nvGrpSpPr>
            <p:cNvPr id="16" name="Group 13"/>
            <p:cNvGrpSpPr/>
            <p:nvPr/>
          </p:nvGrpSpPr>
          <p:grpSpPr>
            <a:xfrm>
              <a:off x="4002868" y="2998268"/>
              <a:ext cx="1849577" cy="1620180"/>
              <a:chOff x="4791831" y="332716"/>
              <a:chExt cx="2466103" cy="2160240"/>
            </a:xfrm>
          </p:grpSpPr>
          <p:cxnSp>
            <p:nvCxnSpPr>
              <p:cNvPr id="17" name="Straight Connector 36"/>
              <p:cNvCxnSpPr/>
              <p:nvPr/>
            </p:nvCxnSpPr>
            <p:spPr>
              <a:xfrm>
                <a:off x="4791831" y="332716"/>
                <a:ext cx="0" cy="21602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37"/>
              <p:cNvCxnSpPr/>
              <p:nvPr/>
            </p:nvCxnSpPr>
            <p:spPr>
              <a:xfrm>
                <a:off x="4791831" y="2484227"/>
                <a:ext cx="2466103" cy="87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38"/>
              <p:cNvSpPr/>
              <p:nvPr/>
            </p:nvSpPr>
            <p:spPr>
              <a:xfrm>
                <a:off x="5097694" y="2096924"/>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20" name="Oval 39"/>
              <p:cNvSpPr/>
              <p:nvPr/>
            </p:nvSpPr>
            <p:spPr>
              <a:xfrm>
                <a:off x="5421742" y="1520860"/>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21" name="Oval 40"/>
              <p:cNvSpPr/>
              <p:nvPr/>
            </p:nvSpPr>
            <p:spPr>
              <a:xfrm>
                <a:off x="5781782" y="1016804"/>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22" name="Oval 41"/>
              <p:cNvSpPr/>
              <p:nvPr/>
            </p:nvSpPr>
            <p:spPr>
              <a:xfrm>
                <a:off x="6249822" y="728772"/>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23" name="Oval 42"/>
              <p:cNvSpPr/>
              <p:nvPr/>
            </p:nvSpPr>
            <p:spPr>
              <a:xfrm>
                <a:off x="6969902" y="692756"/>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24" name="Freeform 15"/>
            <p:cNvSpPr/>
            <p:nvPr/>
          </p:nvSpPr>
          <p:spPr>
            <a:xfrm>
              <a:off x="4283146" y="3257554"/>
              <a:ext cx="1522487" cy="1240076"/>
            </a:xfrm>
            <a:custGeom>
              <a:avLst/>
              <a:gdLst>
                <a:gd name="connsiteX0" fmla="*/ 0 w 2104373"/>
                <a:gd name="connsiteY0" fmla="*/ 1653435 h 1653435"/>
                <a:gd name="connsiteX1" fmla="*/ 576197 w 2104373"/>
                <a:gd name="connsiteY1" fmla="*/ 438410 h 1653435"/>
                <a:gd name="connsiteX2" fmla="*/ 2104373 w 2104373"/>
                <a:gd name="connsiteY2" fmla="*/ 0 h 1653435"/>
              </a:gdLst>
              <a:ahLst/>
              <a:cxnLst>
                <a:cxn ang="0">
                  <a:pos x="connsiteX0" y="connsiteY0"/>
                </a:cxn>
                <a:cxn ang="0">
                  <a:pos x="connsiteX1" y="connsiteY1"/>
                </a:cxn>
                <a:cxn ang="0">
                  <a:pos x="connsiteX2" y="connsiteY2"/>
                </a:cxn>
              </a:cxnLst>
              <a:rect l="l" t="t" r="r" b="b"/>
              <a:pathLst>
                <a:path w="2104373" h="1653435">
                  <a:moveTo>
                    <a:pt x="0" y="1653435"/>
                  </a:moveTo>
                  <a:cubicBezTo>
                    <a:pt x="112734" y="1183708"/>
                    <a:pt x="225468" y="713982"/>
                    <a:pt x="576197" y="438410"/>
                  </a:cubicBezTo>
                  <a:cubicBezTo>
                    <a:pt x="926926" y="162838"/>
                    <a:pt x="1791222" y="62630"/>
                    <a:pt x="2104373" y="0"/>
                  </a:cubicBezTo>
                </a:path>
              </a:pathLst>
            </a:custGeom>
            <a:noFill/>
            <a:ln w="31750">
              <a:solidFill>
                <a:srgbClr val="94202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25" name="Rectangle 45"/>
            <p:cNvSpPr/>
            <p:nvPr/>
          </p:nvSpPr>
          <p:spPr>
            <a:xfrm>
              <a:off x="3430759" y="3561150"/>
              <a:ext cx="523220" cy="300083"/>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房价</a:t>
              </a:r>
            </a:p>
          </p:txBody>
        </p:sp>
        <p:sp>
          <p:nvSpPr>
            <p:cNvPr id="39" name="Rectangle 43"/>
            <p:cNvSpPr/>
            <p:nvPr/>
          </p:nvSpPr>
          <p:spPr>
            <a:xfrm>
              <a:off x="4510879" y="4770005"/>
              <a:ext cx="907941" cy="300083"/>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房屋面积</a:t>
              </a:r>
            </a:p>
          </p:txBody>
        </p:sp>
      </p:grpSp>
      <p:grpSp>
        <p:nvGrpSpPr>
          <p:cNvPr id="42" name="组合 41"/>
          <p:cNvGrpSpPr/>
          <p:nvPr/>
        </p:nvGrpSpPr>
        <p:grpSpPr>
          <a:xfrm>
            <a:off x="6481651" y="2211710"/>
            <a:ext cx="2266813" cy="1800200"/>
            <a:chOff x="6348389" y="2998268"/>
            <a:chExt cx="2458122" cy="2071820"/>
          </a:xfrm>
        </p:grpSpPr>
        <p:sp>
          <p:nvSpPr>
            <p:cNvPr id="26" name="Rectangle 46"/>
            <p:cNvSpPr/>
            <p:nvPr/>
          </p:nvSpPr>
          <p:spPr>
            <a:xfrm>
              <a:off x="6348389" y="3564723"/>
              <a:ext cx="523220" cy="300083"/>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房价</a:t>
              </a:r>
            </a:p>
          </p:txBody>
        </p:sp>
        <p:grpSp>
          <p:nvGrpSpPr>
            <p:cNvPr id="27" name="Group 47"/>
            <p:cNvGrpSpPr/>
            <p:nvPr/>
          </p:nvGrpSpPr>
          <p:grpSpPr>
            <a:xfrm>
              <a:off x="6941149" y="2998268"/>
              <a:ext cx="1849577" cy="1620180"/>
              <a:chOff x="4791831" y="332716"/>
              <a:chExt cx="2466103" cy="2160240"/>
            </a:xfrm>
          </p:grpSpPr>
          <p:cxnSp>
            <p:nvCxnSpPr>
              <p:cNvPr id="28" name="Straight Connector 48"/>
              <p:cNvCxnSpPr/>
              <p:nvPr/>
            </p:nvCxnSpPr>
            <p:spPr>
              <a:xfrm>
                <a:off x="4791831" y="332716"/>
                <a:ext cx="0" cy="21602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49"/>
              <p:cNvCxnSpPr/>
              <p:nvPr/>
            </p:nvCxnSpPr>
            <p:spPr>
              <a:xfrm>
                <a:off x="4791831" y="2484227"/>
                <a:ext cx="2466103" cy="872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50"/>
              <p:cNvSpPr/>
              <p:nvPr/>
            </p:nvSpPr>
            <p:spPr>
              <a:xfrm>
                <a:off x="5097694" y="2096924"/>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31" name="Oval 51"/>
              <p:cNvSpPr/>
              <p:nvPr/>
            </p:nvSpPr>
            <p:spPr>
              <a:xfrm>
                <a:off x="5421742" y="1520860"/>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32" name="Oval 52"/>
              <p:cNvSpPr/>
              <p:nvPr/>
            </p:nvSpPr>
            <p:spPr>
              <a:xfrm>
                <a:off x="5781782" y="1016804"/>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33" name="Oval 53"/>
              <p:cNvSpPr/>
              <p:nvPr/>
            </p:nvSpPr>
            <p:spPr>
              <a:xfrm>
                <a:off x="6249822" y="728772"/>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34" name="Oval 54"/>
              <p:cNvSpPr/>
              <p:nvPr/>
            </p:nvSpPr>
            <p:spPr>
              <a:xfrm>
                <a:off x="6969902" y="692756"/>
                <a:ext cx="108000" cy="108000"/>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grpSp>
        <p:sp>
          <p:nvSpPr>
            <p:cNvPr id="37" name="Freeform 70"/>
            <p:cNvSpPr/>
            <p:nvPr/>
          </p:nvSpPr>
          <p:spPr>
            <a:xfrm>
              <a:off x="6957300" y="3114218"/>
              <a:ext cx="1849211" cy="1339796"/>
            </a:xfrm>
            <a:custGeom>
              <a:avLst/>
              <a:gdLst>
                <a:gd name="connsiteX0" fmla="*/ 0 w 2465615"/>
                <a:gd name="connsiteY0" fmla="*/ 1162321 h 1786394"/>
                <a:gd name="connsiteX1" fmla="*/ 473529 w 2465615"/>
                <a:gd name="connsiteY1" fmla="*/ 1766478 h 1786394"/>
                <a:gd name="connsiteX2" fmla="*/ 800100 w 2465615"/>
                <a:gd name="connsiteY2" fmla="*/ 509178 h 1786394"/>
                <a:gd name="connsiteX3" fmla="*/ 1240972 w 2465615"/>
                <a:gd name="connsiteY3" fmla="*/ 721449 h 1786394"/>
                <a:gd name="connsiteX4" fmla="*/ 1730829 w 2465615"/>
                <a:gd name="connsiteY4" fmla="*/ 2992 h 1786394"/>
                <a:gd name="connsiteX5" fmla="*/ 2465615 w 2465615"/>
                <a:gd name="connsiteY5" fmla="*/ 492849 h 178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615" h="1786394">
                  <a:moveTo>
                    <a:pt x="0" y="1162321"/>
                  </a:moveTo>
                  <a:cubicBezTo>
                    <a:pt x="170089" y="1518828"/>
                    <a:pt x="340179" y="1875335"/>
                    <a:pt x="473529" y="1766478"/>
                  </a:cubicBezTo>
                  <a:cubicBezTo>
                    <a:pt x="606879" y="1657621"/>
                    <a:pt x="672193" y="683349"/>
                    <a:pt x="800100" y="509178"/>
                  </a:cubicBezTo>
                  <a:cubicBezTo>
                    <a:pt x="928007" y="335007"/>
                    <a:pt x="1085851" y="805813"/>
                    <a:pt x="1240972" y="721449"/>
                  </a:cubicBezTo>
                  <a:cubicBezTo>
                    <a:pt x="1396093" y="637085"/>
                    <a:pt x="1526722" y="41092"/>
                    <a:pt x="1730829" y="2992"/>
                  </a:cubicBezTo>
                  <a:cubicBezTo>
                    <a:pt x="1934936" y="-35108"/>
                    <a:pt x="2364922" y="299628"/>
                    <a:pt x="2465615" y="492849"/>
                  </a:cubicBezTo>
                </a:path>
              </a:pathLst>
            </a:custGeom>
            <a:noFill/>
            <a:ln w="31750">
              <a:solidFill>
                <a:srgbClr val="94202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40" name="Rectangle 44"/>
            <p:cNvSpPr/>
            <p:nvPr/>
          </p:nvSpPr>
          <p:spPr>
            <a:xfrm>
              <a:off x="7396433" y="4770005"/>
              <a:ext cx="907941" cy="300083"/>
            </a:xfrm>
            <a:prstGeom prst="rect">
              <a:avLst/>
            </a:prstGeom>
          </p:spPr>
          <p:txBody>
            <a:bodyPr wrap="none" lIns="68580" tIns="34290" rIns="68580" bIns="34290">
              <a:spAutoFit/>
            </a:bodyPr>
            <a:lstStyle/>
            <a:p>
              <a:r>
                <a:rPr lang="zh-CN" altLang="en-US" sz="1500" dirty="0">
                  <a:latin typeface="Microsoft YaHei Light" charset="-122"/>
                  <a:ea typeface="Microsoft YaHei Light" charset="-122"/>
                  <a:cs typeface="Microsoft YaHei Light" charset="-122"/>
                </a:rPr>
                <a:t>房屋面积</a:t>
              </a:r>
            </a:p>
          </p:txBody>
        </p:sp>
      </p:grpSp>
    </p:spTree>
    <p:extLst>
      <p:ext uri="{BB962C8B-B14F-4D97-AF65-F5344CB8AC3E}">
        <p14:creationId xmlns:p14="http://schemas.microsoft.com/office/powerpoint/2010/main" val="273201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3766194" y="1451560"/>
                <a:ext cx="4478214" cy="400110"/>
              </a:xfrm>
              <a:prstGeom prst="rect">
                <a:avLst/>
              </a:prstGeom>
              <a:noFill/>
            </p:spPr>
            <p:txBody>
              <a:bodyPr wrap="none" rtlCol="0">
                <a:spAutoFit/>
              </a:bodyPr>
              <a:lstStyle/>
              <a:p>
                <a14:m>
                  <m:oMath xmlns:m="http://schemas.openxmlformats.org/officeDocument/2006/math">
                    <m:r>
                      <a:rPr lang="en-US" altLang="zh-CN" sz="2000" b="0" i="1" smtClean="0">
                        <a:latin typeface="Cambria Math"/>
                      </a:rPr>
                      <m:t>𝑦</m:t>
                    </m:r>
                    <m:r>
                      <a:rPr lang="en-US" altLang="zh-CN" sz="2000" b="0" i="1" smtClean="0">
                        <a:latin typeface="Cambria Math"/>
                      </a:rPr>
                      <m:t>= </m:t>
                    </m:r>
                    <m:sSub>
                      <m:sSubPr>
                        <m:ctrlPr>
                          <a:rPr lang="en-US" altLang="zh-CN" sz="2000" b="0" i="1" smtClean="0">
                            <a:latin typeface="Cambria Math"/>
                          </a:rPr>
                        </m:ctrlPr>
                      </m:sSubPr>
                      <m:e>
                        <m:r>
                          <a:rPr lang="zh-CN" altLang="en-US" sz="2000" b="0" i="1" smtClean="0">
                            <a:latin typeface="Cambria Math"/>
                          </a:rPr>
                          <m:t>𝜔</m:t>
                        </m:r>
                      </m:e>
                      <m:sub>
                        <m:r>
                          <a:rPr lang="en-US" altLang="zh-CN" sz="2000" b="0" i="1" smtClean="0">
                            <a:latin typeface="Cambria Math"/>
                          </a:rPr>
                          <m:t>0</m:t>
                        </m:r>
                      </m:sub>
                    </m:sSub>
                    <m:r>
                      <a:rPr lang="en-US" altLang="zh-CN" sz="2000" b="0" i="1" smtClean="0">
                        <a:latin typeface="Cambria Math"/>
                      </a:rPr>
                      <m:t>+ </m:t>
                    </m:r>
                    <m:sSub>
                      <m:sSubPr>
                        <m:ctrlPr>
                          <a:rPr lang="en-US" altLang="zh-CN" sz="2000" b="0" i="1" smtClean="0">
                            <a:latin typeface="Cambria Math"/>
                          </a:rPr>
                        </m:ctrlPr>
                      </m:sSubPr>
                      <m:e>
                        <m:r>
                          <a:rPr lang="zh-CN" altLang="en-US" sz="2000" b="0" i="1" smtClean="0">
                            <a:latin typeface="Cambria Math"/>
                          </a:rPr>
                          <m:t>𝜔</m:t>
                        </m:r>
                      </m:e>
                      <m:sub>
                        <m:r>
                          <a:rPr lang="en-US" altLang="zh-CN" sz="2000" b="0" i="1" smtClean="0">
                            <a:latin typeface="Cambria Math"/>
                          </a:rPr>
                          <m:t>1</m:t>
                        </m:r>
                      </m:sub>
                    </m:sSub>
                    <m:r>
                      <a:rPr lang="en-US" altLang="zh-CN" sz="2000" b="0" i="1" smtClean="0">
                        <a:latin typeface="Cambria Math"/>
                      </a:rPr>
                      <m:t>𝑥</m:t>
                    </m:r>
                    <m:r>
                      <a:rPr lang="en-US" altLang="zh-CN" sz="2000" b="0" i="1" smtClean="0">
                        <a:latin typeface="Cambria Math"/>
                      </a:rPr>
                      <m:t>+ </m:t>
                    </m:r>
                    <m:sSub>
                      <m:sSubPr>
                        <m:ctrlPr>
                          <a:rPr lang="en-US" altLang="zh-CN" sz="2000" b="0" i="1" smtClean="0">
                            <a:latin typeface="Cambria Math"/>
                          </a:rPr>
                        </m:ctrlPr>
                      </m:sSubPr>
                      <m:e>
                        <m:r>
                          <a:rPr lang="zh-CN" altLang="en-US" sz="2000" b="0" i="1" smtClean="0">
                            <a:latin typeface="Cambria Math"/>
                          </a:rPr>
                          <m:t>𝜔</m:t>
                        </m:r>
                      </m:e>
                      <m:sub>
                        <m:r>
                          <a:rPr lang="en-US" altLang="zh-CN" sz="2000" b="0" i="1" smtClean="0">
                            <a:latin typeface="Cambria Math"/>
                          </a:rPr>
                          <m:t>2</m:t>
                        </m:r>
                      </m:sub>
                    </m:sSub>
                    <m:sSup>
                      <m:sSupPr>
                        <m:ctrlPr>
                          <a:rPr lang="en-US" altLang="zh-CN" sz="2000" b="0" i="1" smtClean="0">
                            <a:latin typeface="Cambria Math"/>
                          </a:rPr>
                        </m:ctrlPr>
                      </m:sSupPr>
                      <m:e>
                        <m:r>
                          <a:rPr lang="en-US" altLang="zh-CN" sz="2000" b="0" i="1" smtClean="0">
                            <a:latin typeface="Cambria Math"/>
                          </a:rPr>
                          <m:t>𝑥</m:t>
                        </m:r>
                      </m:e>
                      <m:sup>
                        <m:r>
                          <a:rPr lang="en-US" altLang="zh-CN" sz="2000" b="0" i="1" smtClean="0">
                            <a:latin typeface="Cambria Math"/>
                          </a:rPr>
                          <m:t>2</m:t>
                        </m:r>
                      </m:sup>
                    </m:sSup>
                    <m:r>
                      <a:rPr lang="en-US" altLang="zh-CN" sz="2000" b="0" i="1" smtClean="0">
                        <a:latin typeface="Cambria Math"/>
                      </a:rPr>
                      <m:t>+ </m:t>
                    </m:r>
                    <m:r>
                      <a:rPr lang="en-US" altLang="zh-CN" sz="2000" b="0" i="1" smtClean="0">
                        <a:latin typeface="Cambria Math"/>
                        <a:ea typeface="Cambria Math"/>
                      </a:rPr>
                      <m:t>⋯+ </m:t>
                    </m:r>
                    <m:sSub>
                      <m:sSubPr>
                        <m:ctrlPr>
                          <a:rPr lang="en-US" altLang="zh-CN" sz="2000" b="0" i="1" smtClean="0">
                            <a:latin typeface="Cambria Math"/>
                            <a:ea typeface="Cambria Math"/>
                          </a:rPr>
                        </m:ctrlPr>
                      </m:sSubPr>
                      <m:e>
                        <m:r>
                          <a:rPr lang="zh-CN" altLang="en-US" sz="2000" b="0" i="1" smtClean="0">
                            <a:latin typeface="Cambria Math"/>
                            <a:ea typeface="Cambria Math"/>
                          </a:rPr>
                          <m:t>𝜔</m:t>
                        </m:r>
                      </m:e>
                      <m:sub>
                        <m:r>
                          <a:rPr lang="en-US" altLang="zh-CN" sz="2000" b="0" i="1" smtClean="0">
                            <a:latin typeface="Cambria Math"/>
                            <a:ea typeface="Cambria Math"/>
                          </a:rPr>
                          <m:t>𝑚</m:t>
                        </m:r>
                      </m:sub>
                    </m:sSub>
                    <m:sSup>
                      <m:sSupPr>
                        <m:ctrlPr>
                          <a:rPr lang="en-US" altLang="zh-CN" sz="2000" b="0" i="1" smtClean="0">
                            <a:latin typeface="Cambria Math"/>
                            <a:ea typeface="Cambria Math"/>
                          </a:rPr>
                        </m:ctrlPr>
                      </m:sSupPr>
                      <m:e>
                        <m:r>
                          <a:rPr lang="en-US" altLang="zh-CN" sz="2000" b="0" i="1" smtClean="0">
                            <a:latin typeface="Cambria Math"/>
                            <a:ea typeface="Cambria Math"/>
                          </a:rPr>
                          <m:t>𝑥</m:t>
                        </m:r>
                      </m:e>
                      <m:sup>
                        <m:r>
                          <a:rPr lang="en-US" altLang="zh-CN" sz="2000" b="0" i="1" smtClean="0">
                            <a:latin typeface="Cambria Math"/>
                            <a:ea typeface="Cambria Math"/>
                          </a:rPr>
                          <m:t>𝑚</m:t>
                        </m:r>
                      </m:sup>
                    </m:sSup>
                  </m:oMath>
                </a14:m>
                <a:r>
                  <a:rPr lang="zh-CN" altLang="en-US" sz="2000" dirty="0"/>
                  <a:t> </a:t>
                </a:r>
              </a:p>
            </p:txBody>
          </p:sp>
        </mc:Choice>
        <mc:Fallback xmlns="">
          <p:sp>
            <p:nvSpPr>
              <p:cNvPr id="4" name="TextBox 3"/>
              <p:cNvSpPr txBox="1">
                <a:spLocks noRot="1" noChangeAspect="1" noMove="1" noResize="1" noEditPoints="1" noAdjustHandles="1" noChangeArrowheads="1" noChangeShapeType="1" noTextEdit="1"/>
              </p:cNvSpPr>
              <p:nvPr/>
            </p:nvSpPr>
            <p:spPr>
              <a:xfrm>
                <a:off x="3766194" y="1451560"/>
                <a:ext cx="4478214" cy="400110"/>
              </a:xfrm>
              <a:prstGeom prst="rect">
                <a:avLst/>
              </a:prstGeom>
              <a:blipFill rotWithShape="1">
                <a:blip r:embed="rId3" cstate="print"/>
                <a:stretch>
                  <a:fillRect b="-9091"/>
                </a:stretch>
              </a:blipFill>
            </p:spPr>
            <p:txBody>
              <a:bodyPr/>
              <a:lstStyle/>
              <a:p>
                <a:r>
                  <a:rPr lang="zh-CN" altLang="en-US">
                    <a:noFill/>
                  </a:rPr>
                  <a:t> </a:t>
                </a:r>
              </a:p>
            </p:txBody>
          </p:sp>
        </mc:Fallback>
      </mc:AlternateContent>
      <p:sp>
        <p:nvSpPr>
          <p:cNvPr id="5" name="TextBox 4"/>
          <p:cNvSpPr txBox="1"/>
          <p:nvPr/>
        </p:nvSpPr>
        <p:spPr>
          <a:xfrm>
            <a:off x="1907704" y="907207"/>
            <a:ext cx="3262432" cy="400110"/>
          </a:xfrm>
          <a:prstGeom prst="rect">
            <a:avLst/>
          </a:prstGeom>
          <a:noFill/>
        </p:spPr>
        <p:txBody>
          <a:bodyPr wrap="none" rtlCol="0">
            <a:spAutoFit/>
          </a:bodyPr>
          <a:lstStyle/>
          <a:p>
            <a:r>
              <a:rPr lang="zh-CN" altLang="en-US" sz="2000" b="1" dirty="0">
                <a:latin typeface="幼圆" pitchFamily="49" charset="-122"/>
                <a:ea typeface="幼圆" pitchFamily="49" charset="-122"/>
              </a:rPr>
              <a:t>假设有如下一个多项式函数</a:t>
            </a:r>
          </a:p>
        </p:txBody>
      </p:sp>
      <mc:AlternateContent xmlns:mc="http://schemas.openxmlformats.org/markup-compatibility/2006" xmlns:a14="http://schemas.microsoft.com/office/drawing/2010/main">
        <mc:Choice Requires="a14">
          <p:sp>
            <p:nvSpPr>
              <p:cNvPr id="6" name="TextBox 5"/>
              <p:cNvSpPr txBox="1"/>
              <p:nvPr/>
            </p:nvSpPr>
            <p:spPr>
              <a:xfrm>
                <a:off x="6372200" y="2501135"/>
                <a:ext cx="2448272" cy="874407"/>
              </a:xfrm>
              <a:prstGeom prst="rect">
                <a:avLst/>
              </a:prstGeom>
              <a:noFill/>
            </p:spPr>
            <p:txBody>
              <a:bodyPr wrap="square" rtlCol="0">
                <a:spAutoFit/>
              </a:bodyPr>
              <a:lstStyle/>
              <a:p>
                <a:pPr marL="342900" indent="-342900" algn="just">
                  <a:lnSpc>
                    <a:spcPct val="150000"/>
                  </a:lnSpc>
                  <a:buFont typeface="Wingdings" pitchFamily="2" charset="2"/>
                  <a:buChar char="u"/>
                </a:pPr>
                <a:r>
                  <a:rPr lang="zh-CN" altLang="en-US" dirty="0">
                    <a:latin typeface="+mj-ea"/>
                    <a:ea typeface="+mj-ea"/>
                  </a:rPr>
                  <a:t>观察随着</a:t>
                </a:r>
                <a14:m>
                  <m:oMath xmlns:m="http://schemas.openxmlformats.org/officeDocument/2006/math">
                    <m:r>
                      <a:rPr lang="en-US" altLang="zh-CN" b="0" i="0" smtClean="0">
                        <a:latin typeface="Cambria Math"/>
                        <a:ea typeface="+mj-ea"/>
                      </a:rPr>
                      <m:t> </m:t>
                    </m:r>
                    <m:r>
                      <a:rPr lang="en-US" altLang="zh-CN" b="0" i="1" smtClean="0">
                        <a:latin typeface="Cambria Math"/>
                        <a:ea typeface="+mj-ea"/>
                      </a:rPr>
                      <m:t>𝑀</m:t>
                    </m:r>
                    <m:r>
                      <a:rPr lang="en-US" altLang="zh-CN" b="0" i="1" smtClean="0">
                        <a:latin typeface="Cambria Math"/>
                        <a:ea typeface="+mj-ea"/>
                      </a:rPr>
                      <m:t> </m:t>
                    </m:r>
                  </m:oMath>
                </a14:m>
                <a:r>
                  <a:rPr lang="zh-CN" altLang="en-US" dirty="0">
                    <a:latin typeface="+mj-ea"/>
                    <a:ea typeface="+mj-ea"/>
                  </a:rPr>
                  <a:t>的增加，回归系数是剧增的</a:t>
                </a:r>
              </a:p>
            </p:txBody>
          </p:sp>
        </mc:Choice>
        <mc:Fallback xmlns="">
          <p:sp>
            <p:nvSpPr>
              <p:cNvPr id="6" name="TextBox 5"/>
              <p:cNvSpPr txBox="1">
                <a:spLocks noRot="1" noChangeAspect="1" noMove="1" noResize="1" noEditPoints="1" noAdjustHandles="1" noChangeArrowheads="1" noChangeShapeType="1" noTextEdit="1"/>
              </p:cNvSpPr>
              <p:nvPr/>
            </p:nvSpPr>
            <p:spPr>
              <a:xfrm>
                <a:off x="6372200" y="2501135"/>
                <a:ext cx="2448272" cy="874407"/>
              </a:xfrm>
              <a:prstGeom prst="rect">
                <a:avLst/>
              </a:prstGeom>
              <a:blipFill rotWithShape="1">
                <a:blip r:embed="rId4" cstate="print"/>
                <a:stretch>
                  <a:fillRect l="-1493" r="-11443" b="-9722"/>
                </a:stretch>
              </a:blipFill>
            </p:spPr>
            <p:txBody>
              <a:bodyPr/>
              <a:lstStyle/>
              <a:p>
                <a:r>
                  <a:rPr lang="zh-CN" altLang="en-US">
                    <a:noFill/>
                  </a:rPr>
                  <a:t> </a:t>
                </a:r>
              </a:p>
            </p:txBody>
          </p:sp>
        </mc:Fallback>
      </mc:AlternateContent>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563" y="2211710"/>
            <a:ext cx="4100649" cy="2736304"/>
          </a:xfrm>
          <a:prstGeom prst="rect">
            <a:avLst/>
          </a:prstGeom>
        </p:spPr>
      </p:pic>
      <p:sp>
        <p:nvSpPr>
          <p:cNvPr id="3" name="文本占位符 1">
            <a:extLst>
              <a:ext uri="{FF2B5EF4-FFF2-40B4-BE49-F238E27FC236}">
                <a16:creationId xmlns:a16="http://schemas.microsoft.com/office/drawing/2014/main" xmlns="" id="{79EED461-5561-FBA9-58BF-6F89991D57CF}"/>
              </a:ext>
            </a:extLst>
          </p:cNvPr>
          <p:cNvSpPr txBox="1">
            <a:spLocks/>
          </p:cNvSpPr>
          <p:nvPr/>
        </p:nvSpPr>
        <p:spPr>
          <a:xfrm>
            <a:off x="1691680" y="26740"/>
            <a:ext cx="7452320" cy="74481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kumimoji="1" lang="zh-CN" altLang="en-US" sz="2400" b="1" dirty="0">
                <a:latin typeface="+mj-ea"/>
                <a:ea typeface="+mj-ea"/>
              </a:rPr>
              <a:t>回归的过拟合问题</a:t>
            </a:r>
          </a:p>
        </p:txBody>
      </p:sp>
    </p:spTree>
    <p:extLst>
      <p:ext uri="{BB962C8B-B14F-4D97-AF65-F5344CB8AC3E}">
        <p14:creationId xmlns:p14="http://schemas.microsoft.com/office/powerpoint/2010/main" val="200214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300192" y="2290683"/>
            <a:ext cx="2520280" cy="2585323"/>
          </a:xfrm>
          <a:prstGeom prst="rect">
            <a:avLst/>
          </a:prstGeom>
        </p:spPr>
        <p:txBody>
          <a:bodyPr wrap="square">
            <a:spAutoFit/>
          </a:bodyPr>
          <a:lstStyle/>
          <a:p>
            <a:pPr marL="342900" indent="-342900" algn="just">
              <a:lnSpc>
                <a:spcPct val="150000"/>
              </a:lnSpc>
              <a:buFont typeface="Wingdings" pitchFamily="2" charset="2"/>
              <a:buChar char="u"/>
            </a:pPr>
            <a:r>
              <a:rPr lang="zh-CN" altLang="en-US" dirty="0">
                <a:latin typeface="+mj-ea"/>
                <a:ea typeface="+mj-ea"/>
              </a:rPr>
              <a:t>正则化的作用是偏好学习更小的权值</a:t>
            </a:r>
            <a:endParaRPr lang="en-US" altLang="zh-CN" dirty="0">
              <a:latin typeface="+mj-ea"/>
              <a:ea typeface="+mj-ea"/>
            </a:endParaRPr>
          </a:p>
          <a:p>
            <a:pPr marL="342900" indent="-342900" algn="just">
              <a:lnSpc>
                <a:spcPct val="150000"/>
              </a:lnSpc>
              <a:buFont typeface="Wingdings" pitchFamily="2" charset="2"/>
              <a:buChar char="u"/>
            </a:pPr>
            <a:r>
              <a:rPr lang="zh-CN" altLang="en-US" dirty="0">
                <a:latin typeface="+mj-ea"/>
                <a:ea typeface="+mj-ea"/>
              </a:rPr>
              <a:t>正则化可以视作一种能够折中考虑小权值和最小化原来代价函数的方法</a:t>
            </a:r>
          </a:p>
        </p:txBody>
      </p:sp>
      <p:sp>
        <p:nvSpPr>
          <p:cNvPr id="15" name="TextBox 14"/>
          <p:cNvSpPr txBox="1"/>
          <p:nvPr/>
        </p:nvSpPr>
        <p:spPr>
          <a:xfrm>
            <a:off x="1907704" y="907207"/>
            <a:ext cx="3262432" cy="400110"/>
          </a:xfrm>
          <a:prstGeom prst="rect">
            <a:avLst/>
          </a:prstGeom>
          <a:noFill/>
        </p:spPr>
        <p:txBody>
          <a:bodyPr wrap="none" rtlCol="0">
            <a:spAutoFit/>
          </a:bodyPr>
          <a:lstStyle/>
          <a:p>
            <a:r>
              <a:rPr lang="zh-CN" altLang="en-US" sz="2000" b="1" dirty="0">
                <a:latin typeface="幼圆" pitchFamily="49" charset="-122"/>
                <a:ea typeface="幼圆" pitchFamily="49" charset="-122"/>
              </a:rPr>
              <a:t>假设有如下一个多项式函数</a:t>
            </a:r>
          </a:p>
        </p:txBody>
      </p:sp>
      <mc:AlternateContent xmlns:mc="http://schemas.openxmlformats.org/markup-compatibility/2006" xmlns:a14="http://schemas.microsoft.com/office/drawing/2010/main">
        <mc:Choice Requires="a14">
          <p:sp>
            <p:nvSpPr>
              <p:cNvPr id="16" name="TextBox 15"/>
              <p:cNvSpPr txBox="1"/>
              <p:nvPr/>
            </p:nvSpPr>
            <p:spPr>
              <a:xfrm>
                <a:off x="3766194" y="1451560"/>
                <a:ext cx="4478214" cy="400110"/>
              </a:xfrm>
              <a:prstGeom prst="rect">
                <a:avLst/>
              </a:prstGeom>
              <a:noFill/>
            </p:spPr>
            <p:txBody>
              <a:bodyPr wrap="none" rtlCol="0">
                <a:spAutoFit/>
              </a:bodyPr>
              <a:lstStyle/>
              <a:p>
                <a14:m>
                  <m:oMath xmlns:m="http://schemas.openxmlformats.org/officeDocument/2006/math">
                    <m:r>
                      <a:rPr lang="en-US" altLang="zh-CN" sz="2000" b="0" i="1" smtClean="0">
                        <a:latin typeface="Cambria Math"/>
                      </a:rPr>
                      <m:t>𝑦</m:t>
                    </m:r>
                    <m:r>
                      <a:rPr lang="en-US" altLang="zh-CN" sz="2000" b="0" i="1" smtClean="0">
                        <a:latin typeface="Cambria Math"/>
                      </a:rPr>
                      <m:t>= </m:t>
                    </m:r>
                    <m:sSub>
                      <m:sSubPr>
                        <m:ctrlPr>
                          <a:rPr lang="en-US" altLang="zh-CN" sz="2000" b="0" i="1" smtClean="0">
                            <a:latin typeface="Cambria Math"/>
                          </a:rPr>
                        </m:ctrlPr>
                      </m:sSubPr>
                      <m:e>
                        <m:r>
                          <a:rPr lang="zh-CN" altLang="en-US" sz="2000" b="0" i="1" smtClean="0">
                            <a:latin typeface="Cambria Math"/>
                          </a:rPr>
                          <m:t>𝜔</m:t>
                        </m:r>
                      </m:e>
                      <m:sub>
                        <m:r>
                          <a:rPr lang="en-US" altLang="zh-CN" sz="2000" b="0" i="1" smtClean="0">
                            <a:latin typeface="Cambria Math"/>
                          </a:rPr>
                          <m:t>0</m:t>
                        </m:r>
                      </m:sub>
                    </m:sSub>
                    <m:r>
                      <a:rPr lang="en-US" altLang="zh-CN" sz="2000" b="0" i="1" smtClean="0">
                        <a:latin typeface="Cambria Math"/>
                      </a:rPr>
                      <m:t>+ </m:t>
                    </m:r>
                    <m:sSub>
                      <m:sSubPr>
                        <m:ctrlPr>
                          <a:rPr lang="en-US" altLang="zh-CN" sz="2000" b="0" i="1" smtClean="0">
                            <a:latin typeface="Cambria Math"/>
                          </a:rPr>
                        </m:ctrlPr>
                      </m:sSubPr>
                      <m:e>
                        <m:r>
                          <a:rPr lang="zh-CN" altLang="en-US" sz="2000" b="0" i="1" smtClean="0">
                            <a:latin typeface="Cambria Math"/>
                          </a:rPr>
                          <m:t>𝜔</m:t>
                        </m:r>
                      </m:e>
                      <m:sub>
                        <m:r>
                          <a:rPr lang="en-US" altLang="zh-CN" sz="2000" b="0" i="1" smtClean="0">
                            <a:latin typeface="Cambria Math"/>
                          </a:rPr>
                          <m:t>1</m:t>
                        </m:r>
                      </m:sub>
                    </m:sSub>
                    <m:r>
                      <a:rPr lang="en-US" altLang="zh-CN" sz="2000" b="0" i="1" smtClean="0">
                        <a:latin typeface="Cambria Math"/>
                      </a:rPr>
                      <m:t>𝑥</m:t>
                    </m:r>
                    <m:r>
                      <a:rPr lang="en-US" altLang="zh-CN" sz="2000" b="0" i="1" smtClean="0">
                        <a:latin typeface="Cambria Math"/>
                      </a:rPr>
                      <m:t>+ </m:t>
                    </m:r>
                    <m:sSub>
                      <m:sSubPr>
                        <m:ctrlPr>
                          <a:rPr lang="en-US" altLang="zh-CN" sz="2000" b="0" i="1" smtClean="0">
                            <a:latin typeface="Cambria Math"/>
                          </a:rPr>
                        </m:ctrlPr>
                      </m:sSubPr>
                      <m:e>
                        <m:r>
                          <a:rPr lang="zh-CN" altLang="en-US" sz="2000" b="0" i="1" smtClean="0">
                            <a:latin typeface="Cambria Math"/>
                          </a:rPr>
                          <m:t>𝜔</m:t>
                        </m:r>
                      </m:e>
                      <m:sub>
                        <m:r>
                          <a:rPr lang="en-US" altLang="zh-CN" sz="2000" b="0" i="1" smtClean="0">
                            <a:latin typeface="Cambria Math"/>
                          </a:rPr>
                          <m:t>2</m:t>
                        </m:r>
                      </m:sub>
                    </m:sSub>
                    <m:sSup>
                      <m:sSupPr>
                        <m:ctrlPr>
                          <a:rPr lang="en-US" altLang="zh-CN" sz="2000" b="0" i="1" smtClean="0">
                            <a:latin typeface="Cambria Math"/>
                          </a:rPr>
                        </m:ctrlPr>
                      </m:sSupPr>
                      <m:e>
                        <m:r>
                          <a:rPr lang="en-US" altLang="zh-CN" sz="2000" b="0" i="1" smtClean="0">
                            <a:latin typeface="Cambria Math"/>
                          </a:rPr>
                          <m:t>𝑥</m:t>
                        </m:r>
                      </m:e>
                      <m:sup>
                        <m:r>
                          <a:rPr lang="en-US" altLang="zh-CN" sz="2000" b="0" i="1" smtClean="0">
                            <a:latin typeface="Cambria Math"/>
                          </a:rPr>
                          <m:t>2</m:t>
                        </m:r>
                      </m:sup>
                    </m:sSup>
                    <m:r>
                      <a:rPr lang="en-US" altLang="zh-CN" sz="2000" b="0" i="1" smtClean="0">
                        <a:latin typeface="Cambria Math"/>
                      </a:rPr>
                      <m:t>+ </m:t>
                    </m:r>
                    <m:r>
                      <a:rPr lang="en-US" altLang="zh-CN" sz="2000" b="0" i="1" smtClean="0">
                        <a:latin typeface="Cambria Math"/>
                        <a:ea typeface="Cambria Math"/>
                      </a:rPr>
                      <m:t>⋯+ </m:t>
                    </m:r>
                    <m:sSub>
                      <m:sSubPr>
                        <m:ctrlPr>
                          <a:rPr lang="en-US" altLang="zh-CN" sz="2000" b="0" i="1" smtClean="0">
                            <a:latin typeface="Cambria Math"/>
                            <a:ea typeface="Cambria Math"/>
                          </a:rPr>
                        </m:ctrlPr>
                      </m:sSubPr>
                      <m:e>
                        <m:r>
                          <a:rPr lang="zh-CN" altLang="en-US" sz="2000" b="0" i="1" smtClean="0">
                            <a:latin typeface="Cambria Math"/>
                            <a:ea typeface="Cambria Math"/>
                          </a:rPr>
                          <m:t>𝜔</m:t>
                        </m:r>
                      </m:e>
                      <m:sub>
                        <m:r>
                          <a:rPr lang="en-US" altLang="zh-CN" sz="2000" b="0" i="1" smtClean="0">
                            <a:latin typeface="Cambria Math"/>
                            <a:ea typeface="Cambria Math"/>
                          </a:rPr>
                          <m:t>𝑚</m:t>
                        </m:r>
                      </m:sub>
                    </m:sSub>
                    <m:sSup>
                      <m:sSupPr>
                        <m:ctrlPr>
                          <a:rPr lang="en-US" altLang="zh-CN" sz="2000" b="0" i="1" smtClean="0">
                            <a:latin typeface="Cambria Math"/>
                            <a:ea typeface="Cambria Math"/>
                          </a:rPr>
                        </m:ctrlPr>
                      </m:sSupPr>
                      <m:e>
                        <m:r>
                          <a:rPr lang="en-US" altLang="zh-CN" sz="2000" b="0" i="1" smtClean="0">
                            <a:latin typeface="Cambria Math"/>
                            <a:ea typeface="Cambria Math"/>
                          </a:rPr>
                          <m:t>𝑥</m:t>
                        </m:r>
                      </m:e>
                      <m:sup>
                        <m:r>
                          <a:rPr lang="en-US" altLang="zh-CN" sz="2000" b="0" i="1" smtClean="0">
                            <a:latin typeface="Cambria Math"/>
                            <a:ea typeface="Cambria Math"/>
                          </a:rPr>
                          <m:t>𝑚</m:t>
                        </m:r>
                      </m:sup>
                    </m:sSup>
                  </m:oMath>
                </a14:m>
                <a:r>
                  <a:rPr lang="zh-CN" altLang="en-US" sz="2000" dirty="0"/>
                  <a:t> </a:t>
                </a:r>
              </a:p>
            </p:txBody>
          </p:sp>
        </mc:Choice>
        <mc:Fallback xmlns="">
          <p:sp>
            <p:nvSpPr>
              <p:cNvPr id="16" name="TextBox 15"/>
              <p:cNvSpPr txBox="1">
                <a:spLocks noRot="1" noChangeAspect="1" noMove="1" noResize="1" noEditPoints="1" noAdjustHandles="1" noChangeArrowheads="1" noChangeShapeType="1" noTextEdit="1"/>
              </p:cNvSpPr>
              <p:nvPr/>
            </p:nvSpPr>
            <p:spPr>
              <a:xfrm>
                <a:off x="3766194" y="1451560"/>
                <a:ext cx="4478214" cy="400110"/>
              </a:xfrm>
              <a:prstGeom prst="rect">
                <a:avLst/>
              </a:prstGeom>
              <a:blipFill rotWithShape="1">
                <a:blip r:embed="rId3" cstate="print"/>
                <a:stretch>
                  <a:fillRect b="-9091"/>
                </a:stretch>
              </a:blipFill>
            </p:spPr>
            <p:txBody>
              <a:bodyPr/>
              <a:lstStyle/>
              <a:p>
                <a:r>
                  <a:rPr lang="zh-CN" altLang="en-US">
                    <a:noFill/>
                  </a:rPr>
                  <a:t> </a:t>
                </a:r>
              </a:p>
            </p:txBody>
          </p:sp>
        </mc:Fallback>
      </mc:AlternateContent>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9563" y="2211710"/>
            <a:ext cx="4100649" cy="2736304"/>
          </a:xfrm>
          <a:prstGeom prst="rect">
            <a:avLst/>
          </a:prstGeom>
        </p:spPr>
      </p:pic>
      <p:sp>
        <p:nvSpPr>
          <p:cNvPr id="2" name="文本占位符 1">
            <a:extLst>
              <a:ext uri="{FF2B5EF4-FFF2-40B4-BE49-F238E27FC236}">
                <a16:creationId xmlns:a16="http://schemas.microsoft.com/office/drawing/2014/main" xmlns="" id="{0F11D503-F811-127E-6667-CD3D68BD3A31}"/>
              </a:ext>
            </a:extLst>
          </p:cNvPr>
          <p:cNvSpPr txBox="1">
            <a:spLocks/>
          </p:cNvSpPr>
          <p:nvPr/>
        </p:nvSpPr>
        <p:spPr>
          <a:xfrm>
            <a:off x="1691680" y="26740"/>
            <a:ext cx="7452320" cy="74481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kumimoji="1" lang="zh-CN" altLang="en-US" sz="2400" b="1" dirty="0">
                <a:latin typeface="+mj-ea"/>
                <a:ea typeface="+mj-ea"/>
              </a:rPr>
              <a:t>回归的过拟合问题</a:t>
            </a:r>
          </a:p>
        </p:txBody>
      </p:sp>
    </p:spTree>
    <p:extLst>
      <p:ext uri="{BB962C8B-B14F-4D97-AF65-F5344CB8AC3E}">
        <p14:creationId xmlns:p14="http://schemas.microsoft.com/office/powerpoint/2010/main" val="115204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1680" y="987574"/>
            <a:ext cx="7056784" cy="3384376"/>
          </a:xfrm>
          <a:prstGeom prst="rect">
            <a:avLst/>
          </a:prstGeom>
        </p:spPr>
        <p:txBody>
          <a:bodyPr/>
          <a:lstStyle/>
          <a:p>
            <a:pPr lvl="1" algn="just">
              <a:lnSpc>
                <a:spcPct val="150000"/>
              </a:lnSpc>
            </a:pPr>
            <a:r>
              <a:rPr lang="zh-CN" altLang="zh-CN" sz="1800" dirty="0">
                <a:latin typeface="+mj-ea"/>
                <a:ea typeface="+mj-ea"/>
              </a:rPr>
              <a:t>按照训练数据有无标记信息可以将学习任务分为两大类：</a:t>
            </a:r>
            <a:r>
              <a:rPr lang="zh-CN" altLang="zh-CN" sz="1800" b="1" dirty="0">
                <a:latin typeface="+mj-ea"/>
                <a:ea typeface="+mj-ea"/>
              </a:rPr>
              <a:t>监督学习</a:t>
            </a:r>
            <a:r>
              <a:rPr lang="en-US" altLang="zh-CN" sz="1800" b="1" dirty="0">
                <a:latin typeface="+mj-ea"/>
                <a:ea typeface="+mj-ea"/>
              </a:rPr>
              <a:t>(</a:t>
            </a:r>
            <a:r>
              <a:rPr lang="en-US" altLang="zh-CN" sz="1800" dirty="0">
                <a:latin typeface="+mj-ea"/>
                <a:ea typeface="+mj-ea"/>
              </a:rPr>
              <a:t>supervised learning)</a:t>
            </a:r>
            <a:r>
              <a:rPr lang="zh-CN" altLang="zh-CN" sz="1800" dirty="0">
                <a:latin typeface="+mj-ea"/>
                <a:ea typeface="+mj-ea"/>
              </a:rPr>
              <a:t>和</a:t>
            </a:r>
            <a:r>
              <a:rPr lang="zh-CN" altLang="zh-CN" sz="1800" b="1" dirty="0">
                <a:latin typeface="+mj-ea"/>
                <a:ea typeface="+mj-ea"/>
              </a:rPr>
              <a:t>无监督学习</a:t>
            </a:r>
            <a:r>
              <a:rPr lang="en-US" altLang="zh-CN" sz="1800" dirty="0">
                <a:latin typeface="+mj-ea"/>
                <a:ea typeface="+mj-ea"/>
              </a:rPr>
              <a:t>(unsupervised learning)</a:t>
            </a:r>
            <a:r>
              <a:rPr lang="zh-CN" altLang="zh-CN" sz="1800" dirty="0">
                <a:latin typeface="+mj-ea"/>
                <a:ea typeface="+mj-ea"/>
              </a:rPr>
              <a:t>，其中分类和回归是监督学习的代表，聚类是无监督学习的代表。</a:t>
            </a:r>
            <a:endParaRPr lang="en-US" altLang="zh-CN" sz="1800" dirty="0">
              <a:latin typeface="+mj-ea"/>
              <a:ea typeface="+mj-ea"/>
            </a:endParaRPr>
          </a:p>
          <a:p>
            <a:pPr lvl="2" algn="just">
              <a:lnSpc>
                <a:spcPct val="150000"/>
              </a:lnSpc>
              <a:buFont typeface="Wingdings" pitchFamily="2" charset="2"/>
              <a:buChar char="Ø"/>
            </a:pPr>
            <a:r>
              <a:rPr lang="en-US" altLang="zh-CN" sz="1800" dirty="0">
                <a:latin typeface="+mj-ea"/>
              </a:rPr>
              <a:t> </a:t>
            </a:r>
            <a:r>
              <a:rPr lang="zh-CN" altLang="zh-CN" dirty="0">
                <a:latin typeface="+mj-ea"/>
                <a:ea typeface="+mj-ea"/>
              </a:rPr>
              <a:t>如果需要预测的是离散值，则此类任务称为</a:t>
            </a:r>
            <a:r>
              <a:rPr lang="zh-CN" altLang="zh-CN" b="1" dirty="0">
                <a:latin typeface="+mj-ea"/>
                <a:ea typeface="+mj-ea"/>
              </a:rPr>
              <a:t>分类</a:t>
            </a:r>
            <a:r>
              <a:rPr lang="en-US" altLang="zh-CN" dirty="0">
                <a:latin typeface="+mj-ea"/>
                <a:ea typeface="+mj-ea"/>
              </a:rPr>
              <a:t>(classification)</a:t>
            </a:r>
            <a:r>
              <a:rPr lang="zh-CN" altLang="en-US" dirty="0">
                <a:latin typeface="+mj-ea"/>
                <a:ea typeface="+mj-ea"/>
              </a:rPr>
              <a:t>，</a:t>
            </a:r>
            <a:r>
              <a:rPr lang="zh-CN" altLang="zh-CN" dirty="0">
                <a:latin typeface="+mj-ea"/>
                <a:ea typeface="+mj-ea"/>
              </a:rPr>
              <a:t>如果预测的是连续值，则将此类任务称之为</a:t>
            </a:r>
            <a:r>
              <a:rPr lang="zh-CN" altLang="zh-CN" b="1" dirty="0">
                <a:latin typeface="+mj-ea"/>
                <a:ea typeface="+mj-ea"/>
              </a:rPr>
              <a:t>回归</a:t>
            </a:r>
            <a:r>
              <a:rPr lang="en-US" altLang="zh-CN" dirty="0">
                <a:latin typeface="+mj-ea"/>
                <a:ea typeface="+mj-ea"/>
              </a:rPr>
              <a:t>(regression)</a:t>
            </a:r>
            <a:r>
              <a:rPr lang="zh-CN" altLang="zh-CN" dirty="0">
                <a:latin typeface="+mj-ea"/>
                <a:ea typeface="+mj-ea"/>
              </a:rPr>
              <a:t>。</a:t>
            </a:r>
            <a:endParaRPr lang="en-US" altLang="zh-CN" dirty="0">
              <a:latin typeface="+mj-ea"/>
              <a:ea typeface="+mj-ea"/>
            </a:endParaRPr>
          </a:p>
          <a:p>
            <a:pPr lvl="2" algn="just">
              <a:lnSpc>
                <a:spcPct val="150000"/>
              </a:lnSpc>
              <a:buFont typeface="Wingdings" pitchFamily="2" charset="2"/>
              <a:buChar char="Ø"/>
            </a:pPr>
            <a:r>
              <a:rPr lang="en-US" altLang="zh-CN" b="1" dirty="0">
                <a:latin typeface="+mj-ea"/>
                <a:ea typeface="+mj-ea"/>
              </a:rPr>
              <a:t> </a:t>
            </a:r>
            <a:r>
              <a:rPr lang="zh-CN" altLang="zh-CN" b="1" dirty="0">
                <a:latin typeface="+mj-ea"/>
                <a:ea typeface="+mj-ea"/>
              </a:rPr>
              <a:t>聚类</a:t>
            </a:r>
            <a:r>
              <a:rPr lang="en-US" altLang="zh-CN" dirty="0">
                <a:latin typeface="+mj-ea"/>
                <a:ea typeface="+mj-ea"/>
              </a:rPr>
              <a:t>(clustering)</a:t>
            </a:r>
            <a:r>
              <a:rPr lang="zh-CN" altLang="en-US" dirty="0">
                <a:latin typeface="+mj-ea"/>
                <a:ea typeface="+mj-ea"/>
              </a:rPr>
              <a:t>将</a:t>
            </a:r>
            <a:r>
              <a:rPr lang="zh-CN" altLang="zh-CN" dirty="0">
                <a:latin typeface="+mj-ea"/>
                <a:ea typeface="+mj-ea"/>
              </a:rPr>
              <a:t>训练集的样本分为若干组，每个组称为一个</a:t>
            </a:r>
            <a:r>
              <a:rPr lang="zh-CN" altLang="zh-CN" b="1" dirty="0">
                <a:latin typeface="+mj-ea"/>
                <a:ea typeface="+mj-ea"/>
              </a:rPr>
              <a:t>簇</a:t>
            </a:r>
            <a:r>
              <a:rPr lang="en-US" altLang="zh-CN" dirty="0">
                <a:latin typeface="+mj-ea"/>
                <a:ea typeface="+mj-ea"/>
              </a:rPr>
              <a:t>(cluster)</a:t>
            </a:r>
            <a:r>
              <a:rPr lang="zh-CN" altLang="en-US" dirty="0">
                <a:latin typeface="+mj-ea"/>
                <a:ea typeface="+mj-ea"/>
              </a:rPr>
              <a:t>，</a:t>
            </a:r>
            <a:r>
              <a:rPr lang="zh-CN" altLang="zh-CN" dirty="0">
                <a:latin typeface="+mj-ea"/>
                <a:ea typeface="+mj-ea"/>
              </a:rPr>
              <a:t>这些生成的簇对应一些潜在的概念划分</a:t>
            </a:r>
            <a:r>
              <a:rPr lang="zh-CN" altLang="en-US" dirty="0">
                <a:latin typeface="+mj-ea"/>
                <a:ea typeface="+mj-ea"/>
              </a:rPr>
              <a:t>，</a:t>
            </a:r>
            <a:r>
              <a:rPr lang="zh-CN" altLang="zh-CN" dirty="0">
                <a:latin typeface="+mj-ea"/>
                <a:ea typeface="+mj-ea"/>
              </a:rPr>
              <a:t>而究竟按照何种策略进行聚类没有预先定义，通过聚类算法在学习过程中自己生成。</a:t>
            </a:r>
            <a:endParaRPr lang="en-US" altLang="zh-CN" dirty="0">
              <a:latin typeface="+mj-ea"/>
              <a:ea typeface="+mj-ea"/>
            </a:endParaRPr>
          </a:p>
        </p:txBody>
      </p:sp>
      <p:sp>
        <p:nvSpPr>
          <p:cNvPr id="2" name="标题 1">
            <a:extLst>
              <a:ext uri="{FF2B5EF4-FFF2-40B4-BE49-F238E27FC236}">
                <a16:creationId xmlns:a16="http://schemas.microsoft.com/office/drawing/2014/main" xmlns="" id="{E1764ECB-C330-8F27-B7D9-2EADF6170BF7}"/>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t>1. 2</a:t>
            </a:r>
            <a:r>
              <a:rPr lang="zh-CN" altLang="en-US" sz="2400" b="1" dirty="0"/>
              <a:t>  数据分析的任务</a:t>
            </a:r>
          </a:p>
        </p:txBody>
      </p:sp>
    </p:spTree>
    <p:extLst>
      <p:ext uri="{BB962C8B-B14F-4D97-AF65-F5344CB8AC3E}">
        <p14:creationId xmlns:p14="http://schemas.microsoft.com/office/powerpoint/2010/main" val="26414088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1835696" y="915566"/>
                <a:ext cx="7200800" cy="3201582"/>
              </a:xfrm>
              <a:prstGeom prst="rect">
                <a:avLst/>
              </a:prstGeom>
            </p:spPr>
            <p:txBody>
              <a:bodyPr wrap="square">
                <a:spAutoFit/>
              </a:bodyPr>
              <a:lstStyle/>
              <a:p>
                <a:pPr>
                  <a:lnSpc>
                    <a:spcPct val="150000"/>
                  </a:lnSpc>
                  <a:spcAft>
                    <a:spcPts val="1200"/>
                  </a:spcAft>
                </a:pPr>
                <a:r>
                  <a:rPr lang="zh-CN" altLang="en-US" sz="2000" b="1" dirty="0">
                    <a:latin typeface="+mj-ea"/>
                    <a:ea typeface="+mj-ea"/>
                  </a:rPr>
                  <a:t>处理过拟合问题常用的方法：</a:t>
                </a:r>
                <a:endParaRPr lang="en-US" altLang="zh-CN" sz="2000" b="1" dirty="0">
                  <a:latin typeface="+mj-ea"/>
                  <a:ea typeface="+mj-ea"/>
                </a:endParaRPr>
              </a:p>
              <a:p>
                <a:pPr marL="285750" indent="-285750">
                  <a:lnSpc>
                    <a:spcPct val="150000"/>
                  </a:lnSpc>
                  <a:buFont typeface="Wingdings" pitchFamily="2" charset="2"/>
                  <a:buChar char="Ø"/>
                </a:pPr>
                <a:r>
                  <a:rPr lang="zh-CN" altLang="en-US" sz="2000" dirty="0">
                    <a:latin typeface="幼圆" pitchFamily="49" charset="-122"/>
                    <a:ea typeface="幼圆" pitchFamily="49" charset="-122"/>
                  </a:rPr>
                  <a:t> </a:t>
                </a:r>
                <a:r>
                  <a:rPr lang="zh-CN" altLang="en-US" sz="2000" b="1" dirty="0">
                    <a:latin typeface="+mj-ea"/>
                    <a:ea typeface="+mj-ea"/>
                  </a:rPr>
                  <a:t>减少特征数量 </a:t>
                </a:r>
                <a:r>
                  <a:rPr lang="zh-CN" altLang="en-US" sz="2000" dirty="0">
                    <a:latin typeface="幼圆" pitchFamily="49" charset="-122"/>
                    <a:ea typeface="幼圆" pitchFamily="49" charset="-122"/>
                  </a:rPr>
                  <a:t> 主要方法有：人工的挑选重要的特征，去除不重要的特征，采用模型选择算法；去除特征的同时，也去除了这部分特征所提供的信息；</a:t>
                </a:r>
                <a:endParaRPr lang="en-US" altLang="zh-CN" sz="2000" dirty="0">
                  <a:latin typeface="幼圆" pitchFamily="49" charset="-122"/>
                  <a:ea typeface="幼圆" pitchFamily="49" charset="-122"/>
                </a:endParaRPr>
              </a:p>
              <a:p>
                <a:pPr marL="285750" indent="-285750">
                  <a:lnSpc>
                    <a:spcPct val="150000"/>
                  </a:lnSpc>
                  <a:spcBef>
                    <a:spcPts val="1200"/>
                  </a:spcBef>
                  <a:buFont typeface="Wingdings" pitchFamily="2" charset="2"/>
                  <a:buChar char="Ø"/>
                </a:pPr>
                <a:r>
                  <a:rPr lang="en-US" altLang="zh-CN" sz="2000" dirty="0">
                    <a:latin typeface="幼圆" pitchFamily="49" charset="-122"/>
                    <a:ea typeface="幼圆" pitchFamily="49" charset="-122"/>
                  </a:rPr>
                  <a:t> </a:t>
                </a:r>
                <a:r>
                  <a:rPr lang="zh-CN" altLang="en-US" sz="2000" b="1" dirty="0">
                    <a:latin typeface="+mj-ea"/>
                    <a:ea typeface="+mj-ea"/>
                  </a:rPr>
                  <a:t>正则化</a:t>
                </a:r>
                <a:r>
                  <a:rPr lang="zh-CN" altLang="en-US" sz="2000" dirty="0">
                    <a:latin typeface="幼圆" pitchFamily="49" charset="-122"/>
                    <a:ea typeface="幼圆" pitchFamily="49" charset="-122"/>
                  </a:rPr>
                  <a:t>（</a:t>
                </a:r>
                <a:r>
                  <a:rPr lang="en-US" altLang="zh-CN" sz="2000" dirty="0">
                    <a:latin typeface="幼圆" pitchFamily="49" charset="-122"/>
                    <a:ea typeface="幼圆" pitchFamily="49" charset="-122"/>
                  </a:rPr>
                  <a:t>Regularization</a:t>
                </a:r>
                <a:r>
                  <a:rPr lang="zh-CN" altLang="en-US" sz="2000" dirty="0">
                    <a:latin typeface="幼圆" pitchFamily="49" charset="-122"/>
                    <a:ea typeface="幼圆" pitchFamily="49" charset="-122"/>
                  </a:rPr>
                  <a:t>） 保留所有特征，但是减少参数</a:t>
                </a:r>
                <a14:m>
                  <m:oMath xmlns:m="http://schemas.openxmlformats.org/officeDocument/2006/math">
                    <m:r>
                      <a:rPr lang="en-US" altLang="zh-CN" sz="2000" b="0" i="0" smtClean="0">
                        <a:latin typeface="Cambria Math"/>
                      </a:rPr>
                      <m:t> </m:t>
                    </m:r>
                    <m:r>
                      <a:rPr lang="zh-CN" altLang="en-US" sz="2000" i="1" smtClean="0">
                        <a:latin typeface="Cambria Math"/>
                      </a:rPr>
                      <m:t>𝜔</m:t>
                    </m:r>
                    <m:r>
                      <a:rPr lang="en-US" altLang="zh-CN" sz="2000" b="0" i="1" smtClean="0">
                        <a:latin typeface="Cambria Math"/>
                      </a:rPr>
                      <m:t> </m:t>
                    </m:r>
                  </m:oMath>
                </a14:m>
                <a:r>
                  <a:rPr lang="zh-CN" altLang="en-US" sz="2000" dirty="0">
                    <a:latin typeface="幼圆" pitchFamily="49" charset="-122"/>
                    <a:ea typeface="幼圆" pitchFamily="49" charset="-122"/>
                  </a:rPr>
                  <a:t>的值。</a:t>
                </a:r>
              </a:p>
            </p:txBody>
          </p:sp>
        </mc:Choice>
        <mc:Fallback xmlns="">
          <p:sp>
            <p:nvSpPr>
              <p:cNvPr id="4" name="矩形 3"/>
              <p:cNvSpPr>
                <a:spLocks noRot="1" noChangeAspect="1" noMove="1" noResize="1" noEditPoints="1" noAdjustHandles="1" noChangeArrowheads="1" noChangeShapeType="1" noTextEdit="1"/>
              </p:cNvSpPr>
              <p:nvPr/>
            </p:nvSpPr>
            <p:spPr>
              <a:xfrm>
                <a:off x="1835696" y="915566"/>
                <a:ext cx="7200800" cy="3201582"/>
              </a:xfrm>
              <a:prstGeom prst="rect">
                <a:avLst/>
              </a:prstGeom>
              <a:blipFill>
                <a:blip r:embed="rId2"/>
                <a:stretch>
                  <a:fillRect l="-847"/>
                </a:stretch>
              </a:blipFill>
            </p:spPr>
            <p:txBody>
              <a:bodyPr/>
              <a:lstStyle/>
              <a:p>
                <a:r>
                  <a:rPr lang="zh-CN" altLang="en-US">
                    <a:noFill/>
                  </a:rPr>
                  <a:t> </a:t>
                </a:r>
              </a:p>
            </p:txBody>
          </p:sp>
        </mc:Fallback>
      </mc:AlternateContent>
      <p:sp>
        <p:nvSpPr>
          <p:cNvPr id="3" name="文本占位符 1">
            <a:extLst>
              <a:ext uri="{FF2B5EF4-FFF2-40B4-BE49-F238E27FC236}">
                <a16:creationId xmlns:a16="http://schemas.microsoft.com/office/drawing/2014/main" xmlns="" id="{28901C82-F65E-96F8-8A32-F107E615925C}"/>
              </a:ext>
            </a:extLst>
          </p:cNvPr>
          <p:cNvSpPr txBox="1">
            <a:spLocks/>
          </p:cNvSpPr>
          <p:nvPr/>
        </p:nvSpPr>
        <p:spPr>
          <a:xfrm>
            <a:off x="1691680" y="26740"/>
            <a:ext cx="7452320" cy="74481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kumimoji="1" lang="zh-CN" altLang="en-US" sz="2400" b="1" dirty="0">
                <a:latin typeface="+mj-ea"/>
                <a:ea typeface="+mj-ea"/>
              </a:rPr>
              <a:t>回归的过拟合问题</a:t>
            </a:r>
          </a:p>
        </p:txBody>
      </p:sp>
    </p:spTree>
    <p:extLst>
      <p:ext uri="{BB962C8B-B14F-4D97-AF65-F5344CB8AC3E}">
        <p14:creationId xmlns:p14="http://schemas.microsoft.com/office/powerpoint/2010/main" val="205309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63688" y="915566"/>
            <a:ext cx="2339102" cy="461665"/>
          </a:xfrm>
          <a:prstGeom prst="rect">
            <a:avLst/>
          </a:prstGeom>
          <a:noFill/>
        </p:spPr>
        <p:txBody>
          <a:bodyPr wrap="none" rtlCol="0">
            <a:spAutoFit/>
          </a:bodyPr>
          <a:lstStyle/>
          <a:p>
            <a:r>
              <a:rPr lang="zh-CN" altLang="en-US" sz="2400" b="1" dirty="0">
                <a:latin typeface="+mj-ea"/>
                <a:ea typeface="+mj-ea"/>
              </a:rPr>
              <a:t>如何正则化呢？</a:t>
            </a:r>
          </a:p>
        </p:txBody>
      </p:sp>
      <mc:AlternateContent xmlns:mc="http://schemas.openxmlformats.org/markup-compatibility/2006" xmlns:a14="http://schemas.microsoft.com/office/drawing/2010/main">
        <mc:Choice Requires="a14">
          <p:sp>
            <p:nvSpPr>
              <p:cNvPr id="4" name="TextBox 3"/>
              <p:cNvSpPr txBox="1"/>
              <p:nvPr/>
            </p:nvSpPr>
            <p:spPr>
              <a:xfrm>
                <a:off x="2051720" y="1419622"/>
                <a:ext cx="7128792" cy="1894558"/>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dirty="0">
                    <a:latin typeface="+mj-ea"/>
                    <a:ea typeface="+mj-ea"/>
                  </a:rPr>
                  <a:t>在损失函数后面加上一个额外的惩罚项，也就是对损失函数的某些参数作一些限制，从而达到在极小化代价函数的条件下控制权值的大小。</a:t>
                </a:r>
                <a:endParaRPr lang="en-US" altLang="zh-CN" dirty="0">
                  <a:latin typeface="+mj-ea"/>
                  <a:ea typeface="+mj-ea"/>
                </a:endParaRPr>
              </a:p>
              <a:p>
                <a:pPr>
                  <a:lnSpc>
                    <a:spcPct val="150000"/>
                  </a:lnSpc>
                </a:pPr>
                <a:r>
                  <a:rPr lang="en-US" altLang="zh-CN" dirty="0">
                    <a:latin typeface="+mj-ea"/>
                    <a:ea typeface="+mj-ea"/>
                  </a:rPr>
                  <a:t>          </a:t>
                </a:r>
                <a14:m>
                  <m:oMath xmlns:m="http://schemas.openxmlformats.org/officeDocument/2006/math">
                    <m:func>
                      <m:funcPr>
                        <m:ctrlPr>
                          <a:rPr lang="en-US" altLang="zh-CN" i="1" smtClean="0">
                            <a:latin typeface="Cambria Math"/>
                            <a:ea typeface="+mj-ea"/>
                          </a:rPr>
                        </m:ctrlPr>
                      </m:funcPr>
                      <m:fName>
                        <m:limLow>
                          <m:limLowPr>
                            <m:ctrlPr>
                              <a:rPr lang="en-US" altLang="zh-CN" i="1" smtClean="0">
                                <a:latin typeface="Cambria Math"/>
                                <a:ea typeface="+mj-ea"/>
                              </a:rPr>
                            </m:ctrlPr>
                          </m:limLowPr>
                          <m:e>
                            <m:r>
                              <m:rPr>
                                <m:sty m:val="p"/>
                              </m:rPr>
                              <a:rPr lang="en-US" altLang="zh-CN" i="0" smtClean="0">
                                <a:latin typeface="Cambria Math"/>
                                <a:ea typeface="+mj-ea"/>
                              </a:rPr>
                              <m:t>min</m:t>
                            </m:r>
                          </m:e>
                          <m:lim>
                            <m:r>
                              <a:rPr lang="zh-CN" altLang="en-US" i="1" smtClean="0">
                                <a:latin typeface="Cambria Math"/>
                                <a:ea typeface="+mj-ea"/>
                              </a:rPr>
                              <m:t>𝜔</m:t>
                            </m:r>
                          </m:lim>
                        </m:limLow>
                      </m:fName>
                      <m:e>
                        <m:sSubSup>
                          <m:sSubSupPr>
                            <m:ctrlPr>
                              <a:rPr lang="en-US" altLang="zh-CN" i="1">
                                <a:latin typeface="Cambria Math"/>
                                <a:ea typeface="+mj-ea"/>
                              </a:rPr>
                            </m:ctrlPr>
                          </m:sSubSupPr>
                          <m:e>
                            <m:d>
                              <m:dPr>
                                <m:begChr m:val="‖"/>
                                <m:endChr m:val="‖"/>
                                <m:ctrlPr>
                                  <a:rPr lang="en-US" altLang="zh-CN" i="1">
                                    <a:latin typeface="Cambria Math"/>
                                    <a:ea typeface="+mj-ea"/>
                                  </a:rPr>
                                </m:ctrlPr>
                              </m:dPr>
                              <m:e>
                                <m:r>
                                  <a:rPr lang="en-US" altLang="zh-CN" b="1" i="1">
                                    <a:latin typeface="Cambria Math"/>
                                    <a:ea typeface="+mj-ea"/>
                                  </a:rPr>
                                  <m:t>𝒚</m:t>
                                </m:r>
                                <m:r>
                                  <a:rPr lang="en-US" altLang="zh-CN" i="1">
                                    <a:latin typeface="Cambria Math"/>
                                    <a:ea typeface="+mj-ea"/>
                                  </a:rPr>
                                  <m:t>−</m:t>
                                </m:r>
                                <m:r>
                                  <a:rPr lang="en-US" altLang="zh-CN" b="1" i="1">
                                    <a:latin typeface="Cambria Math"/>
                                    <a:ea typeface="+mj-ea"/>
                                  </a:rPr>
                                  <m:t>𝑿</m:t>
                                </m:r>
                                <m:r>
                                  <a:rPr lang="en-US" altLang="zh-CN" i="1">
                                    <a:latin typeface="Cambria Math"/>
                                    <a:ea typeface="+mj-ea"/>
                                  </a:rPr>
                                  <m:t>∙</m:t>
                                </m:r>
                                <m:r>
                                  <a:rPr lang="zh-CN" altLang="en-US" b="1" i="1">
                                    <a:latin typeface="Cambria Math"/>
                                    <a:ea typeface="+mj-ea"/>
                                  </a:rPr>
                                  <m:t>𝝎</m:t>
                                </m:r>
                              </m:e>
                            </m:d>
                          </m:e>
                          <m:sub>
                            <m:r>
                              <a:rPr lang="en-US" altLang="zh-CN" i="1">
                                <a:latin typeface="Cambria Math"/>
                                <a:ea typeface="+mj-ea"/>
                              </a:rPr>
                              <m:t>2</m:t>
                            </m:r>
                          </m:sub>
                          <m:sup>
                            <m:r>
                              <a:rPr lang="en-US" altLang="zh-CN" i="1">
                                <a:latin typeface="Cambria Math"/>
                                <a:ea typeface="+mj-ea"/>
                              </a:rPr>
                              <m:t>2</m:t>
                            </m:r>
                          </m:sup>
                        </m:sSubSup>
                        <m:r>
                          <a:rPr lang="en-US" altLang="zh-CN" b="0" i="1" smtClean="0">
                            <a:latin typeface="Cambria Math"/>
                            <a:ea typeface="+mj-ea"/>
                          </a:rPr>
                          <m:t>       </m:t>
                        </m:r>
                        <m:r>
                          <a:rPr lang="en-US" altLang="zh-CN" b="0" i="1" smtClean="0">
                            <a:latin typeface="Cambria Math"/>
                            <a:ea typeface="+mj-ea"/>
                          </a:rPr>
                          <m:t>𝑠</m:t>
                        </m:r>
                        <m:r>
                          <a:rPr lang="en-US" altLang="zh-CN" b="0" i="1" smtClean="0">
                            <a:latin typeface="Cambria Math"/>
                            <a:ea typeface="+mj-ea"/>
                          </a:rPr>
                          <m:t>.</m:t>
                        </m:r>
                        <m:r>
                          <a:rPr lang="en-US" altLang="zh-CN" b="0" i="1" smtClean="0">
                            <a:latin typeface="Cambria Math"/>
                            <a:ea typeface="+mj-ea"/>
                          </a:rPr>
                          <m:t>𝑡</m:t>
                        </m:r>
                        <m:r>
                          <a:rPr lang="en-US" altLang="zh-CN" b="0" i="1" smtClean="0">
                            <a:latin typeface="Cambria Math"/>
                            <a:ea typeface="+mj-ea"/>
                          </a:rPr>
                          <m:t>.   </m:t>
                        </m:r>
                        <m:r>
                          <a:rPr lang="en-US" altLang="zh-CN" b="1" i="1" smtClean="0">
                            <a:latin typeface="Cambria Math"/>
                            <a:ea typeface="+mj-ea"/>
                          </a:rPr>
                          <m:t>𝓛</m:t>
                        </m:r>
                        <m:r>
                          <a:rPr lang="en-US" altLang="zh-CN" b="0" i="1" smtClean="0">
                            <a:latin typeface="Cambria Math"/>
                            <a:ea typeface="+mj-ea"/>
                          </a:rPr>
                          <m:t>(</m:t>
                        </m:r>
                        <m:r>
                          <a:rPr lang="zh-CN" altLang="en-US" b="1" i="1" smtClean="0">
                            <a:latin typeface="Cambria Math"/>
                            <a:ea typeface="+mj-ea"/>
                          </a:rPr>
                          <m:t>𝝎</m:t>
                        </m:r>
                        <m:r>
                          <a:rPr lang="en-US" altLang="zh-CN" b="0" i="1" smtClean="0">
                            <a:latin typeface="Cambria Math"/>
                            <a:ea typeface="+mj-ea"/>
                          </a:rPr>
                          <m:t>)≤</m:t>
                        </m:r>
                        <m:r>
                          <m:rPr>
                            <m:sty m:val="p"/>
                          </m:rPr>
                          <a:rPr lang="en-US" altLang="zh-CN" b="0" i="0" smtClean="0">
                            <a:latin typeface="Cambria Math"/>
                            <a:ea typeface="+mj-ea"/>
                          </a:rPr>
                          <m:t>C</m:t>
                        </m:r>
                      </m:e>
                    </m:func>
                  </m:oMath>
                </a14:m>
                <a:endParaRPr lang="zh-CN" altLang="en-US" dirty="0">
                  <a:latin typeface="+mj-ea"/>
                  <a:ea typeface="+mj-ea"/>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051720" y="1419622"/>
                <a:ext cx="7128792" cy="1894558"/>
              </a:xfrm>
              <a:prstGeom prst="rect">
                <a:avLst/>
              </a:prstGeom>
              <a:blipFill rotWithShape="1">
                <a:blip r:embed="rId2" cstate="print"/>
                <a:stretch>
                  <a:fillRect l="-5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39752" y="3899832"/>
                <a:ext cx="6500497" cy="400110"/>
              </a:xfrm>
              <a:prstGeom prst="rect">
                <a:avLst/>
              </a:prstGeom>
              <a:noFill/>
            </p:spPr>
            <p:txBody>
              <a:bodyPr wrap="none" rtlCol="0">
                <a:spAutoFit/>
              </a:bodyPr>
              <a:lstStyle/>
              <a:p>
                <a:pPr marL="342900" indent="-342900">
                  <a:buFont typeface="Wingdings" pitchFamily="2" charset="2"/>
                  <a:buChar char="Ø"/>
                </a:pPr>
                <a:r>
                  <a:rPr lang="zh-CN" altLang="en-US" sz="2000" dirty="0">
                    <a:latin typeface="幼圆" pitchFamily="49" charset="-122"/>
                    <a:ea typeface="幼圆" pitchFamily="49" charset="-122"/>
                  </a:rPr>
                  <a:t>常用的</a:t>
                </a:r>
                <a14:m>
                  <m:oMath xmlns:m="http://schemas.openxmlformats.org/officeDocument/2006/math">
                    <m:r>
                      <a:rPr lang="en-US" altLang="zh-CN" sz="2000" b="1" i="1">
                        <a:latin typeface="Cambria Math"/>
                        <a:ea typeface="Cambria Math"/>
                      </a:rPr>
                      <m:t>𝓛</m:t>
                    </m:r>
                    <m:r>
                      <a:rPr lang="en-US" altLang="zh-CN" sz="2000" i="1">
                        <a:latin typeface="Cambria Math"/>
                        <a:ea typeface="Cambria Math"/>
                      </a:rPr>
                      <m:t>(</m:t>
                    </m:r>
                    <m:r>
                      <a:rPr lang="zh-CN" altLang="en-US" sz="2000" b="1" i="1">
                        <a:latin typeface="Cambria Math"/>
                        <a:ea typeface="Cambria Math"/>
                      </a:rPr>
                      <m:t>𝝎</m:t>
                    </m:r>
                    <m:r>
                      <a:rPr lang="en-US" altLang="zh-CN" sz="2000" i="1">
                        <a:latin typeface="Cambria Math"/>
                        <a:ea typeface="Cambria Math"/>
                      </a:rPr>
                      <m:t>)</m:t>
                    </m:r>
                  </m:oMath>
                </a14:m>
                <a:r>
                  <a:rPr lang="zh-CN" altLang="en-US" sz="2000" dirty="0">
                    <a:latin typeface="幼圆" pitchFamily="49" charset="-122"/>
                    <a:ea typeface="幼圆" pitchFamily="49" charset="-122"/>
                  </a:rPr>
                  <a:t>一般有两种，称为</a:t>
                </a:r>
                <a:r>
                  <a:rPr lang="en-US" altLang="zh-CN" sz="2000" b="1" i="1" dirty="0">
                    <a:latin typeface="幼圆" pitchFamily="49" charset="-122"/>
                    <a:ea typeface="幼圆" pitchFamily="49" charset="-122"/>
                  </a:rPr>
                  <a:t>L</a:t>
                </a:r>
                <a:r>
                  <a:rPr lang="en-US" altLang="zh-CN" sz="2000" dirty="0">
                    <a:latin typeface="幼圆" pitchFamily="49" charset="-122"/>
                    <a:ea typeface="幼圆" pitchFamily="49" charset="-122"/>
                  </a:rPr>
                  <a:t>1</a:t>
                </a:r>
                <a:r>
                  <a:rPr lang="zh-CN" altLang="en-US" sz="2000" dirty="0">
                    <a:latin typeface="幼圆" pitchFamily="49" charset="-122"/>
                    <a:ea typeface="幼圆" pitchFamily="49" charset="-122"/>
                  </a:rPr>
                  <a:t>正则化和</a:t>
                </a:r>
                <a:r>
                  <a:rPr lang="en-US" altLang="zh-CN" sz="2000" b="1" i="1" dirty="0">
                    <a:latin typeface="幼圆" pitchFamily="49" charset="-122"/>
                    <a:ea typeface="幼圆" pitchFamily="49" charset="-122"/>
                  </a:rPr>
                  <a:t>L</a:t>
                </a:r>
                <a:r>
                  <a:rPr lang="en-US" altLang="zh-CN" sz="2000" dirty="0">
                    <a:latin typeface="幼圆" pitchFamily="49" charset="-122"/>
                    <a:ea typeface="幼圆" pitchFamily="49" charset="-122"/>
                  </a:rPr>
                  <a:t>2</a:t>
                </a:r>
                <a:r>
                  <a:rPr lang="zh-CN" altLang="en-US" sz="2000" dirty="0">
                    <a:latin typeface="幼圆" pitchFamily="49" charset="-122"/>
                    <a:ea typeface="幼圆" pitchFamily="49" charset="-122"/>
                  </a:rPr>
                  <a:t>正则化；</a:t>
                </a:r>
              </a:p>
            </p:txBody>
          </p:sp>
        </mc:Choice>
        <mc:Fallback xmlns="">
          <p:sp>
            <p:nvSpPr>
              <p:cNvPr id="6" name="TextBox 5"/>
              <p:cNvSpPr txBox="1">
                <a:spLocks noRot="1" noChangeAspect="1" noMove="1" noResize="1" noEditPoints="1" noAdjustHandles="1" noChangeArrowheads="1" noChangeShapeType="1" noTextEdit="1"/>
              </p:cNvSpPr>
              <p:nvPr/>
            </p:nvSpPr>
            <p:spPr>
              <a:xfrm>
                <a:off x="2339752" y="3899832"/>
                <a:ext cx="6500497" cy="400110"/>
              </a:xfrm>
              <a:prstGeom prst="rect">
                <a:avLst/>
              </a:prstGeom>
              <a:blipFill rotWithShape="1">
                <a:blip r:embed="rId3" cstate="print"/>
                <a:stretch>
                  <a:fillRect l="-844" t="-10769" b="-24615"/>
                </a:stretch>
              </a:blipFill>
            </p:spPr>
            <p:txBody>
              <a:bodyPr/>
              <a:lstStyle/>
              <a:p>
                <a:r>
                  <a:rPr lang="zh-CN" altLang="en-US">
                    <a:noFill/>
                  </a:rPr>
                  <a:t> </a:t>
                </a:r>
              </a:p>
            </p:txBody>
          </p:sp>
        </mc:Fallback>
      </mc:AlternateContent>
      <p:sp>
        <p:nvSpPr>
          <p:cNvPr id="2" name="文本占位符 1">
            <a:extLst>
              <a:ext uri="{FF2B5EF4-FFF2-40B4-BE49-F238E27FC236}">
                <a16:creationId xmlns:a16="http://schemas.microsoft.com/office/drawing/2014/main" xmlns="" id="{1B27C41E-BD32-6B43-33E5-406803D23F9A}"/>
              </a:ext>
            </a:extLst>
          </p:cNvPr>
          <p:cNvSpPr txBox="1">
            <a:spLocks/>
          </p:cNvSpPr>
          <p:nvPr/>
        </p:nvSpPr>
        <p:spPr>
          <a:xfrm>
            <a:off x="1691680" y="26740"/>
            <a:ext cx="7452320" cy="74481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kumimoji="1" lang="zh-CN" altLang="en-US" sz="2400" b="1" dirty="0">
                <a:latin typeface="+mj-ea"/>
                <a:ea typeface="+mj-ea"/>
              </a:rPr>
              <a:t>回归的过拟合问题</a:t>
            </a:r>
          </a:p>
        </p:txBody>
      </p:sp>
    </p:spTree>
    <p:extLst>
      <p:ext uri="{BB962C8B-B14F-4D97-AF65-F5344CB8AC3E}">
        <p14:creationId xmlns:p14="http://schemas.microsoft.com/office/powerpoint/2010/main" val="108160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p:nvPr/>
            </p:nvSpPr>
            <p:spPr>
              <a:xfrm>
                <a:off x="1763688" y="843558"/>
                <a:ext cx="7200800" cy="3479735"/>
              </a:xfrm>
              <a:prstGeom prst="rect">
                <a:avLst/>
              </a:prstGeom>
            </p:spPr>
            <p:txBody>
              <a:bodyPr wrap="square">
                <a:spAutoFit/>
              </a:bodyPr>
              <a:lstStyle/>
              <a:p>
                <a:pPr marL="342900" indent="-342900">
                  <a:lnSpc>
                    <a:spcPct val="150000"/>
                  </a:lnSpc>
                  <a:buFont typeface="Wingdings" pitchFamily="2" charset="2"/>
                  <a:buChar char="u"/>
                </a:pPr>
                <a:r>
                  <a:rPr lang="zh-CN" altLang="en-US" sz="2000" dirty="0">
                    <a:latin typeface="+mj-ea"/>
                    <a:ea typeface="+mj-ea"/>
                  </a:rPr>
                  <a:t>对于线性回归模型，使用</a:t>
                </a:r>
                <a:r>
                  <a:rPr lang="en-US" altLang="zh-CN" sz="2000" dirty="0">
                    <a:latin typeface="+mj-ea"/>
                    <a:ea typeface="+mj-ea"/>
                  </a:rPr>
                  <a:t>L1</a:t>
                </a:r>
                <a:r>
                  <a:rPr lang="zh-CN" altLang="en-US" sz="2000" dirty="0">
                    <a:latin typeface="+mj-ea"/>
                    <a:ea typeface="+mj-ea"/>
                  </a:rPr>
                  <a:t>正则化的模型建叫做</a:t>
                </a:r>
                <a:r>
                  <a:rPr lang="en-US" altLang="zh-CN" sz="2000" dirty="0">
                    <a:latin typeface="+mj-ea"/>
                    <a:ea typeface="+mj-ea"/>
                  </a:rPr>
                  <a:t>Lasso</a:t>
                </a:r>
                <a:r>
                  <a:rPr lang="zh-CN" altLang="en-US" sz="2000" dirty="0">
                    <a:latin typeface="+mj-ea"/>
                    <a:ea typeface="+mj-ea"/>
                  </a:rPr>
                  <a:t>回归，使用</a:t>
                </a:r>
                <a:r>
                  <a:rPr lang="en-US" altLang="zh-CN" sz="2000" dirty="0">
                    <a:latin typeface="+mj-ea"/>
                    <a:ea typeface="+mj-ea"/>
                  </a:rPr>
                  <a:t>L2</a:t>
                </a:r>
                <a:r>
                  <a:rPr lang="zh-CN" altLang="en-US" sz="2000" dirty="0">
                    <a:latin typeface="+mj-ea"/>
                    <a:ea typeface="+mj-ea"/>
                  </a:rPr>
                  <a:t>正则化的模型叫做</a:t>
                </a:r>
                <a:r>
                  <a:rPr lang="en-US" altLang="zh-CN" sz="2000" dirty="0">
                    <a:latin typeface="+mj-ea"/>
                    <a:ea typeface="+mj-ea"/>
                  </a:rPr>
                  <a:t>Ridge</a:t>
                </a:r>
                <a:r>
                  <a:rPr lang="zh-CN" altLang="en-US" sz="2000" dirty="0">
                    <a:latin typeface="+mj-ea"/>
                    <a:ea typeface="+mj-ea"/>
                  </a:rPr>
                  <a:t>回归（岭回归）</a:t>
                </a:r>
                <a:endParaRPr lang="en-US" altLang="zh-CN" sz="2000" dirty="0">
                  <a:latin typeface="+mj-ea"/>
                  <a:ea typeface="+mj-ea"/>
                </a:endParaRPr>
              </a:p>
              <a:p>
                <a:pPr marL="342900" indent="-342900">
                  <a:lnSpc>
                    <a:spcPct val="150000"/>
                  </a:lnSpc>
                  <a:buFont typeface="Wingdings" pitchFamily="2" charset="2"/>
                  <a:buChar char="Ø"/>
                </a:pPr>
                <a:r>
                  <a:rPr lang="en-US" altLang="zh-CN" sz="2000" dirty="0">
                    <a:latin typeface="+mj-ea"/>
                    <a:ea typeface="+mj-ea"/>
                  </a:rPr>
                  <a:t>Lasso</a:t>
                </a:r>
                <a:r>
                  <a:rPr lang="zh-CN" altLang="en-US" sz="2000" dirty="0">
                    <a:latin typeface="+mj-ea"/>
                    <a:ea typeface="+mj-ea"/>
                  </a:rPr>
                  <a:t>（</a:t>
                </a:r>
                <a:r>
                  <a:rPr lang="en-US" altLang="zh-CN" sz="2000" dirty="0">
                    <a:latin typeface="+mj-ea"/>
                    <a:ea typeface="+mj-ea"/>
                  </a:rPr>
                  <a:t>Least absolute shrinkage and selection operator</a:t>
                </a:r>
                <a:r>
                  <a:rPr lang="zh-CN" altLang="en-US" sz="2000" dirty="0">
                    <a:latin typeface="+mj-ea"/>
                    <a:ea typeface="+mj-ea"/>
                  </a:rPr>
                  <a:t>）回归，</a:t>
                </a:r>
                <a14:m>
                  <m:oMath xmlns:m="http://schemas.openxmlformats.org/officeDocument/2006/math">
                    <m:r>
                      <a:rPr lang="en-US" altLang="zh-CN" sz="2000" b="1" i="1" smtClean="0">
                        <a:latin typeface="Cambria Math"/>
                        <a:ea typeface="Cambria Math"/>
                      </a:rPr>
                      <m:t>𝓛</m:t>
                    </m:r>
                    <m:d>
                      <m:dPr>
                        <m:ctrlPr>
                          <a:rPr lang="en-US" altLang="zh-CN" sz="2000" b="1" i="1" smtClean="0">
                            <a:latin typeface="Cambria Math"/>
                            <a:ea typeface="Cambria Math"/>
                          </a:rPr>
                        </m:ctrlPr>
                      </m:dPr>
                      <m:e>
                        <m:r>
                          <a:rPr lang="zh-CN" altLang="en-US" sz="2000" b="1" i="1" smtClean="0">
                            <a:latin typeface="Cambria Math"/>
                            <a:ea typeface="Cambria Math"/>
                          </a:rPr>
                          <m:t>𝝎</m:t>
                        </m:r>
                      </m:e>
                    </m:d>
                    <m:r>
                      <a:rPr lang="en-US" altLang="zh-CN" sz="2000" b="0" i="1" smtClean="0">
                        <a:latin typeface="Cambria Math"/>
                        <a:ea typeface="Cambria Math"/>
                      </a:rPr>
                      <m:t>=</m:t>
                    </m:r>
                    <m:sSub>
                      <m:sSubPr>
                        <m:ctrlPr>
                          <a:rPr lang="en-US" altLang="zh-CN" sz="2000" b="0" i="1" smtClean="0">
                            <a:latin typeface="Cambria Math"/>
                            <a:ea typeface="Cambria Math"/>
                          </a:rPr>
                        </m:ctrlPr>
                      </m:sSubPr>
                      <m:e>
                        <m:d>
                          <m:dPr>
                            <m:begChr m:val="‖"/>
                            <m:endChr m:val="‖"/>
                            <m:ctrlPr>
                              <a:rPr lang="en-US" altLang="zh-CN" sz="2000" b="0" i="1" smtClean="0">
                                <a:latin typeface="Cambria Math"/>
                                <a:ea typeface="Cambria Math"/>
                              </a:rPr>
                            </m:ctrlPr>
                          </m:dPr>
                          <m:e>
                            <m:r>
                              <a:rPr lang="zh-CN" altLang="en-US" sz="2000" b="1" i="1" smtClean="0">
                                <a:latin typeface="Cambria Math"/>
                                <a:ea typeface="Cambria Math"/>
                              </a:rPr>
                              <m:t>𝝎</m:t>
                            </m:r>
                          </m:e>
                        </m:d>
                      </m:e>
                      <m:sub>
                        <m:r>
                          <a:rPr lang="en-US" altLang="zh-CN" sz="2000" b="0" i="1" smtClean="0">
                            <a:latin typeface="Cambria Math"/>
                            <a:ea typeface="Cambria Math"/>
                          </a:rPr>
                          <m:t>1</m:t>
                        </m:r>
                      </m:sub>
                    </m:sSub>
                  </m:oMath>
                </a14:m>
                <a:r>
                  <a:rPr lang="en-US" altLang="zh-CN" sz="2000" dirty="0">
                    <a:latin typeface="+mj-ea"/>
                    <a:ea typeface="+mj-ea"/>
                  </a:rPr>
                  <a:t> , </a:t>
                </a:r>
                <a:r>
                  <a:rPr lang="zh-CN" altLang="en-US" sz="2000" dirty="0">
                    <a:latin typeface="+mj-ea"/>
                    <a:ea typeface="+mj-ea"/>
                  </a:rPr>
                  <a:t>则变成如下带约束的最优化问题：</a:t>
                </a:r>
                <a:endParaRPr lang="en-US" altLang="zh-CN" sz="2000" dirty="0">
                  <a:latin typeface="+mj-ea"/>
                  <a:ea typeface="+mj-ea"/>
                </a:endParaRPr>
              </a:p>
              <a:p>
                <a:pPr>
                  <a:lnSpc>
                    <a:spcPct val="150000"/>
                  </a:lnSpc>
                </a:pPr>
                <a:r>
                  <a:rPr lang="en-US" altLang="zh-CN" sz="2000" dirty="0">
                    <a:latin typeface="+mj-ea"/>
                    <a:ea typeface="+mj-ea"/>
                  </a:rPr>
                  <a:t>                    </a:t>
                </a:r>
                <a14:m>
                  <m:oMath xmlns:m="http://schemas.openxmlformats.org/officeDocument/2006/math">
                    <m:func>
                      <m:funcPr>
                        <m:ctrlPr>
                          <a:rPr lang="en-US" altLang="zh-CN" sz="2000" i="1">
                            <a:latin typeface="Cambria Math"/>
                            <a:ea typeface="幼圆" pitchFamily="49" charset="-122"/>
                          </a:rPr>
                        </m:ctrlPr>
                      </m:funcPr>
                      <m:fName>
                        <m:limLow>
                          <m:limLowPr>
                            <m:ctrlPr>
                              <a:rPr lang="en-US" altLang="zh-CN" sz="2000" i="1">
                                <a:latin typeface="Cambria Math"/>
                                <a:ea typeface="幼圆" pitchFamily="49" charset="-122"/>
                              </a:rPr>
                            </m:ctrlPr>
                          </m:limLowPr>
                          <m:e>
                            <m:r>
                              <m:rPr>
                                <m:sty m:val="p"/>
                              </m:rPr>
                              <a:rPr lang="en-US" altLang="zh-CN" sz="2000">
                                <a:latin typeface="Cambria Math"/>
                                <a:ea typeface="幼圆" pitchFamily="49" charset="-122"/>
                              </a:rPr>
                              <m:t>min</m:t>
                            </m:r>
                          </m:e>
                          <m:lim>
                            <m:r>
                              <a:rPr lang="zh-CN" altLang="en-US" sz="2000" i="1">
                                <a:latin typeface="Cambria Math"/>
                                <a:ea typeface="幼圆" pitchFamily="49" charset="-122"/>
                              </a:rPr>
                              <m:t>𝜔</m:t>
                            </m:r>
                          </m:lim>
                        </m:limLow>
                      </m:fName>
                      <m:e>
                        <m:sSubSup>
                          <m:sSubSupPr>
                            <m:ctrlPr>
                              <a:rPr lang="en-US" altLang="zh-CN" sz="2000" i="1">
                                <a:latin typeface="Cambria Math"/>
                                <a:ea typeface="幼圆" pitchFamily="49" charset="-122"/>
                              </a:rPr>
                            </m:ctrlPr>
                          </m:sSubSupPr>
                          <m:e>
                            <m:d>
                              <m:dPr>
                                <m:begChr m:val="‖"/>
                                <m:endChr m:val="‖"/>
                                <m:ctrlPr>
                                  <a:rPr lang="en-US" altLang="zh-CN" sz="2000" i="1">
                                    <a:latin typeface="Cambria Math"/>
                                    <a:ea typeface="幼圆" pitchFamily="49" charset="-122"/>
                                  </a:rPr>
                                </m:ctrlPr>
                              </m:dPr>
                              <m:e>
                                <m:r>
                                  <a:rPr lang="en-US" altLang="zh-CN" sz="2000" b="1" i="1">
                                    <a:latin typeface="Cambria Math"/>
                                    <a:ea typeface="幼圆" pitchFamily="49" charset="-122"/>
                                  </a:rPr>
                                  <m:t>𝒚</m:t>
                                </m:r>
                                <m:r>
                                  <a:rPr lang="en-US" altLang="zh-CN" sz="2000" i="1">
                                    <a:latin typeface="Cambria Math"/>
                                    <a:ea typeface="幼圆" pitchFamily="49" charset="-122"/>
                                  </a:rPr>
                                  <m:t>−</m:t>
                                </m:r>
                                <m:r>
                                  <a:rPr lang="en-US" altLang="zh-CN" sz="2000" b="1" i="1">
                                    <a:latin typeface="Cambria Math"/>
                                    <a:ea typeface="幼圆" pitchFamily="49" charset="-122"/>
                                  </a:rPr>
                                  <m:t>𝑿</m:t>
                                </m:r>
                                <m:r>
                                  <a:rPr lang="en-US" altLang="zh-CN" sz="2000" i="1">
                                    <a:latin typeface="Cambria Math"/>
                                    <a:ea typeface="Cambria Math"/>
                                  </a:rPr>
                                  <m:t>∙</m:t>
                                </m:r>
                                <m:r>
                                  <a:rPr lang="zh-CN" altLang="en-US" sz="2000" b="1" i="1">
                                    <a:latin typeface="Cambria Math"/>
                                    <a:ea typeface="Cambria Math"/>
                                  </a:rPr>
                                  <m:t>𝝎</m:t>
                                </m:r>
                              </m:e>
                            </m:d>
                          </m:e>
                          <m:sub>
                            <m:r>
                              <a:rPr lang="en-US" altLang="zh-CN" sz="2000" i="1">
                                <a:latin typeface="Cambria Math"/>
                                <a:ea typeface="幼圆" pitchFamily="49" charset="-122"/>
                              </a:rPr>
                              <m:t>2</m:t>
                            </m:r>
                          </m:sub>
                          <m:sup>
                            <m:r>
                              <a:rPr lang="en-US" altLang="zh-CN" sz="2000" i="1">
                                <a:latin typeface="Cambria Math"/>
                                <a:ea typeface="幼圆" pitchFamily="49" charset="-122"/>
                              </a:rPr>
                              <m:t>2</m:t>
                            </m:r>
                          </m:sup>
                        </m:sSubSup>
                        <m:r>
                          <a:rPr lang="en-US" altLang="zh-CN" sz="2000" i="1">
                            <a:latin typeface="Cambria Math"/>
                            <a:ea typeface="幼圆" pitchFamily="49" charset="-122"/>
                          </a:rPr>
                          <m:t> </m:t>
                        </m:r>
                      </m:e>
                    </m:func>
                  </m:oMath>
                </a14:m>
                <a:endParaRPr lang="en-US" altLang="zh-CN" sz="2000" dirty="0">
                  <a:latin typeface="+mj-ea"/>
                  <a:ea typeface="+mj-ea"/>
                </a:endParaRPr>
              </a:p>
              <a:p>
                <a:pPr>
                  <a:lnSpc>
                    <a:spcPct val="150000"/>
                  </a:lnSpc>
                </a:pPr>
                <a:r>
                  <a:rPr lang="en-US" altLang="zh-CN" sz="2000" dirty="0">
                    <a:latin typeface="+mj-ea"/>
                    <a:ea typeface="+mj-ea"/>
                  </a:rPr>
                  <a:t>                     </a:t>
                </a:r>
                <a:r>
                  <a:rPr lang="en-US" altLang="zh-CN" sz="2000" i="1" dirty="0" err="1">
                    <a:latin typeface="+mj-ea"/>
                    <a:ea typeface="+mj-ea"/>
                  </a:rPr>
                  <a:t>s.t.</a:t>
                </a:r>
                <a:r>
                  <a:rPr lang="en-US" altLang="zh-CN" sz="2000" i="1" dirty="0">
                    <a:latin typeface="+mj-ea"/>
                    <a:ea typeface="+mj-ea"/>
                  </a:rPr>
                  <a:t>   </a:t>
                </a:r>
                <a14:m>
                  <m:oMath xmlns:m="http://schemas.openxmlformats.org/officeDocument/2006/math">
                    <m:r>
                      <a:rPr lang="en-US" altLang="zh-CN" sz="2000" i="1">
                        <a:latin typeface="Cambria Math"/>
                        <a:ea typeface="幼圆" pitchFamily="49" charset="-122"/>
                      </a:rPr>
                      <m:t>  </m:t>
                    </m:r>
                    <m:sSub>
                      <m:sSubPr>
                        <m:ctrlPr>
                          <a:rPr lang="en-US" altLang="zh-CN" sz="2000" i="1" smtClean="0">
                            <a:latin typeface="Cambria Math"/>
                            <a:ea typeface="幼圆" pitchFamily="49" charset="-122"/>
                          </a:rPr>
                        </m:ctrlPr>
                      </m:sSubPr>
                      <m:e>
                        <m:d>
                          <m:dPr>
                            <m:begChr m:val="‖"/>
                            <m:endChr m:val="‖"/>
                            <m:ctrlPr>
                              <a:rPr lang="en-US" altLang="zh-CN" sz="2000" i="1" smtClean="0">
                                <a:latin typeface="Cambria Math"/>
                                <a:ea typeface="幼圆" pitchFamily="49" charset="-122"/>
                              </a:rPr>
                            </m:ctrlPr>
                          </m:dPr>
                          <m:e>
                            <m:r>
                              <a:rPr lang="zh-CN" altLang="en-US" sz="2000" b="1" i="1" smtClean="0">
                                <a:latin typeface="Cambria Math"/>
                                <a:ea typeface="幼圆" pitchFamily="49" charset="-122"/>
                              </a:rPr>
                              <m:t>𝝎</m:t>
                            </m:r>
                          </m:e>
                        </m:d>
                      </m:e>
                      <m:sub>
                        <m:r>
                          <a:rPr lang="en-US" altLang="zh-CN" sz="2000" b="0" i="1" smtClean="0">
                            <a:latin typeface="Cambria Math"/>
                            <a:ea typeface="幼圆" pitchFamily="49" charset="-122"/>
                          </a:rPr>
                          <m:t>1</m:t>
                        </m:r>
                      </m:sub>
                    </m:sSub>
                    <m:r>
                      <a:rPr lang="en-US" altLang="zh-CN" sz="2000" i="1">
                        <a:latin typeface="Cambria Math"/>
                        <a:ea typeface="Cambria Math"/>
                      </a:rPr>
                      <m:t>≤</m:t>
                    </m:r>
                    <m:r>
                      <m:rPr>
                        <m:sty m:val="p"/>
                      </m:rPr>
                      <a:rPr lang="en-US" altLang="zh-CN" sz="2000">
                        <a:latin typeface="Cambria Math"/>
                        <a:ea typeface="Cambria Math"/>
                      </a:rPr>
                      <m:t>C</m:t>
                    </m:r>
                  </m:oMath>
                </a14:m>
                <a:endParaRPr lang="zh-CN" altLang="en-US" sz="2000" dirty="0">
                  <a:latin typeface="+mj-ea"/>
                  <a:ea typeface="+mj-ea"/>
                </a:endParaRPr>
              </a:p>
            </p:txBody>
          </p:sp>
        </mc:Choice>
        <mc:Fallback xmlns="">
          <p:sp>
            <p:nvSpPr>
              <p:cNvPr id="3" name="矩形 2"/>
              <p:cNvSpPr>
                <a:spLocks noRot="1" noChangeAspect="1" noMove="1" noResize="1" noEditPoints="1" noAdjustHandles="1" noChangeArrowheads="1" noChangeShapeType="1" noTextEdit="1"/>
              </p:cNvSpPr>
              <p:nvPr/>
            </p:nvSpPr>
            <p:spPr>
              <a:xfrm>
                <a:off x="1763688" y="843558"/>
                <a:ext cx="7200800" cy="3479735"/>
              </a:xfrm>
              <a:prstGeom prst="rect">
                <a:avLst/>
              </a:prstGeom>
              <a:blipFill rotWithShape="1">
                <a:blip r:embed="rId2" cstate="print"/>
                <a:stretch>
                  <a:fillRect l="-677" r="-2453" b="-701"/>
                </a:stretch>
              </a:blipFill>
            </p:spPr>
            <p:txBody>
              <a:bodyPr/>
              <a:lstStyle/>
              <a:p>
                <a:r>
                  <a:rPr lang="zh-CN" altLang="en-US">
                    <a:noFill/>
                  </a:rPr>
                  <a:t> </a:t>
                </a:r>
              </a:p>
            </p:txBody>
          </p:sp>
        </mc:Fallback>
      </mc:AlternateContent>
      <p:sp>
        <p:nvSpPr>
          <p:cNvPr id="2" name="文本占位符 1">
            <a:extLst>
              <a:ext uri="{FF2B5EF4-FFF2-40B4-BE49-F238E27FC236}">
                <a16:creationId xmlns:a16="http://schemas.microsoft.com/office/drawing/2014/main" xmlns="" id="{20787AFD-600E-5B09-62CD-42E1E34EA4AC}"/>
              </a:ext>
            </a:extLst>
          </p:cNvPr>
          <p:cNvSpPr txBox="1">
            <a:spLocks/>
          </p:cNvSpPr>
          <p:nvPr/>
        </p:nvSpPr>
        <p:spPr>
          <a:xfrm>
            <a:off x="1691680" y="26740"/>
            <a:ext cx="7452320" cy="74481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kumimoji="1" lang="zh-CN" altLang="en-US" sz="2400" b="1" dirty="0">
                <a:latin typeface="+mj-ea"/>
                <a:ea typeface="+mj-ea"/>
              </a:rPr>
              <a:t>回归的过拟合问题</a:t>
            </a:r>
          </a:p>
        </p:txBody>
      </p:sp>
    </p:spTree>
    <p:extLst>
      <p:ext uri="{BB962C8B-B14F-4D97-AF65-F5344CB8AC3E}">
        <p14:creationId xmlns:p14="http://schemas.microsoft.com/office/powerpoint/2010/main" val="389195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1835696" y="880484"/>
                <a:ext cx="6912767" cy="3635482"/>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000" b="1" dirty="0">
                    <a:latin typeface="+mj-ea"/>
                    <a:ea typeface="+mj-ea"/>
                  </a:rPr>
                  <a:t>岭回归</a:t>
                </a:r>
                <a:r>
                  <a:rPr lang="zh-CN" altLang="en-US" sz="2000" dirty="0">
                    <a:latin typeface="+mj-ea"/>
                    <a:ea typeface="+mj-ea"/>
                  </a:rPr>
                  <a:t>（</a:t>
                </a:r>
                <a:r>
                  <a:rPr lang="en-US" altLang="zh-CN" sz="2000" dirty="0">
                    <a:latin typeface="+mj-ea"/>
                    <a:ea typeface="+mj-ea"/>
                  </a:rPr>
                  <a:t>Ridge regression</a:t>
                </a:r>
                <a:r>
                  <a:rPr lang="zh-CN" altLang="en-US" sz="2000" dirty="0">
                    <a:latin typeface="+mj-ea"/>
                    <a:ea typeface="+mj-ea"/>
                  </a:rPr>
                  <a:t>）：</a:t>
                </a:r>
                <a14:m>
                  <m:oMath xmlns:m="http://schemas.openxmlformats.org/officeDocument/2006/math">
                    <m:r>
                      <a:rPr lang="en-US" altLang="zh-CN" sz="2000" b="1" i="1">
                        <a:latin typeface="Cambria Math"/>
                        <a:ea typeface="Cambria Math"/>
                      </a:rPr>
                      <m:t>𝓛</m:t>
                    </m:r>
                    <m:d>
                      <m:dPr>
                        <m:ctrlPr>
                          <a:rPr lang="en-US" altLang="zh-CN" sz="2000" b="1" i="1">
                            <a:latin typeface="Cambria Math"/>
                            <a:ea typeface="Cambria Math"/>
                          </a:rPr>
                        </m:ctrlPr>
                      </m:dPr>
                      <m:e>
                        <m:r>
                          <a:rPr lang="zh-CN" altLang="en-US" sz="2000" b="1" i="1">
                            <a:latin typeface="Cambria Math"/>
                            <a:ea typeface="Cambria Math"/>
                          </a:rPr>
                          <m:t>𝝎</m:t>
                        </m:r>
                      </m:e>
                    </m:d>
                    <m:r>
                      <a:rPr lang="en-US" altLang="zh-CN" sz="2000" i="1">
                        <a:latin typeface="Cambria Math"/>
                        <a:ea typeface="Cambria Math"/>
                      </a:rPr>
                      <m:t>=</m:t>
                    </m:r>
                    <m:sSub>
                      <m:sSubPr>
                        <m:ctrlPr>
                          <a:rPr lang="en-US" altLang="zh-CN" sz="2000" i="1">
                            <a:latin typeface="Cambria Math"/>
                            <a:ea typeface="Cambria Math"/>
                          </a:rPr>
                        </m:ctrlPr>
                      </m:sSubPr>
                      <m:e>
                        <m:d>
                          <m:dPr>
                            <m:begChr m:val="‖"/>
                            <m:endChr m:val="‖"/>
                            <m:ctrlPr>
                              <a:rPr lang="en-US" altLang="zh-CN" sz="2000" i="1">
                                <a:latin typeface="Cambria Math"/>
                                <a:ea typeface="Cambria Math"/>
                              </a:rPr>
                            </m:ctrlPr>
                          </m:dPr>
                          <m:e>
                            <m:r>
                              <a:rPr lang="zh-CN" altLang="en-US" sz="2000" b="1" i="1">
                                <a:latin typeface="Cambria Math"/>
                                <a:ea typeface="Cambria Math"/>
                              </a:rPr>
                              <m:t>𝝎</m:t>
                            </m:r>
                          </m:e>
                        </m:d>
                      </m:e>
                      <m:sub>
                        <m:r>
                          <a:rPr lang="en-US" altLang="zh-CN" sz="2000" b="0" i="1" smtClean="0">
                            <a:latin typeface="Cambria Math"/>
                            <a:ea typeface="Cambria Math"/>
                          </a:rPr>
                          <m:t>2</m:t>
                        </m:r>
                      </m:sub>
                    </m:sSub>
                  </m:oMath>
                </a14:m>
                <a:r>
                  <a:rPr lang="en-US" altLang="zh-CN" sz="2000" dirty="0">
                    <a:latin typeface="+mj-ea"/>
                  </a:rPr>
                  <a:t> , </a:t>
                </a:r>
                <a:r>
                  <a:rPr lang="zh-CN" altLang="en-US" sz="2000" dirty="0">
                    <a:latin typeface="+mj-ea"/>
                    <a:ea typeface="+mj-ea"/>
                  </a:rPr>
                  <a:t>则变成如下带约束的最优化问题：</a:t>
                </a:r>
                <a:endParaRPr lang="en-US" altLang="zh-CN" sz="2000" dirty="0">
                  <a:latin typeface="+mj-ea"/>
                  <a:ea typeface="+mj-ea"/>
                </a:endParaRPr>
              </a:p>
              <a:p>
                <a:pPr>
                  <a:lnSpc>
                    <a:spcPct val="150000"/>
                  </a:lnSpc>
                </a:pPr>
                <a:r>
                  <a:rPr lang="en-US" altLang="zh-CN" sz="2000" dirty="0">
                    <a:latin typeface="+mj-ea"/>
                  </a:rPr>
                  <a:t>                    </a:t>
                </a:r>
                <a14:m>
                  <m:oMath xmlns:m="http://schemas.openxmlformats.org/officeDocument/2006/math">
                    <m:func>
                      <m:funcPr>
                        <m:ctrlPr>
                          <a:rPr lang="en-US" altLang="zh-CN" sz="2000" i="1">
                            <a:latin typeface="Cambria Math"/>
                            <a:ea typeface="幼圆" pitchFamily="49" charset="-122"/>
                          </a:rPr>
                        </m:ctrlPr>
                      </m:funcPr>
                      <m:fName>
                        <m:limLow>
                          <m:limLowPr>
                            <m:ctrlPr>
                              <a:rPr lang="en-US" altLang="zh-CN" sz="2000" i="1">
                                <a:latin typeface="Cambria Math"/>
                                <a:ea typeface="幼圆" pitchFamily="49" charset="-122"/>
                              </a:rPr>
                            </m:ctrlPr>
                          </m:limLowPr>
                          <m:e>
                            <m:r>
                              <m:rPr>
                                <m:sty m:val="p"/>
                              </m:rPr>
                              <a:rPr lang="en-US" altLang="zh-CN" sz="2000">
                                <a:latin typeface="Cambria Math"/>
                                <a:ea typeface="幼圆" pitchFamily="49" charset="-122"/>
                              </a:rPr>
                              <m:t>min</m:t>
                            </m:r>
                          </m:e>
                          <m:lim>
                            <m:r>
                              <a:rPr lang="zh-CN" altLang="en-US" sz="2000" i="1">
                                <a:latin typeface="Cambria Math"/>
                                <a:ea typeface="幼圆" pitchFamily="49" charset="-122"/>
                              </a:rPr>
                              <m:t>𝜔</m:t>
                            </m:r>
                          </m:lim>
                        </m:limLow>
                      </m:fName>
                      <m:e>
                        <m:sSubSup>
                          <m:sSubSupPr>
                            <m:ctrlPr>
                              <a:rPr lang="en-US" altLang="zh-CN" sz="2000" i="1">
                                <a:latin typeface="Cambria Math"/>
                                <a:ea typeface="幼圆" pitchFamily="49" charset="-122"/>
                              </a:rPr>
                            </m:ctrlPr>
                          </m:sSubSupPr>
                          <m:e>
                            <m:d>
                              <m:dPr>
                                <m:begChr m:val="‖"/>
                                <m:endChr m:val="‖"/>
                                <m:ctrlPr>
                                  <a:rPr lang="en-US" altLang="zh-CN" sz="2000" i="1">
                                    <a:latin typeface="Cambria Math"/>
                                    <a:ea typeface="幼圆" pitchFamily="49" charset="-122"/>
                                  </a:rPr>
                                </m:ctrlPr>
                              </m:dPr>
                              <m:e>
                                <m:r>
                                  <a:rPr lang="en-US" altLang="zh-CN" sz="2000" b="1" i="1">
                                    <a:latin typeface="Cambria Math"/>
                                    <a:ea typeface="幼圆" pitchFamily="49" charset="-122"/>
                                  </a:rPr>
                                  <m:t>𝒚</m:t>
                                </m:r>
                                <m:r>
                                  <a:rPr lang="en-US" altLang="zh-CN" sz="2000" i="1">
                                    <a:latin typeface="Cambria Math"/>
                                    <a:ea typeface="幼圆" pitchFamily="49" charset="-122"/>
                                  </a:rPr>
                                  <m:t>−</m:t>
                                </m:r>
                                <m:r>
                                  <a:rPr lang="en-US" altLang="zh-CN" sz="2000" b="1" i="1">
                                    <a:latin typeface="Cambria Math"/>
                                    <a:ea typeface="幼圆" pitchFamily="49" charset="-122"/>
                                  </a:rPr>
                                  <m:t>𝑿</m:t>
                                </m:r>
                                <m:r>
                                  <a:rPr lang="en-US" altLang="zh-CN" sz="2000" i="1">
                                    <a:latin typeface="Cambria Math"/>
                                    <a:ea typeface="Cambria Math"/>
                                  </a:rPr>
                                  <m:t>∙</m:t>
                                </m:r>
                                <m:r>
                                  <a:rPr lang="zh-CN" altLang="en-US" sz="2000" b="1" i="1">
                                    <a:latin typeface="Cambria Math"/>
                                    <a:ea typeface="Cambria Math"/>
                                  </a:rPr>
                                  <m:t>𝝎</m:t>
                                </m:r>
                              </m:e>
                            </m:d>
                          </m:e>
                          <m:sub>
                            <m:r>
                              <a:rPr lang="en-US" altLang="zh-CN" sz="2000" i="1">
                                <a:latin typeface="Cambria Math"/>
                                <a:ea typeface="幼圆" pitchFamily="49" charset="-122"/>
                              </a:rPr>
                              <m:t>2</m:t>
                            </m:r>
                          </m:sub>
                          <m:sup>
                            <m:r>
                              <a:rPr lang="en-US" altLang="zh-CN" sz="2000" i="1">
                                <a:latin typeface="Cambria Math"/>
                                <a:ea typeface="幼圆" pitchFamily="49" charset="-122"/>
                              </a:rPr>
                              <m:t>2</m:t>
                            </m:r>
                          </m:sup>
                        </m:sSubSup>
                        <m:r>
                          <a:rPr lang="en-US" altLang="zh-CN" sz="2000" i="1">
                            <a:latin typeface="Cambria Math"/>
                            <a:ea typeface="幼圆" pitchFamily="49" charset="-122"/>
                          </a:rPr>
                          <m:t> </m:t>
                        </m:r>
                      </m:e>
                    </m:func>
                  </m:oMath>
                </a14:m>
                <a:endParaRPr lang="en-US" altLang="zh-CN" sz="2000" dirty="0">
                  <a:latin typeface="+mj-ea"/>
                </a:endParaRPr>
              </a:p>
              <a:p>
                <a:pPr>
                  <a:lnSpc>
                    <a:spcPct val="150000"/>
                  </a:lnSpc>
                </a:pPr>
                <a:r>
                  <a:rPr lang="en-US" altLang="zh-CN" sz="2000" dirty="0">
                    <a:latin typeface="+mj-ea"/>
                  </a:rPr>
                  <a:t>                     </a:t>
                </a:r>
                <a:r>
                  <a:rPr lang="en-US" altLang="zh-CN" sz="2000" i="1" dirty="0" err="1">
                    <a:latin typeface="+mj-ea"/>
                  </a:rPr>
                  <a:t>s.t.</a:t>
                </a:r>
                <a:r>
                  <a:rPr lang="en-US" altLang="zh-CN" sz="2000" i="1" dirty="0">
                    <a:latin typeface="+mj-ea"/>
                  </a:rPr>
                  <a:t>   </a:t>
                </a:r>
                <a14:m>
                  <m:oMath xmlns:m="http://schemas.openxmlformats.org/officeDocument/2006/math">
                    <m:r>
                      <a:rPr lang="en-US" altLang="zh-CN" sz="2000" i="1">
                        <a:latin typeface="Cambria Math"/>
                        <a:ea typeface="幼圆" pitchFamily="49" charset="-122"/>
                      </a:rPr>
                      <m:t>  </m:t>
                    </m:r>
                    <m:sSub>
                      <m:sSubPr>
                        <m:ctrlPr>
                          <a:rPr lang="en-US" altLang="zh-CN" sz="2000" i="1">
                            <a:latin typeface="Cambria Math"/>
                            <a:ea typeface="幼圆" pitchFamily="49" charset="-122"/>
                          </a:rPr>
                        </m:ctrlPr>
                      </m:sSubPr>
                      <m:e>
                        <m:d>
                          <m:dPr>
                            <m:begChr m:val="‖"/>
                            <m:endChr m:val="‖"/>
                            <m:ctrlPr>
                              <a:rPr lang="en-US" altLang="zh-CN" sz="2000" i="1">
                                <a:latin typeface="Cambria Math"/>
                                <a:ea typeface="幼圆" pitchFamily="49" charset="-122"/>
                              </a:rPr>
                            </m:ctrlPr>
                          </m:dPr>
                          <m:e>
                            <m:r>
                              <a:rPr lang="zh-CN" altLang="en-US" sz="2000" b="1" i="1">
                                <a:latin typeface="Cambria Math"/>
                                <a:ea typeface="幼圆" pitchFamily="49" charset="-122"/>
                              </a:rPr>
                              <m:t>𝝎</m:t>
                            </m:r>
                          </m:e>
                        </m:d>
                      </m:e>
                      <m:sub>
                        <m:r>
                          <a:rPr lang="en-US" altLang="zh-CN" sz="2000" b="0" i="1" smtClean="0">
                            <a:latin typeface="Cambria Math"/>
                            <a:ea typeface="幼圆" pitchFamily="49" charset="-122"/>
                          </a:rPr>
                          <m:t>2</m:t>
                        </m:r>
                      </m:sub>
                    </m:sSub>
                    <m:r>
                      <a:rPr lang="en-US" altLang="zh-CN" sz="2000" i="1">
                        <a:latin typeface="Cambria Math"/>
                        <a:ea typeface="Cambria Math"/>
                      </a:rPr>
                      <m:t>≤</m:t>
                    </m:r>
                    <m:r>
                      <m:rPr>
                        <m:sty m:val="p"/>
                      </m:rPr>
                      <a:rPr lang="en-US" altLang="zh-CN" sz="2000">
                        <a:latin typeface="Cambria Math"/>
                        <a:ea typeface="Cambria Math"/>
                      </a:rPr>
                      <m:t>C</m:t>
                    </m:r>
                  </m:oMath>
                </a14:m>
                <a:endParaRPr lang="en-US" altLang="zh-CN" sz="2000" dirty="0">
                  <a:latin typeface="+mj-ea"/>
                  <a:ea typeface="+mj-ea"/>
                </a:endParaRPr>
              </a:p>
              <a:p>
                <a:pPr marL="342900" indent="-342900">
                  <a:lnSpc>
                    <a:spcPct val="150000"/>
                  </a:lnSpc>
                  <a:buFont typeface="Wingdings" pitchFamily="2" charset="2"/>
                  <a:buChar char="l"/>
                </a:pPr>
                <a:r>
                  <a:rPr lang="zh-CN" altLang="en-US" sz="2000" dirty="0">
                    <a:latin typeface="+mj-ea"/>
                    <a:ea typeface="+mj-ea"/>
                  </a:rPr>
                  <a:t>利用拉格朗日乘子法，以上约束优化问题就等价于无约束的惩罚函数问题</a:t>
                </a:r>
                <a:endParaRPr lang="en-US" altLang="zh-CN" sz="2000" dirty="0">
                  <a:latin typeface="+mj-ea"/>
                  <a:ea typeface="+mj-ea"/>
                </a:endParaRPr>
              </a:p>
              <a:p>
                <a:pPr>
                  <a:lnSpc>
                    <a:spcPct val="150000"/>
                  </a:lnSpc>
                </a:pPr>
                <a:r>
                  <a:rPr lang="en-US" altLang="zh-CN" sz="2000" dirty="0">
                    <a:latin typeface="+mj-ea"/>
                    <a:ea typeface="+mj-ea"/>
                  </a:rPr>
                  <a:t>                  </a:t>
                </a:r>
                <a14:m>
                  <m:oMath xmlns:m="http://schemas.openxmlformats.org/officeDocument/2006/math">
                    <m:func>
                      <m:funcPr>
                        <m:ctrlPr>
                          <a:rPr lang="en-US" altLang="zh-CN" sz="2000" i="1" smtClean="0">
                            <a:latin typeface="Cambria Math"/>
                            <a:ea typeface="+mj-ea"/>
                          </a:rPr>
                        </m:ctrlPr>
                      </m:funcPr>
                      <m:fName>
                        <m:limLow>
                          <m:limLowPr>
                            <m:ctrlPr>
                              <a:rPr lang="en-US" altLang="zh-CN" sz="2000" i="1" smtClean="0">
                                <a:latin typeface="Cambria Math"/>
                                <a:ea typeface="+mj-ea"/>
                              </a:rPr>
                            </m:ctrlPr>
                          </m:limLowPr>
                          <m:e>
                            <m:r>
                              <m:rPr>
                                <m:sty m:val="p"/>
                              </m:rPr>
                              <a:rPr lang="en-US" altLang="zh-CN" sz="2000" i="0" smtClean="0">
                                <a:latin typeface="Cambria Math"/>
                                <a:ea typeface="+mj-ea"/>
                              </a:rPr>
                              <m:t>min</m:t>
                            </m:r>
                          </m:e>
                          <m:lim>
                            <m:r>
                              <a:rPr lang="zh-CN" altLang="en-US" sz="2000" i="1" smtClean="0">
                                <a:latin typeface="Cambria Math"/>
                                <a:ea typeface="+mj-ea"/>
                              </a:rPr>
                              <m:t>𝜔</m:t>
                            </m:r>
                          </m:lim>
                        </m:limLow>
                      </m:fName>
                      <m:e>
                        <m:sSubSup>
                          <m:sSubSupPr>
                            <m:ctrlPr>
                              <a:rPr lang="en-US" altLang="zh-CN" sz="2000" i="1" smtClean="0">
                                <a:latin typeface="Cambria Math"/>
                                <a:ea typeface="+mj-ea"/>
                              </a:rPr>
                            </m:ctrlPr>
                          </m:sSubSupPr>
                          <m:e>
                            <m:d>
                              <m:dPr>
                                <m:begChr m:val="‖"/>
                                <m:endChr m:val="‖"/>
                                <m:ctrlPr>
                                  <a:rPr lang="en-US" altLang="zh-CN" sz="2000" i="1" smtClean="0">
                                    <a:latin typeface="Cambria Math"/>
                                    <a:ea typeface="+mj-ea"/>
                                  </a:rPr>
                                </m:ctrlPr>
                              </m:dPr>
                              <m:e>
                                <m:r>
                                  <a:rPr lang="en-US" altLang="zh-CN" sz="2000" b="1" i="1" smtClean="0">
                                    <a:latin typeface="Cambria Math"/>
                                    <a:ea typeface="+mj-ea"/>
                                  </a:rPr>
                                  <m:t>𝒚</m:t>
                                </m:r>
                                <m:r>
                                  <a:rPr lang="en-US" altLang="zh-CN" sz="2000" b="0" i="1" smtClean="0">
                                    <a:latin typeface="Cambria Math"/>
                                    <a:ea typeface="+mj-ea"/>
                                  </a:rPr>
                                  <m:t>−</m:t>
                                </m:r>
                                <m:r>
                                  <a:rPr lang="en-US" altLang="zh-CN" sz="2000" b="1" i="1" smtClean="0">
                                    <a:latin typeface="Cambria Math"/>
                                    <a:ea typeface="+mj-ea"/>
                                  </a:rPr>
                                  <m:t>𝑿</m:t>
                                </m:r>
                                <m:r>
                                  <a:rPr lang="en-US" altLang="zh-CN" sz="2000" b="1" i="1" smtClean="0">
                                    <a:latin typeface="Cambria Math"/>
                                    <a:ea typeface="Cambria Math"/>
                                  </a:rPr>
                                  <m:t>∙</m:t>
                                </m:r>
                                <m:r>
                                  <a:rPr lang="zh-CN" altLang="en-US" sz="2000" b="1" i="1" smtClean="0">
                                    <a:latin typeface="Cambria Math"/>
                                    <a:ea typeface="Cambria Math"/>
                                  </a:rPr>
                                  <m:t>𝝎</m:t>
                                </m:r>
                              </m:e>
                            </m:d>
                          </m:e>
                          <m:sub>
                            <m:r>
                              <a:rPr lang="en-US" altLang="zh-CN" sz="2000" b="0" i="1" smtClean="0">
                                <a:latin typeface="Cambria Math"/>
                                <a:ea typeface="+mj-ea"/>
                              </a:rPr>
                              <m:t>2</m:t>
                            </m:r>
                          </m:sub>
                          <m:sup>
                            <m:r>
                              <a:rPr lang="en-US" altLang="zh-CN" sz="2000" b="0" i="1" smtClean="0">
                                <a:latin typeface="Cambria Math"/>
                                <a:ea typeface="+mj-ea"/>
                              </a:rPr>
                              <m:t>2</m:t>
                            </m:r>
                          </m:sup>
                        </m:sSubSup>
                      </m:e>
                    </m:func>
                    <m:r>
                      <a:rPr lang="en-US" altLang="zh-CN" sz="2000" b="0" i="1" smtClean="0">
                        <a:latin typeface="Cambria Math"/>
                        <a:ea typeface="+mj-ea"/>
                      </a:rPr>
                      <m:t>+ </m:t>
                    </m:r>
                    <m:r>
                      <a:rPr lang="zh-CN" altLang="en-US" sz="2000" b="0" i="1" smtClean="0">
                        <a:latin typeface="Cambria Math"/>
                        <a:ea typeface="+mj-ea"/>
                      </a:rPr>
                      <m:t>𝛼</m:t>
                    </m:r>
                    <m:r>
                      <a:rPr lang="zh-CN" altLang="en-US" sz="2000" b="0" i="1" smtClean="0">
                        <a:latin typeface="Cambria Math"/>
                        <a:ea typeface="+mj-ea"/>
                      </a:rPr>
                      <m:t>∙</m:t>
                    </m:r>
                    <m:sSubSup>
                      <m:sSubSupPr>
                        <m:ctrlPr>
                          <a:rPr lang="en-US" altLang="zh-CN" sz="2000" b="0" i="1" smtClean="0">
                            <a:latin typeface="Cambria Math"/>
                            <a:ea typeface="+mj-ea"/>
                          </a:rPr>
                        </m:ctrlPr>
                      </m:sSubSupPr>
                      <m:e>
                        <m:d>
                          <m:dPr>
                            <m:begChr m:val="‖"/>
                            <m:endChr m:val="‖"/>
                            <m:ctrlPr>
                              <a:rPr lang="en-US" altLang="zh-CN" sz="2000" b="0" i="1" smtClean="0">
                                <a:latin typeface="Cambria Math"/>
                                <a:ea typeface="+mj-ea"/>
                              </a:rPr>
                            </m:ctrlPr>
                          </m:dPr>
                          <m:e>
                            <m:r>
                              <a:rPr lang="zh-CN" altLang="en-US" sz="2000" b="1" i="1" smtClean="0">
                                <a:latin typeface="Cambria Math"/>
                                <a:ea typeface="+mj-ea"/>
                              </a:rPr>
                              <m:t>𝝎</m:t>
                            </m:r>
                          </m:e>
                        </m:d>
                      </m:e>
                      <m:sub>
                        <m:r>
                          <a:rPr lang="en-US" altLang="zh-CN" sz="2000" b="0" i="1" smtClean="0">
                            <a:latin typeface="Cambria Math"/>
                            <a:ea typeface="+mj-ea"/>
                          </a:rPr>
                          <m:t>2</m:t>
                        </m:r>
                      </m:sub>
                      <m:sup>
                        <m:r>
                          <a:rPr lang="en-US" altLang="zh-CN" sz="2000" b="0" i="1" smtClean="0">
                            <a:latin typeface="Cambria Math"/>
                            <a:ea typeface="+mj-ea"/>
                          </a:rPr>
                          <m:t>2</m:t>
                        </m:r>
                      </m:sup>
                    </m:sSubSup>
                  </m:oMath>
                </a14:m>
                <a:endParaRPr lang="zh-CN" altLang="en-US" sz="2000" dirty="0">
                  <a:latin typeface="+mj-ea"/>
                  <a:ea typeface="+mj-ea"/>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835696" y="880484"/>
                <a:ext cx="6912767" cy="3635482"/>
              </a:xfrm>
              <a:prstGeom prst="rect">
                <a:avLst/>
              </a:prstGeom>
              <a:blipFill>
                <a:blip r:embed="rId2"/>
                <a:stretch>
                  <a:fillRect l="-794" r="-705"/>
                </a:stretch>
              </a:blipFill>
            </p:spPr>
            <p:txBody>
              <a:bodyPr/>
              <a:lstStyle/>
              <a:p>
                <a:r>
                  <a:rPr lang="zh-CN" altLang="en-US">
                    <a:noFill/>
                  </a:rPr>
                  <a:t> </a:t>
                </a:r>
              </a:p>
            </p:txBody>
          </p:sp>
        </mc:Fallback>
      </mc:AlternateContent>
      <p:sp>
        <p:nvSpPr>
          <p:cNvPr id="2" name="文本占位符 1">
            <a:extLst>
              <a:ext uri="{FF2B5EF4-FFF2-40B4-BE49-F238E27FC236}">
                <a16:creationId xmlns:a16="http://schemas.microsoft.com/office/drawing/2014/main" xmlns="" id="{6F5CB4A4-BDFC-906D-F388-D1D2AB362A94}"/>
              </a:ext>
            </a:extLst>
          </p:cNvPr>
          <p:cNvSpPr txBox="1">
            <a:spLocks/>
          </p:cNvSpPr>
          <p:nvPr/>
        </p:nvSpPr>
        <p:spPr>
          <a:xfrm>
            <a:off x="1691680" y="26740"/>
            <a:ext cx="7452320" cy="74481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kumimoji="1" lang="zh-CN" altLang="en-US" sz="2400" b="1" dirty="0">
                <a:latin typeface="+mj-ea"/>
                <a:ea typeface="+mj-ea"/>
              </a:rPr>
              <a:t>回归的过拟合问题</a:t>
            </a:r>
          </a:p>
        </p:txBody>
      </p:sp>
    </p:spTree>
    <p:extLst>
      <p:ext uri="{BB962C8B-B14F-4D97-AF65-F5344CB8AC3E}">
        <p14:creationId xmlns:p14="http://schemas.microsoft.com/office/powerpoint/2010/main" val="201264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1088" y="1042837"/>
            <a:ext cx="6885368" cy="499624"/>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000" dirty="0">
                <a:latin typeface="+mj-ea"/>
                <a:ea typeface="+mj-ea"/>
              </a:rPr>
              <a:t>对于岭回归问题，对目标函数求导并令梯度等于</a:t>
            </a:r>
            <a:r>
              <a:rPr lang="en-US" altLang="zh-CN" sz="2000" dirty="0">
                <a:latin typeface="+mj-ea"/>
                <a:ea typeface="+mj-ea"/>
              </a:rPr>
              <a:t>0</a:t>
            </a:r>
            <a:r>
              <a:rPr lang="zh-CN" altLang="en-US" sz="2000" dirty="0">
                <a:latin typeface="+mj-ea"/>
                <a:ea typeface="+mj-ea"/>
              </a:rPr>
              <a:t>，则：</a:t>
            </a:r>
          </a:p>
        </p:txBody>
      </p:sp>
      <mc:AlternateContent xmlns:mc="http://schemas.openxmlformats.org/markup-compatibility/2006" xmlns:a14="http://schemas.microsoft.com/office/drawing/2010/main">
        <mc:Choice Requires="a14">
          <p:sp>
            <p:nvSpPr>
              <p:cNvPr id="5" name="TextBox 4"/>
              <p:cNvSpPr txBox="1"/>
              <p:nvPr/>
            </p:nvSpPr>
            <p:spPr>
              <a:xfrm>
                <a:off x="2580752" y="1978190"/>
                <a:ext cx="4927438" cy="5150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a:rPr>
                          </m:ctrlPr>
                        </m:sSupPr>
                        <m:e>
                          <m:r>
                            <a:rPr lang="zh-CN" altLang="en-US" sz="2000" i="1" smtClean="0">
                              <a:latin typeface="Cambria Math"/>
                            </a:rPr>
                            <m:t>𝜔</m:t>
                          </m:r>
                        </m:e>
                        <m:sup>
                          <m:r>
                            <a:rPr lang="en-US" altLang="zh-CN" sz="2000" b="0" i="1" smtClean="0">
                              <a:latin typeface="Cambria Math"/>
                            </a:rPr>
                            <m:t>𝑟𝑖𝑑𝑔𝑒</m:t>
                          </m:r>
                        </m:sup>
                      </m:sSup>
                      <m:r>
                        <a:rPr lang="en-US" altLang="zh-CN" sz="2000" b="0" i="1" smtClean="0">
                          <a:latin typeface="Cambria Math"/>
                        </a:rPr>
                        <m:t>=</m:t>
                      </m:r>
                      <m:func>
                        <m:funcPr>
                          <m:ctrlPr>
                            <a:rPr lang="en-US" altLang="zh-CN" sz="2000" b="0" i="1" smtClean="0">
                              <a:latin typeface="Cambria Math"/>
                            </a:rPr>
                          </m:ctrlPr>
                        </m:funcPr>
                        <m:fName>
                          <m:r>
                            <m:rPr>
                              <m:sty m:val="p"/>
                            </m:rPr>
                            <a:rPr lang="en-US" altLang="zh-CN" sz="2000" b="0" i="0" smtClean="0">
                              <a:latin typeface="Cambria Math"/>
                            </a:rPr>
                            <m:t>arg</m:t>
                          </m:r>
                        </m:fName>
                        <m:e>
                          <m:func>
                            <m:funcPr>
                              <m:ctrlPr>
                                <a:rPr lang="en-US" altLang="zh-CN" sz="2000" b="0" i="1" smtClean="0">
                                  <a:latin typeface="Cambria Math"/>
                                </a:rPr>
                              </m:ctrlPr>
                            </m:funcPr>
                            <m:fName>
                              <m:limLow>
                                <m:limLowPr>
                                  <m:ctrlPr>
                                    <a:rPr lang="en-US" altLang="zh-CN" sz="2000" b="0" i="1" smtClean="0">
                                      <a:latin typeface="Cambria Math"/>
                                    </a:rPr>
                                  </m:ctrlPr>
                                </m:limLowPr>
                                <m:e>
                                  <m:r>
                                    <m:rPr>
                                      <m:sty m:val="p"/>
                                    </m:rPr>
                                    <a:rPr lang="en-US" altLang="zh-CN" sz="2000" b="0" i="0" smtClean="0">
                                      <a:latin typeface="Cambria Math"/>
                                    </a:rPr>
                                    <m:t>min</m:t>
                                  </m:r>
                                </m:e>
                                <m:lim>
                                  <m:r>
                                    <a:rPr lang="zh-CN" altLang="en-US" sz="2000" b="0" i="1" smtClean="0">
                                      <a:latin typeface="Cambria Math"/>
                                    </a:rPr>
                                    <m:t>𝜔</m:t>
                                  </m:r>
                                </m:lim>
                              </m:limLow>
                            </m:fName>
                            <m:e>
                              <m:d>
                                <m:dPr>
                                  <m:ctrlPr>
                                    <a:rPr lang="en-US" altLang="zh-CN" sz="2000" b="0" i="1" smtClean="0">
                                      <a:latin typeface="Cambria Math"/>
                                    </a:rPr>
                                  </m:ctrlPr>
                                </m:dPr>
                                <m:e>
                                  <m:sSubSup>
                                    <m:sSubSupPr>
                                      <m:ctrlPr>
                                        <a:rPr lang="en-US" altLang="zh-CN" sz="2000" b="0" i="1" smtClean="0">
                                          <a:latin typeface="Cambria Math"/>
                                        </a:rPr>
                                      </m:ctrlPr>
                                    </m:sSubSupPr>
                                    <m:e>
                                      <m:d>
                                        <m:dPr>
                                          <m:begChr m:val="‖"/>
                                          <m:endChr m:val="‖"/>
                                          <m:ctrlPr>
                                            <a:rPr lang="en-US" altLang="zh-CN" sz="2000" b="0" i="1" smtClean="0">
                                              <a:latin typeface="Cambria Math"/>
                                            </a:rPr>
                                          </m:ctrlPr>
                                        </m:dPr>
                                        <m:e>
                                          <m:r>
                                            <a:rPr lang="en-US" altLang="zh-CN" sz="2000" b="0" i="1" smtClean="0">
                                              <a:latin typeface="Cambria Math"/>
                                            </a:rPr>
                                            <m:t>𝑦</m:t>
                                          </m:r>
                                          <m:r>
                                            <a:rPr lang="en-US" altLang="zh-CN" sz="2000" b="0" i="1" smtClean="0">
                                              <a:latin typeface="Cambria Math"/>
                                            </a:rPr>
                                            <m:t>−</m:t>
                                          </m:r>
                                          <m:r>
                                            <a:rPr lang="en-US" altLang="zh-CN" sz="2000" b="0" i="1" smtClean="0">
                                              <a:latin typeface="Cambria Math"/>
                                            </a:rPr>
                                            <m:t>𝑋</m:t>
                                          </m:r>
                                          <m:r>
                                            <a:rPr lang="en-US" altLang="zh-CN" sz="2000" b="0" i="1" smtClean="0">
                                              <a:latin typeface="Cambria Math"/>
                                              <a:ea typeface="Cambria Math"/>
                                            </a:rPr>
                                            <m:t>∙</m:t>
                                          </m:r>
                                          <m:r>
                                            <a:rPr lang="zh-CN" altLang="en-US" sz="2000" b="0" i="1" smtClean="0">
                                              <a:latin typeface="Cambria Math"/>
                                              <a:ea typeface="Cambria Math"/>
                                            </a:rPr>
                                            <m:t>𝜔</m:t>
                                          </m:r>
                                        </m:e>
                                      </m:d>
                                    </m:e>
                                    <m:sub>
                                      <m:r>
                                        <a:rPr lang="en-US" altLang="zh-CN" sz="2000" b="0" i="1" smtClean="0">
                                          <a:latin typeface="Cambria Math"/>
                                        </a:rPr>
                                        <m:t>2</m:t>
                                      </m:r>
                                    </m:sub>
                                    <m:sup>
                                      <m:r>
                                        <a:rPr lang="en-US" altLang="zh-CN" sz="2000" b="0" i="1" smtClean="0">
                                          <a:latin typeface="Cambria Math"/>
                                        </a:rPr>
                                        <m:t>2</m:t>
                                      </m:r>
                                    </m:sup>
                                  </m:sSubSup>
                                  <m:r>
                                    <a:rPr lang="en-US" altLang="zh-CN" sz="2000" b="0" i="1" smtClean="0">
                                      <a:latin typeface="Cambria Math"/>
                                    </a:rPr>
                                    <m:t>+ </m:t>
                                  </m:r>
                                  <m:r>
                                    <a:rPr lang="zh-CN" altLang="en-US" sz="2000" b="0" i="1" smtClean="0">
                                      <a:latin typeface="Cambria Math"/>
                                    </a:rPr>
                                    <m:t>𝛼</m:t>
                                  </m:r>
                                  <m:sSubSup>
                                    <m:sSubSupPr>
                                      <m:ctrlPr>
                                        <a:rPr lang="en-US" altLang="zh-CN" sz="2000" b="0" i="1" smtClean="0">
                                          <a:latin typeface="Cambria Math"/>
                                        </a:rPr>
                                      </m:ctrlPr>
                                    </m:sSubSupPr>
                                    <m:e>
                                      <m:d>
                                        <m:dPr>
                                          <m:begChr m:val="‖"/>
                                          <m:endChr m:val="‖"/>
                                          <m:ctrlPr>
                                            <a:rPr lang="en-US" altLang="zh-CN" sz="2000" b="0" i="1" smtClean="0">
                                              <a:latin typeface="Cambria Math"/>
                                            </a:rPr>
                                          </m:ctrlPr>
                                        </m:dPr>
                                        <m:e>
                                          <m:r>
                                            <a:rPr lang="zh-CN" altLang="en-US" sz="2000" b="0" i="1" smtClean="0">
                                              <a:latin typeface="Cambria Math"/>
                                            </a:rPr>
                                            <m:t>𝜔</m:t>
                                          </m:r>
                                        </m:e>
                                      </m:d>
                                    </m:e>
                                    <m:sub>
                                      <m:r>
                                        <a:rPr lang="en-US" altLang="zh-CN" sz="2000" b="0" i="1" smtClean="0">
                                          <a:latin typeface="Cambria Math"/>
                                        </a:rPr>
                                        <m:t>2</m:t>
                                      </m:r>
                                    </m:sub>
                                    <m:sup>
                                      <m:r>
                                        <a:rPr lang="en-US" altLang="zh-CN" sz="2000" b="0" i="1" smtClean="0">
                                          <a:latin typeface="Cambria Math"/>
                                        </a:rPr>
                                        <m:t>2</m:t>
                                      </m:r>
                                    </m:sup>
                                  </m:sSubSup>
                                </m:e>
                              </m:d>
                              <m:r>
                                <a:rPr lang="en-US" altLang="zh-CN" sz="2000" b="0" i="1" smtClean="0">
                                  <a:latin typeface="Cambria Math"/>
                                </a:rPr>
                                <m:t> </m:t>
                              </m:r>
                            </m:e>
                          </m:func>
                        </m:e>
                      </m:func>
                    </m:oMath>
                  </m:oMathPara>
                </a14:m>
                <a:endParaRPr lang="zh-CN" alt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2580752" y="1978190"/>
                <a:ext cx="4927438" cy="51501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563888" y="2970784"/>
                <a:ext cx="2565702" cy="49988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a:rPr>
                        <m:t>=</m:t>
                      </m:r>
                      <m:sSup>
                        <m:sSupPr>
                          <m:ctrlPr>
                            <a:rPr lang="en-US" altLang="zh-CN" sz="2000" b="0" i="1" smtClean="0">
                              <a:latin typeface="Cambria Math"/>
                            </a:rPr>
                          </m:ctrlPr>
                        </m:sSupPr>
                        <m:e>
                          <m:d>
                            <m:dPr>
                              <m:ctrlPr>
                                <a:rPr lang="en-US" altLang="zh-CN" sz="2000" b="0" i="1" smtClean="0">
                                  <a:latin typeface="Cambria Math"/>
                                </a:rPr>
                              </m:ctrlPr>
                            </m:dPr>
                            <m:e>
                              <m:sSup>
                                <m:sSupPr>
                                  <m:ctrlPr>
                                    <a:rPr lang="en-US" altLang="zh-CN" sz="2000" b="0" i="1" smtClean="0">
                                      <a:latin typeface="Cambria Math"/>
                                    </a:rPr>
                                  </m:ctrlPr>
                                </m:sSupPr>
                                <m:e>
                                  <m:r>
                                    <a:rPr lang="en-US" altLang="zh-CN" sz="2000" b="0" i="1" smtClean="0">
                                      <a:latin typeface="Cambria Math"/>
                                    </a:rPr>
                                    <m:t>𝑋</m:t>
                                  </m:r>
                                </m:e>
                                <m:sup>
                                  <m:r>
                                    <a:rPr lang="en-US" altLang="zh-CN" sz="2000" b="0" i="1" smtClean="0">
                                      <a:latin typeface="Cambria Math"/>
                                    </a:rPr>
                                    <m:t>𝑇</m:t>
                                  </m:r>
                                </m:sup>
                              </m:sSup>
                              <m:r>
                                <a:rPr lang="en-US" altLang="zh-CN" sz="2000" b="0" i="1" smtClean="0">
                                  <a:latin typeface="Cambria Math"/>
                                </a:rPr>
                                <m:t>𝑋</m:t>
                              </m:r>
                              <m:r>
                                <a:rPr lang="en-US" altLang="zh-CN" sz="2000" b="0" i="1" smtClean="0">
                                  <a:latin typeface="Cambria Math"/>
                                </a:rPr>
                                <m:t>+ </m:t>
                              </m:r>
                              <m:r>
                                <a:rPr lang="zh-CN" altLang="en-US" sz="2000" b="0" i="1" smtClean="0">
                                  <a:latin typeface="Cambria Math"/>
                                </a:rPr>
                                <m:t>𝛼</m:t>
                              </m:r>
                              <m:r>
                                <a:rPr lang="en-US" altLang="zh-CN" sz="2000" b="0" i="1" smtClean="0">
                                  <a:latin typeface="Cambria Math"/>
                                </a:rPr>
                                <m:t>𝐼</m:t>
                              </m:r>
                            </m:e>
                          </m:d>
                        </m:e>
                        <m:sup>
                          <m:r>
                            <a:rPr lang="en-US" altLang="zh-CN" sz="2000" b="0" i="1" smtClean="0">
                              <a:latin typeface="Cambria Math"/>
                            </a:rPr>
                            <m:t>−1</m:t>
                          </m:r>
                        </m:sup>
                      </m:sSup>
                      <m:sSup>
                        <m:sSupPr>
                          <m:ctrlPr>
                            <a:rPr lang="en-US" altLang="zh-CN" sz="2000" b="0" i="1" smtClean="0">
                              <a:latin typeface="Cambria Math"/>
                            </a:rPr>
                          </m:ctrlPr>
                        </m:sSupPr>
                        <m:e>
                          <m:r>
                            <a:rPr lang="en-US" altLang="zh-CN" sz="2000" b="0" i="1" smtClean="0">
                              <a:latin typeface="Cambria Math"/>
                            </a:rPr>
                            <m:t>𝑋</m:t>
                          </m:r>
                        </m:e>
                        <m:sup>
                          <m:r>
                            <a:rPr lang="en-US" altLang="zh-CN" sz="2000" b="0" i="1" smtClean="0">
                              <a:latin typeface="Cambria Math"/>
                            </a:rPr>
                            <m:t>𝑇</m:t>
                          </m:r>
                        </m:sup>
                      </m:sSup>
                      <m:r>
                        <a:rPr lang="en-US" altLang="zh-CN" sz="2000" b="0" i="1" smtClean="0">
                          <a:latin typeface="Cambria Math"/>
                        </a:rPr>
                        <m:t>𝑦</m:t>
                      </m:r>
                    </m:oMath>
                  </m:oMathPara>
                </a14:m>
                <a:endParaRPr lang="zh-CN" alt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3563888" y="2970784"/>
                <a:ext cx="2565702" cy="499880"/>
              </a:xfrm>
              <a:prstGeom prst="rect">
                <a:avLst/>
              </a:prstGeom>
              <a:blipFill>
                <a:blip r:embed="rId3"/>
                <a:stretch>
                  <a:fillRect/>
                </a:stretch>
              </a:blipFill>
            </p:spPr>
            <p:txBody>
              <a:bodyPr/>
              <a:lstStyle/>
              <a:p>
                <a:r>
                  <a:rPr lang="zh-CN" altLang="en-US">
                    <a:noFill/>
                  </a:rPr>
                  <a:t> </a:t>
                </a:r>
              </a:p>
            </p:txBody>
          </p:sp>
        </mc:Fallback>
      </mc:AlternateContent>
      <p:sp>
        <p:nvSpPr>
          <p:cNvPr id="2" name="文本占位符 1">
            <a:extLst>
              <a:ext uri="{FF2B5EF4-FFF2-40B4-BE49-F238E27FC236}">
                <a16:creationId xmlns:a16="http://schemas.microsoft.com/office/drawing/2014/main" xmlns="" id="{8146BAAA-23F3-CA0D-4895-EE8FAD95309C}"/>
              </a:ext>
            </a:extLst>
          </p:cNvPr>
          <p:cNvSpPr txBox="1">
            <a:spLocks/>
          </p:cNvSpPr>
          <p:nvPr/>
        </p:nvSpPr>
        <p:spPr>
          <a:xfrm>
            <a:off x="1691680" y="26740"/>
            <a:ext cx="7452320" cy="74481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kumimoji="1" lang="zh-CN" altLang="en-US" sz="2400" b="1" dirty="0">
                <a:latin typeface="+mj-ea"/>
                <a:ea typeface="+mj-ea"/>
              </a:rPr>
              <a:t>回归的过拟合问题</a:t>
            </a:r>
          </a:p>
        </p:txBody>
      </p:sp>
    </p:spTree>
    <p:extLst>
      <p:ext uri="{BB962C8B-B14F-4D97-AF65-F5344CB8AC3E}">
        <p14:creationId xmlns:p14="http://schemas.microsoft.com/office/powerpoint/2010/main" val="2080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3707904" y="868450"/>
                <a:ext cx="3534686"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𝐽</m:t>
                      </m:r>
                      <m:r>
                        <a:rPr lang="en-US" altLang="zh-CN" b="0" i="1" smtClean="0">
                          <a:latin typeface="Cambria Math"/>
                        </a:rPr>
                        <m:t>= </m:t>
                      </m:r>
                      <m:sSub>
                        <m:sSubPr>
                          <m:ctrlPr>
                            <a:rPr lang="en-US" altLang="zh-CN" b="0" i="1" smtClean="0">
                              <a:latin typeface="Cambria Math"/>
                            </a:rPr>
                          </m:ctrlPr>
                        </m:sSubPr>
                        <m:e>
                          <m:r>
                            <a:rPr lang="en-US" altLang="zh-CN" b="0" i="1" smtClean="0">
                              <a:latin typeface="Cambria Math"/>
                            </a:rPr>
                            <m:t>𝐽</m:t>
                          </m:r>
                        </m:e>
                        <m:sub>
                          <m:r>
                            <a:rPr lang="en-US" altLang="zh-CN" b="0" i="1" smtClean="0">
                              <a:latin typeface="Cambria Math"/>
                            </a:rPr>
                            <m:t>0</m:t>
                          </m:r>
                        </m:sub>
                      </m:sSub>
                      <m:r>
                        <a:rPr lang="en-US" altLang="zh-CN" b="0" i="1" smtClean="0">
                          <a:latin typeface="Cambria Math"/>
                        </a:rPr>
                        <m:t>+ </m:t>
                      </m:r>
                      <m:r>
                        <a:rPr lang="zh-CN" altLang="en-US" b="0" i="1" smtClean="0">
                          <a:latin typeface="Cambria Math"/>
                        </a:rPr>
                        <m:t>𝛼</m:t>
                      </m:r>
                      <m:sSub>
                        <m:sSubPr>
                          <m:ctrlPr>
                            <a:rPr lang="en-US" altLang="zh-CN" b="0" i="1" smtClean="0">
                              <a:latin typeface="Cambria Math"/>
                            </a:rPr>
                          </m:ctrlPr>
                        </m:sSubPr>
                        <m:e>
                          <m:d>
                            <m:dPr>
                              <m:begChr m:val="‖"/>
                              <m:endChr m:val="‖"/>
                              <m:ctrlPr>
                                <a:rPr lang="en-US" altLang="zh-CN" b="0" i="1" smtClean="0">
                                  <a:latin typeface="Cambria Math"/>
                                </a:rPr>
                              </m:ctrlPr>
                            </m:dPr>
                            <m:e>
                              <m:r>
                                <a:rPr lang="zh-CN" altLang="en-US" b="0" i="1" smtClean="0">
                                  <a:latin typeface="Cambria Math"/>
                                </a:rPr>
                                <m:t>𝜔</m:t>
                              </m:r>
                            </m:e>
                          </m:d>
                        </m:e>
                        <m:sub>
                          <m:r>
                            <a:rPr lang="en-US" altLang="zh-CN" b="0" i="1" smtClean="0">
                              <a:latin typeface="Cambria Math"/>
                            </a:rPr>
                            <m:t>1</m:t>
                          </m:r>
                        </m:sub>
                      </m:sSub>
                      <m:r>
                        <a:rPr lang="en-US" altLang="zh-CN" b="0" i="1" smtClean="0">
                          <a:latin typeface="Cambria Math"/>
                        </a:rPr>
                        <m:t>= </m:t>
                      </m:r>
                      <m:sSub>
                        <m:sSubPr>
                          <m:ctrlPr>
                            <a:rPr lang="en-US" altLang="zh-CN" b="0" i="1" smtClean="0">
                              <a:latin typeface="Cambria Math"/>
                            </a:rPr>
                          </m:ctrlPr>
                        </m:sSubPr>
                        <m:e>
                          <m:r>
                            <a:rPr lang="en-US" altLang="zh-CN" b="0" i="1" smtClean="0">
                              <a:latin typeface="Cambria Math"/>
                            </a:rPr>
                            <m:t>𝐽</m:t>
                          </m:r>
                        </m:e>
                        <m:sub>
                          <m:r>
                            <a:rPr lang="en-US" altLang="zh-CN" b="0" i="1" smtClean="0">
                              <a:latin typeface="Cambria Math"/>
                            </a:rPr>
                            <m:t>0</m:t>
                          </m:r>
                        </m:sub>
                      </m:sSub>
                      <m:r>
                        <a:rPr lang="en-US" altLang="zh-CN" b="0" i="1" smtClean="0">
                          <a:latin typeface="Cambria Math"/>
                        </a:rPr>
                        <m:t>+ </m:t>
                      </m:r>
                      <m:r>
                        <a:rPr lang="zh-CN" altLang="en-US" b="0" i="1" smtClean="0">
                          <a:latin typeface="Cambria Math"/>
                        </a:rPr>
                        <m:t>𝛼</m:t>
                      </m:r>
                      <m:nary>
                        <m:naryPr>
                          <m:chr m:val="∑"/>
                          <m:supHide m:val="on"/>
                          <m:ctrlPr>
                            <a:rPr lang="zh-CN" altLang="en-US" b="0" i="1" smtClean="0">
                              <a:latin typeface="Cambria Math"/>
                            </a:rPr>
                          </m:ctrlPr>
                        </m:naryPr>
                        <m:sub>
                          <m:r>
                            <m:rPr>
                              <m:brk m:alnAt="7"/>
                            </m:rPr>
                            <a:rPr lang="zh-CN" altLang="en-US" b="0" i="1" smtClean="0">
                              <a:latin typeface="Cambria Math"/>
                            </a:rPr>
                            <m:t>𝜔</m:t>
                          </m:r>
                        </m:sub>
                        <m:sup/>
                        <m:e>
                          <m:d>
                            <m:dPr>
                              <m:begChr m:val="|"/>
                              <m:endChr m:val="|"/>
                              <m:ctrlPr>
                                <a:rPr lang="en-US" altLang="zh-CN" b="0" i="1" smtClean="0">
                                  <a:latin typeface="Cambria Math"/>
                                </a:rPr>
                              </m:ctrlPr>
                            </m:dPr>
                            <m:e>
                              <m:r>
                                <a:rPr lang="zh-CN" altLang="en-US" b="0" i="1" smtClean="0">
                                  <a:latin typeface="Cambria Math"/>
                                </a:rPr>
                                <m:t>𝜔</m:t>
                              </m:r>
                            </m:e>
                          </m:d>
                        </m:e>
                      </m:nary>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707904" y="868450"/>
                <a:ext cx="3534686" cy="764505"/>
              </a:xfrm>
              <a:prstGeom prst="rect">
                <a:avLst/>
              </a:prstGeom>
              <a:blipFill rotWithShape="1">
                <a:blip r:embed="rId2" cstate="print"/>
                <a:stretch>
                  <a:fillRect/>
                </a:stretch>
              </a:blipFill>
            </p:spPr>
            <p:txBody>
              <a:bodyPr/>
              <a:lstStyle/>
              <a:p>
                <a:r>
                  <a:rPr lang="zh-CN" altLang="en-US">
                    <a:noFill/>
                  </a:rPr>
                  <a:t> </a:t>
                </a:r>
              </a:p>
            </p:txBody>
          </p:sp>
        </mc:Fallback>
      </mc:AlternateContent>
      <p:sp>
        <p:nvSpPr>
          <p:cNvPr id="4" name="TextBox 3"/>
          <p:cNvSpPr txBox="1"/>
          <p:nvPr/>
        </p:nvSpPr>
        <p:spPr>
          <a:xfrm>
            <a:off x="1744661" y="987574"/>
            <a:ext cx="1954381"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b="1" dirty="0">
                <a:latin typeface="+mj-ea"/>
                <a:ea typeface="+mj-ea"/>
              </a:rPr>
              <a:t>L1</a:t>
            </a:r>
            <a:r>
              <a:rPr lang="zh-CN" altLang="en-US" sz="2000" b="1" dirty="0">
                <a:latin typeface="+mj-ea"/>
                <a:ea typeface="+mj-ea"/>
              </a:rPr>
              <a:t>正则化：</a:t>
            </a:r>
          </a:p>
        </p:txBody>
      </p:sp>
      <p:sp>
        <p:nvSpPr>
          <p:cNvPr id="5" name="TextBox 4"/>
          <p:cNvSpPr txBox="1"/>
          <p:nvPr/>
        </p:nvSpPr>
        <p:spPr>
          <a:xfrm>
            <a:off x="1763688" y="3262213"/>
            <a:ext cx="1972015" cy="400110"/>
          </a:xfrm>
          <a:prstGeom prst="rect">
            <a:avLst/>
          </a:prstGeom>
          <a:noFill/>
        </p:spPr>
        <p:txBody>
          <a:bodyPr wrap="none" rtlCol="0">
            <a:spAutoFit/>
          </a:bodyPr>
          <a:lstStyle/>
          <a:p>
            <a:pPr marL="457200" indent="-457200">
              <a:buFont typeface="Wingdings" panose="05000000000000000000" pitchFamily="2" charset="2"/>
              <a:buChar char="l"/>
            </a:pPr>
            <a:r>
              <a:rPr lang="en-US" altLang="zh-CN" sz="2000" b="1" dirty="0">
                <a:latin typeface="+mj-ea"/>
                <a:ea typeface="+mj-ea"/>
              </a:rPr>
              <a:t>L2</a:t>
            </a:r>
            <a:r>
              <a:rPr lang="zh-CN" altLang="en-US" sz="2000" b="1" dirty="0">
                <a:latin typeface="+mj-ea"/>
                <a:ea typeface="+mj-ea"/>
              </a:rPr>
              <a:t>正则化：</a:t>
            </a:r>
          </a:p>
        </p:txBody>
      </p:sp>
      <mc:AlternateContent xmlns:mc="http://schemas.openxmlformats.org/markup-compatibility/2006" xmlns:a14="http://schemas.microsoft.com/office/drawing/2010/main">
        <mc:Choice Requires="a14">
          <p:sp>
            <p:nvSpPr>
              <p:cNvPr id="6" name="TextBox 5"/>
              <p:cNvSpPr txBox="1"/>
              <p:nvPr/>
            </p:nvSpPr>
            <p:spPr>
              <a:xfrm>
                <a:off x="3768552" y="3175397"/>
                <a:ext cx="3539752"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𝐽</m:t>
                      </m:r>
                      <m:r>
                        <a:rPr lang="en-US" altLang="zh-CN" b="0" i="1" smtClean="0">
                          <a:latin typeface="Cambria Math"/>
                        </a:rPr>
                        <m:t>= </m:t>
                      </m:r>
                      <m:sSub>
                        <m:sSubPr>
                          <m:ctrlPr>
                            <a:rPr lang="en-US" altLang="zh-CN" b="0" i="1" smtClean="0">
                              <a:latin typeface="Cambria Math"/>
                            </a:rPr>
                          </m:ctrlPr>
                        </m:sSubPr>
                        <m:e>
                          <m:r>
                            <a:rPr lang="en-US" altLang="zh-CN" b="0" i="1" smtClean="0">
                              <a:latin typeface="Cambria Math"/>
                            </a:rPr>
                            <m:t>𝐽</m:t>
                          </m:r>
                        </m:e>
                        <m:sub>
                          <m:r>
                            <a:rPr lang="en-US" altLang="zh-CN" b="0" i="1" smtClean="0">
                              <a:latin typeface="Cambria Math"/>
                            </a:rPr>
                            <m:t>0</m:t>
                          </m:r>
                        </m:sub>
                      </m:sSub>
                      <m:r>
                        <a:rPr lang="en-US" altLang="zh-CN" b="0" i="1" smtClean="0">
                          <a:latin typeface="Cambria Math"/>
                        </a:rPr>
                        <m:t>+ </m:t>
                      </m:r>
                      <m:r>
                        <a:rPr lang="zh-CN" altLang="en-US" b="0" i="1" smtClean="0">
                          <a:latin typeface="Cambria Math"/>
                        </a:rPr>
                        <m:t>𝛼</m:t>
                      </m:r>
                      <m:sSub>
                        <m:sSubPr>
                          <m:ctrlPr>
                            <a:rPr lang="en-US" altLang="zh-CN" b="0" i="1" smtClean="0">
                              <a:latin typeface="Cambria Math"/>
                            </a:rPr>
                          </m:ctrlPr>
                        </m:sSubPr>
                        <m:e>
                          <m:d>
                            <m:dPr>
                              <m:begChr m:val="‖"/>
                              <m:endChr m:val="‖"/>
                              <m:ctrlPr>
                                <a:rPr lang="en-US" altLang="zh-CN" b="0" i="1" smtClean="0">
                                  <a:latin typeface="Cambria Math"/>
                                </a:rPr>
                              </m:ctrlPr>
                            </m:dPr>
                            <m:e>
                              <m:r>
                                <a:rPr lang="zh-CN" altLang="en-US" b="0" i="1" smtClean="0">
                                  <a:latin typeface="Cambria Math"/>
                                </a:rPr>
                                <m:t>𝜔</m:t>
                              </m:r>
                            </m:e>
                          </m:d>
                        </m:e>
                        <m:sub>
                          <m:r>
                            <a:rPr lang="en-US" altLang="zh-CN" b="0" i="1" smtClean="0">
                              <a:latin typeface="Cambria Math"/>
                            </a:rPr>
                            <m:t>2</m:t>
                          </m:r>
                        </m:sub>
                      </m:sSub>
                      <m:r>
                        <a:rPr lang="en-US" altLang="zh-CN" b="0" i="1" smtClean="0">
                          <a:latin typeface="Cambria Math"/>
                        </a:rPr>
                        <m:t>= </m:t>
                      </m:r>
                      <m:sSub>
                        <m:sSubPr>
                          <m:ctrlPr>
                            <a:rPr lang="en-US" altLang="zh-CN" b="0" i="1" smtClean="0">
                              <a:latin typeface="Cambria Math"/>
                            </a:rPr>
                          </m:ctrlPr>
                        </m:sSubPr>
                        <m:e>
                          <m:r>
                            <a:rPr lang="en-US" altLang="zh-CN" b="0" i="1" smtClean="0">
                              <a:latin typeface="Cambria Math"/>
                            </a:rPr>
                            <m:t>𝐽</m:t>
                          </m:r>
                        </m:e>
                        <m:sub>
                          <m:r>
                            <a:rPr lang="en-US" altLang="zh-CN" b="0" i="1" smtClean="0">
                              <a:latin typeface="Cambria Math"/>
                            </a:rPr>
                            <m:t>0</m:t>
                          </m:r>
                        </m:sub>
                      </m:sSub>
                      <m:r>
                        <a:rPr lang="en-US" altLang="zh-CN" b="0" i="1" smtClean="0">
                          <a:latin typeface="Cambria Math"/>
                        </a:rPr>
                        <m:t>+ </m:t>
                      </m:r>
                      <m:r>
                        <a:rPr lang="zh-CN" altLang="en-US" b="0" i="1" smtClean="0">
                          <a:latin typeface="Cambria Math"/>
                        </a:rPr>
                        <m:t>𝛼</m:t>
                      </m:r>
                      <m:nary>
                        <m:naryPr>
                          <m:chr m:val="∑"/>
                          <m:supHide m:val="on"/>
                          <m:ctrlPr>
                            <a:rPr lang="zh-CN" altLang="en-US" b="0" i="1" smtClean="0">
                              <a:latin typeface="Cambria Math"/>
                            </a:rPr>
                          </m:ctrlPr>
                        </m:naryPr>
                        <m:sub>
                          <m:r>
                            <m:rPr>
                              <m:brk m:alnAt="7"/>
                            </m:rPr>
                            <a:rPr lang="zh-CN" altLang="en-US" b="0" i="1" smtClean="0">
                              <a:latin typeface="Cambria Math"/>
                            </a:rPr>
                            <m:t>𝜔</m:t>
                          </m:r>
                        </m:sub>
                        <m:sup/>
                        <m:e>
                          <m:sSup>
                            <m:sSupPr>
                              <m:ctrlPr>
                                <a:rPr lang="en-US" altLang="zh-CN" b="0" i="1" smtClean="0">
                                  <a:latin typeface="Cambria Math"/>
                                </a:rPr>
                              </m:ctrlPr>
                            </m:sSupPr>
                            <m:e>
                              <m:r>
                                <a:rPr lang="zh-CN" altLang="en-US" b="0" i="1" smtClean="0">
                                  <a:latin typeface="Cambria Math"/>
                                </a:rPr>
                                <m:t>𝜔</m:t>
                              </m:r>
                            </m:e>
                            <m:sup>
                              <m:r>
                                <a:rPr lang="en-US" altLang="zh-CN" b="0" i="1" smtClean="0">
                                  <a:latin typeface="Cambria Math"/>
                                </a:rPr>
                                <m:t>2</m:t>
                              </m:r>
                            </m:sup>
                          </m:sSup>
                        </m:e>
                      </m:nary>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768552" y="3175397"/>
                <a:ext cx="3539752" cy="764505"/>
              </a:xfrm>
              <a:prstGeom prst="rect">
                <a:avLst/>
              </a:prstGeom>
              <a:blipFill rotWithShape="1">
                <a:blip r:embed="rId3" cstate="print"/>
                <a:stretch>
                  <a:fillRect/>
                </a:stretch>
              </a:blipFill>
            </p:spPr>
            <p:txBody>
              <a:bodyPr/>
              <a:lstStyle/>
              <a:p>
                <a:r>
                  <a:rPr lang="zh-CN" altLang="en-US">
                    <a:noFill/>
                  </a:rPr>
                  <a:t> </a:t>
                </a:r>
              </a:p>
            </p:txBody>
          </p:sp>
        </mc:Fallback>
      </mc:AlternateContent>
      <p:sp>
        <p:nvSpPr>
          <p:cNvPr id="7" name="矩形 6"/>
          <p:cNvSpPr/>
          <p:nvPr/>
        </p:nvSpPr>
        <p:spPr>
          <a:xfrm>
            <a:off x="2123728" y="4172314"/>
            <a:ext cx="3632767" cy="400110"/>
          </a:xfrm>
          <a:prstGeom prst="rect">
            <a:avLst/>
          </a:prstGeom>
        </p:spPr>
        <p:txBody>
          <a:bodyPr wrap="square">
            <a:spAutoFit/>
          </a:bodyPr>
          <a:lstStyle/>
          <a:p>
            <a:r>
              <a:rPr lang="en-US" altLang="zh-CN" sz="2000" dirty="0">
                <a:latin typeface="+mj-ea"/>
                <a:ea typeface="+mj-ea"/>
              </a:rPr>
              <a:t> L2</a:t>
            </a:r>
            <a:r>
              <a:rPr lang="zh-CN" altLang="en-US" sz="2000" dirty="0">
                <a:latin typeface="+mj-ea"/>
                <a:ea typeface="+mj-ea"/>
              </a:rPr>
              <a:t>正则化可以防止模型过拟合</a:t>
            </a:r>
          </a:p>
        </p:txBody>
      </p:sp>
      <p:sp>
        <p:nvSpPr>
          <p:cNvPr id="8" name="矩形 7"/>
          <p:cNvSpPr/>
          <p:nvPr/>
        </p:nvSpPr>
        <p:spPr>
          <a:xfrm>
            <a:off x="2209136" y="1740433"/>
            <a:ext cx="6417407" cy="961289"/>
          </a:xfrm>
          <a:prstGeom prst="rect">
            <a:avLst/>
          </a:prstGeom>
        </p:spPr>
        <p:txBody>
          <a:bodyPr wrap="square">
            <a:spAutoFit/>
          </a:bodyPr>
          <a:lstStyle/>
          <a:p>
            <a:pPr>
              <a:lnSpc>
                <a:spcPct val="150000"/>
              </a:lnSpc>
            </a:pPr>
            <a:r>
              <a:rPr lang="en-US" altLang="zh-CN" sz="2000" dirty="0">
                <a:latin typeface="+mj-ea"/>
                <a:ea typeface="+mj-ea"/>
              </a:rPr>
              <a:t> L1</a:t>
            </a:r>
            <a:r>
              <a:rPr lang="zh-CN" altLang="en-US" sz="2000" dirty="0">
                <a:latin typeface="+mj-ea"/>
                <a:ea typeface="+mj-ea"/>
              </a:rPr>
              <a:t>正则化可以防止过拟合；同时会产生稀疏权值矩阵，即产 生一个稀疏模型，可以用于特征选择</a:t>
            </a:r>
          </a:p>
        </p:txBody>
      </p:sp>
      <p:sp>
        <p:nvSpPr>
          <p:cNvPr id="9" name="文本占位符 1">
            <a:extLst>
              <a:ext uri="{FF2B5EF4-FFF2-40B4-BE49-F238E27FC236}">
                <a16:creationId xmlns:a16="http://schemas.microsoft.com/office/drawing/2014/main" xmlns="" id="{2BF93030-0CDE-B6BD-1AA5-1F7EBBB49E12}"/>
              </a:ext>
            </a:extLst>
          </p:cNvPr>
          <p:cNvSpPr txBox="1">
            <a:spLocks/>
          </p:cNvSpPr>
          <p:nvPr/>
        </p:nvSpPr>
        <p:spPr>
          <a:xfrm>
            <a:off x="1691680" y="26740"/>
            <a:ext cx="7452320" cy="744810"/>
          </a:xfrm>
          <a:prstGeom prst="rect">
            <a:avLst/>
          </a:prstGeom>
        </p:spPr>
        <p:txBody>
          <a:bodyPr lIns="68580" tIns="34290" rIns="68580" bIns="3429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kumimoji="1" lang="en-US" altLang="zh-CN" sz="2400" b="1" dirty="0">
                <a:latin typeface="+mj-ea"/>
                <a:ea typeface="+mj-ea"/>
              </a:rPr>
              <a:t>2.4  </a:t>
            </a:r>
            <a:r>
              <a:rPr kumimoji="1" lang="zh-CN" altLang="en-US" sz="2400" b="1" dirty="0">
                <a:latin typeface="+mj-ea"/>
                <a:ea typeface="+mj-ea"/>
              </a:rPr>
              <a:t>回归的过拟合问题</a:t>
            </a:r>
          </a:p>
        </p:txBody>
      </p:sp>
    </p:spTree>
    <p:extLst>
      <p:ext uri="{BB962C8B-B14F-4D97-AF65-F5344CB8AC3E}">
        <p14:creationId xmlns:p14="http://schemas.microsoft.com/office/powerpoint/2010/main" val="365832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735547"/>
            <a:ext cx="7344816" cy="4356483"/>
          </a:xfrm>
          <a:prstGeom prst="rect">
            <a:avLst/>
          </a:prstGeom>
        </p:spPr>
        <p:txBody>
          <a:bodyPr/>
          <a:lstStyle/>
          <a:p>
            <a:pPr algn="just">
              <a:lnSpc>
                <a:spcPct val="150000"/>
              </a:lnSpc>
            </a:pPr>
            <a:r>
              <a:rPr lang="zh-CN" altLang="zh-CN" sz="1800" dirty="0">
                <a:latin typeface="+mj-ea"/>
                <a:ea typeface="+mj-ea"/>
              </a:rPr>
              <a:t>树回归</a:t>
            </a:r>
          </a:p>
          <a:p>
            <a:pPr lvl="1" algn="just">
              <a:lnSpc>
                <a:spcPct val="150000"/>
              </a:lnSpc>
            </a:pPr>
            <a:r>
              <a:rPr lang="zh-CN" altLang="zh-CN" dirty="0">
                <a:latin typeface="+mj-ea"/>
                <a:ea typeface="+mj-ea"/>
              </a:rPr>
              <a:t>简单的线性回归方法创建的模型需要拟合</a:t>
            </a:r>
            <a:r>
              <a:rPr lang="zh-CN" altLang="zh-CN" b="1" dirty="0">
                <a:latin typeface="+mj-ea"/>
                <a:ea typeface="+mj-ea"/>
              </a:rPr>
              <a:t>所有</a:t>
            </a:r>
            <a:r>
              <a:rPr lang="zh-CN" altLang="zh-CN" dirty="0">
                <a:latin typeface="+mj-ea"/>
                <a:ea typeface="+mj-ea"/>
              </a:rPr>
              <a:t>的样本点，当数据拥有</a:t>
            </a:r>
            <a:r>
              <a:rPr lang="zh-CN" altLang="zh-CN" b="1" dirty="0">
                <a:latin typeface="+mj-ea"/>
                <a:ea typeface="+mj-ea"/>
              </a:rPr>
              <a:t>众多特征</a:t>
            </a:r>
            <a:r>
              <a:rPr lang="zh-CN" altLang="zh-CN" dirty="0">
                <a:latin typeface="+mj-ea"/>
                <a:ea typeface="+mj-ea"/>
              </a:rPr>
              <a:t>且特征之间关系十分</a:t>
            </a:r>
            <a:r>
              <a:rPr lang="zh-CN" altLang="zh-CN" b="1" dirty="0">
                <a:latin typeface="+mj-ea"/>
                <a:ea typeface="+mj-ea"/>
              </a:rPr>
              <a:t>复杂</a:t>
            </a:r>
            <a:r>
              <a:rPr lang="zh-CN" altLang="zh-CN" dirty="0">
                <a:latin typeface="+mj-ea"/>
                <a:ea typeface="+mj-ea"/>
              </a:rPr>
              <a:t>时，构建全局模型的想法太难以实现。而且现实生活中的很多问题都是非线性的，不可能使用全局线性模型拟合所有数据。</a:t>
            </a:r>
            <a:endParaRPr lang="en-US" altLang="zh-CN" dirty="0">
              <a:latin typeface="+mj-ea"/>
              <a:ea typeface="+mj-ea"/>
            </a:endParaRPr>
          </a:p>
          <a:p>
            <a:pPr lvl="1" algn="just">
              <a:lnSpc>
                <a:spcPct val="150000"/>
              </a:lnSpc>
            </a:pPr>
            <a:r>
              <a:rPr lang="zh-CN" altLang="zh-CN" dirty="0">
                <a:latin typeface="+mj-ea"/>
                <a:ea typeface="+mj-ea"/>
              </a:rPr>
              <a:t>树回归采用</a:t>
            </a:r>
            <a:r>
              <a:rPr lang="zh-CN" altLang="zh-CN" b="1" dirty="0">
                <a:latin typeface="+mj-ea"/>
                <a:ea typeface="+mj-ea"/>
              </a:rPr>
              <a:t>树结构</a:t>
            </a:r>
            <a:r>
              <a:rPr lang="zh-CN" altLang="zh-CN" dirty="0">
                <a:latin typeface="+mj-ea"/>
                <a:ea typeface="+mj-ea"/>
              </a:rPr>
              <a:t>与</a:t>
            </a:r>
            <a:r>
              <a:rPr lang="zh-CN" altLang="zh-CN" b="1" dirty="0">
                <a:latin typeface="+mj-ea"/>
                <a:ea typeface="+mj-ea"/>
              </a:rPr>
              <a:t>回归相结合</a:t>
            </a:r>
            <a:r>
              <a:rPr lang="zh-CN" altLang="zh-CN" dirty="0">
                <a:latin typeface="+mj-ea"/>
                <a:ea typeface="+mj-ea"/>
              </a:rPr>
              <a:t>的方式，将数据集切分为多个易建模的数据，每部分利用线性回归技术进行建模，首次切分后仍然难以拟合线性模型就继续切分。</a:t>
            </a:r>
            <a:endParaRPr lang="zh-CN" altLang="en-US" dirty="0">
              <a:latin typeface="+mj-ea"/>
              <a:ea typeface="+mj-ea"/>
            </a:endParaRPr>
          </a:p>
          <a:p>
            <a:pPr lvl="1" algn="just">
              <a:lnSpc>
                <a:spcPct val="150000"/>
              </a:lnSpc>
            </a:pPr>
            <a:r>
              <a:rPr lang="zh-CN" altLang="zh-CN" dirty="0">
                <a:latin typeface="+mj-ea"/>
                <a:ea typeface="+mj-ea"/>
              </a:rPr>
              <a:t>代表性的算法就是</a:t>
            </a:r>
            <a:r>
              <a:rPr lang="en-US" altLang="zh-CN" b="1" dirty="0">
                <a:latin typeface="+mj-ea"/>
                <a:ea typeface="+mj-ea"/>
              </a:rPr>
              <a:t>CART</a:t>
            </a:r>
            <a:r>
              <a:rPr lang="zh-CN" altLang="zh-CN" dirty="0">
                <a:latin typeface="+mj-ea"/>
                <a:ea typeface="+mj-ea"/>
              </a:rPr>
              <a:t>（</a:t>
            </a:r>
            <a:r>
              <a:rPr lang="en-US" altLang="zh-CN" dirty="0">
                <a:latin typeface="+mj-ea"/>
                <a:ea typeface="+mj-ea"/>
              </a:rPr>
              <a:t>Classification And Regression Trees</a:t>
            </a:r>
            <a:r>
              <a:rPr lang="zh-CN" altLang="zh-CN" dirty="0">
                <a:latin typeface="+mj-ea"/>
                <a:ea typeface="+mj-ea"/>
              </a:rPr>
              <a:t>，回归分类树）的树构建算法，既可以用于分类也可以用于回归，是一种非常实用的算法。</a:t>
            </a:r>
            <a:endParaRPr lang="en-US" altLang="zh-CN" b="1" dirty="0">
              <a:latin typeface="+mj-ea"/>
              <a:ea typeface="+mj-ea"/>
            </a:endParaRPr>
          </a:p>
        </p:txBody>
      </p:sp>
      <p:sp>
        <p:nvSpPr>
          <p:cNvPr id="5" name="标题 1"/>
          <p:cNvSpPr txBox="1">
            <a:spLocks/>
          </p:cNvSpPr>
          <p:nvPr/>
        </p:nvSpPr>
        <p:spPr>
          <a:xfrm>
            <a:off x="1691680" y="0"/>
            <a:ext cx="7416824" cy="77154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kumimoji="1" lang="en-US" altLang="zh-CN" sz="2400" b="1" dirty="0">
                <a:latin typeface="+mj-ea"/>
              </a:rPr>
              <a:t>2.5  </a:t>
            </a:r>
            <a:r>
              <a:rPr kumimoji="1" lang="zh-CN" altLang="en-US" sz="2400" b="1" dirty="0">
                <a:latin typeface="+mj-ea"/>
              </a:rPr>
              <a:t>其它回归模型</a:t>
            </a:r>
          </a:p>
        </p:txBody>
      </p:sp>
    </p:spTree>
    <p:extLst>
      <p:ext uri="{BB962C8B-B14F-4D97-AF65-F5344CB8AC3E}">
        <p14:creationId xmlns:p14="http://schemas.microsoft.com/office/powerpoint/2010/main" val="11394020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27200" y="750888"/>
                <a:ext cx="7416800" cy="4392612"/>
              </a:xfrm>
              <a:prstGeom prst="rect">
                <a:avLst/>
              </a:prstGeom>
            </p:spPr>
            <p:txBody>
              <a:bodyPr/>
              <a:lstStyle/>
              <a:p>
                <a:pPr lvl="1">
                  <a:lnSpc>
                    <a:spcPct val="150000"/>
                  </a:lnSpc>
                </a:pPr>
                <a:r>
                  <a:rPr lang="zh-CN" altLang="en-US" sz="2000" b="1" dirty="0">
                    <a:latin typeface="微软雅黑" pitchFamily="34" charset="-122"/>
                    <a:ea typeface="微软雅黑" pitchFamily="34" charset="-122"/>
                  </a:rPr>
                  <a:t>平均绝对误差</a:t>
                </a:r>
                <a:r>
                  <a:rPr lang="en-US" altLang="zh-CN" sz="2000" dirty="0">
                    <a:latin typeface="微软雅黑" pitchFamily="34" charset="-122"/>
                    <a:ea typeface="微软雅黑" pitchFamily="34" charset="-122"/>
                  </a:rPr>
                  <a:t>(Mean absolute error</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MAE)</a:t>
                </a:r>
              </a:p>
              <a:p>
                <a:pPr lvl="2">
                  <a:lnSpc>
                    <a:spcPct val="150000"/>
                  </a:lnSpc>
                </a:pPr>
                <a14:m>
                  <m:oMath xmlns:m="http://schemas.openxmlformats.org/officeDocument/2006/math">
                    <m:r>
                      <a:rPr lang="en-US" altLang="zh-CN" sz="2000" b="0" i="1" smtClean="0">
                        <a:latin typeface="Cambria Math" panose="02040503050406030204" pitchFamily="18" charset="0"/>
                      </a:rPr>
                      <m:t>𝑀𝐴𝐸</m:t>
                    </m:r>
                    <m:r>
                      <a:rPr lang="en-US" altLang="zh-CN" sz="2000" b="0" i="1" smtClean="0">
                        <a:latin typeface="Cambria Math" panose="02040503050406030204" pitchFamily="18" charset="0"/>
                      </a:rPr>
                      <m:t>=</m:t>
                    </m:r>
                    <m:f>
                      <m:fPr>
                        <m:ctrlPr>
                          <a:rPr lang="en-US" altLang="zh-CN" sz="2000" b="0" i="1" smtClean="0">
                            <a:latin typeface="Cambria Math"/>
                          </a:rPr>
                        </m:ctrlPr>
                      </m:fPr>
                      <m:num>
                        <m:nary>
                          <m:naryPr>
                            <m:chr m:val="∑"/>
                            <m:ctrlPr>
                              <a:rPr lang="en-US" altLang="zh-CN" sz="2000" b="0" i="1" smtClean="0">
                                <a:latin typeface="Cambria Math"/>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r>
                              <a:rPr lang="en-US" altLang="zh-CN" sz="2000" b="0" i="1" smtClean="0">
                                <a:latin typeface="Cambria Math" panose="02040503050406030204" pitchFamily="18" charset="0"/>
                              </a:rPr>
                              <m:t>|</m:t>
                            </m:r>
                            <m:sSub>
                              <m:sSubPr>
                                <m:ctrlPr>
                                  <a:rPr lang="en-US" altLang="zh-CN" sz="2000" b="0" i="1" smtClean="0">
                                    <a:latin typeface="Cambria Math"/>
                                  </a:rPr>
                                </m:ctrlPr>
                              </m:sSubPr>
                              <m:e>
                                <m:r>
                                  <a:rPr lang="en-US" altLang="zh-CN" sz="2000" b="0" i="1" smtClean="0">
                                    <a:latin typeface="Cambria Math" panose="02040503050406030204" pitchFamily="18" charset="0"/>
                                  </a:rPr>
                                  <m:t>𝑦</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acc>
                              <m:accPr>
                                <m:chr m:val="̂"/>
                                <m:ctrlPr>
                                  <a:rPr lang="en-US" altLang="zh-CN" sz="2000" i="1">
                                    <a:latin typeface="Cambria Math"/>
                                  </a:rPr>
                                </m:ctrlPr>
                              </m:accPr>
                              <m:e>
                                <m:sSub>
                                  <m:sSubPr>
                                    <m:ctrlPr>
                                      <a:rPr lang="en-US" altLang="zh-CN" sz="2000" i="1">
                                        <a:latin typeface="Cambria Math"/>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e>
                            </m:acc>
                            <m:r>
                              <a:rPr lang="en-US" altLang="zh-CN" sz="2000" b="0" i="1" smtClean="0">
                                <a:latin typeface="Cambria Math" panose="02040503050406030204" pitchFamily="18" charset="0"/>
                              </a:rPr>
                              <m:t>|</m:t>
                            </m:r>
                          </m:e>
                        </m:nary>
                      </m:num>
                      <m:den>
                        <m:r>
                          <a:rPr lang="en-US" altLang="zh-CN" sz="2000" b="0" i="1" smtClean="0">
                            <a:latin typeface="Cambria Math" panose="02040503050406030204" pitchFamily="18" charset="0"/>
                          </a:rPr>
                          <m:t>𝑛</m:t>
                        </m:r>
                      </m:den>
                    </m:f>
                  </m:oMath>
                </a14:m>
                <a:r>
                  <a:rPr lang="zh-CN" altLang="en-US" sz="2000" dirty="0">
                    <a:latin typeface="微软雅黑" pitchFamily="34" charset="-122"/>
                    <a:ea typeface="微软雅黑" pitchFamily="34" charset="-122"/>
                  </a:rPr>
                  <a:t>，</a:t>
                </a:r>
                <a14:m>
                  <m:oMath xmlns:m="http://schemas.openxmlformats.org/officeDocument/2006/math">
                    <m:acc>
                      <m:accPr>
                        <m:chr m:val="̂"/>
                        <m:ctrlPr>
                          <a:rPr lang="en-US" altLang="zh-CN" sz="2000" i="1">
                            <a:latin typeface="Cambria Math"/>
                          </a:rPr>
                        </m:ctrlPr>
                      </m:accPr>
                      <m:e>
                        <m:sSub>
                          <m:sSubPr>
                            <m:ctrlPr>
                              <a:rPr lang="en-US" altLang="zh-CN" sz="2000" i="1">
                                <a:latin typeface="Cambria Math"/>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e>
                    </m:ac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m:t>
                    </m:r>
                    <m:r>
                      <a:rPr lang="en-US" altLang="zh-CN" sz="2000" b="0" i="1" smtClean="0">
                        <a:latin typeface="Cambria Math" panose="02040503050406030204" pitchFamily="18" charset="0"/>
                      </a:rPr>
                      <m:t>(</m:t>
                    </m:r>
                    <m:sSub>
                      <m:sSubPr>
                        <m:ctrlPr>
                          <a:rPr lang="en-US" altLang="zh-CN" sz="2000" b="0" i="1" smtClean="0">
                            <a:latin typeface="Cambria Math"/>
                          </a:rPr>
                        </m:ctrlPr>
                      </m:sSubPr>
                      <m:e>
                        <m:r>
                          <a:rPr lang="en-US" altLang="zh-CN" sz="2000" b="0" i="1" smtClean="0">
                            <a:latin typeface="Cambria Math" panose="02040503050406030204" pitchFamily="18" charset="0"/>
                          </a:rPr>
                          <m:t>𝑥</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oMath>
                </a14:m>
                <a:endParaRPr lang="en-US" altLang="zh-CN" sz="2000" dirty="0">
                  <a:latin typeface="微软雅黑" pitchFamily="34" charset="-122"/>
                  <a:ea typeface="微软雅黑" pitchFamily="34" charset="-122"/>
                </a:endParaRPr>
              </a:p>
              <a:p>
                <a:pPr lvl="2" algn="just">
                  <a:lnSpc>
                    <a:spcPct val="150000"/>
                  </a:lnSpc>
                </a:pPr>
                <a:r>
                  <a:rPr lang="en-US" altLang="zh-CN" sz="2000" dirty="0">
                    <a:latin typeface="微软雅黑" pitchFamily="34" charset="-122"/>
                    <a:ea typeface="微软雅黑" pitchFamily="34" charset="-122"/>
                  </a:rPr>
                  <a:t>MAE</a:t>
                </a:r>
                <a:r>
                  <a:rPr lang="zh-CN" altLang="en-US" sz="2000" dirty="0">
                    <a:latin typeface="微软雅黑" pitchFamily="34" charset="-122"/>
                    <a:ea typeface="微软雅黑" pitchFamily="34" charset="-122"/>
                  </a:rPr>
                  <a:t>又被称为</a:t>
                </a:r>
                <a:r>
                  <a:rPr lang="en-US" altLang="zh-CN" sz="2000" b="1" dirty="0">
                    <a:latin typeface="微软雅黑" pitchFamily="34" charset="-122"/>
                    <a:ea typeface="微软雅黑" pitchFamily="34" charset="-122"/>
                  </a:rPr>
                  <a:t>L1</a:t>
                </a:r>
                <a:r>
                  <a:rPr lang="zh-CN" altLang="en-US" sz="2000" b="1" dirty="0">
                    <a:latin typeface="微软雅黑" pitchFamily="34" charset="-122"/>
                    <a:ea typeface="微软雅黑" pitchFamily="34" charset="-122"/>
                  </a:rPr>
                  <a:t>范数损失</a:t>
                </a:r>
                <a:r>
                  <a:rPr lang="zh-CN" altLang="en-US" sz="2000" dirty="0">
                    <a:latin typeface="微软雅黑" pitchFamily="34" charset="-122"/>
                    <a:ea typeface="微软雅黑" pitchFamily="34" charset="-122"/>
                  </a:rPr>
                  <a:t>，表示预测值与观察值之间的绝对误差的平均值。</a:t>
                </a:r>
                <a:endParaRPr lang="en-US" altLang="zh-CN" sz="2000" dirty="0">
                  <a:latin typeface="微软雅黑" pitchFamily="34" charset="-122"/>
                  <a:ea typeface="微软雅黑" pitchFamily="34" charset="-122"/>
                </a:endParaRPr>
              </a:p>
              <a:p>
                <a:pPr lvl="1">
                  <a:lnSpc>
                    <a:spcPct val="150000"/>
                  </a:lnSpc>
                </a:pPr>
                <a:r>
                  <a:rPr lang="zh-CN" altLang="en-US" sz="2000" b="1" dirty="0">
                    <a:latin typeface="微软雅黑" pitchFamily="34" charset="-122"/>
                    <a:ea typeface="微软雅黑" pitchFamily="34" charset="-122"/>
                  </a:rPr>
                  <a:t>均方误差</a:t>
                </a:r>
                <a:r>
                  <a:rPr lang="en-US" altLang="zh-CN" sz="2000" dirty="0">
                    <a:latin typeface="微软雅黑" pitchFamily="34" charset="-122"/>
                    <a:ea typeface="微软雅黑" pitchFamily="34" charset="-122"/>
                  </a:rPr>
                  <a:t>(Mean squared error MSE)</a:t>
                </a:r>
              </a:p>
              <a:p>
                <a:pPr lvl="2">
                  <a:lnSpc>
                    <a:spcPct val="150000"/>
                  </a:lnSpc>
                </a:pPr>
                <a14:m>
                  <m:oMath xmlns:m="http://schemas.openxmlformats.org/officeDocument/2006/math">
                    <m:r>
                      <a:rPr lang="en-US" altLang="zh-CN" sz="2000" i="1">
                        <a:latin typeface="Cambria Math" panose="02040503050406030204" pitchFamily="18" charset="0"/>
                      </a:rPr>
                      <m:t>𝑀</m:t>
                    </m:r>
                    <m:r>
                      <a:rPr lang="en-US" altLang="zh-CN" sz="2000" b="0" i="1" smtClean="0">
                        <a:latin typeface="Cambria Math" panose="02040503050406030204" pitchFamily="18" charset="0"/>
                      </a:rPr>
                      <m:t>𝑆</m:t>
                    </m:r>
                    <m:r>
                      <a:rPr lang="en-US" altLang="zh-CN" sz="2000" i="1">
                        <a:latin typeface="Cambria Math" panose="02040503050406030204" pitchFamily="18" charset="0"/>
                      </a:rPr>
                      <m:t>𝐸</m:t>
                    </m:r>
                    <m:r>
                      <a:rPr lang="en-US" altLang="zh-CN" sz="2000" i="1">
                        <a:latin typeface="Cambria Math" panose="02040503050406030204" pitchFamily="18" charset="0"/>
                      </a:rPr>
                      <m:t>=</m:t>
                    </m:r>
                    <m:f>
                      <m:fPr>
                        <m:ctrlPr>
                          <a:rPr lang="en-US" altLang="zh-CN" sz="2000" i="1">
                            <a:latin typeface="Cambria Math"/>
                          </a:rPr>
                        </m:ctrlPr>
                      </m:fPr>
                      <m:num>
                        <m:nary>
                          <m:naryPr>
                            <m:chr m:val="∑"/>
                            <m:ctrlPr>
                              <a:rPr lang="en-US" altLang="zh-CN" sz="2000" i="1">
                                <a:latin typeface="Cambria Math"/>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p>
                              <m:sSupPr>
                                <m:ctrlPr>
                                  <a:rPr lang="en-US" altLang="zh-CN" sz="2000" i="1" smtClean="0">
                                    <a:latin typeface="Cambria Math"/>
                                  </a:rPr>
                                </m:ctrlPr>
                              </m:sSupPr>
                              <m:e>
                                <m:r>
                                  <a:rPr lang="en-US" altLang="zh-CN" sz="2000" i="1">
                                    <a:latin typeface="Cambria Math" panose="02040503050406030204" pitchFamily="18" charset="0"/>
                                  </a:rPr>
                                  <m:t>(</m:t>
                                </m:r>
                                <m:sSub>
                                  <m:sSubPr>
                                    <m:ctrlPr>
                                      <a:rPr lang="en-US" altLang="zh-CN" sz="2000" i="1">
                                        <a:latin typeface="Cambria Math"/>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acc>
                                  <m:accPr>
                                    <m:chr m:val="̂"/>
                                    <m:ctrlPr>
                                      <a:rPr lang="en-US" altLang="zh-CN" sz="2000" i="1">
                                        <a:latin typeface="Cambria Math"/>
                                      </a:rPr>
                                    </m:ctrlPr>
                                  </m:accPr>
                                  <m:e>
                                    <m:sSub>
                                      <m:sSubPr>
                                        <m:ctrlPr>
                                          <a:rPr lang="en-US" altLang="zh-CN" sz="2000" i="1">
                                            <a:latin typeface="Cambria Math"/>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e>
                                </m:acc>
                                <m:r>
                                  <a:rPr lang="en-US" altLang="zh-CN" sz="2000" i="1">
                                    <a:latin typeface="Cambria Math" panose="02040503050406030204" pitchFamily="18" charset="0"/>
                                  </a:rPr>
                                  <m:t>)</m:t>
                                </m:r>
                              </m:e>
                              <m:sup>
                                <m:r>
                                  <a:rPr lang="en-US" altLang="zh-CN" sz="2000" b="0" i="1" smtClean="0">
                                    <a:latin typeface="Cambria Math" panose="02040503050406030204" pitchFamily="18" charset="0"/>
                                  </a:rPr>
                                  <m:t>2</m:t>
                                </m:r>
                              </m:sup>
                            </m:sSup>
                          </m:e>
                        </m:nary>
                      </m:num>
                      <m:den>
                        <m:r>
                          <a:rPr lang="en-US" altLang="zh-CN" sz="2000" i="1">
                            <a:latin typeface="Cambria Math" panose="02040503050406030204" pitchFamily="18" charset="0"/>
                          </a:rPr>
                          <m:t>𝑛</m:t>
                        </m:r>
                      </m:den>
                    </m:f>
                  </m:oMath>
                </a14:m>
                <a:endParaRPr lang="en-US" altLang="zh-CN" sz="2000" dirty="0">
                  <a:latin typeface="微软雅黑" pitchFamily="34" charset="-122"/>
                  <a:ea typeface="微软雅黑" pitchFamily="34" charset="-122"/>
                </a:endParaRPr>
              </a:p>
              <a:p>
                <a:pPr lvl="2" algn="just">
                  <a:lnSpc>
                    <a:spcPct val="150000"/>
                  </a:lnSpc>
                </a:pPr>
                <a:r>
                  <a:rPr lang="en-US" altLang="zh-CN" sz="2000" dirty="0">
                    <a:latin typeface="微软雅黑" pitchFamily="34" charset="-122"/>
                    <a:ea typeface="微软雅黑" pitchFamily="34" charset="-122"/>
                  </a:rPr>
                  <a:t>MSE</a:t>
                </a:r>
                <a:r>
                  <a:rPr lang="zh-CN" altLang="en-US" sz="2000" dirty="0">
                    <a:latin typeface="微软雅黑" pitchFamily="34" charset="-122"/>
                    <a:ea typeface="微软雅黑" pitchFamily="34" charset="-122"/>
                  </a:rPr>
                  <a:t>又被称为</a:t>
                </a:r>
                <a:r>
                  <a:rPr lang="en-US" altLang="zh-CN" sz="2000" b="1" dirty="0">
                    <a:latin typeface="微软雅黑" pitchFamily="34" charset="-122"/>
                    <a:ea typeface="微软雅黑" pitchFamily="34" charset="-122"/>
                  </a:rPr>
                  <a:t>L2</a:t>
                </a:r>
                <a:r>
                  <a:rPr lang="zh-CN" altLang="en-US" sz="2000" b="1" dirty="0">
                    <a:latin typeface="微软雅黑" pitchFamily="34" charset="-122"/>
                    <a:ea typeface="微软雅黑" pitchFamily="34" charset="-122"/>
                  </a:rPr>
                  <a:t>范数损失</a:t>
                </a:r>
                <a:r>
                  <a:rPr lang="zh-CN" altLang="en-US" sz="2000" dirty="0">
                    <a:latin typeface="微软雅黑" pitchFamily="34" charset="-122"/>
                    <a:ea typeface="微软雅黑" pitchFamily="34" charset="-122"/>
                  </a:rPr>
                  <a:t>，表示预测值与观察值之间的误差平方的平均值。</a:t>
                </a:r>
                <a:endParaRPr lang="en-US" altLang="zh-CN" sz="2000" dirty="0">
                  <a:latin typeface="微软雅黑" pitchFamily="34" charset="-122"/>
                  <a:ea typeface="微软雅黑" pitchFamily="34" charset="-122"/>
                </a:endParaRPr>
              </a:p>
              <a:p>
                <a:pPr lvl="1">
                  <a:lnSpc>
                    <a:spcPct val="150000"/>
                  </a:lnSpc>
                </a:pPr>
                <a:endParaRPr lang="zh-CN" altLang="en-US" sz="2000" dirty="0">
                  <a:latin typeface="微软雅黑" pitchFamily="34" charset="-122"/>
                  <a:ea typeface="微软雅黑" pitchFamily="34" charset="-122"/>
                </a:endParaRPr>
              </a:p>
              <a:p>
                <a:pPr lvl="1">
                  <a:lnSpc>
                    <a:spcPct val="150000"/>
                  </a:lnSpc>
                </a:pPr>
                <a:endParaRPr lang="en-US" altLang="zh-CN" sz="2000"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727200" y="750888"/>
                <a:ext cx="7416800" cy="4392612"/>
              </a:xfrm>
              <a:prstGeom prst="rect">
                <a:avLst/>
              </a:prstGeom>
              <a:blipFill>
                <a:blip r:embed="rId3"/>
                <a:stretch>
                  <a:fillRect l="-740" r="-822" b="-291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13B7D983-ECFF-0B0B-6855-BE473A35F5A4}"/>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2.6 </a:t>
            </a:r>
            <a:r>
              <a:rPr lang="zh-CN" altLang="en-US" sz="2400" b="1" dirty="0">
                <a:latin typeface="+mj-ea"/>
              </a:rPr>
              <a:t>  回归模型的性能度量</a:t>
            </a:r>
          </a:p>
        </p:txBody>
      </p:sp>
    </p:spTree>
    <p:extLst>
      <p:ext uri="{BB962C8B-B14F-4D97-AF65-F5344CB8AC3E}">
        <p14:creationId xmlns:p14="http://schemas.microsoft.com/office/powerpoint/2010/main" val="37689649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35696" y="843558"/>
                <a:ext cx="6911975" cy="3924300"/>
              </a:xfrm>
              <a:prstGeom prst="rect">
                <a:avLst/>
              </a:prstGeom>
            </p:spPr>
            <p:txBody>
              <a:bodyPr/>
              <a:lstStyle/>
              <a:p>
                <a:pPr lvl="1" algn="just">
                  <a:lnSpc>
                    <a:spcPct val="150000"/>
                  </a:lnSpc>
                </a:pPr>
                <a:r>
                  <a:rPr lang="zh-CN" altLang="en-US" sz="2000" b="1" dirty="0">
                    <a:latin typeface="微软雅黑" pitchFamily="34" charset="-122"/>
                    <a:ea typeface="微软雅黑" pitchFamily="34" charset="-122"/>
                  </a:rPr>
                  <a:t>均方根误差</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RMSE</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marL="0" lvl="1" indent="0" algn="just">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𝑅</m:t>
                      </m:r>
                      <m:r>
                        <a:rPr lang="en-US" altLang="zh-CN" sz="2000" i="1">
                          <a:latin typeface="Cambria Math" panose="02040503050406030204" pitchFamily="18" charset="0"/>
                        </a:rPr>
                        <m:t>𝑀𝑆𝐸</m:t>
                      </m:r>
                      <m:r>
                        <a:rPr lang="en-US" altLang="zh-CN" sz="2000" i="1">
                          <a:latin typeface="Cambria Math" panose="02040503050406030204" pitchFamily="18" charset="0"/>
                        </a:rPr>
                        <m:t>=</m:t>
                      </m:r>
                      <m:rad>
                        <m:radPr>
                          <m:degHide m:val="on"/>
                          <m:ctrlPr>
                            <a:rPr lang="en-US" altLang="zh-CN" sz="2000" i="1" smtClean="0">
                              <a:latin typeface="Cambria Math"/>
                            </a:rPr>
                          </m:ctrlPr>
                        </m:radPr>
                        <m:deg/>
                        <m:e>
                          <m:r>
                            <a:rPr lang="en-US" altLang="zh-CN" sz="2000" b="0" i="1" smtClean="0">
                              <a:latin typeface="Cambria Math" panose="02040503050406030204" pitchFamily="18" charset="0"/>
                            </a:rPr>
                            <m:t>𝑀𝑆𝐸</m:t>
                          </m:r>
                        </m:e>
                      </m:rad>
                    </m:oMath>
                  </m:oMathPara>
                </a14:m>
                <a:endParaRPr lang="zh-CN" altLang="en-US" sz="2000" dirty="0">
                  <a:latin typeface="微软雅黑" pitchFamily="34" charset="-122"/>
                  <a:ea typeface="微软雅黑" pitchFamily="34" charset="-122"/>
                </a:endParaRPr>
              </a:p>
              <a:p>
                <a:pPr lvl="1" algn="just">
                  <a:lnSpc>
                    <a:spcPct val="150000"/>
                  </a:lnSpc>
                </a:pPr>
                <a:r>
                  <a:rPr lang="zh-CN" altLang="en-US" sz="2000" dirty="0">
                    <a:latin typeface="微软雅黑" pitchFamily="34" charset="-122"/>
                    <a:ea typeface="微软雅黑" pitchFamily="34" charset="-122"/>
                  </a:rPr>
                  <a:t>以上三种回归评价指标的取值大小与应用场景有关，很难定义统一的规则评判模型的好坏，所以是否存在类似于分类中的准确率的评价指标，取值范围为</a:t>
                </a:r>
                <a:r>
                  <a:rPr lang="en-US" altLang="zh-CN" sz="2000" dirty="0">
                    <a:latin typeface="微软雅黑" pitchFamily="34" charset="-122"/>
                    <a:ea typeface="微软雅黑" pitchFamily="34" charset="-122"/>
                  </a:rPr>
                  <a:t>0-1</a:t>
                </a:r>
                <a:r>
                  <a:rPr lang="zh-CN" altLang="en-US" sz="2000" dirty="0">
                    <a:latin typeface="微软雅黑" pitchFamily="34" charset="-122"/>
                    <a:ea typeface="微软雅黑" pitchFamily="34" charset="-122"/>
                  </a:rPr>
                  <a:t>，在不同的应用场景下都可以使用这一评价标准呢？</a:t>
                </a:r>
                <a:endParaRPr lang="en-US" altLang="zh-CN" sz="2000"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835696" y="843558"/>
                <a:ext cx="6911975" cy="3924300"/>
              </a:xfrm>
              <a:prstGeom prst="rect">
                <a:avLst/>
              </a:prstGeom>
              <a:blipFill>
                <a:blip r:embed="rId3"/>
                <a:stretch>
                  <a:fillRect l="-794" r="-970"/>
                </a:stretch>
              </a:blipFill>
            </p:spPr>
            <p:txBody>
              <a:bodyPr/>
              <a:lstStyle/>
              <a:p>
                <a:r>
                  <a:rPr lang="zh-CN" altLang="en-US">
                    <a:noFill/>
                  </a:rPr>
                  <a:t> </a:t>
                </a:r>
              </a:p>
            </p:txBody>
          </p:sp>
        </mc:Fallback>
      </mc:AlternateContent>
      <p:sp>
        <p:nvSpPr>
          <p:cNvPr id="3" name="标题 1">
            <a:extLst>
              <a:ext uri="{FF2B5EF4-FFF2-40B4-BE49-F238E27FC236}">
                <a16:creationId xmlns:a16="http://schemas.microsoft.com/office/drawing/2014/main" xmlns="" id="{F9636EEC-6C51-CC4B-D6B4-9DFF883DFAF2}"/>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2.6 </a:t>
            </a:r>
            <a:r>
              <a:rPr lang="zh-CN" altLang="en-US" sz="2400" b="1" dirty="0">
                <a:latin typeface="+mj-ea"/>
              </a:rPr>
              <a:t>  回归模型的性能度量</a:t>
            </a:r>
          </a:p>
        </p:txBody>
      </p:sp>
    </p:spTree>
    <p:extLst>
      <p:ext uri="{BB962C8B-B14F-4D97-AF65-F5344CB8AC3E}">
        <p14:creationId xmlns:p14="http://schemas.microsoft.com/office/powerpoint/2010/main" val="24810703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713" y="842963"/>
                <a:ext cx="7380287" cy="3997325"/>
              </a:xfrm>
              <a:prstGeom prst="rect">
                <a:avLst/>
              </a:prstGeom>
            </p:spPr>
            <p:txBody>
              <a:bodyPr/>
              <a:lstStyle/>
              <a:p>
                <a:pPr lvl="1" algn="just">
                  <a:lnSpc>
                    <a:spcPct val="150000"/>
                  </a:lnSpc>
                </a:pPr>
                <a:r>
                  <a:rPr lang="zh-CN" altLang="en-US" sz="2000" b="1" dirty="0">
                    <a:latin typeface="微软雅黑" pitchFamily="34" charset="-122"/>
                    <a:ea typeface="微软雅黑" pitchFamily="34" charset="-122"/>
                  </a:rPr>
                  <a:t>决定系数：</a:t>
                </a:r>
                <a14:m>
                  <m:oMath xmlns:m="http://schemas.openxmlformats.org/officeDocument/2006/math">
                    <m:sSup>
                      <m:sSupPr>
                        <m:ctrlPr>
                          <a:rPr lang="en-US" altLang="zh-CN" sz="2000" b="1" i="1" smtClean="0">
                            <a:latin typeface="Cambria Math"/>
                          </a:rPr>
                        </m:ctrlPr>
                      </m:sSupPr>
                      <m:e>
                        <m:r>
                          <m:rPr>
                            <m:sty m:val="p"/>
                          </m:rPr>
                          <a:rPr lang="en-US" altLang="zh-CN" sz="2000" b="1" i="1">
                            <a:latin typeface="Cambria Math" panose="02040503050406030204" pitchFamily="18" charset="0"/>
                          </a:rPr>
                          <m:t>R</m:t>
                        </m:r>
                      </m:e>
                      <m:sup>
                        <m:r>
                          <a:rPr lang="en-US" altLang="zh-CN" sz="2000" b="1" i="1" smtClean="0">
                            <a:latin typeface="Cambria Math" panose="02040503050406030204" pitchFamily="18" charset="0"/>
                          </a:rPr>
                          <m:t>𝟐</m:t>
                        </m:r>
                      </m:sup>
                    </m:sSup>
                  </m:oMath>
                </a14:m>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R-Square</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2" algn="just">
                  <a:lnSpc>
                    <a:spcPct val="150000"/>
                  </a:lnSpc>
                </a:pPr>
                <a14:m>
                  <m:oMath xmlns:m="http://schemas.openxmlformats.org/officeDocument/2006/math">
                    <m:sSup>
                      <m:sSupPr>
                        <m:ctrlPr>
                          <a:rPr lang="en-US" altLang="zh-CN" sz="2000" b="1" i="1">
                            <a:latin typeface="Cambria Math"/>
                          </a:rPr>
                        </m:ctrlPr>
                      </m:sSupPr>
                      <m:e>
                        <m:r>
                          <m:rPr>
                            <m:sty m:val="p"/>
                          </m:rPr>
                          <a:rPr lang="en-US" altLang="zh-CN" sz="2000" b="1" i="1">
                            <a:latin typeface="Cambria Math" panose="02040503050406030204" pitchFamily="18" charset="0"/>
                          </a:rPr>
                          <m:t>R</m:t>
                        </m:r>
                      </m:e>
                      <m:sup>
                        <m:r>
                          <a:rPr lang="en-US" altLang="zh-CN" sz="2000" b="1" i="1">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f>
                      <m:fPr>
                        <m:ctrlPr>
                          <a:rPr lang="en-US" altLang="zh-CN" sz="2000" b="1" i="1" smtClean="0">
                            <a:latin typeface="Cambria Math"/>
                          </a:rPr>
                        </m:ctrlPr>
                      </m:fPr>
                      <m:num>
                        <m:nary>
                          <m:naryPr>
                            <m:chr m:val="∑"/>
                            <m:supHide m:val="on"/>
                            <m:ctrlPr>
                              <a:rPr lang="en-US" altLang="zh-CN" sz="2000" b="1" i="1">
                                <a:latin typeface="Cambria Math"/>
                              </a:rPr>
                            </m:ctrlPr>
                          </m:naryPr>
                          <m:sub>
                            <m:r>
                              <m:rPr>
                                <m:brk m:alnAt="7"/>
                              </m:rPr>
                              <a:rPr lang="en-US" altLang="zh-CN" sz="2000" b="1" i="1">
                                <a:latin typeface="Cambria Math" panose="02040503050406030204" pitchFamily="18" charset="0"/>
                              </a:rPr>
                              <m:t>𝒊</m:t>
                            </m:r>
                          </m:sub>
                          <m:sup/>
                          <m:e>
                            <m:sSup>
                              <m:sSupPr>
                                <m:ctrlPr>
                                  <a:rPr lang="en-US" altLang="zh-CN" sz="2000" b="1" i="1">
                                    <a:latin typeface="Cambria Math"/>
                                  </a:rPr>
                                </m:ctrlPr>
                              </m:sSupPr>
                              <m:e>
                                <m:d>
                                  <m:dPr>
                                    <m:ctrlPr>
                                      <a:rPr lang="en-US" altLang="zh-CN" sz="2000" b="1" i="1">
                                        <a:latin typeface="Cambria Math"/>
                                      </a:rPr>
                                    </m:ctrlPr>
                                  </m:dPr>
                                  <m:e>
                                    <m:acc>
                                      <m:accPr>
                                        <m:chr m:val="̂"/>
                                        <m:ctrlPr>
                                          <a:rPr lang="en-US" altLang="zh-CN" sz="2000" i="1">
                                            <a:latin typeface="Cambria Math"/>
                                          </a:rPr>
                                        </m:ctrlPr>
                                      </m:accPr>
                                      <m:e>
                                        <m:sSub>
                                          <m:sSubPr>
                                            <m:ctrlPr>
                                              <a:rPr lang="en-US" altLang="zh-CN" sz="2000" i="1">
                                                <a:latin typeface="Cambria Math"/>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e>
                                    </m:acc>
                                    <m:r>
                                      <a:rPr lang="en-US" altLang="zh-CN" sz="2000" b="1" i="1" smtClean="0">
                                        <a:latin typeface="Cambria Math" panose="02040503050406030204" pitchFamily="18" charset="0"/>
                                      </a:rPr>
                                      <m:t>−</m:t>
                                    </m:r>
                                    <m:sSub>
                                      <m:sSubPr>
                                        <m:ctrlPr>
                                          <a:rPr lang="en-US" altLang="zh-CN" sz="2000" i="1">
                                            <a:latin typeface="Cambria Math"/>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e>
                                </m:d>
                              </m:e>
                              <m:sup>
                                <m:r>
                                  <a:rPr lang="en-US" altLang="zh-CN" sz="2000" b="1" i="1">
                                    <a:latin typeface="Cambria Math" panose="02040503050406030204" pitchFamily="18" charset="0"/>
                                  </a:rPr>
                                  <m:t>𝟐</m:t>
                                </m:r>
                              </m:sup>
                            </m:sSup>
                          </m:e>
                        </m:nary>
                      </m:num>
                      <m:den>
                        <m:nary>
                          <m:naryPr>
                            <m:chr m:val="∑"/>
                            <m:supHide m:val="on"/>
                            <m:ctrlPr>
                              <a:rPr lang="en-US" altLang="zh-CN" sz="2000" b="1" i="1" smtClean="0">
                                <a:latin typeface="Cambria Math"/>
                              </a:rPr>
                            </m:ctrlPr>
                          </m:naryPr>
                          <m:sub>
                            <m:r>
                              <m:rPr>
                                <m:brk m:alnAt="7"/>
                              </m:rPr>
                              <a:rPr lang="en-US" altLang="zh-CN" sz="2000" b="1" i="1" smtClean="0">
                                <a:latin typeface="Cambria Math" panose="02040503050406030204" pitchFamily="18" charset="0"/>
                              </a:rPr>
                              <m:t>𝒊</m:t>
                            </m:r>
                          </m:sub>
                          <m:sup/>
                          <m:e>
                            <m:sSup>
                              <m:sSupPr>
                                <m:ctrlPr>
                                  <a:rPr lang="en-US" altLang="zh-CN" sz="2000" b="1" i="1" smtClean="0">
                                    <a:latin typeface="Cambria Math"/>
                                  </a:rPr>
                                </m:ctrlPr>
                              </m:sSupPr>
                              <m:e>
                                <m:d>
                                  <m:dPr>
                                    <m:ctrlPr>
                                      <a:rPr lang="en-US" altLang="zh-CN" sz="2000" b="1" i="1" smtClean="0">
                                        <a:latin typeface="Cambria Math"/>
                                      </a:rPr>
                                    </m:ctrlPr>
                                  </m:dPr>
                                  <m:e>
                                    <m:acc>
                                      <m:accPr>
                                        <m:chr m:val="̅"/>
                                        <m:ctrlPr>
                                          <a:rPr lang="en-US" altLang="zh-CN" sz="2000" b="1" i="1" smtClean="0">
                                            <a:latin typeface="Cambria Math"/>
                                          </a:rPr>
                                        </m:ctrlPr>
                                      </m:accPr>
                                      <m:e>
                                        <m:sSub>
                                          <m:sSubPr>
                                            <m:ctrlPr>
                                              <a:rPr lang="en-US" altLang="zh-CN" sz="2000" i="1">
                                                <a:latin typeface="Cambria Math"/>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e>
                                    </m:acc>
                                    <m:r>
                                      <a:rPr lang="en-US" altLang="zh-CN" sz="2000" b="1" i="1">
                                        <a:latin typeface="Cambria Math" panose="02040503050406030204" pitchFamily="18" charset="0"/>
                                      </a:rPr>
                                      <m:t>−</m:t>
                                    </m:r>
                                    <m:sSub>
                                      <m:sSubPr>
                                        <m:ctrlPr>
                                          <a:rPr lang="en-US" altLang="zh-CN" sz="2000" i="1">
                                            <a:latin typeface="Cambria Math"/>
                                          </a:rPr>
                                        </m:ctrlPr>
                                      </m:sSubPr>
                                      <m:e>
                                        <m:r>
                                          <a:rPr lang="en-US" altLang="zh-CN" sz="2000" i="1">
                                            <a:latin typeface="Cambria Math" panose="02040503050406030204" pitchFamily="18" charset="0"/>
                                          </a:rPr>
                                          <m:t>𝑦</m:t>
                                        </m:r>
                                      </m:e>
                                      <m:sub>
                                        <m:r>
                                          <a:rPr lang="en-US" altLang="zh-CN" sz="2000" i="1">
                                            <a:latin typeface="Cambria Math" panose="02040503050406030204" pitchFamily="18" charset="0"/>
                                          </a:rPr>
                                          <m:t>𝑖</m:t>
                                        </m:r>
                                      </m:sub>
                                    </m:sSub>
                                  </m:e>
                                </m:d>
                              </m:e>
                              <m:sup>
                                <m:r>
                                  <a:rPr lang="en-US" altLang="zh-CN" sz="2000" b="1" i="1" smtClean="0">
                                    <a:latin typeface="Cambria Math" panose="02040503050406030204" pitchFamily="18" charset="0"/>
                                  </a:rPr>
                                  <m:t>𝟐</m:t>
                                </m:r>
                              </m:sup>
                            </m:sSup>
                          </m:e>
                        </m:nary>
                      </m:den>
                    </m:f>
                  </m:oMath>
                </a14:m>
                <a:endParaRPr lang="en-US" altLang="zh-CN" sz="2000" b="1" dirty="0">
                  <a:latin typeface="微软雅黑" pitchFamily="34" charset="-122"/>
                  <a:ea typeface="微软雅黑" pitchFamily="34" charset="-122"/>
                </a:endParaRPr>
              </a:p>
              <a:p>
                <a:pPr lvl="2" algn="just"/>
                <a:r>
                  <a:rPr lang="zh-CN" altLang="en-US" sz="2000" dirty="0">
                    <a:latin typeface="微软雅黑" pitchFamily="34" charset="-122"/>
                    <a:ea typeface="微软雅黑" pitchFamily="34" charset="-122"/>
                  </a:rPr>
                  <a:t>其中分母为标签</a:t>
                </a:r>
                <a:r>
                  <a:rPr lang="en-US" altLang="zh-CN" sz="2000" dirty="0">
                    <a:latin typeface="微软雅黑" pitchFamily="34" charset="-122"/>
                    <a:ea typeface="微软雅黑" pitchFamily="34" charset="-122"/>
                  </a:rPr>
                  <a:t>Y</a:t>
                </a:r>
                <a:r>
                  <a:rPr lang="zh-CN" altLang="en-US" sz="2000" dirty="0">
                    <a:latin typeface="微软雅黑" pitchFamily="34" charset="-122"/>
                    <a:ea typeface="微软雅黑" pitchFamily="34" charset="-122"/>
                  </a:rPr>
                  <a:t>的方差，分子为</a:t>
                </a:r>
                <a:r>
                  <a:rPr lang="en-US" altLang="zh-CN" sz="2000" dirty="0">
                    <a:latin typeface="微软雅黑" pitchFamily="34" charset="-122"/>
                    <a:ea typeface="微软雅黑" pitchFamily="34" charset="-122"/>
                  </a:rPr>
                  <a:t>MSE</a:t>
                </a:r>
                <a:r>
                  <a:rPr lang="zh-CN" altLang="en-US" sz="2000" dirty="0">
                    <a:latin typeface="微软雅黑" pitchFamily="34" charset="-122"/>
                    <a:ea typeface="微软雅黑" pitchFamily="34" charset="-122"/>
                  </a:rPr>
                  <a:t>。我们可以根据决定系数的取值，判断模型性能的好坏。</a:t>
                </a:r>
                <a14:m>
                  <m:oMath xmlns:m="http://schemas.openxmlformats.org/officeDocument/2006/math">
                    <m:sSup>
                      <m:sSupPr>
                        <m:ctrlPr>
                          <a:rPr lang="en-US" altLang="zh-CN" sz="2000" b="1" i="1">
                            <a:latin typeface="Cambria Math"/>
                          </a:rPr>
                        </m:ctrlPr>
                      </m:sSupPr>
                      <m:e>
                        <m:r>
                          <m:rPr>
                            <m:sty m:val="p"/>
                          </m:rPr>
                          <a:rPr lang="en-US" altLang="zh-CN" sz="2000" b="1" i="1">
                            <a:latin typeface="Cambria Math" panose="02040503050406030204" pitchFamily="18" charset="0"/>
                          </a:rPr>
                          <m:t>R</m:t>
                        </m:r>
                      </m:e>
                      <m:sup>
                        <m:r>
                          <a:rPr lang="en-US" altLang="zh-CN" sz="2000" b="1" i="1">
                            <a:latin typeface="Cambria Math" panose="02040503050406030204" pitchFamily="18" charset="0"/>
                          </a:rPr>
                          <m:t>𝟐</m:t>
                        </m:r>
                      </m:sup>
                    </m:sSup>
                  </m:oMath>
                </a14:m>
                <a:r>
                  <a:rPr lang="zh-CN" altLang="en-US" sz="2000" dirty="0">
                    <a:latin typeface="微软雅黑" pitchFamily="34" charset="-122"/>
                    <a:ea typeface="微软雅黑" pitchFamily="34" charset="-122"/>
                  </a:rPr>
                  <a:t>的取值范围为</a:t>
                </a:r>
                <a:r>
                  <a:rPr lang="en-US" altLang="zh-CN" sz="2000" dirty="0">
                    <a:latin typeface="微软雅黑" pitchFamily="34" charset="-122"/>
                    <a:ea typeface="微软雅黑" pitchFamily="34" charset="-122"/>
                  </a:rPr>
                  <a:t>[0,1]</a:t>
                </a:r>
                <a:r>
                  <a:rPr lang="zh-CN" altLang="en-US" sz="2000" dirty="0">
                    <a:latin typeface="微软雅黑" pitchFamily="34" charset="-122"/>
                    <a:ea typeface="微软雅黑" pitchFamily="34" charset="-122"/>
                  </a:rPr>
                  <a:t>。如果模型的决定系数为</a:t>
                </a:r>
                <a:r>
                  <a:rPr lang="en-US" altLang="zh-CN" sz="2000" dirty="0">
                    <a:latin typeface="微软雅黑" pitchFamily="34" charset="-122"/>
                    <a:ea typeface="微软雅黑" pitchFamily="34" charset="-122"/>
                  </a:rPr>
                  <a:t>0</a:t>
                </a:r>
                <a:r>
                  <a:rPr lang="zh-CN" altLang="en-US" sz="2000" dirty="0">
                    <a:latin typeface="微软雅黑" pitchFamily="34" charset="-122"/>
                    <a:ea typeface="微软雅黑" pitchFamily="34" charset="-122"/>
                  </a:rPr>
                  <a:t>，表示模型的拟合效果很差，如果结果为</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，说明拟合曲线无错误。</a:t>
                </a:r>
                <a14:m>
                  <m:oMath xmlns:m="http://schemas.openxmlformats.org/officeDocument/2006/math">
                    <m:sSup>
                      <m:sSupPr>
                        <m:ctrlPr>
                          <a:rPr lang="en-US" altLang="zh-CN" sz="2000" b="1" i="1">
                            <a:latin typeface="Cambria Math"/>
                          </a:rPr>
                        </m:ctrlPr>
                      </m:sSupPr>
                      <m:e>
                        <m:r>
                          <m:rPr>
                            <m:sty m:val="p"/>
                          </m:rPr>
                          <a:rPr lang="en-US" altLang="zh-CN" sz="2000" b="1" i="1">
                            <a:latin typeface="Cambria Math" panose="02040503050406030204" pitchFamily="18" charset="0"/>
                          </a:rPr>
                          <m:t>R</m:t>
                        </m:r>
                      </m:e>
                      <m:sup>
                        <m:r>
                          <a:rPr lang="en-US" altLang="zh-CN" sz="2000" b="1" i="1">
                            <a:latin typeface="Cambria Math" panose="02040503050406030204" pitchFamily="18" charset="0"/>
                          </a:rPr>
                          <m:t>𝟐</m:t>
                        </m:r>
                      </m:sup>
                    </m:sSup>
                  </m:oMath>
                </a14:m>
                <a:r>
                  <a:rPr lang="zh-CN" altLang="en-US" sz="2000" dirty="0">
                    <a:latin typeface="微软雅黑" pitchFamily="34" charset="-122"/>
                    <a:ea typeface="微软雅黑" pitchFamily="34" charset="-122"/>
                  </a:rPr>
                  <a:t>取值越大，说明模型的拟合效果越好。</a:t>
                </a:r>
                <a:endParaRPr lang="en-US" altLang="zh-CN" sz="2000" dirty="0">
                  <a:latin typeface="微软雅黑" pitchFamily="34" charset="-122"/>
                  <a:ea typeface="微软雅黑" pitchFamily="34" charset="-122"/>
                </a:endParaRPr>
              </a:p>
              <a:p>
                <a:pPr lvl="2" algn="just"/>
                <a:r>
                  <a:rPr lang="zh-CN" altLang="en-US" sz="2000" dirty="0">
                    <a:latin typeface="微软雅黑" pitchFamily="34" charset="-122"/>
                    <a:ea typeface="微软雅黑" pitchFamily="34" charset="-122"/>
                  </a:rPr>
                  <a:t>缺点：随着样本数量的增加</a:t>
                </a:r>
                <a14:m>
                  <m:oMath xmlns:m="http://schemas.openxmlformats.org/officeDocument/2006/math">
                    <m:sSup>
                      <m:sSupPr>
                        <m:ctrlPr>
                          <a:rPr lang="en-US" altLang="zh-CN" sz="2000" b="1" i="1">
                            <a:latin typeface="Cambria Math"/>
                          </a:rPr>
                        </m:ctrlPr>
                      </m:sSupPr>
                      <m:e>
                        <m:r>
                          <m:rPr>
                            <m:sty m:val="p"/>
                          </m:rPr>
                          <a:rPr lang="en-US" altLang="zh-CN" sz="2000" b="1" i="1">
                            <a:latin typeface="Cambria Math" panose="02040503050406030204" pitchFamily="18" charset="0"/>
                          </a:rPr>
                          <m:t>R</m:t>
                        </m:r>
                      </m:e>
                      <m:sup>
                        <m:r>
                          <a:rPr lang="en-US" altLang="zh-CN" sz="2000" b="1" i="1">
                            <a:latin typeface="Cambria Math" panose="02040503050406030204" pitchFamily="18" charset="0"/>
                          </a:rPr>
                          <m:t>𝟐</m:t>
                        </m:r>
                      </m:sup>
                    </m:sSup>
                  </m:oMath>
                </a14:m>
                <a:r>
                  <a:rPr lang="zh-CN" altLang="en-US" sz="2000" dirty="0">
                    <a:latin typeface="微软雅黑" pitchFamily="34" charset="-122"/>
                    <a:ea typeface="微软雅黑" pitchFamily="34" charset="-122"/>
                  </a:rPr>
                  <a:t>值会随之增加，所以无法定量的说明准确程度。</a:t>
                </a:r>
                <a:endParaRPr lang="en-US" altLang="zh-CN" sz="2000"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763713" y="842963"/>
                <a:ext cx="7380287" cy="3997325"/>
              </a:xfrm>
              <a:prstGeom prst="rect">
                <a:avLst/>
              </a:prstGeom>
              <a:blipFill>
                <a:blip r:embed="rId3"/>
                <a:stretch>
                  <a:fillRect l="-743" r="-826"/>
                </a:stretch>
              </a:blipFill>
            </p:spPr>
            <p:txBody>
              <a:bodyPr/>
              <a:lstStyle/>
              <a:p>
                <a:r>
                  <a:rPr lang="zh-CN" altLang="en-US">
                    <a:noFill/>
                  </a:rPr>
                  <a:t> </a:t>
                </a:r>
              </a:p>
            </p:txBody>
          </p:sp>
        </mc:Fallback>
      </mc:AlternateContent>
      <p:sp>
        <p:nvSpPr>
          <p:cNvPr id="3" name="标题 1">
            <a:extLst>
              <a:ext uri="{FF2B5EF4-FFF2-40B4-BE49-F238E27FC236}">
                <a16:creationId xmlns:a16="http://schemas.microsoft.com/office/drawing/2014/main" xmlns="" id="{C0494E6B-CF01-894C-6F93-B133EB747A92}"/>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2.6 </a:t>
            </a:r>
            <a:r>
              <a:rPr lang="zh-CN" altLang="en-US" sz="2400" b="1" dirty="0">
                <a:latin typeface="+mj-ea"/>
              </a:rPr>
              <a:t>  回归模型的性能度量</a:t>
            </a:r>
          </a:p>
        </p:txBody>
      </p:sp>
    </p:spTree>
    <p:extLst>
      <p:ext uri="{BB962C8B-B14F-4D97-AF65-F5344CB8AC3E}">
        <p14:creationId xmlns:p14="http://schemas.microsoft.com/office/powerpoint/2010/main" val="4261727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upload.wikimedia.org/wikipedia/commons/b/be/Normdist_regress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520194"/>
            <a:ext cx="4118495" cy="2538628"/>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63688" y="716248"/>
            <a:ext cx="7380312" cy="2575582"/>
          </a:xfrm>
          <a:prstGeom prst="rect">
            <a:avLst/>
          </a:prstGeom>
        </p:spPr>
        <p:txBody>
          <a:bodyPr/>
          <a:lstStyle/>
          <a:p>
            <a:pPr lvl="1" algn="just">
              <a:lnSpc>
                <a:spcPct val="150000"/>
              </a:lnSpc>
            </a:pPr>
            <a:r>
              <a:rPr lang="zh-CN" altLang="en-US" sz="2000" dirty="0">
                <a:latin typeface="微软雅黑" pitchFamily="34" charset="-122"/>
                <a:ea typeface="微软雅黑" pitchFamily="34" charset="-122"/>
              </a:rPr>
              <a:t>回归方法是一种对数值型连续随机变量进行预测和建模的监督学习算法。例如，房价预测、股票走势或测试成绩等。</a:t>
            </a:r>
          </a:p>
          <a:p>
            <a:pPr lvl="1" algn="just">
              <a:lnSpc>
                <a:spcPct val="150000"/>
              </a:lnSpc>
            </a:pPr>
            <a:r>
              <a:rPr lang="zh-CN" altLang="en-US" sz="2000" dirty="0">
                <a:latin typeface="微软雅黑" pitchFamily="34" charset="-122"/>
                <a:ea typeface="微软雅黑" pitchFamily="34" charset="-122"/>
              </a:rPr>
              <a:t>通过给定数据集拟合出一条曲线，对于将要预测的样本放入曲线计算出预测结果，其输出值为连续的。</a:t>
            </a:r>
            <a:endParaRPr lang="en-US" altLang="zh-CN" sz="2000" dirty="0">
              <a:latin typeface="微软雅黑" pitchFamily="34" charset="-122"/>
              <a:ea typeface="微软雅黑" pitchFamily="34" charset="-122"/>
            </a:endParaRPr>
          </a:p>
        </p:txBody>
      </p:sp>
      <p:sp>
        <p:nvSpPr>
          <p:cNvPr id="3" name="右箭头 2"/>
          <p:cNvSpPr/>
          <p:nvPr/>
        </p:nvSpPr>
        <p:spPr bwMode="auto">
          <a:xfrm>
            <a:off x="6588224" y="3789508"/>
            <a:ext cx="898442" cy="332389"/>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75000"/>
              </a:lnSpc>
              <a:spcBef>
                <a:spcPct val="0"/>
              </a:spcBef>
              <a:spcAft>
                <a:spcPct val="0"/>
              </a:spcAft>
              <a:buClrTx/>
              <a:buSzTx/>
              <a:buFontTx/>
              <a:buNone/>
              <a:tabLst/>
            </a:pPr>
            <a:endParaRPr kumimoji="0" lang="zh-CN" altLang="en-US" sz="3200" b="1" i="0" u="none" strike="noStrike" cap="none" normalizeH="0" baseline="0">
              <a:ln>
                <a:noFill/>
              </a:ln>
              <a:solidFill>
                <a:schemeClr val="tx1"/>
              </a:solidFill>
              <a:effectLst/>
              <a:latin typeface="Arial" charset="0"/>
              <a:ea typeface="宋体" pitchFamily="2" charset="-122"/>
            </a:endParaRPr>
          </a:p>
        </p:txBody>
      </p:sp>
      <p:sp>
        <p:nvSpPr>
          <p:cNvPr id="6" name="TextBox 5"/>
          <p:cNvSpPr txBox="1"/>
          <p:nvPr/>
        </p:nvSpPr>
        <p:spPr>
          <a:xfrm>
            <a:off x="7596336" y="3494037"/>
            <a:ext cx="864096" cy="923330"/>
          </a:xfrm>
          <a:prstGeom prst="rect">
            <a:avLst/>
          </a:prstGeom>
          <a:noFill/>
        </p:spPr>
        <p:txBody>
          <a:bodyPr wrap="square" rtlCol="0">
            <a:spAutoFit/>
          </a:bodyPr>
          <a:lstStyle/>
          <a:p>
            <a:pPr>
              <a:lnSpc>
                <a:spcPct val="150000"/>
              </a:lnSpc>
            </a:pPr>
            <a:r>
              <a:rPr lang="en-US" altLang="zh-CN" i="1" dirty="0"/>
              <a:t>X</a:t>
            </a:r>
            <a:r>
              <a:rPr lang="en-US" altLang="zh-CN" dirty="0"/>
              <a:t>=2.4</a:t>
            </a:r>
          </a:p>
          <a:p>
            <a:pPr>
              <a:lnSpc>
                <a:spcPct val="150000"/>
              </a:lnSpc>
            </a:pPr>
            <a:r>
              <a:rPr lang="en-US" altLang="zh-CN" i="1" dirty="0"/>
              <a:t>Y</a:t>
            </a:r>
            <a:r>
              <a:rPr lang="en-US" altLang="zh-CN" dirty="0"/>
              <a:t>=?</a:t>
            </a:r>
            <a:endParaRPr lang="zh-CN" altLang="en-US" dirty="0"/>
          </a:p>
        </p:txBody>
      </p:sp>
      <p:sp>
        <p:nvSpPr>
          <p:cNvPr id="2" name="标题 1">
            <a:extLst>
              <a:ext uri="{FF2B5EF4-FFF2-40B4-BE49-F238E27FC236}">
                <a16:creationId xmlns:a16="http://schemas.microsoft.com/office/drawing/2014/main" xmlns="" id="{2FB7A8BD-56B2-414B-A85C-434472DC0202}"/>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t>1. 2</a:t>
            </a:r>
            <a:r>
              <a:rPr lang="zh-CN" altLang="en-US" sz="2400" b="1" dirty="0"/>
              <a:t>  数据分析的任务  </a:t>
            </a:r>
            <a:r>
              <a:rPr lang="en-US" altLang="zh-CN" sz="2400" b="1" dirty="0"/>
              <a:t>——  </a:t>
            </a:r>
            <a:r>
              <a:rPr lang="zh-CN" altLang="en-US" sz="2400" b="1" dirty="0"/>
              <a:t>回归</a:t>
            </a:r>
          </a:p>
        </p:txBody>
      </p:sp>
    </p:spTree>
    <p:extLst>
      <p:ext uri="{BB962C8B-B14F-4D97-AF65-F5344CB8AC3E}">
        <p14:creationId xmlns:p14="http://schemas.microsoft.com/office/powerpoint/2010/main" val="8345524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907704" y="987574"/>
                <a:ext cx="6408737" cy="3708400"/>
              </a:xfrm>
              <a:prstGeom prst="rect">
                <a:avLst/>
              </a:prstGeom>
            </p:spPr>
            <p:txBody>
              <a:bodyPr/>
              <a:lstStyle/>
              <a:p>
                <a:pPr lvl="1" algn="just">
                  <a:lnSpc>
                    <a:spcPct val="150000"/>
                  </a:lnSpc>
                </a:pPr>
                <a:r>
                  <a:rPr lang="zh-CN" altLang="en-US" sz="2000" b="1" dirty="0">
                    <a:latin typeface="微软雅黑" pitchFamily="34" charset="-122"/>
                    <a:ea typeface="微软雅黑" pitchFamily="34" charset="-122"/>
                  </a:rPr>
                  <a:t>校正决定系数：</a:t>
                </a:r>
                <a14:m>
                  <m:oMath xmlns:m="http://schemas.openxmlformats.org/officeDocument/2006/math">
                    <m:r>
                      <m:rPr>
                        <m:sty m:val="p"/>
                      </m:rPr>
                      <a:rPr lang="en-US" altLang="zh-CN" sz="2000" b="0" i="0" smtClean="0">
                        <a:latin typeface="Cambria Math" panose="02040503050406030204" pitchFamily="18" charset="0"/>
                      </a:rPr>
                      <m:t>Adjusted</m:t>
                    </m:r>
                    <m:r>
                      <a:rPr lang="en-US" altLang="zh-CN" sz="2000" b="0" i="1" smtClean="0">
                        <a:latin typeface="Cambria Math" panose="02040503050406030204" pitchFamily="18" charset="0"/>
                      </a:rPr>
                      <m:t> </m:t>
                    </m:r>
                    <m:sSup>
                      <m:sSupPr>
                        <m:ctrlPr>
                          <a:rPr lang="en-US" altLang="zh-CN" sz="2000" b="1" i="1" smtClean="0">
                            <a:latin typeface="Cambria Math"/>
                          </a:rPr>
                        </m:ctrlPr>
                      </m:sSupPr>
                      <m:e>
                        <m:r>
                          <m:rPr>
                            <m:sty m:val="p"/>
                          </m:rPr>
                          <a:rPr lang="en-US" altLang="zh-CN" sz="2000" b="1" i="1">
                            <a:latin typeface="Cambria Math" panose="02040503050406030204" pitchFamily="18" charset="0"/>
                          </a:rPr>
                          <m:t>R</m:t>
                        </m:r>
                      </m:e>
                      <m:sup>
                        <m:r>
                          <a:rPr lang="en-US" altLang="zh-CN" sz="2000" b="1" i="1" smtClean="0">
                            <a:latin typeface="Cambria Math" panose="02040503050406030204" pitchFamily="18" charset="0"/>
                          </a:rPr>
                          <m:t>𝟐</m:t>
                        </m:r>
                      </m:sup>
                    </m:sSup>
                  </m:oMath>
                </a14:m>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Adjusted R-Square</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lvl="2" algn="just">
                  <a:lnSpc>
                    <a:spcPct val="150000"/>
                  </a:lnSpc>
                </a:pPr>
                <a14:m>
                  <m:oMath xmlns:m="http://schemas.openxmlformats.org/officeDocument/2006/math">
                    <m:sSup>
                      <m:sSupPr>
                        <m:ctrlPr>
                          <a:rPr lang="en-US" altLang="zh-CN" sz="2000" b="1" i="1">
                            <a:latin typeface="Cambria Math"/>
                          </a:rPr>
                        </m:ctrlPr>
                      </m:sSupPr>
                      <m:e>
                        <m:r>
                          <a:rPr lang="en-US" altLang="zh-CN" sz="2000" b="0" i="1" smtClean="0">
                            <a:latin typeface="Cambria Math" panose="02040503050406030204" pitchFamily="18" charset="0"/>
                          </a:rPr>
                          <m:t>𝐴𝑑𝑗𝑢𝑠𝑡𝑒𝑑</m:t>
                        </m:r>
                        <m:r>
                          <a:rPr lang="en-US" altLang="zh-CN" sz="2000" b="1" i="1" smtClean="0">
                            <a:latin typeface="Cambria Math" panose="02040503050406030204" pitchFamily="18" charset="0"/>
                          </a:rPr>
                          <m:t> </m:t>
                        </m:r>
                        <m:r>
                          <m:rPr>
                            <m:sty m:val="p"/>
                          </m:rPr>
                          <a:rPr lang="en-US" altLang="zh-CN" sz="2000" b="1" i="1">
                            <a:latin typeface="Cambria Math" panose="02040503050406030204" pitchFamily="18" charset="0"/>
                          </a:rPr>
                          <m:t>R</m:t>
                        </m:r>
                      </m:e>
                      <m:sup>
                        <m:r>
                          <a:rPr lang="en-US" altLang="zh-CN" sz="2000" b="1" i="1">
                            <a:latin typeface="Cambria Math" panose="02040503050406030204" pitchFamily="18" charset="0"/>
                          </a:rPr>
                          <m:t>𝟐</m:t>
                        </m:r>
                      </m:sup>
                    </m:sSup>
                    <m:r>
                      <a:rPr lang="en-US" altLang="zh-CN" sz="2000" b="1" i="1" smtClean="0">
                        <a:latin typeface="Cambria Math" panose="02040503050406030204" pitchFamily="18" charset="0"/>
                      </a:rPr>
                      <m:t>=</m:t>
                    </m:r>
                    <m:r>
                      <a:rPr lang="en-US" altLang="zh-CN" sz="2000" b="0" i="0" smtClean="0">
                        <a:latin typeface="Cambria Math" panose="02040503050406030204" pitchFamily="18" charset="0"/>
                      </a:rPr>
                      <m:t>1−</m:t>
                    </m:r>
                    <m:f>
                      <m:fPr>
                        <m:ctrlPr>
                          <a:rPr lang="en-US" altLang="zh-CN" sz="2000" i="1" smtClean="0">
                            <a:latin typeface="Cambria Math"/>
                          </a:rPr>
                        </m:ctrlPr>
                      </m:fPr>
                      <m:num>
                        <m:r>
                          <a:rPr lang="en-US" altLang="zh-CN" sz="2000" b="0" i="0" smtClean="0">
                            <a:latin typeface="Cambria Math" panose="02040503050406030204" pitchFamily="18" charset="0"/>
                          </a:rPr>
                          <m:t>(1−</m:t>
                        </m:r>
                        <m:sSup>
                          <m:sSupPr>
                            <m:ctrlPr>
                              <a:rPr lang="en-US" altLang="zh-CN" sz="2000" i="1" smtClean="0">
                                <a:latin typeface="Cambria Math"/>
                              </a:rPr>
                            </m:ctrlPr>
                          </m:sSupPr>
                          <m:e>
                            <m:r>
                              <m:rPr>
                                <m:sty m:val="p"/>
                              </m:rPr>
                              <a:rPr lang="en-US" altLang="zh-CN" sz="2000" b="0" i="0">
                                <a:latin typeface="Cambria Math" panose="02040503050406030204" pitchFamily="18" charset="0"/>
                              </a:rPr>
                              <m:t>R</m:t>
                            </m:r>
                          </m:e>
                          <m:sup>
                            <m:r>
                              <a:rPr lang="en-US" altLang="zh-CN" sz="2000" b="0" i="0">
                                <a:latin typeface="Cambria Math" panose="02040503050406030204" pitchFamily="18" charset="0"/>
                              </a:rPr>
                              <m:t>2</m:t>
                            </m:r>
                          </m:sup>
                        </m:sSup>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n</m:t>
                        </m:r>
                        <m:r>
                          <a:rPr lang="en-US" altLang="zh-CN" sz="2000" b="0" i="0" smtClean="0">
                            <a:latin typeface="Cambria Math" panose="02040503050406030204" pitchFamily="18" charset="0"/>
                          </a:rPr>
                          <m:t>−1)</m:t>
                        </m:r>
                      </m:num>
                      <m:den>
                        <m:r>
                          <m:rPr>
                            <m:sty m:val="p"/>
                          </m:rPr>
                          <a:rPr lang="en-US" altLang="zh-CN" sz="2000" b="0" i="0" smtClean="0">
                            <a:latin typeface="Cambria Math" panose="02040503050406030204" pitchFamily="18" charset="0"/>
                          </a:rPr>
                          <m:t>n</m:t>
                        </m:r>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p</m:t>
                        </m:r>
                        <m:r>
                          <a:rPr lang="en-US" altLang="zh-CN" sz="2000" b="0" i="0" smtClean="0">
                            <a:latin typeface="Cambria Math" panose="02040503050406030204" pitchFamily="18" charset="0"/>
                          </a:rPr>
                          <m:t>−1</m:t>
                        </m:r>
                      </m:den>
                    </m:f>
                  </m:oMath>
                </a14:m>
                <a:endParaRPr lang="en-US" altLang="zh-CN" sz="2000" dirty="0">
                  <a:latin typeface="微软雅黑" pitchFamily="34" charset="-122"/>
                  <a:ea typeface="微软雅黑" pitchFamily="34" charset="-122"/>
                </a:endParaRPr>
              </a:p>
              <a:p>
                <a:pPr lvl="2" algn="just">
                  <a:lnSpc>
                    <a:spcPct val="150000"/>
                  </a:lnSpc>
                </a:pPr>
                <a:r>
                  <a:rPr lang="en-US" altLang="zh-CN" sz="2000" dirty="0">
                    <a:latin typeface="微软雅黑" pitchFamily="34" charset="-122"/>
                    <a:ea typeface="微软雅黑" pitchFamily="34" charset="-122"/>
                  </a:rPr>
                  <a:t>n:</a:t>
                </a:r>
                <a:r>
                  <a:rPr lang="zh-CN" altLang="en-US" sz="2000" dirty="0">
                    <a:latin typeface="微软雅黑" pitchFamily="34" charset="-122"/>
                    <a:ea typeface="微软雅黑" pitchFamily="34" charset="-122"/>
                  </a:rPr>
                  <a:t>样本数量</a:t>
                </a:r>
                <a:endParaRPr lang="en-US" altLang="zh-CN" sz="2000" dirty="0">
                  <a:latin typeface="微软雅黑" pitchFamily="34" charset="-122"/>
                  <a:ea typeface="微软雅黑" pitchFamily="34" charset="-122"/>
                </a:endParaRPr>
              </a:p>
              <a:p>
                <a:pPr lvl="2" algn="just">
                  <a:lnSpc>
                    <a:spcPct val="150000"/>
                  </a:lnSpc>
                </a:pPr>
                <a:r>
                  <a:rPr lang="en-US" altLang="zh-CN" sz="2000" dirty="0">
                    <a:latin typeface="微软雅黑" pitchFamily="34" charset="-122"/>
                    <a:ea typeface="微软雅黑" pitchFamily="34" charset="-122"/>
                  </a:rPr>
                  <a:t>p:</a:t>
                </a:r>
                <a:r>
                  <a:rPr lang="zh-CN" altLang="en-US" sz="2000" dirty="0">
                    <a:latin typeface="微软雅黑" pitchFamily="34" charset="-122"/>
                    <a:ea typeface="微软雅黑" pitchFamily="34" charset="-122"/>
                  </a:rPr>
                  <a:t>特征数量</a:t>
                </a:r>
                <a:endParaRPr lang="en-US" altLang="zh-CN" sz="2000" dirty="0">
                  <a:latin typeface="微软雅黑" pitchFamily="34" charset="-122"/>
                  <a:ea typeface="微软雅黑" pitchFamily="34" charset="-122"/>
                </a:endParaRPr>
              </a:p>
              <a:p>
                <a:pPr lvl="2" algn="just">
                  <a:lnSpc>
                    <a:spcPct val="150000"/>
                  </a:lnSpc>
                </a:pPr>
                <a14:m>
                  <m:oMath xmlns:m="http://schemas.openxmlformats.org/officeDocument/2006/math">
                    <m:sSup>
                      <m:sSupPr>
                        <m:ctrlPr>
                          <a:rPr lang="en-US" altLang="zh-CN" sz="2000" b="1" i="1">
                            <a:latin typeface="Cambria Math"/>
                          </a:rPr>
                        </m:ctrlPr>
                      </m:sSupPr>
                      <m:e>
                        <m:r>
                          <a:rPr lang="en-US" altLang="zh-CN" sz="2000" i="1">
                            <a:latin typeface="Cambria Math" panose="02040503050406030204" pitchFamily="18" charset="0"/>
                          </a:rPr>
                          <m:t>𝐴𝑑𝑗𝑢𝑠𝑡𝑒𝑑</m:t>
                        </m:r>
                        <m:r>
                          <a:rPr lang="en-US" altLang="zh-CN" sz="2000" b="1" i="1">
                            <a:latin typeface="Cambria Math" panose="02040503050406030204" pitchFamily="18" charset="0"/>
                          </a:rPr>
                          <m:t> </m:t>
                        </m:r>
                        <m:r>
                          <m:rPr>
                            <m:sty m:val="p"/>
                          </m:rPr>
                          <a:rPr lang="en-US" altLang="zh-CN" sz="2000" b="1" i="1">
                            <a:latin typeface="Cambria Math" panose="02040503050406030204" pitchFamily="18" charset="0"/>
                          </a:rPr>
                          <m:t>R</m:t>
                        </m:r>
                      </m:e>
                      <m:sup>
                        <m:r>
                          <a:rPr lang="en-US" altLang="zh-CN" sz="2000" b="1" i="1">
                            <a:latin typeface="Cambria Math" panose="02040503050406030204" pitchFamily="18" charset="0"/>
                          </a:rPr>
                          <m:t>𝟐</m:t>
                        </m:r>
                      </m:sup>
                    </m:sSup>
                  </m:oMath>
                </a14:m>
                <a:r>
                  <a:rPr lang="zh-CN" altLang="en-US" sz="2000" dirty="0">
                    <a:latin typeface="微软雅黑" pitchFamily="34" charset="-122"/>
                    <a:ea typeface="微软雅黑" pitchFamily="34" charset="-122"/>
                  </a:rPr>
                  <a:t>抵消了样本数量对</a:t>
                </a:r>
                <a14:m>
                  <m:oMath xmlns:m="http://schemas.openxmlformats.org/officeDocument/2006/math">
                    <m:sSup>
                      <m:sSupPr>
                        <m:ctrlPr>
                          <a:rPr lang="en-US" altLang="zh-CN" sz="2000" b="1" i="1">
                            <a:latin typeface="Cambria Math"/>
                          </a:rPr>
                        </m:ctrlPr>
                      </m:sSupPr>
                      <m:e>
                        <m:r>
                          <m:rPr>
                            <m:sty m:val="p"/>
                          </m:rPr>
                          <a:rPr lang="en-US" altLang="zh-CN" sz="2000" b="1" i="1">
                            <a:latin typeface="Cambria Math" panose="02040503050406030204" pitchFamily="18" charset="0"/>
                          </a:rPr>
                          <m:t>R</m:t>
                        </m:r>
                      </m:e>
                      <m:sup>
                        <m:r>
                          <a:rPr lang="en-US" altLang="zh-CN" sz="2000" b="1" i="1">
                            <a:latin typeface="Cambria Math" panose="02040503050406030204" pitchFamily="18" charset="0"/>
                          </a:rPr>
                          <m:t>𝟐</m:t>
                        </m:r>
                      </m:sup>
                    </m:sSup>
                  </m:oMath>
                </a14:m>
                <a:r>
                  <a:rPr lang="zh-CN" altLang="en-US" sz="2000" dirty="0">
                    <a:latin typeface="微软雅黑" pitchFamily="34" charset="-122"/>
                    <a:ea typeface="微软雅黑" pitchFamily="34" charset="-122"/>
                  </a:rPr>
                  <a:t>的影响，可以定量的说明准确程度。</a:t>
                </a:r>
                <a:endParaRPr lang="en-US" altLang="zh-CN" sz="2000"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907704" y="987574"/>
                <a:ext cx="6408737" cy="3708400"/>
              </a:xfrm>
              <a:prstGeom prst="rect">
                <a:avLst/>
              </a:prstGeom>
              <a:blipFill>
                <a:blip r:embed="rId3"/>
                <a:stretch>
                  <a:fillRect l="-856" r="-951"/>
                </a:stretch>
              </a:blipFill>
            </p:spPr>
            <p:txBody>
              <a:bodyPr/>
              <a:lstStyle/>
              <a:p>
                <a:r>
                  <a:rPr lang="zh-CN" altLang="en-US">
                    <a:noFill/>
                  </a:rPr>
                  <a:t> </a:t>
                </a:r>
              </a:p>
            </p:txBody>
          </p:sp>
        </mc:Fallback>
      </mc:AlternateContent>
      <p:sp>
        <p:nvSpPr>
          <p:cNvPr id="3" name="标题 1">
            <a:extLst>
              <a:ext uri="{FF2B5EF4-FFF2-40B4-BE49-F238E27FC236}">
                <a16:creationId xmlns:a16="http://schemas.microsoft.com/office/drawing/2014/main" xmlns="" id="{C7D606FC-BCB5-E479-3883-75FA01954642}"/>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2.6 </a:t>
            </a:r>
            <a:r>
              <a:rPr lang="zh-CN" altLang="en-US" sz="2400" b="1" dirty="0">
                <a:latin typeface="+mj-ea"/>
              </a:rPr>
              <a:t>  回归模型的性能度量</a:t>
            </a:r>
          </a:p>
        </p:txBody>
      </p:sp>
    </p:spTree>
    <p:extLst>
      <p:ext uri="{BB962C8B-B14F-4D97-AF65-F5344CB8AC3E}">
        <p14:creationId xmlns:p14="http://schemas.microsoft.com/office/powerpoint/2010/main" val="14864805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2320" cy="771550"/>
          </a:xfrm>
          <a:prstGeom prst="rect">
            <a:avLst/>
          </a:prstGeom>
        </p:spPr>
        <p:txBody>
          <a:bodyPr/>
          <a:lstStyle/>
          <a:p>
            <a:pPr>
              <a:lnSpc>
                <a:spcPct val="150000"/>
              </a:lnSpc>
            </a:pPr>
            <a:r>
              <a:rPr kumimoji="1" lang="zh-CN" altLang="en-US" sz="2400" b="1" dirty="0"/>
              <a:t>课堂作业</a:t>
            </a:r>
          </a:p>
        </p:txBody>
      </p:sp>
      <p:sp>
        <p:nvSpPr>
          <p:cNvPr id="3" name="内容占位符 2"/>
          <p:cNvSpPr>
            <a:spLocks noGrp="1"/>
          </p:cNvSpPr>
          <p:nvPr>
            <p:ph idx="4294967295"/>
          </p:nvPr>
        </p:nvSpPr>
        <p:spPr>
          <a:xfrm>
            <a:off x="1871663" y="842963"/>
            <a:ext cx="7272337" cy="2448867"/>
          </a:xfrm>
          <a:prstGeom prst="rect">
            <a:avLst/>
          </a:prstGeom>
        </p:spPr>
        <p:txBody>
          <a:bodyPr/>
          <a:lstStyle/>
          <a:p>
            <a:pPr algn="just">
              <a:lnSpc>
                <a:spcPct val="150000"/>
              </a:lnSpc>
            </a:pPr>
            <a:r>
              <a:rPr kumimoji="1" lang="zh-CN" altLang="en-US" sz="1800" dirty="0">
                <a:latin typeface="微软雅黑" pitchFamily="34" charset="-122"/>
                <a:ea typeface="微软雅黑" pitchFamily="34" charset="-122"/>
              </a:rPr>
              <a:t>采用</a:t>
            </a:r>
            <a:r>
              <a:rPr kumimoji="1" lang="en-US" altLang="zh-CN" sz="1800" dirty="0" err="1">
                <a:latin typeface="微软雅黑" pitchFamily="34" charset="-122"/>
                <a:ea typeface="微软雅黑" pitchFamily="34" charset="-122"/>
              </a:rPr>
              <a:t>SKlearn</a:t>
            </a:r>
            <a:r>
              <a:rPr kumimoji="1" lang="zh-CN" altLang="en-US" sz="1800" dirty="0">
                <a:latin typeface="微软雅黑" pitchFamily="34" charset="-122"/>
                <a:ea typeface="微软雅黑" pitchFamily="34" charset="-122"/>
              </a:rPr>
              <a:t>实现回归算法：</a:t>
            </a:r>
            <a:endParaRPr kumimoji="1" lang="en-US" altLang="zh-CN" sz="1800" dirty="0">
              <a:latin typeface="微软雅黑" pitchFamily="34" charset="-122"/>
              <a:ea typeface="微软雅黑" pitchFamily="34" charset="-122"/>
            </a:endParaRPr>
          </a:p>
          <a:p>
            <a:pPr lvl="1" algn="just">
              <a:lnSpc>
                <a:spcPct val="150000"/>
              </a:lnSpc>
            </a:pPr>
            <a:r>
              <a:rPr kumimoji="1" lang="zh-CN" altLang="en-US" sz="1800" dirty="0">
                <a:latin typeface="微软雅黑" pitchFamily="34" charset="-122"/>
                <a:ea typeface="微软雅黑" pitchFamily="34" charset="-122"/>
              </a:rPr>
              <a:t>对糖尿病数据集进行线性回归分析，其中糖尿病数据集取自</a:t>
            </a:r>
            <a:r>
              <a:rPr kumimoji="1" lang="en-US" altLang="zh-CN" sz="1800" dirty="0" err="1">
                <a:latin typeface="微软雅黑" pitchFamily="34" charset="-122"/>
                <a:ea typeface="微软雅黑" pitchFamily="34" charset="-122"/>
              </a:rPr>
              <a:t>Sklearn</a:t>
            </a:r>
            <a:r>
              <a:rPr kumimoji="1" lang="zh-CN" altLang="en-US" sz="1800" dirty="0">
                <a:latin typeface="微软雅黑" pitchFamily="34" charset="-122"/>
                <a:ea typeface="微软雅黑" pitchFamily="34" charset="-122"/>
              </a:rPr>
              <a:t>中的</a:t>
            </a:r>
            <a:r>
              <a:rPr kumimoji="1" lang="en-US" altLang="zh-CN" sz="1800" dirty="0">
                <a:latin typeface="微软雅黑" pitchFamily="34" charset="-122"/>
                <a:ea typeface="微软雅黑" pitchFamily="34" charset="-122"/>
              </a:rPr>
              <a:t>datasets</a:t>
            </a:r>
            <a:r>
              <a:rPr kumimoji="1" lang="zh-CN" altLang="en-US" sz="1800" dirty="0">
                <a:latin typeface="微软雅黑" pitchFamily="34" charset="-122"/>
                <a:ea typeface="微软雅黑" pitchFamily="34" charset="-122"/>
              </a:rPr>
              <a:t>，数据集包含</a:t>
            </a:r>
            <a:r>
              <a:rPr kumimoji="1" lang="en-US" altLang="zh-CN" sz="1800" dirty="0">
                <a:latin typeface="微软雅黑" pitchFamily="34" charset="-122"/>
                <a:ea typeface="微软雅黑" pitchFamily="34" charset="-122"/>
              </a:rPr>
              <a:t>442</a:t>
            </a:r>
            <a:r>
              <a:rPr kumimoji="1" lang="zh-CN" altLang="en-US" sz="1800" dirty="0">
                <a:latin typeface="微软雅黑" pitchFamily="34" charset="-122"/>
                <a:ea typeface="微软雅黑" pitchFamily="34" charset="-122"/>
              </a:rPr>
              <a:t>个患者的</a:t>
            </a:r>
            <a:r>
              <a:rPr kumimoji="1" lang="en-US" altLang="zh-CN" sz="1800" dirty="0">
                <a:latin typeface="微软雅黑" pitchFamily="34" charset="-122"/>
                <a:ea typeface="微软雅黑" pitchFamily="34" charset="-122"/>
              </a:rPr>
              <a:t>10</a:t>
            </a:r>
            <a:r>
              <a:rPr kumimoji="1" lang="zh-CN" altLang="en-US" sz="1800" dirty="0">
                <a:latin typeface="微软雅黑" pitchFamily="34" charset="-122"/>
                <a:ea typeface="微软雅黑" pitchFamily="34" charset="-122"/>
              </a:rPr>
              <a:t>个生理特征（年龄，性别、体重、血压）和一年以后疾病级数指标。通过线性回归，预测糖尿病病情。</a:t>
            </a:r>
            <a:endParaRPr kumimoji="1" lang="en-US" altLang="zh-CN" sz="1800" dirty="0">
              <a:latin typeface="微软雅黑" pitchFamily="34" charset="-122"/>
              <a:ea typeface="微软雅黑" pitchFamily="34" charset="-122"/>
            </a:endParaRPr>
          </a:p>
        </p:txBody>
      </p:sp>
    </p:spTree>
    <p:extLst>
      <p:ext uri="{BB962C8B-B14F-4D97-AF65-F5344CB8AC3E}">
        <p14:creationId xmlns:p14="http://schemas.microsoft.com/office/powerpoint/2010/main" val="1076325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087563" y="915988"/>
            <a:ext cx="7056437" cy="4103687"/>
          </a:xfrm>
          <a:prstGeom prst="rect">
            <a:avLst/>
          </a:prstGeom>
        </p:spPr>
        <p:txBody>
          <a:bodyPr/>
          <a:lstStyle/>
          <a:p>
            <a:pPr algn="just">
              <a:lnSpc>
                <a:spcPct val="150000"/>
              </a:lnSpc>
            </a:pPr>
            <a:r>
              <a:rPr lang="zh-CN" altLang="en-US" sz="2000" dirty="0">
                <a:latin typeface="微软雅黑" pitchFamily="34" charset="-122"/>
                <a:ea typeface="微软雅黑" pitchFamily="34" charset="-122"/>
              </a:rPr>
              <a:t>说出下面任务的</a:t>
            </a:r>
            <a:r>
              <a:rPr lang="en-US" altLang="zh-CN" sz="2000" dirty="0">
                <a:latin typeface="微软雅黑" pitchFamily="34" charset="-122"/>
                <a:ea typeface="微软雅黑" pitchFamily="34" charset="-122"/>
              </a:rPr>
              <a:t>T</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P</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T</a:t>
            </a:r>
            <a:r>
              <a:rPr lang="zh-CN" altLang="en-US" sz="2000" dirty="0">
                <a:latin typeface="微软雅黑" pitchFamily="34" charset="-122"/>
                <a:ea typeface="微软雅黑" pitchFamily="34" charset="-122"/>
              </a:rPr>
              <a:t>代表</a:t>
            </a:r>
            <a:r>
              <a:rPr lang="zh-CN" altLang="en-US" sz="2000" b="1" dirty="0">
                <a:latin typeface="微软雅黑" pitchFamily="34" charset="-122"/>
                <a:ea typeface="微软雅黑" pitchFamily="34" charset="-122"/>
              </a:rPr>
              <a:t>任务</a:t>
            </a:r>
            <a:r>
              <a:rPr lang="en-US" altLang="zh-CN" sz="2000" dirty="0">
                <a:latin typeface="微软雅黑" pitchFamily="34" charset="-122"/>
                <a:ea typeface="微软雅黑" pitchFamily="34" charset="-122"/>
              </a:rPr>
              <a:t>(task),P</a:t>
            </a:r>
            <a:r>
              <a:rPr lang="zh-CN" altLang="en-US" sz="2000" dirty="0">
                <a:latin typeface="微软雅黑" pitchFamily="34" charset="-122"/>
                <a:ea typeface="微软雅黑" pitchFamily="34" charset="-122"/>
              </a:rPr>
              <a:t>代表任务</a:t>
            </a:r>
            <a:r>
              <a:rPr lang="en-US" altLang="zh-CN" sz="2000" dirty="0">
                <a:latin typeface="微软雅黑" pitchFamily="34" charset="-122"/>
                <a:ea typeface="微软雅黑" pitchFamily="34" charset="-122"/>
              </a:rPr>
              <a:t>T</a:t>
            </a:r>
            <a:r>
              <a:rPr lang="zh-CN" altLang="en-US" sz="2000" dirty="0">
                <a:latin typeface="微软雅黑" pitchFamily="34" charset="-122"/>
                <a:ea typeface="微软雅黑" pitchFamily="34" charset="-122"/>
              </a:rPr>
              <a:t>的</a:t>
            </a:r>
            <a:r>
              <a:rPr lang="zh-CN" altLang="en-US" sz="2000" b="1" dirty="0">
                <a:latin typeface="微软雅黑" pitchFamily="34" charset="-122"/>
                <a:ea typeface="微软雅黑" pitchFamily="34" charset="-122"/>
              </a:rPr>
              <a:t>性能</a:t>
            </a:r>
            <a:r>
              <a:rPr lang="en-US" altLang="zh-CN" sz="2000" dirty="0">
                <a:latin typeface="微软雅黑" pitchFamily="34" charset="-122"/>
                <a:ea typeface="微软雅黑" pitchFamily="34" charset="-122"/>
              </a:rPr>
              <a:t>(performance),E</a:t>
            </a:r>
            <a:r>
              <a:rPr lang="zh-CN" altLang="en-US" sz="2000" dirty="0">
                <a:latin typeface="微软雅黑" pitchFamily="34" charset="-122"/>
                <a:ea typeface="微软雅黑" pitchFamily="34" charset="-122"/>
              </a:rPr>
              <a:t>代表</a:t>
            </a:r>
            <a:r>
              <a:rPr lang="zh-CN" altLang="en-US" sz="2000" b="1" dirty="0">
                <a:latin typeface="微软雅黑" pitchFamily="34" charset="-122"/>
                <a:ea typeface="微软雅黑" pitchFamily="34" charset="-122"/>
              </a:rPr>
              <a:t>经验</a:t>
            </a:r>
            <a:r>
              <a:rPr lang="en-US" altLang="zh-CN" sz="2000" dirty="0">
                <a:latin typeface="微软雅黑" pitchFamily="34" charset="-122"/>
                <a:ea typeface="微软雅黑" pitchFamily="34" charset="-122"/>
              </a:rPr>
              <a:t>(experience)</a:t>
            </a:r>
            <a:endParaRPr lang="zh-CN" altLang="en-US" sz="2000" dirty="0">
              <a:latin typeface="微软雅黑" pitchFamily="34" charset="-122"/>
              <a:ea typeface="微软雅黑" pitchFamily="34" charset="-122"/>
            </a:endParaRPr>
          </a:p>
          <a:p>
            <a:pPr lvl="1" algn="just">
              <a:lnSpc>
                <a:spcPct val="150000"/>
              </a:lnSpc>
            </a:pPr>
            <a:r>
              <a:rPr kumimoji="1" lang="zh-CN" altLang="en-US" sz="2000" dirty="0">
                <a:latin typeface="微软雅黑" pitchFamily="34" charset="-122"/>
                <a:ea typeface="微软雅黑" pitchFamily="34" charset="-122"/>
              </a:rPr>
              <a:t>预测学生是否能够考上研究生</a:t>
            </a:r>
          </a:p>
          <a:p>
            <a:pPr lvl="1" algn="just">
              <a:lnSpc>
                <a:spcPct val="150000"/>
              </a:lnSpc>
            </a:pPr>
            <a:r>
              <a:rPr kumimoji="1" lang="zh-CN" altLang="en-US" sz="2000" dirty="0">
                <a:latin typeface="微软雅黑" pitchFamily="34" charset="-122"/>
                <a:ea typeface="微软雅黑" pitchFamily="34" charset="-122"/>
              </a:rPr>
              <a:t>预测下节课有多少学生旷课</a:t>
            </a:r>
          </a:p>
          <a:p>
            <a:pPr lvl="1" algn="just">
              <a:lnSpc>
                <a:spcPct val="150000"/>
              </a:lnSpc>
            </a:pPr>
            <a:r>
              <a:rPr kumimoji="1" lang="zh-CN" altLang="en-US" sz="2000" dirty="0">
                <a:latin typeface="微软雅黑" pitchFamily="34" charset="-122"/>
                <a:ea typeface="微软雅黑" pitchFamily="34" charset="-122"/>
              </a:rPr>
              <a:t>学生根据兴趣聚成几个社团</a:t>
            </a:r>
          </a:p>
          <a:p>
            <a:pPr algn="just">
              <a:lnSpc>
                <a:spcPct val="150000"/>
              </a:lnSpc>
            </a:pPr>
            <a:r>
              <a:rPr kumimoji="1" lang="zh-CN" altLang="en-US" sz="2000" dirty="0">
                <a:latin typeface="微软雅黑" pitchFamily="34" charset="-122"/>
                <a:ea typeface="微软雅黑" pitchFamily="34" charset="-122"/>
              </a:rPr>
              <a:t>课堂讨论</a:t>
            </a:r>
          </a:p>
          <a:p>
            <a:pPr lvl="1" algn="just">
              <a:lnSpc>
                <a:spcPct val="150000"/>
              </a:lnSpc>
            </a:pPr>
            <a:r>
              <a:rPr kumimoji="1" lang="zh-CN" altLang="en-US" sz="2000" dirty="0">
                <a:latin typeface="微软雅黑" pitchFamily="34" charset="-122"/>
                <a:ea typeface="微软雅黑" pitchFamily="34" charset="-122"/>
              </a:rPr>
              <a:t>列举身边采用机器学习方法解决实际问题的例子</a:t>
            </a:r>
            <a:endParaRPr kumimoji="1" lang="en-US" altLang="zh-CN" sz="2000" dirty="0">
              <a:latin typeface="微软雅黑" pitchFamily="34" charset="-122"/>
              <a:ea typeface="微软雅黑" pitchFamily="34" charset="-122"/>
            </a:endParaRPr>
          </a:p>
          <a:p>
            <a:pPr lvl="1" algn="just">
              <a:lnSpc>
                <a:spcPct val="150000"/>
              </a:lnSpc>
            </a:pPr>
            <a:r>
              <a:rPr kumimoji="1" lang="zh-CN" altLang="en-US" sz="2000" dirty="0">
                <a:latin typeface="微软雅黑" pitchFamily="34" charset="-122"/>
                <a:ea typeface="微软雅黑" pitchFamily="34" charset="-122"/>
              </a:rPr>
              <a:t>三人一组讨论，讲明问题的</a:t>
            </a:r>
            <a:r>
              <a:rPr kumimoji="1" lang="en-US" altLang="zh-CN" sz="2000" dirty="0">
                <a:latin typeface="微软雅黑" pitchFamily="34" charset="-122"/>
                <a:ea typeface="微软雅黑" pitchFamily="34" charset="-122"/>
              </a:rPr>
              <a:t>T,</a:t>
            </a:r>
            <a:r>
              <a:rPr kumimoji="1" lang="zh-CN" altLang="en-US" sz="2000" dirty="0">
                <a:latin typeface="微软雅黑" pitchFamily="34" charset="-122"/>
                <a:ea typeface="微软雅黑" pitchFamily="34" charset="-122"/>
              </a:rPr>
              <a:t> </a:t>
            </a:r>
            <a:r>
              <a:rPr kumimoji="1" lang="en-US" altLang="zh-CN" sz="2000" dirty="0">
                <a:latin typeface="微软雅黑" pitchFamily="34" charset="-122"/>
                <a:ea typeface="微软雅黑" pitchFamily="34" charset="-122"/>
              </a:rPr>
              <a:t>P,</a:t>
            </a:r>
            <a:r>
              <a:rPr kumimoji="1" lang="zh-CN" altLang="en-US" sz="2000" dirty="0">
                <a:latin typeface="微软雅黑" pitchFamily="34" charset="-122"/>
                <a:ea typeface="微软雅黑" pitchFamily="34" charset="-122"/>
              </a:rPr>
              <a:t> </a:t>
            </a:r>
            <a:r>
              <a:rPr kumimoji="1" lang="en-US" altLang="zh-CN" sz="2000" dirty="0">
                <a:latin typeface="微软雅黑" pitchFamily="34" charset="-122"/>
                <a:ea typeface="微软雅黑" pitchFamily="34" charset="-122"/>
              </a:rPr>
              <a:t>E</a:t>
            </a:r>
            <a:endParaRPr kumimoji="1" lang="zh-CN" altLang="en-US" sz="2000" dirty="0">
              <a:latin typeface="微软雅黑" pitchFamily="34" charset="-122"/>
              <a:ea typeface="微软雅黑" pitchFamily="34" charset="-122"/>
            </a:endParaRPr>
          </a:p>
        </p:txBody>
      </p:sp>
      <p:sp>
        <p:nvSpPr>
          <p:cNvPr id="4" name="标题 1">
            <a:extLst>
              <a:ext uri="{FF2B5EF4-FFF2-40B4-BE49-F238E27FC236}">
                <a16:creationId xmlns:a16="http://schemas.microsoft.com/office/drawing/2014/main" xmlns="" id="{60BF4721-5F43-AF4B-E5F4-5FF4A6CF724B}"/>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zh-CN" altLang="en-US" sz="2400" b="1"/>
              <a:t>课堂作业</a:t>
            </a:r>
            <a:endParaRPr kumimoji="1" lang="zh-CN" altLang="en-US" sz="2400" b="1" dirty="0"/>
          </a:p>
        </p:txBody>
      </p:sp>
    </p:spTree>
    <p:extLst>
      <p:ext uri="{BB962C8B-B14F-4D97-AF65-F5344CB8AC3E}">
        <p14:creationId xmlns:p14="http://schemas.microsoft.com/office/powerpoint/2010/main" val="42593688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835696" y="843558"/>
            <a:ext cx="6984776" cy="3888432"/>
          </a:xfrm>
          <a:prstGeom prst="rect">
            <a:avLst/>
          </a:prstGeom>
        </p:spPr>
        <p:txBody>
          <a:bodyPr/>
          <a:lstStyle/>
          <a:p>
            <a:pPr algn="just">
              <a:lnSpc>
                <a:spcPct val="150000"/>
              </a:lnSpc>
            </a:pPr>
            <a:r>
              <a:rPr kumimoji="1" lang="zh-CN" altLang="en-US" sz="1800" dirty="0">
                <a:latin typeface="微软雅黑" pitchFamily="34" charset="-122"/>
                <a:ea typeface="微软雅黑" pitchFamily="34" charset="-122"/>
              </a:rPr>
              <a:t>采用</a:t>
            </a:r>
            <a:r>
              <a:rPr kumimoji="1" lang="en-US" altLang="zh-CN" sz="1800" dirty="0">
                <a:latin typeface="微软雅黑" pitchFamily="34" charset="-122"/>
                <a:ea typeface="微软雅黑" pitchFamily="34" charset="-122"/>
              </a:rPr>
              <a:t>Python</a:t>
            </a:r>
            <a:r>
              <a:rPr kumimoji="1" lang="zh-CN" altLang="en-US" sz="1800" dirty="0">
                <a:latin typeface="微软雅黑" pitchFamily="34" charset="-122"/>
                <a:ea typeface="微软雅黑" pitchFamily="34" charset="-122"/>
              </a:rPr>
              <a:t>实现回归算法：</a:t>
            </a:r>
            <a:endParaRPr kumimoji="1" lang="en-US" altLang="zh-CN" sz="1800" dirty="0">
              <a:latin typeface="微软雅黑" pitchFamily="34" charset="-122"/>
              <a:ea typeface="微软雅黑" pitchFamily="34" charset="-122"/>
            </a:endParaRPr>
          </a:p>
          <a:p>
            <a:pPr marL="0" lvl="1" indent="0" algn="just">
              <a:lnSpc>
                <a:spcPct val="150000"/>
              </a:lnSpc>
              <a:buNone/>
            </a:pPr>
            <a:r>
              <a:rPr kumimoji="1" lang="en-US" altLang="zh-CN" sz="1800" dirty="0">
                <a:latin typeface="微软雅黑" pitchFamily="34" charset="-122"/>
                <a:ea typeface="微软雅黑" pitchFamily="34" charset="-122"/>
              </a:rPr>
              <a:t>1</a:t>
            </a:r>
            <a:r>
              <a:rPr kumimoji="1" lang="zh-CN" altLang="en-US" sz="1800" dirty="0">
                <a:latin typeface="微软雅黑" pitchFamily="34" charset="-122"/>
                <a:ea typeface="微软雅黑" pitchFamily="34" charset="-122"/>
              </a:rPr>
              <a:t>）借助工具包调库，采用</a:t>
            </a:r>
            <a:r>
              <a:rPr kumimoji="1" lang="en-US" altLang="zh-CN" sz="1800" dirty="0">
                <a:latin typeface="微软雅黑" pitchFamily="34" charset="-122"/>
                <a:ea typeface="微软雅黑" pitchFamily="34" charset="-122"/>
              </a:rPr>
              <a:t>Boston</a:t>
            </a:r>
            <a:r>
              <a:rPr kumimoji="1" lang="zh-CN" altLang="en-US" sz="1800" dirty="0">
                <a:latin typeface="微软雅黑" pitchFamily="34" charset="-122"/>
                <a:ea typeface="微软雅黑" pitchFamily="34" charset="-122"/>
              </a:rPr>
              <a:t>数据集，实现多元线性回归；</a:t>
            </a:r>
            <a:endParaRPr kumimoji="1" lang="en-US" altLang="zh-CN" sz="1800" dirty="0">
              <a:latin typeface="微软雅黑" pitchFamily="34" charset="-122"/>
              <a:ea typeface="微软雅黑" pitchFamily="34" charset="-122"/>
            </a:endParaRPr>
          </a:p>
          <a:p>
            <a:pPr marL="0" lvl="1" indent="0" algn="just">
              <a:lnSpc>
                <a:spcPct val="150000"/>
              </a:lnSpc>
              <a:buNone/>
            </a:pPr>
            <a:r>
              <a:rPr kumimoji="1" lang="en-US" altLang="zh-CN" sz="1800" dirty="0">
                <a:latin typeface="微软雅黑" pitchFamily="34" charset="-122"/>
                <a:ea typeface="微软雅黑" pitchFamily="34" charset="-122"/>
              </a:rPr>
              <a:t>2</a:t>
            </a:r>
            <a:r>
              <a:rPr kumimoji="1" lang="zh-CN" altLang="en-US" sz="1800" dirty="0">
                <a:latin typeface="微软雅黑" pitchFamily="34" charset="-122"/>
                <a:ea typeface="微软雅黑" pitchFamily="34" charset="-122"/>
              </a:rPr>
              <a:t>）不借助现成的工具包实现一元线性回归，采用</a:t>
            </a:r>
            <a:r>
              <a:rPr kumimoji="1" lang="en-US" altLang="zh-CN" sz="1800" dirty="0">
                <a:latin typeface="微软雅黑" pitchFamily="34" charset="-122"/>
                <a:ea typeface="微软雅黑" pitchFamily="34" charset="-122"/>
              </a:rPr>
              <a:t>Boston</a:t>
            </a:r>
            <a:r>
              <a:rPr kumimoji="1" lang="zh-CN" altLang="en-US" sz="1800" dirty="0">
                <a:latin typeface="微软雅黑" pitchFamily="34" charset="-122"/>
                <a:ea typeface="微软雅黑" pitchFamily="34" charset="-122"/>
              </a:rPr>
              <a:t>数据集的住宅平均房间数作为</a:t>
            </a:r>
            <a:r>
              <a:rPr kumimoji="1" lang="en-US" altLang="zh-CN" sz="1800" dirty="0">
                <a:latin typeface="微软雅黑" pitchFamily="34" charset="-122"/>
                <a:ea typeface="微软雅黑" pitchFamily="34" charset="-122"/>
              </a:rPr>
              <a:t>x</a:t>
            </a:r>
            <a:r>
              <a:rPr kumimoji="1" lang="zh-CN" altLang="en-US" sz="1800" dirty="0">
                <a:latin typeface="微软雅黑" pitchFamily="34" charset="-122"/>
                <a:ea typeface="微软雅黑" pitchFamily="34" charset="-122"/>
              </a:rPr>
              <a:t>，房屋均价作为</a:t>
            </a:r>
            <a:r>
              <a:rPr kumimoji="1" lang="en-US" altLang="zh-CN" sz="1800" dirty="0">
                <a:latin typeface="微软雅黑" pitchFamily="34" charset="-122"/>
                <a:ea typeface="微软雅黑" pitchFamily="34" charset="-122"/>
              </a:rPr>
              <a:t>y</a:t>
            </a:r>
            <a:r>
              <a:rPr kumimoji="1" lang="zh-CN" altLang="en-US" sz="1800" dirty="0">
                <a:latin typeface="微软雅黑" pitchFamily="34" charset="-122"/>
                <a:ea typeface="微软雅黑" pitchFamily="34" charset="-122"/>
              </a:rPr>
              <a:t>；</a:t>
            </a:r>
            <a:endParaRPr kumimoji="1" lang="en-US" altLang="zh-CN" sz="1800" dirty="0">
              <a:latin typeface="微软雅黑" pitchFamily="34" charset="-122"/>
              <a:ea typeface="微软雅黑" pitchFamily="34" charset="-122"/>
            </a:endParaRPr>
          </a:p>
          <a:p>
            <a:pPr marL="0" lvl="1" indent="0" algn="just">
              <a:lnSpc>
                <a:spcPct val="150000"/>
              </a:lnSpc>
              <a:buNone/>
            </a:pPr>
            <a:r>
              <a:rPr kumimoji="1" lang="en-US" altLang="zh-CN" sz="1800" dirty="0">
                <a:latin typeface="微软雅黑" pitchFamily="34" charset="-122"/>
                <a:ea typeface="微软雅黑" pitchFamily="34" charset="-122"/>
              </a:rPr>
              <a:t>3</a:t>
            </a:r>
            <a:r>
              <a:rPr kumimoji="1" lang="zh-CN" altLang="en-US" sz="1800" dirty="0">
                <a:latin typeface="微软雅黑" pitchFamily="34" charset="-122"/>
                <a:ea typeface="微软雅黑" pitchFamily="34" charset="-122"/>
              </a:rPr>
              <a:t>）不借助现成的工具包，采用</a:t>
            </a:r>
            <a:r>
              <a:rPr kumimoji="1" lang="en-US" altLang="zh-CN" sz="1800" dirty="0">
                <a:latin typeface="微软雅黑" pitchFamily="34" charset="-122"/>
                <a:ea typeface="微软雅黑" pitchFamily="34" charset="-122"/>
              </a:rPr>
              <a:t>Boston</a:t>
            </a:r>
            <a:r>
              <a:rPr kumimoji="1" lang="zh-CN" altLang="en-US" sz="1800" dirty="0">
                <a:latin typeface="微软雅黑" pitchFamily="34" charset="-122"/>
                <a:ea typeface="微软雅黑" pitchFamily="34" charset="-122"/>
              </a:rPr>
              <a:t>数据集作为数据集，实现多元线性回归，并且比较自己编写的函数和库函数的好坏。</a:t>
            </a:r>
            <a:endParaRPr kumimoji="1" lang="en-US" altLang="zh-CN" sz="1800" dirty="0">
              <a:latin typeface="微软雅黑" pitchFamily="34" charset="-122"/>
              <a:ea typeface="微软雅黑" pitchFamily="34" charset="-122"/>
            </a:endParaRPr>
          </a:p>
          <a:p>
            <a:pPr lvl="1" algn="just">
              <a:lnSpc>
                <a:spcPct val="150000"/>
              </a:lnSpc>
            </a:pPr>
            <a:r>
              <a:rPr kumimoji="1" lang="zh-CN" altLang="en-US" sz="1800" dirty="0">
                <a:latin typeface="微软雅黑" pitchFamily="34" charset="-122"/>
                <a:ea typeface="微软雅黑" pitchFamily="34" charset="-122"/>
              </a:rPr>
              <a:t>逻辑回归采用</a:t>
            </a:r>
            <a:r>
              <a:rPr lang="zh-CN" altLang="en-US" sz="1800" dirty="0">
                <a:latin typeface="微软雅黑" pitchFamily="34" charset="-122"/>
                <a:ea typeface="微软雅黑" pitchFamily="34" charset="-122"/>
              </a:rPr>
              <a:t>乳腺癌数据集</a:t>
            </a:r>
            <a:r>
              <a:rPr lang="en-US" altLang="zh-CN" sz="1800" dirty="0" err="1">
                <a:latin typeface="微软雅黑" pitchFamily="34" charset="-122"/>
                <a:ea typeface="微软雅黑" pitchFamily="34" charset="-122"/>
              </a:rPr>
              <a:t>barestconcer</a:t>
            </a:r>
            <a:r>
              <a:rPr kumimoji="1" lang="zh-CN" altLang="en-US" sz="1800" dirty="0">
                <a:latin typeface="微软雅黑" pitchFamily="34" charset="-122"/>
                <a:ea typeface="微软雅黑" pitchFamily="34" charset="-122"/>
              </a:rPr>
              <a:t>作为数据集。</a:t>
            </a:r>
          </a:p>
        </p:txBody>
      </p:sp>
      <p:sp>
        <p:nvSpPr>
          <p:cNvPr id="5" name="标题 1">
            <a:extLst>
              <a:ext uri="{FF2B5EF4-FFF2-40B4-BE49-F238E27FC236}">
                <a16:creationId xmlns:a16="http://schemas.microsoft.com/office/drawing/2014/main" xmlns="" id="{66073316-6EDB-2BAA-789A-2535359E9F29}"/>
              </a:ext>
            </a:extLst>
          </p:cNvPr>
          <p:cNvSpPr txBox="1">
            <a:spLocks/>
          </p:cNvSpPr>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zh-CN" altLang="en-US" sz="2400" b="1" dirty="0"/>
              <a:t>课外作业</a:t>
            </a:r>
          </a:p>
        </p:txBody>
      </p:sp>
    </p:spTree>
    <p:extLst>
      <p:ext uri="{BB962C8B-B14F-4D97-AF65-F5344CB8AC3E}">
        <p14:creationId xmlns:p14="http://schemas.microsoft.com/office/powerpoint/2010/main" val="2715299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p:cNvSpPr>
          <p:nvPr/>
        </p:nvSpPr>
        <p:spPr>
          <a:xfrm>
            <a:off x="2699792" y="987574"/>
            <a:ext cx="3744416" cy="3816424"/>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lnSpc>
                <a:spcPct val="150000"/>
              </a:lnSpc>
              <a:buNone/>
            </a:pPr>
            <a:r>
              <a:rPr kumimoji="1" lang="en-US" altLang="zh-CN" sz="2400" dirty="0">
                <a:latin typeface="微软雅黑" pitchFamily="34" charset="-122"/>
                <a:ea typeface="微软雅黑" pitchFamily="34" charset="-122"/>
              </a:rPr>
              <a:t>3.1  </a:t>
            </a:r>
            <a:r>
              <a:rPr kumimoji="1" lang="zh-CN" altLang="en-US" sz="2400" dirty="0">
                <a:latin typeface="微软雅黑" pitchFamily="34" charset="-122"/>
                <a:ea typeface="微软雅黑" pitchFamily="34" charset="-122"/>
              </a:rPr>
              <a:t>分类概述</a:t>
            </a:r>
            <a:endParaRPr kumimoji="1" lang="en-US" altLang="zh-CN" sz="2400" dirty="0">
              <a:latin typeface="微软雅黑" pitchFamily="34" charset="-122"/>
              <a:ea typeface="微软雅黑" pitchFamily="34" charset="-122"/>
            </a:endParaRPr>
          </a:p>
          <a:p>
            <a:pPr marL="0" lvl="1" indent="0">
              <a:lnSpc>
                <a:spcPct val="150000"/>
              </a:lnSpc>
              <a:buNone/>
            </a:pPr>
            <a:r>
              <a:rPr kumimoji="1" lang="en-US" altLang="zh-CN" sz="2400" dirty="0">
                <a:latin typeface="微软雅黑" pitchFamily="34" charset="-122"/>
                <a:ea typeface="微软雅黑" pitchFamily="34" charset="-122"/>
              </a:rPr>
              <a:t>3.2 </a:t>
            </a:r>
            <a:r>
              <a:rPr kumimoji="1" lang="zh-CN" altLang="en-US" sz="2400" dirty="0">
                <a:latin typeface="微软雅黑" pitchFamily="34" charset="-122"/>
                <a:ea typeface="微软雅黑" pitchFamily="34" charset="-122"/>
              </a:rPr>
              <a:t>分类性能评估</a:t>
            </a:r>
            <a:endParaRPr kumimoji="1" lang="en-US" altLang="zh-CN" sz="2400" dirty="0">
              <a:latin typeface="微软雅黑" pitchFamily="34" charset="-122"/>
              <a:ea typeface="微软雅黑" pitchFamily="34" charset="-122"/>
            </a:endParaRPr>
          </a:p>
          <a:p>
            <a:pPr marL="0" lvl="1" indent="0">
              <a:lnSpc>
                <a:spcPct val="150000"/>
              </a:lnSpc>
              <a:buNone/>
            </a:pPr>
            <a:r>
              <a:rPr kumimoji="1" lang="en-US" altLang="zh-CN" sz="2400" dirty="0">
                <a:latin typeface="微软雅黑" pitchFamily="34" charset="-122"/>
                <a:ea typeface="微软雅黑" pitchFamily="34" charset="-122"/>
              </a:rPr>
              <a:t>3.3  </a:t>
            </a:r>
            <a:r>
              <a:rPr kumimoji="1" lang="zh-CN" altLang="en-US" sz="2400" dirty="0">
                <a:latin typeface="微软雅黑" pitchFamily="34" charset="-122"/>
                <a:ea typeface="微软雅黑" pitchFamily="34" charset="-122"/>
              </a:rPr>
              <a:t>决策树</a:t>
            </a:r>
            <a:endParaRPr kumimoji="1" lang="en-US" altLang="zh-CN" sz="2400" dirty="0">
              <a:latin typeface="微软雅黑" pitchFamily="34" charset="-122"/>
              <a:ea typeface="微软雅黑" pitchFamily="34" charset="-122"/>
            </a:endParaRPr>
          </a:p>
          <a:p>
            <a:pPr marL="0" lvl="1" indent="0">
              <a:lnSpc>
                <a:spcPct val="150000"/>
              </a:lnSpc>
              <a:buNone/>
            </a:pPr>
            <a:r>
              <a:rPr kumimoji="1" lang="en-US" altLang="zh-CN" sz="2400" dirty="0">
                <a:latin typeface="微软雅黑" pitchFamily="34" charset="-122"/>
                <a:ea typeface="微软雅黑" pitchFamily="34" charset="-122"/>
              </a:rPr>
              <a:t>3.4  K-</a:t>
            </a:r>
            <a:r>
              <a:rPr kumimoji="1" lang="zh-CN" altLang="en-US" sz="2400" dirty="0">
                <a:latin typeface="微软雅黑" pitchFamily="34" charset="-122"/>
                <a:ea typeface="微软雅黑" pitchFamily="34" charset="-122"/>
              </a:rPr>
              <a:t>近邻算法</a:t>
            </a:r>
            <a:endParaRPr kumimoji="1" lang="en-US" altLang="zh-CN" sz="2400" dirty="0">
              <a:latin typeface="微软雅黑" pitchFamily="34" charset="-122"/>
              <a:ea typeface="微软雅黑" pitchFamily="34" charset="-122"/>
            </a:endParaRPr>
          </a:p>
          <a:p>
            <a:pPr marL="0" lvl="1" indent="0">
              <a:lnSpc>
                <a:spcPct val="150000"/>
              </a:lnSpc>
              <a:buNone/>
            </a:pPr>
            <a:r>
              <a:rPr kumimoji="1" lang="en-US" altLang="zh-CN" sz="2400" dirty="0">
                <a:latin typeface="微软雅黑" pitchFamily="34" charset="-122"/>
                <a:ea typeface="微软雅黑" pitchFamily="34" charset="-122"/>
              </a:rPr>
              <a:t>3.5  </a:t>
            </a:r>
            <a:r>
              <a:rPr kumimoji="1" lang="zh-CN" altLang="en-US" sz="2400" dirty="0">
                <a:latin typeface="微软雅黑" pitchFamily="34" charset="-122"/>
                <a:ea typeface="微软雅黑" pitchFamily="34" charset="-122"/>
              </a:rPr>
              <a:t>朴素贝叶斯</a:t>
            </a:r>
            <a:endParaRPr kumimoji="1" lang="en-US" altLang="zh-CN" sz="2400" dirty="0">
              <a:latin typeface="微软雅黑" pitchFamily="34" charset="-122"/>
              <a:ea typeface="微软雅黑" pitchFamily="34" charset="-122"/>
            </a:endParaRPr>
          </a:p>
          <a:p>
            <a:pPr marL="0" lvl="1" indent="0">
              <a:lnSpc>
                <a:spcPct val="150000"/>
              </a:lnSpc>
              <a:buNone/>
            </a:pPr>
            <a:r>
              <a:rPr kumimoji="1" lang="en-US" altLang="zh-CN" sz="2400" dirty="0">
                <a:latin typeface="微软雅黑" pitchFamily="34" charset="-122"/>
                <a:ea typeface="微软雅黑" pitchFamily="34" charset="-122"/>
              </a:rPr>
              <a:t>3.6  </a:t>
            </a:r>
            <a:r>
              <a:rPr kumimoji="1" lang="zh-CN" altLang="en-US" sz="2400" dirty="0">
                <a:latin typeface="微软雅黑" pitchFamily="34" charset="-122"/>
                <a:ea typeface="微软雅黑" pitchFamily="34" charset="-122"/>
              </a:rPr>
              <a:t>支持向量机</a:t>
            </a:r>
            <a:endParaRPr kumimoji="1" lang="en-US" altLang="zh-CN" sz="2400" dirty="0">
              <a:latin typeface="微软雅黑" pitchFamily="34" charset="-122"/>
              <a:ea typeface="微软雅黑" pitchFamily="34" charset="-122"/>
            </a:endParaRPr>
          </a:p>
        </p:txBody>
      </p:sp>
      <p:sp>
        <p:nvSpPr>
          <p:cNvPr id="3" name="标题 1">
            <a:extLst>
              <a:ext uri="{FF2B5EF4-FFF2-40B4-BE49-F238E27FC236}">
                <a16:creationId xmlns:a16="http://schemas.microsoft.com/office/drawing/2014/main" xmlns="" id="{33B28800-764A-0342-277C-9B856AC80869}"/>
              </a:ext>
            </a:extLst>
          </p:cNvPr>
          <p:cNvSpPr txBox="1">
            <a:spLocks/>
          </p:cNvSpPr>
          <p:nvPr/>
        </p:nvSpPr>
        <p:spPr>
          <a:xfrm>
            <a:off x="1691680" y="1"/>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kumimoji="1" lang="en-US" altLang="zh-CN" b="1" dirty="0"/>
              <a:t>3.  </a:t>
            </a:r>
            <a:r>
              <a:rPr kumimoji="1" lang="zh-CN" altLang="en-US" b="1" dirty="0"/>
              <a:t>分类模型</a:t>
            </a:r>
          </a:p>
        </p:txBody>
      </p:sp>
    </p:spTree>
    <p:extLst>
      <p:ext uri="{BB962C8B-B14F-4D97-AF65-F5344CB8AC3E}">
        <p14:creationId xmlns:p14="http://schemas.microsoft.com/office/powerpoint/2010/main" val="32791734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2275" y="0"/>
            <a:ext cx="7451725" cy="776288"/>
          </a:xfrm>
          <a:prstGeom prst="rect">
            <a:avLst/>
          </a:prstGeom>
        </p:spPr>
        <p:txBody>
          <a:bodyPr lIns="67500"/>
          <a:lstStyle/>
          <a:p>
            <a:pPr>
              <a:lnSpc>
                <a:spcPct val="150000"/>
              </a:lnSpc>
            </a:pPr>
            <a:r>
              <a:rPr lang="en-US" altLang="zh-CN" sz="2400" b="1" dirty="0">
                <a:latin typeface="+mj-ea"/>
              </a:rPr>
              <a:t>3.1  </a:t>
            </a:r>
            <a:r>
              <a:rPr lang="zh-CN" altLang="en-US" sz="2400" b="1" dirty="0">
                <a:latin typeface="+mj-ea"/>
              </a:rPr>
              <a:t>分类概述</a:t>
            </a:r>
          </a:p>
        </p:txBody>
      </p:sp>
      <p:sp>
        <p:nvSpPr>
          <p:cNvPr id="3" name="内容占位符 2"/>
          <p:cNvSpPr>
            <a:spLocks noGrp="1"/>
          </p:cNvSpPr>
          <p:nvPr>
            <p:ph idx="4294967295"/>
          </p:nvPr>
        </p:nvSpPr>
        <p:spPr>
          <a:xfrm>
            <a:off x="2051720" y="1474500"/>
            <a:ext cx="4032250" cy="3584575"/>
          </a:xfrm>
          <a:prstGeom prst="rect">
            <a:avLst/>
          </a:prstGeom>
        </p:spPr>
        <p:txBody>
          <a:bodyPr>
            <a:noAutofit/>
          </a:bodyPr>
          <a:lstStyle/>
          <a:p>
            <a:pPr>
              <a:spcBef>
                <a:spcPts val="600"/>
              </a:spcBef>
            </a:pPr>
            <a:r>
              <a:rPr lang="zh-CN" altLang="en-US" sz="2000" b="0" dirty="0">
                <a:latin typeface="楷体" pitchFamily="49" charset="-122"/>
                <a:ea typeface="楷体" pitchFamily="49" charset="-122"/>
              </a:rPr>
              <a:t>美女：多大年纪了？</a:t>
            </a:r>
            <a:endParaRPr lang="en-US" altLang="zh-CN" sz="2000" b="0" dirty="0">
              <a:latin typeface="楷体" pitchFamily="49" charset="-122"/>
              <a:ea typeface="楷体" pitchFamily="49" charset="-122"/>
            </a:endParaRPr>
          </a:p>
          <a:p>
            <a:pPr>
              <a:spcBef>
                <a:spcPts val="600"/>
              </a:spcBef>
            </a:pPr>
            <a:r>
              <a:rPr lang="zh-CN" altLang="en-US" sz="2000" b="0" dirty="0">
                <a:latin typeface="楷体" pitchFamily="49" charset="-122"/>
                <a:ea typeface="楷体" pitchFamily="49" charset="-122"/>
              </a:rPr>
              <a:t>媒婆：</a:t>
            </a:r>
            <a:r>
              <a:rPr lang="en-US" altLang="zh-CN" sz="2000" b="0" dirty="0">
                <a:latin typeface="楷体" pitchFamily="49" charset="-122"/>
                <a:ea typeface="楷体" pitchFamily="49" charset="-122"/>
              </a:rPr>
              <a:t>26</a:t>
            </a:r>
            <a:r>
              <a:rPr lang="zh-CN" altLang="en-US" sz="2000" b="0" dirty="0">
                <a:latin typeface="楷体" pitchFamily="49" charset="-122"/>
                <a:ea typeface="楷体" pitchFamily="49" charset="-122"/>
              </a:rPr>
              <a:t>。</a:t>
            </a:r>
            <a:endParaRPr lang="en-US" altLang="zh-CN" sz="2000" b="0" dirty="0">
              <a:latin typeface="楷体" pitchFamily="49" charset="-122"/>
              <a:ea typeface="楷体" pitchFamily="49" charset="-122"/>
            </a:endParaRPr>
          </a:p>
          <a:p>
            <a:pPr>
              <a:spcBef>
                <a:spcPts val="600"/>
              </a:spcBef>
            </a:pPr>
            <a:r>
              <a:rPr lang="zh-CN" altLang="en-US" sz="2000" b="0" dirty="0">
                <a:latin typeface="楷体" pitchFamily="49" charset="-122"/>
                <a:ea typeface="楷体" pitchFamily="49" charset="-122"/>
              </a:rPr>
              <a:t>美女：长的帅不帅？</a:t>
            </a:r>
            <a:endParaRPr lang="en-US" altLang="zh-CN" sz="2000" b="0" dirty="0">
              <a:latin typeface="楷体" pitchFamily="49" charset="-122"/>
              <a:ea typeface="楷体" pitchFamily="49" charset="-122"/>
            </a:endParaRPr>
          </a:p>
          <a:p>
            <a:pPr>
              <a:spcBef>
                <a:spcPts val="600"/>
              </a:spcBef>
            </a:pPr>
            <a:r>
              <a:rPr lang="zh-CN" altLang="en-US" sz="2000" b="0" dirty="0">
                <a:latin typeface="楷体" pitchFamily="49" charset="-122"/>
                <a:ea typeface="楷体" pitchFamily="49" charset="-122"/>
              </a:rPr>
              <a:t>媒婆：挺帅的</a:t>
            </a:r>
            <a:endParaRPr lang="en-US" altLang="zh-CN" sz="2000" b="0" dirty="0">
              <a:latin typeface="楷体" pitchFamily="49" charset="-122"/>
              <a:ea typeface="楷体" pitchFamily="49" charset="-122"/>
            </a:endParaRPr>
          </a:p>
          <a:p>
            <a:pPr>
              <a:spcBef>
                <a:spcPts val="600"/>
              </a:spcBef>
            </a:pPr>
            <a:r>
              <a:rPr lang="zh-CN" altLang="en-US" sz="2000" b="0" dirty="0">
                <a:latin typeface="楷体" pitchFamily="49" charset="-122"/>
                <a:ea typeface="楷体" pitchFamily="49" charset="-122"/>
              </a:rPr>
              <a:t>美女：收入高不？</a:t>
            </a:r>
            <a:endParaRPr lang="en-US" altLang="zh-CN" sz="2000" b="0" dirty="0">
              <a:latin typeface="楷体" pitchFamily="49" charset="-122"/>
              <a:ea typeface="楷体" pitchFamily="49" charset="-122"/>
            </a:endParaRPr>
          </a:p>
          <a:p>
            <a:pPr>
              <a:spcBef>
                <a:spcPts val="600"/>
              </a:spcBef>
            </a:pPr>
            <a:r>
              <a:rPr lang="zh-CN" altLang="en-US" sz="2000" b="0" dirty="0">
                <a:latin typeface="楷体" pitchFamily="49" charset="-122"/>
                <a:ea typeface="楷体" pitchFamily="49" charset="-122"/>
              </a:rPr>
              <a:t>媒婆：不算很高，中等情况。</a:t>
            </a:r>
            <a:endParaRPr lang="en-US" altLang="zh-CN" sz="2000" b="0" dirty="0">
              <a:latin typeface="楷体" pitchFamily="49" charset="-122"/>
              <a:ea typeface="楷体" pitchFamily="49" charset="-122"/>
            </a:endParaRPr>
          </a:p>
          <a:p>
            <a:pPr>
              <a:spcBef>
                <a:spcPts val="600"/>
              </a:spcBef>
            </a:pPr>
            <a:r>
              <a:rPr lang="zh-CN" altLang="en-US" sz="2000" b="0" dirty="0">
                <a:latin typeface="楷体" pitchFamily="49" charset="-122"/>
                <a:ea typeface="楷体" pitchFamily="49" charset="-122"/>
              </a:rPr>
              <a:t>美女：是公务员不？</a:t>
            </a:r>
            <a:endParaRPr lang="en-US" altLang="zh-CN" sz="2000" b="0" dirty="0">
              <a:latin typeface="楷体" pitchFamily="49" charset="-122"/>
              <a:ea typeface="楷体" pitchFamily="49" charset="-122"/>
            </a:endParaRPr>
          </a:p>
          <a:p>
            <a:pPr>
              <a:spcBef>
                <a:spcPts val="600"/>
              </a:spcBef>
            </a:pPr>
            <a:r>
              <a:rPr lang="zh-CN" altLang="en-US" sz="2000" b="0" dirty="0">
                <a:latin typeface="楷体" pitchFamily="49" charset="-122"/>
                <a:ea typeface="楷体" pitchFamily="49" charset="-122"/>
              </a:rPr>
              <a:t>媒婆：是，在税务局上班呢。</a:t>
            </a:r>
            <a:endParaRPr lang="en-US" altLang="zh-CN" sz="2000" b="0" dirty="0">
              <a:latin typeface="楷体" pitchFamily="49" charset="-122"/>
              <a:ea typeface="楷体" pitchFamily="49" charset="-122"/>
            </a:endParaRPr>
          </a:p>
          <a:p>
            <a:pPr>
              <a:spcBef>
                <a:spcPts val="600"/>
              </a:spcBef>
            </a:pPr>
            <a:r>
              <a:rPr lang="zh-CN" altLang="en-US" sz="2000" b="0" dirty="0">
                <a:latin typeface="楷体" pitchFamily="49" charset="-122"/>
                <a:ea typeface="楷体" pitchFamily="49" charset="-122"/>
              </a:rPr>
              <a:t>美女：那好，我去见见。</a:t>
            </a:r>
          </a:p>
        </p:txBody>
      </p:sp>
      <p:sp>
        <p:nvSpPr>
          <p:cNvPr id="11" name="内容占位符 2">
            <a:extLst>
              <a:ext uri="{FF2B5EF4-FFF2-40B4-BE49-F238E27FC236}">
                <a16:creationId xmlns:a16="http://schemas.microsoft.com/office/drawing/2014/main" xmlns="" id="{B6548B3D-95A7-4373-9C0A-102BF664C625}"/>
              </a:ext>
            </a:extLst>
          </p:cNvPr>
          <p:cNvSpPr txBox="1">
            <a:spLocks/>
          </p:cNvSpPr>
          <p:nvPr/>
        </p:nvSpPr>
        <p:spPr bwMode="auto">
          <a:xfrm>
            <a:off x="1691680" y="873349"/>
            <a:ext cx="7560840" cy="61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spcBef>
                <a:spcPts val="1800"/>
              </a:spcBef>
              <a:buFont typeface="Wingdings" pitchFamily="2" charset="2"/>
              <a:buChar char="l"/>
            </a:pPr>
            <a:r>
              <a:rPr lang="zh-CN" altLang="en-US" sz="2200" dirty="0">
                <a:latin typeface="微软雅黑 Light" panose="020B0502040204020203" pitchFamily="34" charset="-122"/>
                <a:ea typeface="微软雅黑 Light" panose="020B0502040204020203" pitchFamily="34" charset="-122"/>
              </a:rPr>
              <a:t>现想象给某个美女介绍男朋友，于是有如下的一场对话：</a:t>
            </a:r>
          </a:p>
        </p:txBody>
      </p:sp>
    </p:spTree>
    <p:extLst>
      <p:ext uri="{BB962C8B-B14F-4D97-AF65-F5344CB8AC3E}">
        <p14:creationId xmlns:p14="http://schemas.microsoft.com/office/powerpoint/2010/main" val="57054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a:extLst>
              <a:ext uri="{FF2B5EF4-FFF2-40B4-BE49-F238E27FC236}">
                <a16:creationId xmlns:a16="http://schemas.microsoft.com/office/drawing/2014/main" xmlns="" id="{D27879E8-258A-484A-8447-F2028872BDA9}"/>
              </a:ext>
            </a:extLst>
          </p:cNvPr>
          <p:cNvSpPr txBox="1">
            <a:spLocks/>
          </p:cNvSpPr>
          <p:nvPr/>
        </p:nvSpPr>
        <p:spPr bwMode="auto">
          <a:xfrm>
            <a:off x="1763688" y="843558"/>
            <a:ext cx="7344816"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spcBef>
                <a:spcPts val="1800"/>
              </a:spcBef>
              <a:buFont typeface="Wingdings" pitchFamily="2" charset="2"/>
              <a:buChar char="l"/>
            </a:pPr>
            <a:r>
              <a:rPr lang="zh-CN" altLang="en-US" sz="2200" dirty="0">
                <a:latin typeface="微软雅黑 Light" panose="020B0502040204020203" pitchFamily="34" charset="-122"/>
                <a:ea typeface="微软雅黑 Light" panose="020B0502040204020203" pitchFamily="34" charset="-122"/>
              </a:rPr>
              <a:t>以上的判断过程，可以看成是对具有如下</a:t>
            </a:r>
            <a:r>
              <a:rPr lang="en-US" altLang="zh-CN" sz="2200" dirty="0">
                <a:latin typeface="微软雅黑 Light" panose="020B0502040204020203" pitchFamily="34" charset="-122"/>
                <a:ea typeface="微软雅黑 Light" panose="020B0502040204020203" pitchFamily="34" charset="-122"/>
              </a:rPr>
              <a:t>4</a:t>
            </a:r>
            <a:r>
              <a:rPr lang="zh-CN" altLang="en-US" sz="2200" dirty="0">
                <a:latin typeface="微软雅黑 Light" panose="020B0502040204020203" pitchFamily="34" charset="-122"/>
                <a:ea typeface="微软雅黑 Light" panose="020B0502040204020203" pitchFamily="34" charset="-122"/>
              </a:rPr>
              <a:t>个属性的帅哥进行了一个判断或者分类</a:t>
            </a:r>
          </a:p>
        </p:txBody>
      </p:sp>
      <p:graphicFrame>
        <p:nvGraphicFramePr>
          <p:cNvPr id="12" name="表格 11">
            <a:extLst>
              <a:ext uri="{FF2B5EF4-FFF2-40B4-BE49-F238E27FC236}">
                <a16:creationId xmlns:a16="http://schemas.microsoft.com/office/drawing/2014/main" xmlns="" id="{ED2D3466-461E-48A0-9479-BA0D48903AEA}"/>
              </a:ext>
            </a:extLst>
          </p:cNvPr>
          <p:cNvGraphicFramePr>
            <a:graphicFrameLocks noGrp="1"/>
          </p:cNvGraphicFramePr>
          <p:nvPr>
            <p:extLst>
              <p:ext uri="{D42A27DB-BD31-4B8C-83A1-F6EECF244321}">
                <p14:modId xmlns:p14="http://schemas.microsoft.com/office/powerpoint/2010/main" val="359225642"/>
              </p:ext>
            </p:extLst>
          </p:nvPr>
        </p:nvGraphicFramePr>
        <p:xfrm>
          <a:off x="2123728" y="2067694"/>
          <a:ext cx="5472607" cy="2176113"/>
        </p:xfrm>
        <a:graphic>
          <a:graphicData uri="http://schemas.openxmlformats.org/drawingml/2006/table">
            <a:tbl>
              <a:tblPr firstRow="1" bandRow="1">
                <a:tableStyleId>{5940675A-B579-460E-94D1-54222C63F5DA}</a:tableStyleId>
              </a:tblPr>
              <a:tblGrid>
                <a:gridCol w="1094521">
                  <a:extLst>
                    <a:ext uri="{9D8B030D-6E8A-4147-A177-3AD203B41FA5}">
                      <a16:colId xmlns:a16="http://schemas.microsoft.com/office/drawing/2014/main" xmlns="" val="20000"/>
                    </a:ext>
                  </a:extLst>
                </a:gridCol>
                <a:gridCol w="1094521">
                  <a:extLst>
                    <a:ext uri="{9D8B030D-6E8A-4147-A177-3AD203B41FA5}">
                      <a16:colId xmlns:a16="http://schemas.microsoft.com/office/drawing/2014/main" xmlns="" val="20001"/>
                    </a:ext>
                  </a:extLst>
                </a:gridCol>
                <a:gridCol w="878935">
                  <a:extLst>
                    <a:ext uri="{9D8B030D-6E8A-4147-A177-3AD203B41FA5}">
                      <a16:colId xmlns:a16="http://schemas.microsoft.com/office/drawing/2014/main" xmlns="" val="20002"/>
                    </a:ext>
                  </a:extLst>
                </a:gridCol>
                <a:gridCol w="995020">
                  <a:extLst>
                    <a:ext uri="{9D8B030D-6E8A-4147-A177-3AD203B41FA5}">
                      <a16:colId xmlns:a16="http://schemas.microsoft.com/office/drawing/2014/main" xmlns="" val="20003"/>
                    </a:ext>
                  </a:extLst>
                </a:gridCol>
                <a:gridCol w="1409610">
                  <a:extLst>
                    <a:ext uri="{9D8B030D-6E8A-4147-A177-3AD203B41FA5}">
                      <a16:colId xmlns:a16="http://schemas.microsoft.com/office/drawing/2014/main" xmlns="" val="20004"/>
                    </a:ext>
                  </a:extLst>
                </a:gridCol>
              </a:tblGrid>
              <a:tr h="432048">
                <a:tc>
                  <a:txBody>
                    <a:bodyPr/>
                    <a:lstStyle/>
                    <a:p>
                      <a:r>
                        <a:rPr lang="zh-CN" altLang="en-US" sz="2200" dirty="0"/>
                        <a:t>编号</a:t>
                      </a:r>
                      <a:endParaRPr lang="zh-CN" altLang="en-US" sz="2200" dirty="0">
                        <a:solidFill>
                          <a:schemeClr val="tx1"/>
                        </a:solidFill>
                      </a:endParaRPr>
                    </a:p>
                  </a:txBody>
                  <a:tcPr/>
                </a:tc>
                <a:tc>
                  <a:txBody>
                    <a:bodyPr/>
                    <a:lstStyle/>
                    <a:p>
                      <a:r>
                        <a:rPr lang="zh-CN" altLang="en-US" sz="2200" dirty="0"/>
                        <a:t>年龄</a:t>
                      </a:r>
                      <a:endParaRPr lang="zh-CN" altLang="en-US" sz="2200" dirty="0">
                        <a:solidFill>
                          <a:schemeClr val="tx1"/>
                        </a:solidFill>
                      </a:endParaRPr>
                    </a:p>
                  </a:txBody>
                  <a:tcPr/>
                </a:tc>
                <a:tc>
                  <a:txBody>
                    <a:bodyPr/>
                    <a:lstStyle/>
                    <a:p>
                      <a:r>
                        <a:rPr lang="zh-CN" altLang="en-US" sz="2200" dirty="0"/>
                        <a:t>帅否</a:t>
                      </a:r>
                      <a:endParaRPr lang="zh-CN" altLang="en-US" sz="2200" dirty="0">
                        <a:solidFill>
                          <a:schemeClr val="tx1"/>
                        </a:solidFill>
                      </a:endParaRPr>
                    </a:p>
                  </a:txBody>
                  <a:tcPr/>
                </a:tc>
                <a:tc>
                  <a:txBody>
                    <a:bodyPr/>
                    <a:lstStyle/>
                    <a:p>
                      <a:r>
                        <a:rPr lang="zh-CN" altLang="en-US" sz="2200" dirty="0"/>
                        <a:t>收入</a:t>
                      </a:r>
                      <a:endParaRPr lang="zh-CN" altLang="en-US" sz="2200" dirty="0">
                        <a:solidFill>
                          <a:schemeClr val="tx1"/>
                        </a:solidFill>
                      </a:endParaRPr>
                    </a:p>
                  </a:txBody>
                  <a:tcPr/>
                </a:tc>
                <a:tc>
                  <a:txBody>
                    <a:bodyPr/>
                    <a:lstStyle/>
                    <a:p>
                      <a:r>
                        <a:rPr lang="zh-CN" altLang="en-US" sz="2200" dirty="0"/>
                        <a:t>职业</a:t>
                      </a:r>
                      <a:endParaRPr lang="zh-CN" altLang="en-US" sz="2200" dirty="0">
                        <a:solidFill>
                          <a:schemeClr val="tx1"/>
                        </a:solidFill>
                      </a:endParaRPr>
                    </a:p>
                  </a:txBody>
                  <a:tcPr/>
                </a:tc>
                <a:extLst>
                  <a:ext uri="{0D108BD9-81ED-4DB2-BD59-A6C34878D82A}">
                    <a16:rowId xmlns:a16="http://schemas.microsoft.com/office/drawing/2014/main" xmlns="" val="10000"/>
                  </a:ext>
                </a:extLst>
              </a:tr>
              <a:tr h="432048">
                <a:tc>
                  <a:txBody>
                    <a:bodyPr/>
                    <a:lstStyle/>
                    <a:p>
                      <a:r>
                        <a:rPr lang="zh-CN" altLang="en-US" sz="2200" dirty="0"/>
                        <a:t>帅哥</a:t>
                      </a:r>
                      <a:r>
                        <a:rPr lang="en-US" altLang="zh-CN" sz="2200" dirty="0"/>
                        <a:t>1</a:t>
                      </a:r>
                      <a:endParaRPr lang="zh-CN" altLang="en-US" sz="2200" dirty="0"/>
                    </a:p>
                  </a:txBody>
                  <a:tcPr/>
                </a:tc>
                <a:tc>
                  <a:txBody>
                    <a:bodyPr/>
                    <a:lstStyle/>
                    <a:p>
                      <a:r>
                        <a:rPr lang="en-US" altLang="zh-CN" sz="2200" dirty="0"/>
                        <a:t>23</a:t>
                      </a:r>
                      <a:endParaRPr lang="zh-CN" altLang="en-US" sz="2200" dirty="0"/>
                    </a:p>
                  </a:txBody>
                  <a:tcPr/>
                </a:tc>
                <a:tc>
                  <a:txBody>
                    <a:bodyPr/>
                    <a:lstStyle/>
                    <a:p>
                      <a:r>
                        <a:rPr lang="en-US" altLang="zh-CN" sz="2200" dirty="0"/>
                        <a:t>Y</a:t>
                      </a:r>
                      <a:endParaRPr lang="zh-CN" altLang="en-US" sz="2200" dirty="0"/>
                    </a:p>
                  </a:txBody>
                  <a:tcPr/>
                </a:tc>
                <a:tc>
                  <a:txBody>
                    <a:bodyPr/>
                    <a:lstStyle/>
                    <a:p>
                      <a:r>
                        <a:rPr lang="zh-CN" altLang="en-US" sz="2200" dirty="0"/>
                        <a:t>高</a:t>
                      </a:r>
                    </a:p>
                  </a:txBody>
                  <a:tcPr/>
                </a:tc>
                <a:tc>
                  <a:txBody>
                    <a:bodyPr/>
                    <a:lstStyle/>
                    <a:p>
                      <a:r>
                        <a:rPr lang="zh-CN" altLang="en-US" sz="2200" dirty="0"/>
                        <a:t>程序员</a:t>
                      </a:r>
                    </a:p>
                  </a:txBody>
                  <a:tcPr/>
                </a:tc>
                <a:extLst>
                  <a:ext uri="{0D108BD9-81ED-4DB2-BD59-A6C34878D82A}">
                    <a16:rowId xmlns:a16="http://schemas.microsoft.com/office/drawing/2014/main" xmlns="" val="10001"/>
                  </a:ext>
                </a:extLst>
              </a:tr>
              <a:tr h="432048">
                <a:tc>
                  <a:txBody>
                    <a:bodyPr/>
                    <a:lstStyle/>
                    <a:p>
                      <a:r>
                        <a:rPr lang="zh-CN" altLang="en-US" sz="2200" dirty="0"/>
                        <a:t>帅哥</a:t>
                      </a:r>
                      <a:r>
                        <a:rPr lang="en-US" altLang="zh-CN" sz="2200" dirty="0"/>
                        <a:t>2</a:t>
                      </a:r>
                      <a:endParaRPr lang="zh-CN" altLang="en-US" sz="2200" dirty="0"/>
                    </a:p>
                  </a:txBody>
                  <a:tcPr/>
                </a:tc>
                <a:tc>
                  <a:txBody>
                    <a:bodyPr/>
                    <a:lstStyle/>
                    <a:p>
                      <a:r>
                        <a:rPr lang="en-US" altLang="zh-CN" sz="2200" dirty="0"/>
                        <a:t>26</a:t>
                      </a:r>
                      <a:endParaRPr lang="zh-CN" altLang="en-US" sz="2200" dirty="0"/>
                    </a:p>
                  </a:txBody>
                  <a:tcPr/>
                </a:tc>
                <a:tc>
                  <a:txBody>
                    <a:bodyPr/>
                    <a:lstStyle/>
                    <a:p>
                      <a:r>
                        <a:rPr lang="en-US" altLang="zh-CN" sz="2200" dirty="0"/>
                        <a:t>Y</a:t>
                      </a:r>
                      <a:endParaRPr lang="zh-CN" altLang="en-US" sz="2200" dirty="0"/>
                    </a:p>
                  </a:txBody>
                  <a:tcPr/>
                </a:tc>
                <a:tc>
                  <a:txBody>
                    <a:bodyPr/>
                    <a:lstStyle/>
                    <a:p>
                      <a:r>
                        <a:rPr lang="zh-CN" altLang="en-US" sz="2200" dirty="0"/>
                        <a:t>中</a:t>
                      </a:r>
                    </a:p>
                  </a:txBody>
                  <a:tcPr/>
                </a:tc>
                <a:tc>
                  <a:txBody>
                    <a:bodyPr/>
                    <a:lstStyle/>
                    <a:p>
                      <a:r>
                        <a:rPr lang="zh-CN" altLang="en-US" sz="2200" dirty="0"/>
                        <a:t>公务员</a:t>
                      </a:r>
                    </a:p>
                  </a:txBody>
                  <a:tcPr/>
                </a:tc>
                <a:extLst>
                  <a:ext uri="{0D108BD9-81ED-4DB2-BD59-A6C34878D82A}">
                    <a16:rowId xmlns:a16="http://schemas.microsoft.com/office/drawing/2014/main" xmlns="" val="10002"/>
                  </a:ext>
                </a:extLst>
              </a:tr>
              <a:tr h="360040">
                <a:tc>
                  <a:txBody>
                    <a:bodyPr/>
                    <a:lstStyle/>
                    <a:p>
                      <a:r>
                        <a:rPr lang="zh-CN" altLang="en-US" sz="2200" dirty="0"/>
                        <a:t>帅哥</a:t>
                      </a:r>
                      <a:r>
                        <a:rPr lang="en-US" altLang="zh-CN" sz="2200" dirty="0"/>
                        <a:t>3</a:t>
                      </a:r>
                      <a:endParaRPr lang="zh-CN" altLang="en-US" sz="2200" dirty="0"/>
                    </a:p>
                  </a:txBody>
                  <a:tcPr/>
                </a:tc>
                <a:tc>
                  <a:txBody>
                    <a:bodyPr/>
                    <a:lstStyle/>
                    <a:p>
                      <a:r>
                        <a:rPr lang="en-US" altLang="zh-CN" sz="2200" dirty="0"/>
                        <a:t>35</a:t>
                      </a:r>
                      <a:endParaRPr lang="zh-CN" altLang="en-US" sz="2200" dirty="0"/>
                    </a:p>
                  </a:txBody>
                  <a:tcPr/>
                </a:tc>
                <a:tc>
                  <a:txBody>
                    <a:bodyPr/>
                    <a:lstStyle/>
                    <a:p>
                      <a:r>
                        <a:rPr lang="en-US" altLang="zh-CN" sz="2200" dirty="0"/>
                        <a:t>N</a:t>
                      </a:r>
                      <a:endParaRPr lang="zh-CN" altLang="en-US" sz="2200" dirty="0"/>
                    </a:p>
                  </a:txBody>
                  <a:tcPr/>
                </a:tc>
                <a:tc>
                  <a:txBody>
                    <a:bodyPr/>
                    <a:lstStyle/>
                    <a:p>
                      <a:r>
                        <a:rPr lang="zh-CN" altLang="en-US" sz="2200" dirty="0"/>
                        <a:t>高</a:t>
                      </a:r>
                    </a:p>
                  </a:txBody>
                  <a:tcPr/>
                </a:tc>
                <a:tc>
                  <a:txBody>
                    <a:bodyPr/>
                    <a:lstStyle/>
                    <a:p>
                      <a:r>
                        <a:rPr lang="zh-CN" altLang="en-US" sz="2200" dirty="0"/>
                        <a:t>医生</a:t>
                      </a:r>
                    </a:p>
                  </a:txBody>
                  <a:tcPr/>
                </a:tc>
                <a:extLst>
                  <a:ext uri="{0D108BD9-81ED-4DB2-BD59-A6C34878D82A}">
                    <a16:rowId xmlns:a16="http://schemas.microsoft.com/office/drawing/2014/main" xmlns="" val="10003"/>
                  </a:ext>
                </a:extLst>
              </a:tr>
              <a:tr h="453249">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extLst>
                  <a:ext uri="{0D108BD9-81ED-4DB2-BD59-A6C34878D82A}">
                    <a16:rowId xmlns:a16="http://schemas.microsoft.com/office/drawing/2014/main" xmlns="" val="10004"/>
                  </a:ext>
                </a:extLst>
              </a:tr>
            </a:tbl>
          </a:graphicData>
        </a:graphic>
      </p:graphicFrame>
      <p:sp>
        <p:nvSpPr>
          <p:cNvPr id="2" name="标题 1">
            <a:extLst>
              <a:ext uri="{FF2B5EF4-FFF2-40B4-BE49-F238E27FC236}">
                <a16:creationId xmlns:a16="http://schemas.microsoft.com/office/drawing/2014/main" xmlns="" id="{1A723B61-9C3F-9114-4C24-DBA828C28D3D}"/>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lang="en-US" altLang="zh-CN" sz="2400" b="1">
                <a:latin typeface="+mj-ea"/>
              </a:rPr>
              <a:t>3.1  </a:t>
            </a:r>
            <a:r>
              <a:rPr lang="zh-CN" altLang="en-US" sz="2400" b="1">
                <a:latin typeface="+mj-ea"/>
              </a:rPr>
              <a:t>分类概述</a:t>
            </a:r>
            <a:endParaRPr lang="zh-CN" altLang="en-US" sz="2400" b="1" dirty="0">
              <a:latin typeface="+mj-ea"/>
            </a:endParaRPr>
          </a:p>
        </p:txBody>
      </p:sp>
    </p:spTree>
    <p:extLst>
      <p:ext uri="{BB962C8B-B14F-4D97-AF65-F5344CB8AC3E}">
        <p14:creationId xmlns:p14="http://schemas.microsoft.com/office/powerpoint/2010/main" val="399273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4210784157"/>
              </p:ext>
            </p:extLst>
          </p:nvPr>
        </p:nvGraphicFramePr>
        <p:xfrm>
          <a:off x="2123728" y="2067694"/>
          <a:ext cx="5472607" cy="2176113"/>
        </p:xfrm>
        <a:graphic>
          <a:graphicData uri="http://schemas.openxmlformats.org/drawingml/2006/table">
            <a:tbl>
              <a:tblPr firstRow="1" bandRow="1">
                <a:tableStyleId>{5940675A-B579-460E-94D1-54222C63F5DA}</a:tableStyleId>
              </a:tblPr>
              <a:tblGrid>
                <a:gridCol w="1094521">
                  <a:extLst>
                    <a:ext uri="{9D8B030D-6E8A-4147-A177-3AD203B41FA5}">
                      <a16:colId xmlns:a16="http://schemas.microsoft.com/office/drawing/2014/main" xmlns="" val="20000"/>
                    </a:ext>
                  </a:extLst>
                </a:gridCol>
                <a:gridCol w="1094521">
                  <a:extLst>
                    <a:ext uri="{9D8B030D-6E8A-4147-A177-3AD203B41FA5}">
                      <a16:colId xmlns:a16="http://schemas.microsoft.com/office/drawing/2014/main" xmlns="" val="20001"/>
                    </a:ext>
                  </a:extLst>
                </a:gridCol>
                <a:gridCol w="878935">
                  <a:extLst>
                    <a:ext uri="{9D8B030D-6E8A-4147-A177-3AD203B41FA5}">
                      <a16:colId xmlns:a16="http://schemas.microsoft.com/office/drawing/2014/main" xmlns="" val="20002"/>
                    </a:ext>
                  </a:extLst>
                </a:gridCol>
                <a:gridCol w="995020">
                  <a:extLst>
                    <a:ext uri="{9D8B030D-6E8A-4147-A177-3AD203B41FA5}">
                      <a16:colId xmlns:a16="http://schemas.microsoft.com/office/drawing/2014/main" xmlns="" val="20003"/>
                    </a:ext>
                  </a:extLst>
                </a:gridCol>
                <a:gridCol w="1409610">
                  <a:extLst>
                    <a:ext uri="{9D8B030D-6E8A-4147-A177-3AD203B41FA5}">
                      <a16:colId xmlns:a16="http://schemas.microsoft.com/office/drawing/2014/main" xmlns="" val="20004"/>
                    </a:ext>
                  </a:extLst>
                </a:gridCol>
              </a:tblGrid>
              <a:tr h="432048">
                <a:tc>
                  <a:txBody>
                    <a:bodyPr/>
                    <a:lstStyle/>
                    <a:p>
                      <a:r>
                        <a:rPr lang="zh-CN" altLang="en-US" sz="2200" dirty="0"/>
                        <a:t>编号</a:t>
                      </a:r>
                      <a:endParaRPr lang="zh-CN" altLang="en-US" sz="2200" dirty="0">
                        <a:solidFill>
                          <a:schemeClr val="tx1"/>
                        </a:solidFill>
                      </a:endParaRPr>
                    </a:p>
                  </a:txBody>
                  <a:tcPr/>
                </a:tc>
                <a:tc>
                  <a:txBody>
                    <a:bodyPr/>
                    <a:lstStyle/>
                    <a:p>
                      <a:r>
                        <a:rPr lang="zh-CN" altLang="en-US" sz="2200" dirty="0"/>
                        <a:t>年龄</a:t>
                      </a:r>
                      <a:endParaRPr lang="zh-CN" altLang="en-US" sz="2200" dirty="0">
                        <a:solidFill>
                          <a:schemeClr val="tx1"/>
                        </a:solidFill>
                      </a:endParaRPr>
                    </a:p>
                  </a:txBody>
                  <a:tcPr/>
                </a:tc>
                <a:tc>
                  <a:txBody>
                    <a:bodyPr/>
                    <a:lstStyle/>
                    <a:p>
                      <a:r>
                        <a:rPr lang="zh-CN" altLang="en-US" sz="2200" dirty="0"/>
                        <a:t>帅否</a:t>
                      </a:r>
                      <a:endParaRPr lang="zh-CN" altLang="en-US" sz="2200" dirty="0">
                        <a:solidFill>
                          <a:schemeClr val="tx1"/>
                        </a:solidFill>
                      </a:endParaRPr>
                    </a:p>
                  </a:txBody>
                  <a:tcPr/>
                </a:tc>
                <a:tc>
                  <a:txBody>
                    <a:bodyPr/>
                    <a:lstStyle/>
                    <a:p>
                      <a:r>
                        <a:rPr lang="zh-CN" altLang="en-US" sz="2200" dirty="0"/>
                        <a:t>收入</a:t>
                      </a:r>
                      <a:endParaRPr lang="zh-CN" altLang="en-US" sz="2200" dirty="0">
                        <a:solidFill>
                          <a:schemeClr val="tx1"/>
                        </a:solidFill>
                      </a:endParaRPr>
                    </a:p>
                  </a:txBody>
                  <a:tcPr/>
                </a:tc>
                <a:tc>
                  <a:txBody>
                    <a:bodyPr/>
                    <a:lstStyle/>
                    <a:p>
                      <a:r>
                        <a:rPr lang="zh-CN" altLang="en-US" sz="2200" dirty="0"/>
                        <a:t>职业</a:t>
                      </a:r>
                      <a:endParaRPr lang="zh-CN" altLang="en-US" sz="2200" dirty="0">
                        <a:solidFill>
                          <a:schemeClr val="tx1"/>
                        </a:solidFill>
                      </a:endParaRPr>
                    </a:p>
                  </a:txBody>
                  <a:tcPr/>
                </a:tc>
                <a:extLst>
                  <a:ext uri="{0D108BD9-81ED-4DB2-BD59-A6C34878D82A}">
                    <a16:rowId xmlns:a16="http://schemas.microsoft.com/office/drawing/2014/main" xmlns="" val="10000"/>
                  </a:ext>
                </a:extLst>
              </a:tr>
              <a:tr h="432048">
                <a:tc>
                  <a:txBody>
                    <a:bodyPr/>
                    <a:lstStyle/>
                    <a:p>
                      <a:r>
                        <a:rPr lang="zh-CN" altLang="en-US" sz="2200" dirty="0"/>
                        <a:t>帅哥</a:t>
                      </a:r>
                      <a:r>
                        <a:rPr lang="en-US" altLang="zh-CN" sz="2200" dirty="0"/>
                        <a:t>1</a:t>
                      </a:r>
                      <a:endParaRPr lang="zh-CN" altLang="en-US" sz="2200" dirty="0"/>
                    </a:p>
                  </a:txBody>
                  <a:tcPr/>
                </a:tc>
                <a:tc>
                  <a:txBody>
                    <a:bodyPr/>
                    <a:lstStyle/>
                    <a:p>
                      <a:r>
                        <a:rPr lang="en-US" altLang="zh-CN" sz="2200" dirty="0"/>
                        <a:t>23</a:t>
                      </a:r>
                      <a:endParaRPr lang="zh-CN" altLang="en-US" sz="2200" dirty="0"/>
                    </a:p>
                  </a:txBody>
                  <a:tcPr/>
                </a:tc>
                <a:tc>
                  <a:txBody>
                    <a:bodyPr/>
                    <a:lstStyle/>
                    <a:p>
                      <a:r>
                        <a:rPr lang="en-US" altLang="zh-CN" sz="2200" dirty="0"/>
                        <a:t>Y</a:t>
                      </a:r>
                      <a:endParaRPr lang="zh-CN" altLang="en-US" sz="2200" dirty="0"/>
                    </a:p>
                  </a:txBody>
                  <a:tcPr/>
                </a:tc>
                <a:tc>
                  <a:txBody>
                    <a:bodyPr/>
                    <a:lstStyle/>
                    <a:p>
                      <a:r>
                        <a:rPr lang="zh-CN" altLang="en-US" sz="2200" dirty="0"/>
                        <a:t>高</a:t>
                      </a:r>
                    </a:p>
                  </a:txBody>
                  <a:tcPr/>
                </a:tc>
                <a:tc>
                  <a:txBody>
                    <a:bodyPr/>
                    <a:lstStyle/>
                    <a:p>
                      <a:r>
                        <a:rPr lang="zh-CN" altLang="en-US" sz="2200" dirty="0"/>
                        <a:t>程序员</a:t>
                      </a:r>
                    </a:p>
                  </a:txBody>
                  <a:tcPr/>
                </a:tc>
                <a:extLst>
                  <a:ext uri="{0D108BD9-81ED-4DB2-BD59-A6C34878D82A}">
                    <a16:rowId xmlns:a16="http://schemas.microsoft.com/office/drawing/2014/main" xmlns="" val="10001"/>
                  </a:ext>
                </a:extLst>
              </a:tr>
              <a:tr h="432048">
                <a:tc>
                  <a:txBody>
                    <a:bodyPr/>
                    <a:lstStyle/>
                    <a:p>
                      <a:r>
                        <a:rPr lang="zh-CN" altLang="en-US" sz="2200" dirty="0"/>
                        <a:t>帅哥</a:t>
                      </a:r>
                      <a:r>
                        <a:rPr lang="en-US" altLang="zh-CN" sz="2200" dirty="0"/>
                        <a:t>2</a:t>
                      </a:r>
                      <a:endParaRPr lang="zh-CN" altLang="en-US" sz="2200" dirty="0"/>
                    </a:p>
                  </a:txBody>
                  <a:tcPr/>
                </a:tc>
                <a:tc>
                  <a:txBody>
                    <a:bodyPr/>
                    <a:lstStyle/>
                    <a:p>
                      <a:r>
                        <a:rPr lang="en-US" altLang="zh-CN" sz="2200" dirty="0"/>
                        <a:t>26</a:t>
                      </a:r>
                      <a:endParaRPr lang="zh-CN" altLang="en-US" sz="2200" dirty="0"/>
                    </a:p>
                  </a:txBody>
                  <a:tcPr/>
                </a:tc>
                <a:tc>
                  <a:txBody>
                    <a:bodyPr/>
                    <a:lstStyle/>
                    <a:p>
                      <a:r>
                        <a:rPr lang="en-US" altLang="zh-CN" sz="2200" dirty="0"/>
                        <a:t>Y</a:t>
                      </a:r>
                      <a:endParaRPr lang="zh-CN" altLang="en-US" sz="2200" dirty="0"/>
                    </a:p>
                  </a:txBody>
                  <a:tcPr/>
                </a:tc>
                <a:tc>
                  <a:txBody>
                    <a:bodyPr/>
                    <a:lstStyle/>
                    <a:p>
                      <a:r>
                        <a:rPr lang="zh-CN" altLang="en-US" sz="2200" dirty="0"/>
                        <a:t>中</a:t>
                      </a:r>
                    </a:p>
                  </a:txBody>
                  <a:tcPr/>
                </a:tc>
                <a:tc>
                  <a:txBody>
                    <a:bodyPr/>
                    <a:lstStyle/>
                    <a:p>
                      <a:r>
                        <a:rPr lang="zh-CN" altLang="en-US" sz="2200" dirty="0"/>
                        <a:t>公务员</a:t>
                      </a:r>
                    </a:p>
                  </a:txBody>
                  <a:tcPr/>
                </a:tc>
                <a:extLst>
                  <a:ext uri="{0D108BD9-81ED-4DB2-BD59-A6C34878D82A}">
                    <a16:rowId xmlns:a16="http://schemas.microsoft.com/office/drawing/2014/main" xmlns="" val="10002"/>
                  </a:ext>
                </a:extLst>
              </a:tr>
              <a:tr h="360040">
                <a:tc>
                  <a:txBody>
                    <a:bodyPr/>
                    <a:lstStyle/>
                    <a:p>
                      <a:r>
                        <a:rPr lang="zh-CN" altLang="en-US" sz="2200" dirty="0"/>
                        <a:t>帅哥</a:t>
                      </a:r>
                      <a:r>
                        <a:rPr lang="en-US" altLang="zh-CN" sz="2200" dirty="0"/>
                        <a:t>3</a:t>
                      </a:r>
                      <a:endParaRPr lang="zh-CN" altLang="en-US" sz="2200" dirty="0"/>
                    </a:p>
                  </a:txBody>
                  <a:tcPr/>
                </a:tc>
                <a:tc>
                  <a:txBody>
                    <a:bodyPr/>
                    <a:lstStyle/>
                    <a:p>
                      <a:r>
                        <a:rPr lang="en-US" altLang="zh-CN" sz="2200" dirty="0"/>
                        <a:t>35</a:t>
                      </a:r>
                      <a:endParaRPr lang="zh-CN" altLang="en-US" sz="2200" dirty="0"/>
                    </a:p>
                  </a:txBody>
                  <a:tcPr/>
                </a:tc>
                <a:tc>
                  <a:txBody>
                    <a:bodyPr/>
                    <a:lstStyle/>
                    <a:p>
                      <a:r>
                        <a:rPr lang="en-US" altLang="zh-CN" sz="2200" dirty="0"/>
                        <a:t>N</a:t>
                      </a:r>
                      <a:endParaRPr lang="zh-CN" altLang="en-US" sz="2200" dirty="0"/>
                    </a:p>
                  </a:txBody>
                  <a:tcPr/>
                </a:tc>
                <a:tc>
                  <a:txBody>
                    <a:bodyPr/>
                    <a:lstStyle/>
                    <a:p>
                      <a:r>
                        <a:rPr lang="zh-CN" altLang="en-US" sz="2200" dirty="0"/>
                        <a:t>高</a:t>
                      </a:r>
                    </a:p>
                  </a:txBody>
                  <a:tcPr/>
                </a:tc>
                <a:tc>
                  <a:txBody>
                    <a:bodyPr/>
                    <a:lstStyle/>
                    <a:p>
                      <a:r>
                        <a:rPr lang="zh-CN" altLang="en-US" sz="2200" dirty="0"/>
                        <a:t>医生</a:t>
                      </a:r>
                    </a:p>
                  </a:txBody>
                  <a:tcPr/>
                </a:tc>
                <a:extLst>
                  <a:ext uri="{0D108BD9-81ED-4DB2-BD59-A6C34878D82A}">
                    <a16:rowId xmlns:a16="http://schemas.microsoft.com/office/drawing/2014/main" xmlns="" val="10003"/>
                  </a:ext>
                </a:extLst>
              </a:tr>
              <a:tr h="453249">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extLst>
                  <a:ext uri="{0D108BD9-81ED-4DB2-BD59-A6C34878D82A}">
                    <a16:rowId xmlns:a16="http://schemas.microsoft.com/office/drawing/2014/main" xmlns="" val="10004"/>
                  </a:ext>
                </a:extLst>
              </a:tr>
            </a:tbl>
          </a:graphicData>
        </a:graphic>
      </p:graphicFrame>
      <p:graphicFrame>
        <p:nvGraphicFramePr>
          <p:cNvPr id="12" name="表格 11">
            <a:extLst>
              <a:ext uri="{FF2B5EF4-FFF2-40B4-BE49-F238E27FC236}">
                <a16:creationId xmlns:a16="http://schemas.microsoft.com/office/drawing/2014/main" xmlns="" id="{3CB279EB-A0B3-4EF2-B140-94BA27AFDC14}"/>
              </a:ext>
            </a:extLst>
          </p:cNvPr>
          <p:cNvGraphicFramePr>
            <a:graphicFrameLocks noGrp="1"/>
          </p:cNvGraphicFramePr>
          <p:nvPr>
            <p:extLst>
              <p:ext uri="{D42A27DB-BD31-4B8C-83A1-F6EECF244321}">
                <p14:modId xmlns:p14="http://schemas.microsoft.com/office/powerpoint/2010/main" val="3591602428"/>
              </p:ext>
            </p:extLst>
          </p:nvPr>
        </p:nvGraphicFramePr>
        <p:xfrm>
          <a:off x="7668344" y="2067694"/>
          <a:ext cx="1080120" cy="2176115"/>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xmlns="" val="20000"/>
                    </a:ext>
                  </a:extLst>
                </a:gridCol>
              </a:tblGrid>
              <a:tr h="435223">
                <a:tc>
                  <a:txBody>
                    <a:bodyPr/>
                    <a:lstStyle/>
                    <a:p>
                      <a:r>
                        <a:rPr lang="zh-CN" altLang="en-US" sz="2000" dirty="0">
                          <a:solidFill>
                            <a:schemeClr val="tx1"/>
                          </a:solidFill>
                        </a:rPr>
                        <a:t>见面否</a:t>
                      </a:r>
                    </a:p>
                  </a:txBody>
                  <a:tcPr>
                    <a:solidFill>
                      <a:schemeClr val="accent4">
                        <a:lumMod val="60000"/>
                        <a:lumOff val="40000"/>
                      </a:schemeClr>
                    </a:solidFill>
                  </a:tcPr>
                </a:tc>
                <a:extLst>
                  <a:ext uri="{0D108BD9-81ED-4DB2-BD59-A6C34878D82A}">
                    <a16:rowId xmlns:a16="http://schemas.microsoft.com/office/drawing/2014/main" xmlns="" val="10000"/>
                  </a:ext>
                </a:extLst>
              </a:tr>
              <a:tr h="435223">
                <a:tc>
                  <a:txBody>
                    <a:bodyPr/>
                    <a:lstStyle/>
                    <a:p>
                      <a:r>
                        <a:rPr lang="en-US" altLang="zh-CN" sz="2000" dirty="0"/>
                        <a:t>N</a:t>
                      </a:r>
                      <a:endParaRPr lang="zh-CN" altLang="en-US" sz="2000" dirty="0"/>
                    </a:p>
                  </a:txBody>
                  <a:tcPr>
                    <a:solidFill>
                      <a:schemeClr val="accent4">
                        <a:lumMod val="60000"/>
                        <a:lumOff val="40000"/>
                      </a:schemeClr>
                    </a:solidFill>
                  </a:tcPr>
                </a:tc>
                <a:extLst>
                  <a:ext uri="{0D108BD9-81ED-4DB2-BD59-A6C34878D82A}">
                    <a16:rowId xmlns:a16="http://schemas.microsoft.com/office/drawing/2014/main" xmlns="" val="10001"/>
                  </a:ext>
                </a:extLst>
              </a:tr>
              <a:tr h="435223">
                <a:tc>
                  <a:txBody>
                    <a:bodyPr/>
                    <a:lstStyle/>
                    <a:p>
                      <a:r>
                        <a:rPr lang="en-US" altLang="zh-CN" sz="2000" dirty="0"/>
                        <a:t>Y</a:t>
                      </a:r>
                      <a:endParaRPr lang="zh-CN" altLang="en-US" sz="2000" dirty="0"/>
                    </a:p>
                  </a:txBody>
                  <a:tcPr>
                    <a:solidFill>
                      <a:schemeClr val="accent4">
                        <a:lumMod val="60000"/>
                        <a:lumOff val="40000"/>
                      </a:schemeClr>
                    </a:solidFill>
                  </a:tcPr>
                </a:tc>
                <a:extLst>
                  <a:ext uri="{0D108BD9-81ED-4DB2-BD59-A6C34878D82A}">
                    <a16:rowId xmlns:a16="http://schemas.microsoft.com/office/drawing/2014/main" xmlns="" val="10002"/>
                  </a:ext>
                </a:extLst>
              </a:tr>
              <a:tr h="435223">
                <a:tc>
                  <a:txBody>
                    <a:bodyPr/>
                    <a:lstStyle/>
                    <a:p>
                      <a:r>
                        <a:rPr lang="en-US" altLang="zh-CN" sz="2000" dirty="0"/>
                        <a:t>N</a:t>
                      </a:r>
                      <a:endParaRPr lang="zh-CN" altLang="en-US" sz="2000" dirty="0"/>
                    </a:p>
                  </a:txBody>
                  <a:tcPr>
                    <a:solidFill>
                      <a:schemeClr val="accent4">
                        <a:lumMod val="60000"/>
                        <a:lumOff val="40000"/>
                      </a:schemeClr>
                    </a:solidFill>
                  </a:tcPr>
                </a:tc>
                <a:extLst>
                  <a:ext uri="{0D108BD9-81ED-4DB2-BD59-A6C34878D82A}">
                    <a16:rowId xmlns:a16="http://schemas.microsoft.com/office/drawing/2014/main" xmlns="" val="10003"/>
                  </a:ext>
                </a:extLst>
              </a:tr>
              <a:tr h="435223">
                <a:tc>
                  <a:txBody>
                    <a:bodyPr/>
                    <a:lstStyle/>
                    <a:p>
                      <a:r>
                        <a:rPr lang="en-US" altLang="zh-CN" sz="2000" dirty="0"/>
                        <a:t>…</a:t>
                      </a:r>
                      <a:endParaRPr lang="zh-CN" altLang="en-US" sz="2000" dirty="0"/>
                    </a:p>
                  </a:txBody>
                  <a:tcPr>
                    <a:solidFill>
                      <a:schemeClr val="accent4">
                        <a:lumMod val="60000"/>
                        <a:lumOff val="40000"/>
                      </a:schemeClr>
                    </a:solidFill>
                  </a:tcPr>
                </a:tc>
                <a:extLst>
                  <a:ext uri="{0D108BD9-81ED-4DB2-BD59-A6C34878D82A}">
                    <a16:rowId xmlns:a16="http://schemas.microsoft.com/office/drawing/2014/main" xmlns="" val="10004"/>
                  </a:ext>
                </a:extLst>
              </a:tr>
            </a:tbl>
          </a:graphicData>
        </a:graphic>
      </p:graphicFrame>
      <p:sp>
        <p:nvSpPr>
          <p:cNvPr id="16" name="内容占位符 2">
            <a:extLst>
              <a:ext uri="{FF2B5EF4-FFF2-40B4-BE49-F238E27FC236}">
                <a16:creationId xmlns:a16="http://schemas.microsoft.com/office/drawing/2014/main" xmlns="" id="{90F67372-8A82-4B4E-AE77-4FBA0FEB7330}"/>
              </a:ext>
            </a:extLst>
          </p:cNvPr>
          <p:cNvSpPr txBox="1">
            <a:spLocks/>
          </p:cNvSpPr>
          <p:nvPr/>
        </p:nvSpPr>
        <p:spPr bwMode="auto">
          <a:xfrm>
            <a:off x="1763688" y="843558"/>
            <a:ext cx="7344816"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spcBef>
                <a:spcPts val="1800"/>
              </a:spcBef>
              <a:buFont typeface="Wingdings" pitchFamily="2" charset="2"/>
              <a:buChar char="l"/>
            </a:pPr>
            <a:r>
              <a:rPr lang="zh-CN" altLang="en-US" sz="2200" dirty="0">
                <a:latin typeface="微软雅黑 Light" panose="020B0502040204020203" pitchFamily="34" charset="-122"/>
                <a:ea typeface="微软雅黑 Light" panose="020B0502040204020203" pitchFamily="34" charset="-122"/>
              </a:rPr>
              <a:t>以上的判断过程，可以看成是对具有如下</a:t>
            </a:r>
            <a:r>
              <a:rPr lang="en-US" altLang="zh-CN" sz="2200" dirty="0">
                <a:latin typeface="微软雅黑 Light" panose="020B0502040204020203" pitchFamily="34" charset="-122"/>
                <a:ea typeface="微软雅黑 Light" panose="020B0502040204020203" pitchFamily="34" charset="-122"/>
              </a:rPr>
              <a:t>4</a:t>
            </a:r>
            <a:r>
              <a:rPr lang="zh-CN" altLang="en-US" sz="2200" dirty="0">
                <a:latin typeface="微软雅黑 Light" panose="020B0502040204020203" pitchFamily="34" charset="-122"/>
                <a:ea typeface="微软雅黑 Light" panose="020B0502040204020203" pitchFamily="34" charset="-122"/>
              </a:rPr>
              <a:t>个属性的帅哥进行了一个判断或者分类</a:t>
            </a:r>
          </a:p>
        </p:txBody>
      </p:sp>
      <p:sp>
        <p:nvSpPr>
          <p:cNvPr id="2" name="标题 1">
            <a:extLst>
              <a:ext uri="{FF2B5EF4-FFF2-40B4-BE49-F238E27FC236}">
                <a16:creationId xmlns:a16="http://schemas.microsoft.com/office/drawing/2014/main" xmlns="" id="{593D9574-A25C-2719-E58A-287A8ECA61F6}"/>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lang="en-US" altLang="zh-CN" sz="2400" b="1">
                <a:latin typeface="+mj-ea"/>
              </a:rPr>
              <a:t>3.1  </a:t>
            </a:r>
            <a:r>
              <a:rPr lang="zh-CN" altLang="en-US" sz="2400" b="1">
                <a:latin typeface="+mj-ea"/>
              </a:rPr>
              <a:t>分类概述</a:t>
            </a:r>
            <a:endParaRPr lang="zh-CN" altLang="en-US" sz="2400" b="1" dirty="0">
              <a:latin typeface="+mj-ea"/>
            </a:endParaRPr>
          </a:p>
        </p:txBody>
      </p:sp>
    </p:spTree>
    <p:extLst>
      <p:ext uri="{BB962C8B-B14F-4D97-AF65-F5344CB8AC3E}">
        <p14:creationId xmlns:p14="http://schemas.microsoft.com/office/powerpoint/2010/main" val="307359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1691680" y="771550"/>
            <a:ext cx="7272808" cy="1152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spcBef>
                <a:spcPts val="1800"/>
              </a:spcBef>
              <a:buFont typeface="Wingdings" pitchFamily="2" charset="2"/>
              <a:buChar char="l"/>
            </a:pPr>
            <a:r>
              <a:rPr lang="zh-CN" altLang="en-US" sz="2400" dirty="0">
                <a:latin typeface="微软雅黑 Light" panose="020B0502040204020203" pitchFamily="34" charset="-122"/>
                <a:ea typeface="微软雅黑 Light" panose="020B0502040204020203" pitchFamily="34" charset="-122"/>
              </a:rPr>
              <a:t>以上的判断过程，就是下表的结构化数据进行一个分类：</a:t>
            </a:r>
          </a:p>
        </p:txBody>
      </p:sp>
      <p:sp>
        <p:nvSpPr>
          <p:cNvPr id="14" name="左大括号 13"/>
          <p:cNvSpPr/>
          <p:nvPr/>
        </p:nvSpPr>
        <p:spPr>
          <a:xfrm rot="16200000">
            <a:off x="5184068" y="2407603"/>
            <a:ext cx="504056" cy="4320480"/>
          </a:xfrm>
          <a:prstGeom prst="leftBrace">
            <a:avLst/>
          </a:prstGeom>
          <a:ln w="31750">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大括号 14"/>
          <p:cNvSpPr/>
          <p:nvPr/>
        </p:nvSpPr>
        <p:spPr>
          <a:xfrm rot="16200000">
            <a:off x="8038039" y="3983409"/>
            <a:ext cx="337074" cy="1083775"/>
          </a:xfrm>
          <a:prstGeom prst="leftBrace">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3" name="表格 12"/>
          <p:cNvGraphicFramePr>
            <a:graphicFrameLocks noGrp="1"/>
          </p:cNvGraphicFramePr>
          <p:nvPr>
            <p:extLst>
              <p:ext uri="{D42A27DB-BD31-4B8C-83A1-F6EECF244321}">
                <p14:modId xmlns:p14="http://schemas.microsoft.com/office/powerpoint/2010/main" val="779722509"/>
              </p:ext>
            </p:extLst>
          </p:nvPr>
        </p:nvGraphicFramePr>
        <p:xfrm>
          <a:off x="2123728" y="2067694"/>
          <a:ext cx="5472607" cy="2176113"/>
        </p:xfrm>
        <a:graphic>
          <a:graphicData uri="http://schemas.openxmlformats.org/drawingml/2006/table">
            <a:tbl>
              <a:tblPr firstRow="1" bandRow="1">
                <a:tableStyleId>{5940675A-B579-460E-94D1-54222C63F5DA}</a:tableStyleId>
              </a:tblPr>
              <a:tblGrid>
                <a:gridCol w="1094521">
                  <a:extLst>
                    <a:ext uri="{9D8B030D-6E8A-4147-A177-3AD203B41FA5}">
                      <a16:colId xmlns:a16="http://schemas.microsoft.com/office/drawing/2014/main" xmlns="" val="20000"/>
                    </a:ext>
                  </a:extLst>
                </a:gridCol>
                <a:gridCol w="1094521">
                  <a:extLst>
                    <a:ext uri="{9D8B030D-6E8A-4147-A177-3AD203B41FA5}">
                      <a16:colId xmlns:a16="http://schemas.microsoft.com/office/drawing/2014/main" xmlns="" val="20001"/>
                    </a:ext>
                  </a:extLst>
                </a:gridCol>
                <a:gridCol w="878935">
                  <a:extLst>
                    <a:ext uri="{9D8B030D-6E8A-4147-A177-3AD203B41FA5}">
                      <a16:colId xmlns:a16="http://schemas.microsoft.com/office/drawing/2014/main" xmlns="" val="20002"/>
                    </a:ext>
                  </a:extLst>
                </a:gridCol>
                <a:gridCol w="995020">
                  <a:extLst>
                    <a:ext uri="{9D8B030D-6E8A-4147-A177-3AD203B41FA5}">
                      <a16:colId xmlns:a16="http://schemas.microsoft.com/office/drawing/2014/main" xmlns="" val="20003"/>
                    </a:ext>
                  </a:extLst>
                </a:gridCol>
                <a:gridCol w="1409610">
                  <a:extLst>
                    <a:ext uri="{9D8B030D-6E8A-4147-A177-3AD203B41FA5}">
                      <a16:colId xmlns:a16="http://schemas.microsoft.com/office/drawing/2014/main" xmlns="" val="20004"/>
                    </a:ext>
                  </a:extLst>
                </a:gridCol>
              </a:tblGrid>
              <a:tr h="432048">
                <a:tc>
                  <a:txBody>
                    <a:bodyPr/>
                    <a:lstStyle/>
                    <a:p>
                      <a:r>
                        <a:rPr lang="zh-CN" altLang="en-US" sz="2200" dirty="0"/>
                        <a:t>编号</a:t>
                      </a:r>
                      <a:endParaRPr lang="zh-CN" altLang="en-US" sz="2200" dirty="0">
                        <a:solidFill>
                          <a:schemeClr val="tx1"/>
                        </a:solidFill>
                      </a:endParaRPr>
                    </a:p>
                  </a:txBody>
                  <a:tcPr/>
                </a:tc>
                <a:tc>
                  <a:txBody>
                    <a:bodyPr/>
                    <a:lstStyle/>
                    <a:p>
                      <a:r>
                        <a:rPr lang="zh-CN" altLang="en-US" sz="2200" dirty="0"/>
                        <a:t>年龄</a:t>
                      </a:r>
                      <a:endParaRPr lang="zh-CN" altLang="en-US" sz="2200" dirty="0">
                        <a:solidFill>
                          <a:schemeClr val="tx1"/>
                        </a:solidFill>
                      </a:endParaRPr>
                    </a:p>
                  </a:txBody>
                  <a:tcPr/>
                </a:tc>
                <a:tc>
                  <a:txBody>
                    <a:bodyPr/>
                    <a:lstStyle/>
                    <a:p>
                      <a:r>
                        <a:rPr lang="zh-CN" altLang="en-US" sz="2200" dirty="0"/>
                        <a:t>帅否</a:t>
                      </a:r>
                      <a:endParaRPr lang="zh-CN" altLang="en-US" sz="2200" dirty="0">
                        <a:solidFill>
                          <a:schemeClr val="tx1"/>
                        </a:solidFill>
                      </a:endParaRPr>
                    </a:p>
                  </a:txBody>
                  <a:tcPr/>
                </a:tc>
                <a:tc>
                  <a:txBody>
                    <a:bodyPr/>
                    <a:lstStyle/>
                    <a:p>
                      <a:r>
                        <a:rPr lang="zh-CN" altLang="en-US" sz="2200" dirty="0"/>
                        <a:t>收入</a:t>
                      </a:r>
                      <a:endParaRPr lang="zh-CN" altLang="en-US" sz="2200" dirty="0">
                        <a:solidFill>
                          <a:schemeClr val="tx1"/>
                        </a:solidFill>
                      </a:endParaRPr>
                    </a:p>
                  </a:txBody>
                  <a:tcPr/>
                </a:tc>
                <a:tc>
                  <a:txBody>
                    <a:bodyPr/>
                    <a:lstStyle/>
                    <a:p>
                      <a:r>
                        <a:rPr lang="zh-CN" altLang="en-US" sz="2200" dirty="0"/>
                        <a:t>职业</a:t>
                      </a:r>
                      <a:endParaRPr lang="zh-CN" altLang="en-US" sz="2200" dirty="0">
                        <a:solidFill>
                          <a:schemeClr val="tx1"/>
                        </a:solidFill>
                      </a:endParaRPr>
                    </a:p>
                  </a:txBody>
                  <a:tcPr/>
                </a:tc>
                <a:extLst>
                  <a:ext uri="{0D108BD9-81ED-4DB2-BD59-A6C34878D82A}">
                    <a16:rowId xmlns:a16="http://schemas.microsoft.com/office/drawing/2014/main" xmlns="" val="10000"/>
                  </a:ext>
                </a:extLst>
              </a:tr>
              <a:tr h="432048">
                <a:tc>
                  <a:txBody>
                    <a:bodyPr/>
                    <a:lstStyle/>
                    <a:p>
                      <a:r>
                        <a:rPr lang="zh-CN" altLang="en-US" sz="2200" dirty="0"/>
                        <a:t>帅哥</a:t>
                      </a:r>
                      <a:r>
                        <a:rPr lang="en-US" altLang="zh-CN" sz="2200" dirty="0"/>
                        <a:t>1</a:t>
                      </a:r>
                      <a:endParaRPr lang="zh-CN" altLang="en-US" sz="2200" dirty="0"/>
                    </a:p>
                  </a:txBody>
                  <a:tcPr/>
                </a:tc>
                <a:tc>
                  <a:txBody>
                    <a:bodyPr/>
                    <a:lstStyle/>
                    <a:p>
                      <a:r>
                        <a:rPr lang="en-US" altLang="zh-CN" sz="2200" dirty="0"/>
                        <a:t>23</a:t>
                      </a:r>
                      <a:endParaRPr lang="zh-CN" altLang="en-US" sz="2200" dirty="0"/>
                    </a:p>
                  </a:txBody>
                  <a:tcPr/>
                </a:tc>
                <a:tc>
                  <a:txBody>
                    <a:bodyPr/>
                    <a:lstStyle/>
                    <a:p>
                      <a:r>
                        <a:rPr lang="en-US" altLang="zh-CN" sz="2200" dirty="0"/>
                        <a:t>Y</a:t>
                      </a:r>
                      <a:endParaRPr lang="zh-CN" altLang="en-US" sz="2200" dirty="0"/>
                    </a:p>
                  </a:txBody>
                  <a:tcPr/>
                </a:tc>
                <a:tc>
                  <a:txBody>
                    <a:bodyPr/>
                    <a:lstStyle/>
                    <a:p>
                      <a:r>
                        <a:rPr lang="zh-CN" altLang="en-US" sz="2200" dirty="0"/>
                        <a:t>高</a:t>
                      </a:r>
                    </a:p>
                  </a:txBody>
                  <a:tcPr/>
                </a:tc>
                <a:tc>
                  <a:txBody>
                    <a:bodyPr/>
                    <a:lstStyle/>
                    <a:p>
                      <a:r>
                        <a:rPr lang="zh-CN" altLang="en-US" sz="2200" dirty="0"/>
                        <a:t>程序员</a:t>
                      </a:r>
                    </a:p>
                  </a:txBody>
                  <a:tcPr/>
                </a:tc>
                <a:extLst>
                  <a:ext uri="{0D108BD9-81ED-4DB2-BD59-A6C34878D82A}">
                    <a16:rowId xmlns:a16="http://schemas.microsoft.com/office/drawing/2014/main" xmlns="" val="10001"/>
                  </a:ext>
                </a:extLst>
              </a:tr>
              <a:tr h="432048">
                <a:tc>
                  <a:txBody>
                    <a:bodyPr/>
                    <a:lstStyle/>
                    <a:p>
                      <a:r>
                        <a:rPr lang="zh-CN" altLang="en-US" sz="2200" dirty="0"/>
                        <a:t>帅哥</a:t>
                      </a:r>
                      <a:r>
                        <a:rPr lang="en-US" altLang="zh-CN" sz="2200" dirty="0"/>
                        <a:t>2</a:t>
                      </a:r>
                      <a:endParaRPr lang="zh-CN" altLang="en-US" sz="2200" dirty="0"/>
                    </a:p>
                  </a:txBody>
                  <a:tcPr/>
                </a:tc>
                <a:tc>
                  <a:txBody>
                    <a:bodyPr/>
                    <a:lstStyle/>
                    <a:p>
                      <a:r>
                        <a:rPr lang="en-US" altLang="zh-CN" sz="2200" dirty="0"/>
                        <a:t>26</a:t>
                      </a:r>
                      <a:endParaRPr lang="zh-CN" altLang="en-US" sz="2200" dirty="0"/>
                    </a:p>
                  </a:txBody>
                  <a:tcPr/>
                </a:tc>
                <a:tc>
                  <a:txBody>
                    <a:bodyPr/>
                    <a:lstStyle/>
                    <a:p>
                      <a:r>
                        <a:rPr lang="en-US" altLang="zh-CN" sz="2200" dirty="0"/>
                        <a:t>Y</a:t>
                      </a:r>
                      <a:endParaRPr lang="zh-CN" altLang="en-US" sz="2200" dirty="0"/>
                    </a:p>
                  </a:txBody>
                  <a:tcPr/>
                </a:tc>
                <a:tc>
                  <a:txBody>
                    <a:bodyPr/>
                    <a:lstStyle/>
                    <a:p>
                      <a:r>
                        <a:rPr lang="zh-CN" altLang="en-US" sz="2200" dirty="0"/>
                        <a:t>中</a:t>
                      </a:r>
                    </a:p>
                  </a:txBody>
                  <a:tcPr/>
                </a:tc>
                <a:tc>
                  <a:txBody>
                    <a:bodyPr/>
                    <a:lstStyle/>
                    <a:p>
                      <a:r>
                        <a:rPr lang="zh-CN" altLang="en-US" sz="2200" dirty="0"/>
                        <a:t>公务员</a:t>
                      </a:r>
                    </a:p>
                  </a:txBody>
                  <a:tcPr/>
                </a:tc>
                <a:extLst>
                  <a:ext uri="{0D108BD9-81ED-4DB2-BD59-A6C34878D82A}">
                    <a16:rowId xmlns:a16="http://schemas.microsoft.com/office/drawing/2014/main" xmlns="" val="10002"/>
                  </a:ext>
                </a:extLst>
              </a:tr>
              <a:tr h="360040">
                <a:tc>
                  <a:txBody>
                    <a:bodyPr/>
                    <a:lstStyle/>
                    <a:p>
                      <a:r>
                        <a:rPr lang="zh-CN" altLang="en-US" sz="2200" dirty="0"/>
                        <a:t>帅哥</a:t>
                      </a:r>
                      <a:r>
                        <a:rPr lang="en-US" altLang="zh-CN" sz="2200" dirty="0"/>
                        <a:t>3</a:t>
                      </a:r>
                      <a:endParaRPr lang="zh-CN" altLang="en-US" sz="2200" dirty="0"/>
                    </a:p>
                  </a:txBody>
                  <a:tcPr/>
                </a:tc>
                <a:tc>
                  <a:txBody>
                    <a:bodyPr/>
                    <a:lstStyle/>
                    <a:p>
                      <a:r>
                        <a:rPr lang="en-US" altLang="zh-CN" sz="2200" dirty="0"/>
                        <a:t>35</a:t>
                      </a:r>
                      <a:endParaRPr lang="zh-CN" altLang="en-US" sz="2200" dirty="0"/>
                    </a:p>
                  </a:txBody>
                  <a:tcPr/>
                </a:tc>
                <a:tc>
                  <a:txBody>
                    <a:bodyPr/>
                    <a:lstStyle/>
                    <a:p>
                      <a:r>
                        <a:rPr lang="en-US" altLang="zh-CN" sz="2200" dirty="0"/>
                        <a:t>N</a:t>
                      </a:r>
                      <a:endParaRPr lang="zh-CN" altLang="en-US" sz="2200" dirty="0"/>
                    </a:p>
                  </a:txBody>
                  <a:tcPr/>
                </a:tc>
                <a:tc>
                  <a:txBody>
                    <a:bodyPr/>
                    <a:lstStyle/>
                    <a:p>
                      <a:r>
                        <a:rPr lang="zh-CN" altLang="en-US" sz="2200" dirty="0"/>
                        <a:t>高</a:t>
                      </a:r>
                    </a:p>
                  </a:txBody>
                  <a:tcPr/>
                </a:tc>
                <a:tc>
                  <a:txBody>
                    <a:bodyPr/>
                    <a:lstStyle/>
                    <a:p>
                      <a:r>
                        <a:rPr lang="zh-CN" altLang="en-US" sz="2200" dirty="0"/>
                        <a:t>医生</a:t>
                      </a:r>
                    </a:p>
                  </a:txBody>
                  <a:tcPr/>
                </a:tc>
                <a:extLst>
                  <a:ext uri="{0D108BD9-81ED-4DB2-BD59-A6C34878D82A}">
                    <a16:rowId xmlns:a16="http://schemas.microsoft.com/office/drawing/2014/main" xmlns="" val="10003"/>
                  </a:ext>
                </a:extLst>
              </a:tr>
              <a:tr h="453249">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tc>
                  <a:txBody>
                    <a:bodyPr/>
                    <a:lstStyle/>
                    <a:p>
                      <a:r>
                        <a:rPr lang="en-US" altLang="zh-CN" sz="2200" dirty="0"/>
                        <a:t>...</a:t>
                      </a:r>
                      <a:endParaRPr lang="zh-CN" altLang="en-US" sz="2200" dirty="0"/>
                    </a:p>
                  </a:txBody>
                  <a:tcPr/>
                </a:tc>
                <a:extLst>
                  <a:ext uri="{0D108BD9-81ED-4DB2-BD59-A6C34878D82A}">
                    <a16:rowId xmlns:a16="http://schemas.microsoft.com/office/drawing/2014/main" xmlns="" val="10004"/>
                  </a:ext>
                </a:extLst>
              </a:tr>
            </a:tbl>
          </a:graphicData>
        </a:graphic>
      </p:graphicFrame>
      <p:graphicFrame>
        <p:nvGraphicFramePr>
          <p:cNvPr id="16" name="表格 15">
            <a:extLst>
              <a:ext uri="{FF2B5EF4-FFF2-40B4-BE49-F238E27FC236}">
                <a16:creationId xmlns:a16="http://schemas.microsoft.com/office/drawing/2014/main" xmlns="" id="{3CB279EB-A0B3-4EF2-B140-94BA27AFDC14}"/>
              </a:ext>
            </a:extLst>
          </p:cNvPr>
          <p:cNvGraphicFramePr>
            <a:graphicFrameLocks noGrp="1"/>
          </p:cNvGraphicFramePr>
          <p:nvPr>
            <p:extLst>
              <p:ext uri="{D42A27DB-BD31-4B8C-83A1-F6EECF244321}">
                <p14:modId xmlns:p14="http://schemas.microsoft.com/office/powerpoint/2010/main" val="2337024042"/>
              </p:ext>
            </p:extLst>
          </p:nvPr>
        </p:nvGraphicFramePr>
        <p:xfrm>
          <a:off x="7668344" y="2067694"/>
          <a:ext cx="1080120" cy="2176115"/>
        </p:xfrm>
        <a:graphic>
          <a:graphicData uri="http://schemas.openxmlformats.org/drawingml/2006/table">
            <a:tbl>
              <a:tblPr firstRow="1" bandRow="1">
                <a:tableStyleId>{5C22544A-7EE6-4342-B048-85BDC9FD1C3A}</a:tableStyleId>
              </a:tblPr>
              <a:tblGrid>
                <a:gridCol w="1080120">
                  <a:extLst>
                    <a:ext uri="{9D8B030D-6E8A-4147-A177-3AD203B41FA5}">
                      <a16:colId xmlns:a16="http://schemas.microsoft.com/office/drawing/2014/main" xmlns="" val="20000"/>
                    </a:ext>
                  </a:extLst>
                </a:gridCol>
              </a:tblGrid>
              <a:tr h="435223">
                <a:tc>
                  <a:txBody>
                    <a:bodyPr/>
                    <a:lstStyle/>
                    <a:p>
                      <a:r>
                        <a:rPr lang="zh-CN" altLang="en-US" sz="2000" dirty="0">
                          <a:solidFill>
                            <a:schemeClr val="tx1"/>
                          </a:solidFill>
                        </a:rPr>
                        <a:t>见面否</a:t>
                      </a:r>
                    </a:p>
                  </a:txBody>
                  <a:tcPr>
                    <a:solidFill>
                      <a:schemeClr val="accent4">
                        <a:lumMod val="60000"/>
                        <a:lumOff val="40000"/>
                      </a:schemeClr>
                    </a:solidFill>
                  </a:tcPr>
                </a:tc>
                <a:extLst>
                  <a:ext uri="{0D108BD9-81ED-4DB2-BD59-A6C34878D82A}">
                    <a16:rowId xmlns:a16="http://schemas.microsoft.com/office/drawing/2014/main" xmlns="" val="10000"/>
                  </a:ext>
                </a:extLst>
              </a:tr>
              <a:tr h="435223">
                <a:tc>
                  <a:txBody>
                    <a:bodyPr/>
                    <a:lstStyle/>
                    <a:p>
                      <a:r>
                        <a:rPr lang="en-US" altLang="zh-CN" sz="2000" dirty="0"/>
                        <a:t>N</a:t>
                      </a:r>
                      <a:endParaRPr lang="zh-CN" altLang="en-US" sz="2000" dirty="0"/>
                    </a:p>
                  </a:txBody>
                  <a:tcPr>
                    <a:solidFill>
                      <a:schemeClr val="accent4">
                        <a:lumMod val="60000"/>
                        <a:lumOff val="40000"/>
                      </a:schemeClr>
                    </a:solidFill>
                  </a:tcPr>
                </a:tc>
                <a:extLst>
                  <a:ext uri="{0D108BD9-81ED-4DB2-BD59-A6C34878D82A}">
                    <a16:rowId xmlns:a16="http://schemas.microsoft.com/office/drawing/2014/main" xmlns="" val="10001"/>
                  </a:ext>
                </a:extLst>
              </a:tr>
              <a:tr h="435223">
                <a:tc>
                  <a:txBody>
                    <a:bodyPr/>
                    <a:lstStyle/>
                    <a:p>
                      <a:r>
                        <a:rPr lang="en-US" altLang="zh-CN" sz="2000" dirty="0"/>
                        <a:t>Y</a:t>
                      </a:r>
                      <a:endParaRPr lang="zh-CN" altLang="en-US" sz="2000" dirty="0"/>
                    </a:p>
                  </a:txBody>
                  <a:tcPr>
                    <a:solidFill>
                      <a:schemeClr val="accent4">
                        <a:lumMod val="60000"/>
                        <a:lumOff val="40000"/>
                      </a:schemeClr>
                    </a:solidFill>
                  </a:tcPr>
                </a:tc>
                <a:extLst>
                  <a:ext uri="{0D108BD9-81ED-4DB2-BD59-A6C34878D82A}">
                    <a16:rowId xmlns:a16="http://schemas.microsoft.com/office/drawing/2014/main" xmlns="" val="10002"/>
                  </a:ext>
                </a:extLst>
              </a:tr>
              <a:tr h="435223">
                <a:tc>
                  <a:txBody>
                    <a:bodyPr/>
                    <a:lstStyle/>
                    <a:p>
                      <a:r>
                        <a:rPr lang="en-US" altLang="zh-CN" sz="2000" dirty="0"/>
                        <a:t>N</a:t>
                      </a:r>
                      <a:endParaRPr lang="zh-CN" altLang="en-US" sz="2000" dirty="0"/>
                    </a:p>
                  </a:txBody>
                  <a:tcPr>
                    <a:solidFill>
                      <a:schemeClr val="accent4">
                        <a:lumMod val="60000"/>
                        <a:lumOff val="40000"/>
                      </a:schemeClr>
                    </a:solidFill>
                  </a:tcPr>
                </a:tc>
                <a:extLst>
                  <a:ext uri="{0D108BD9-81ED-4DB2-BD59-A6C34878D82A}">
                    <a16:rowId xmlns:a16="http://schemas.microsoft.com/office/drawing/2014/main" xmlns="" val="10003"/>
                  </a:ext>
                </a:extLst>
              </a:tr>
              <a:tr h="435223">
                <a:tc>
                  <a:txBody>
                    <a:bodyPr/>
                    <a:lstStyle/>
                    <a:p>
                      <a:r>
                        <a:rPr lang="en-US" altLang="zh-CN" sz="2000" dirty="0"/>
                        <a:t>…</a:t>
                      </a:r>
                      <a:endParaRPr lang="zh-CN" altLang="en-US" sz="2000" dirty="0"/>
                    </a:p>
                  </a:txBody>
                  <a:tcPr>
                    <a:solidFill>
                      <a:schemeClr val="accent4">
                        <a:lumMod val="60000"/>
                        <a:lumOff val="40000"/>
                      </a:schemeClr>
                    </a:solidFill>
                  </a:tcPr>
                </a:tc>
                <a:extLst>
                  <a:ext uri="{0D108BD9-81ED-4DB2-BD59-A6C34878D82A}">
                    <a16:rowId xmlns:a16="http://schemas.microsoft.com/office/drawing/2014/main" xmlns="" val="10004"/>
                  </a:ext>
                </a:extLst>
              </a:tr>
            </a:tbl>
          </a:graphicData>
        </a:graphic>
      </p:graphicFrame>
      <p:sp>
        <p:nvSpPr>
          <p:cNvPr id="3" name="文本框 2">
            <a:extLst>
              <a:ext uri="{FF2B5EF4-FFF2-40B4-BE49-F238E27FC236}">
                <a16:creationId xmlns:a16="http://schemas.microsoft.com/office/drawing/2014/main" xmlns="" id="{E233BD69-AE25-4010-8A2F-240F38431BE8}"/>
              </a:ext>
            </a:extLst>
          </p:cNvPr>
          <p:cNvSpPr txBox="1"/>
          <p:nvPr/>
        </p:nvSpPr>
        <p:spPr>
          <a:xfrm>
            <a:off x="7641808" y="4749740"/>
            <a:ext cx="1224136" cy="369332"/>
          </a:xfrm>
          <a:prstGeom prst="rect">
            <a:avLst/>
          </a:prstGeom>
          <a:noFill/>
        </p:spPr>
        <p:txBody>
          <a:bodyPr wrap="square" rtlCol="0">
            <a:spAutoFit/>
          </a:bodyPr>
          <a:lstStyle/>
          <a:p>
            <a:r>
              <a:rPr lang="zh-CN" altLang="en-US" dirty="0"/>
              <a:t>输出变量</a:t>
            </a:r>
          </a:p>
        </p:txBody>
      </p:sp>
      <p:sp>
        <p:nvSpPr>
          <p:cNvPr id="17" name="文本框 16">
            <a:extLst>
              <a:ext uri="{FF2B5EF4-FFF2-40B4-BE49-F238E27FC236}">
                <a16:creationId xmlns:a16="http://schemas.microsoft.com/office/drawing/2014/main" xmlns="" id="{85D2BDF6-FED5-436B-A28A-CA8371CE2E89}"/>
              </a:ext>
            </a:extLst>
          </p:cNvPr>
          <p:cNvSpPr txBox="1"/>
          <p:nvPr/>
        </p:nvSpPr>
        <p:spPr>
          <a:xfrm>
            <a:off x="4860032" y="4731990"/>
            <a:ext cx="1224136" cy="369332"/>
          </a:xfrm>
          <a:prstGeom prst="rect">
            <a:avLst/>
          </a:prstGeom>
          <a:noFill/>
        </p:spPr>
        <p:txBody>
          <a:bodyPr wrap="square" rtlCol="0">
            <a:spAutoFit/>
          </a:bodyPr>
          <a:lstStyle/>
          <a:p>
            <a:r>
              <a:rPr lang="zh-CN" altLang="en-US" dirty="0"/>
              <a:t>输入变量</a:t>
            </a:r>
          </a:p>
        </p:txBody>
      </p:sp>
      <p:sp>
        <p:nvSpPr>
          <p:cNvPr id="2" name="标题 1">
            <a:extLst>
              <a:ext uri="{FF2B5EF4-FFF2-40B4-BE49-F238E27FC236}">
                <a16:creationId xmlns:a16="http://schemas.microsoft.com/office/drawing/2014/main" xmlns="" id="{9D00B096-AF25-09EE-AD14-06A7EF2F8BFC}"/>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lang="en-US" altLang="zh-CN" sz="2400" b="1">
                <a:latin typeface="+mj-ea"/>
              </a:rPr>
              <a:t>3.1  </a:t>
            </a:r>
            <a:r>
              <a:rPr lang="zh-CN" altLang="en-US" sz="2400" b="1">
                <a:latin typeface="+mj-ea"/>
              </a:rPr>
              <a:t>分类概述</a:t>
            </a:r>
            <a:endParaRPr lang="zh-CN" altLang="en-US" sz="2400" b="1" dirty="0">
              <a:latin typeface="+mj-ea"/>
            </a:endParaRPr>
          </a:p>
        </p:txBody>
      </p:sp>
    </p:spTree>
    <p:extLst>
      <p:ext uri="{BB962C8B-B14F-4D97-AF65-F5344CB8AC3E}">
        <p14:creationId xmlns:p14="http://schemas.microsoft.com/office/powerpoint/2010/main" val="155093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Group 49"/>
          <p:cNvGraphicFramePr>
            <a:graphicFrameLocks noGrp="1"/>
          </p:cNvGraphicFramePr>
          <p:nvPr>
            <p:extLst>
              <p:ext uri="{D42A27DB-BD31-4B8C-83A1-F6EECF244321}">
                <p14:modId xmlns:p14="http://schemas.microsoft.com/office/powerpoint/2010/main" val="2399018241"/>
              </p:ext>
            </p:extLst>
          </p:nvPr>
        </p:nvGraphicFramePr>
        <p:xfrm>
          <a:off x="1907704" y="1234058"/>
          <a:ext cx="2468167" cy="1409700"/>
        </p:xfrm>
        <a:graphic>
          <a:graphicData uri="http://schemas.openxmlformats.org/drawingml/2006/table">
            <a:tbl>
              <a:tblPr/>
              <a:tblGrid>
                <a:gridCol w="493453">
                  <a:extLst>
                    <a:ext uri="{9D8B030D-6E8A-4147-A177-3AD203B41FA5}">
                      <a16:colId xmlns:a16="http://schemas.microsoft.com/office/drawing/2014/main" xmlns="" val="20000"/>
                    </a:ext>
                  </a:extLst>
                </a:gridCol>
                <a:gridCol w="493453">
                  <a:extLst>
                    <a:ext uri="{9D8B030D-6E8A-4147-A177-3AD203B41FA5}">
                      <a16:colId xmlns:a16="http://schemas.microsoft.com/office/drawing/2014/main" xmlns="" val="20001"/>
                    </a:ext>
                  </a:extLst>
                </a:gridCol>
                <a:gridCol w="494355">
                  <a:extLst>
                    <a:ext uri="{9D8B030D-6E8A-4147-A177-3AD203B41FA5}">
                      <a16:colId xmlns:a16="http://schemas.microsoft.com/office/drawing/2014/main" xmlns="" val="20002"/>
                    </a:ext>
                  </a:extLst>
                </a:gridCol>
                <a:gridCol w="493453">
                  <a:extLst>
                    <a:ext uri="{9D8B030D-6E8A-4147-A177-3AD203B41FA5}">
                      <a16:colId xmlns:a16="http://schemas.microsoft.com/office/drawing/2014/main" xmlns="" val="20003"/>
                    </a:ext>
                  </a:extLst>
                </a:gridCol>
                <a:gridCol w="493453">
                  <a:extLst>
                    <a:ext uri="{9D8B030D-6E8A-4147-A177-3AD203B41FA5}">
                      <a16:colId xmlns:a16="http://schemas.microsoft.com/office/drawing/2014/main" xmlns="" val="20004"/>
                    </a:ext>
                  </a:extLst>
                </a:gridCol>
              </a:tblGrid>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TID</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类</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400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415</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14" name="Rectangle 51"/>
          <p:cNvSpPr>
            <a:spLocks noChangeArrowheads="1"/>
          </p:cNvSpPr>
          <p:nvPr/>
        </p:nvSpPr>
        <p:spPr bwMode="auto">
          <a:xfrm>
            <a:off x="5349601" y="1655953"/>
            <a:ext cx="1079897" cy="432197"/>
          </a:xfrm>
          <a:prstGeom prst="rect">
            <a:avLst/>
          </a:prstGeom>
          <a:solidFill>
            <a:schemeClr val="tx2">
              <a:lumMod val="50000"/>
              <a:lumOff val="50000"/>
            </a:schemeClr>
          </a:solidFill>
          <a:ln w="9525">
            <a:solidFill>
              <a:schemeClr val="tx1"/>
            </a:solidFill>
            <a:miter lim="800000"/>
          </a:ln>
          <a:effectLst/>
        </p:spPr>
        <p:txBody>
          <a:bodyPr wrap="none" lIns="68580" tIns="34290" rIns="68580" bIns="34290" anchor="ctr"/>
          <a:lstStyle/>
          <a:p>
            <a:pPr algn="ctr"/>
            <a:r>
              <a:rPr lang="zh-CN" altLang="en-US" dirty="0"/>
              <a:t>学习算法</a:t>
            </a:r>
          </a:p>
        </p:txBody>
      </p:sp>
      <p:sp>
        <p:nvSpPr>
          <p:cNvPr id="16" name="Rectangle 54"/>
          <p:cNvSpPr>
            <a:spLocks noChangeArrowheads="1"/>
          </p:cNvSpPr>
          <p:nvPr/>
        </p:nvSpPr>
        <p:spPr bwMode="auto">
          <a:xfrm>
            <a:off x="7559464" y="1617588"/>
            <a:ext cx="648891" cy="485775"/>
          </a:xfrm>
          <a:prstGeom prst="rect">
            <a:avLst/>
          </a:prstGeom>
          <a:solidFill>
            <a:srgbClr val="CC0099"/>
          </a:solidFill>
          <a:ln w="9525">
            <a:solidFill>
              <a:schemeClr val="tx1"/>
            </a:solidFill>
            <a:miter lim="800000"/>
          </a:ln>
          <a:effectLst/>
        </p:spPr>
        <p:txBody>
          <a:bodyPr wrap="none" lIns="68580" tIns="34290" rIns="68580" bIns="34290" anchor="ctr"/>
          <a:lstStyle/>
          <a:p>
            <a:endParaRPr lang="zh-CN" altLang="en-US"/>
          </a:p>
        </p:txBody>
      </p:sp>
      <p:sp>
        <p:nvSpPr>
          <p:cNvPr id="17" name="Rectangle 55"/>
          <p:cNvSpPr>
            <a:spLocks noChangeArrowheads="1"/>
          </p:cNvSpPr>
          <p:nvPr/>
        </p:nvSpPr>
        <p:spPr bwMode="auto">
          <a:xfrm>
            <a:off x="7452308" y="1671166"/>
            <a:ext cx="648891" cy="485775"/>
          </a:xfrm>
          <a:prstGeom prst="rect">
            <a:avLst/>
          </a:prstGeom>
          <a:solidFill>
            <a:srgbClr val="CC0099"/>
          </a:solidFill>
          <a:ln w="9525">
            <a:solidFill>
              <a:schemeClr val="tx1"/>
            </a:solidFill>
            <a:miter lim="800000"/>
          </a:ln>
          <a:effectLst/>
        </p:spPr>
        <p:txBody>
          <a:bodyPr wrap="none" lIns="68580" tIns="34290" rIns="68580" bIns="34290" anchor="ctr"/>
          <a:lstStyle/>
          <a:p>
            <a:endParaRPr lang="zh-CN" altLang="en-US"/>
          </a:p>
        </p:txBody>
      </p:sp>
      <p:sp>
        <p:nvSpPr>
          <p:cNvPr id="18" name="Rectangle 56"/>
          <p:cNvSpPr>
            <a:spLocks noChangeArrowheads="1"/>
          </p:cNvSpPr>
          <p:nvPr/>
        </p:nvSpPr>
        <p:spPr bwMode="auto">
          <a:xfrm>
            <a:off x="7342771" y="1725935"/>
            <a:ext cx="648891" cy="485775"/>
          </a:xfrm>
          <a:prstGeom prst="rect">
            <a:avLst/>
          </a:prstGeom>
          <a:solidFill>
            <a:srgbClr val="CC0099"/>
          </a:solidFill>
          <a:ln w="9525">
            <a:solidFill>
              <a:schemeClr val="tx1"/>
            </a:solidFill>
            <a:miter lim="800000"/>
          </a:ln>
          <a:effectLst/>
        </p:spPr>
        <p:txBody>
          <a:bodyPr wrap="none" lIns="68580" tIns="34290" rIns="68580" bIns="34290" anchor="ctr"/>
          <a:lstStyle/>
          <a:p>
            <a:pPr algn="ctr"/>
            <a:r>
              <a:rPr lang="zh-CN" altLang="en-US" dirty="0">
                <a:solidFill>
                  <a:schemeClr val="bg1"/>
                </a:solidFill>
              </a:rPr>
              <a:t>模型</a:t>
            </a:r>
          </a:p>
        </p:txBody>
      </p:sp>
      <p:sp>
        <p:nvSpPr>
          <p:cNvPr id="19" name="Rectangle 58"/>
          <p:cNvSpPr>
            <a:spLocks noChangeArrowheads="1"/>
          </p:cNvSpPr>
          <p:nvPr/>
        </p:nvSpPr>
        <p:spPr bwMode="auto">
          <a:xfrm>
            <a:off x="4427984" y="3148009"/>
            <a:ext cx="1079897" cy="432197"/>
          </a:xfrm>
          <a:prstGeom prst="rect">
            <a:avLst/>
          </a:prstGeom>
          <a:solidFill>
            <a:schemeClr val="tx2">
              <a:lumMod val="50000"/>
              <a:lumOff val="50000"/>
            </a:schemeClr>
          </a:solidFill>
          <a:ln w="9525">
            <a:solidFill>
              <a:schemeClr val="tx1"/>
            </a:solidFill>
            <a:miter lim="800000"/>
          </a:ln>
          <a:effectLst/>
        </p:spPr>
        <p:txBody>
          <a:bodyPr wrap="none" lIns="68580" tIns="34290" rIns="68580" bIns="34290" anchor="ctr"/>
          <a:lstStyle/>
          <a:p>
            <a:pPr algn="ctr"/>
            <a:r>
              <a:rPr lang="zh-CN" altLang="en-US" dirty="0"/>
              <a:t>应用模型</a:t>
            </a:r>
          </a:p>
        </p:txBody>
      </p:sp>
      <p:graphicFrame>
        <p:nvGraphicFramePr>
          <p:cNvPr id="20" name="Group 59"/>
          <p:cNvGraphicFramePr>
            <a:graphicFrameLocks noGrp="1"/>
          </p:cNvGraphicFramePr>
          <p:nvPr>
            <p:extLst>
              <p:ext uri="{D42A27DB-BD31-4B8C-83A1-F6EECF244321}">
                <p14:modId xmlns:p14="http://schemas.microsoft.com/office/powerpoint/2010/main" val="3426152879"/>
              </p:ext>
            </p:extLst>
          </p:nvPr>
        </p:nvGraphicFramePr>
        <p:xfrm>
          <a:off x="6175363" y="3176791"/>
          <a:ext cx="2768202" cy="1409700"/>
        </p:xfrm>
        <a:graphic>
          <a:graphicData uri="http://schemas.openxmlformats.org/drawingml/2006/table">
            <a:tbl>
              <a:tblPr/>
              <a:tblGrid>
                <a:gridCol w="553438">
                  <a:extLst>
                    <a:ext uri="{9D8B030D-6E8A-4147-A177-3AD203B41FA5}">
                      <a16:colId xmlns:a16="http://schemas.microsoft.com/office/drawing/2014/main" xmlns="" val="20000"/>
                    </a:ext>
                  </a:extLst>
                </a:gridCol>
                <a:gridCol w="553438">
                  <a:extLst>
                    <a:ext uri="{9D8B030D-6E8A-4147-A177-3AD203B41FA5}">
                      <a16:colId xmlns:a16="http://schemas.microsoft.com/office/drawing/2014/main" xmlns="" val="20001"/>
                    </a:ext>
                  </a:extLst>
                </a:gridCol>
                <a:gridCol w="554450">
                  <a:extLst>
                    <a:ext uri="{9D8B030D-6E8A-4147-A177-3AD203B41FA5}">
                      <a16:colId xmlns:a16="http://schemas.microsoft.com/office/drawing/2014/main" xmlns="" val="20002"/>
                    </a:ext>
                  </a:extLst>
                </a:gridCol>
                <a:gridCol w="553438">
                  <a:extLst>
                    <a:ext uri="{9D8B030D-6E8A-4147-A177-3AD203B41FA5}">
                      <a16:colId xmlns:a16="http://schemas.microsoft.com/office/drawing/2014/main" xmlns="" val="20003"/>
                    </a:ext>
                  </a:extLst>
                </a:gridCol>
                <a:gridCol w="553438">
                  <a:extLst>
                    <a:ext uri="{9D8B030D-6E8A-4147-A177-3AD203B41FA5}">
                      <a16:colId xmlns:a16="http://schemas.microsoft.com/office/drawing/2014/main" xmlns="" val="20004"/>
                    </a:ext>
                  </a:extLst>
                </a:gridCol>
              </a:tblGrid>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TID</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类</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80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6</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123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S</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3</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Y</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410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500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M</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21" name="Text Box 97"/>
          <p:cNvSpPr txBox="1">
            <a:spLocks noChangeArrowheads="1"/>
          </p:cNvSpPr>
          <p:nvPr/>
        </p:nvSpPr>
        <p:spPr bwMode="auto">
          <a:xfrm>
            <a:off x="1835696" y="891158"/>
            <a:ext cx="2424113" cy="342900"/>
          </a:xfrm>
          <a:prstGeom prst="rect">
            <a:avLst/>
          </a:prstGeom>
          <a:noFill/>
          <a:ln>
            <a:noFill/>
          </a:ln>
          <a:effectLst/>
        </p:spPr>
        <p:txBody>
          <a:bodyPr wrap="none" lIns="68580" tIns="34290" rIns="68580" bIns="34290">
            <a:spAutoFit/>
          </a:bodyPr>
          <a:lstStyle/>
          <a:p>
            <a:r>
              <a:rPr lang="zh-CN" altLang="en-US" dirty="0"/>
              <a:t>训练集（类标号已知）</a:t>
            </a:r>
          </a:p>
        </p:txBody>
      </p:sp>
      <p:sp>
        <p:nvSpPr>
          <p:cNvPr id="22" name="Text Box 98"/>
          <p:cNvSpPr txBox="1">
            <a:spLocks noChangeArrowheads="1"/>
          </p:cNvSpPr>
          <p:nvPr/>
        </p:nvSpPr>
        <p:spPr bwMode="auto">
          <a:xfrm>
            <a:off x="1859855" y="3885034"/>
            <a:ext cx="2424113" cy="342900"/>
          </a:xfrm>
          <a:prstGeom prst="rect">
            <a:avLst/>
          </a:prstGeom>
          <a:noFill/>
          <a:ln>
            <a:noFill/>
          </a:ln>
          <a:effectLst/>
        </p:spPr>
        <p:txBody>
          <a:bodyPr wrap="none" lIns="68580" tIns="34290" rIns="68580" bIns="34290">
            <a:spAutoFit/>
          </a:bodyPr>
          <a:lstStyle/>
          <a:p>
            <a:r>
              <a:rPr lang="zh-CN" altLang="en-US" dirty="0"/>
              <a:t>检验集（类标号未知）</a:t>
            </a:r>
          </a:p>
        </p:txBody>
      </p:sp>
      <p:sp>
        <p:nvSpPr>
          <p:cNvPr id="24" name="Line 100"/>
          <p:cNvSpPr>
            <a:spLocks noChangeShapeType="1"/>
          </p:cNvSpPr>
          <p:nvPr/>
        </p:nvSpPr>
        <p:spPr bwMode="auto">
          <a:xfrm>
            <a:off x="6429498" y="1879684"/>
            <a:ext cx="934058" cy="0"/>
          </a:xfrm>
          <a:prstGeom prst="line">
            <a:avLst/>
          </a:prstGeom>
          <a:noFill/>
          <a:ln w="9525">
            <a:solidFill>
              <a:schemeClr val="tx1"/>
            </a:solidFill>
            <a:round/>
            <a:tailEnd type="triangle" w="med" len="med"/>
          </a:ln>
          <a:effectLst/>
        </p:spPr>
        <p:txBody>
          <a:bodyPr lIns="68580" tIns="34290" rIns="68580" bIns="34290"/>
          <a:lstStyle/>
          <a:p>
            <a:endParaRPr lang="zh-CN" altLang="en-US"/>
          </a:p>
        </p:txBody>
      </p:sp>
      <p:sp>
        <p:nvSpPr>
          <p:cNvPr id="25" name="Line 101"/>
          <p:cNvSpPr>
            <a:spLocks noChangeShapeType="1"/>
          </p:cNvSpPr>
          <p:nvPr/>
        </p:nvSpPr>
        <p:spPr bwMode="auto">
          <a:xfrm flipH="1">
            <a:off x="5507880" y="2211710"/>
            <a:ext cx="1855675" cy="1080120"/>
          </a:xfrm>
          <a:prstGeom prst="line">
            <a:avLst/>
          </a:prstGeom>
          <a:noFill/>
          <a:ln w="9525">
            <a:solidFill>
              <a:schemeClr val="tx1"/>
            </a:solidFill>
            <a:round/>
            <a:tailEnd type="triangle" w="med" len="med"/>
          </a:ln>
          <a:effectLst/>
        </p:spPr>
        <p:txBody>
          <a:bodyPr lIns="68580" tIns="34290" rIns="68580" bIns="34290"/>
          <a:lstStyle/>
          <a:p>
            <a:endParaRPr lang="zh-CN" altLang="en-US"/>
          </a:p>
        </p:txBody>
      </p:sp>
      <p:sp>
        <p:nvSpPr>
          <p:cNvPr id="26" name="Line 102"/>
          <p:cNvSpPr>
            <a:spLocks noChangeShapeType="1"/>
          </p:cNvSpPr>
          <p:nvPr/>
        </p:nvSpPr>
        <p:spPr bwMode="auto">
          <a:xfrm>
            <a:off x="4427984" y="1860475"/>
            <a:ext cx="921618" cy="11578"/>
          </a:xfrm>
          <a:prstGeom prst="line">
            <a:avLst/>
          </a:prstGeom>
          <a:noFill/>
          <a:ln w="9525">
            <a:solidFill>
              <a:schemeClr val="tx1"/>
            </a:solidFill>
            <a:round/>
            <a:tailEnd type="triangle" w="med" len="med"/>
          </a:ln>
          <a:effectLst/>
        </p:spPr>
        <p:txBody>
          <a:bodyPr lIns="68580" tIns="34290" rIns="68580" bIns="34290"/>
          <a:lstStyle/>
          <a:p>
            <a:endParaRPr lang="zh-CN" altLang="en-US"/>
          </a:p>
        </p:txBody>
      </p:sp>
      <p:sp>
        <p:nvSpPr>
          <p:cNvPr id="27" name="Line 103"/>
          <p:cNvSpPr>
            <a:spLocks noChangeShapeType="1"/>
          </p:cNvSpPr>
          <p:nvPr/>
        </p:nvSpPr>
        <p:spPr bwMode="auto">
          <a:xfrm flipH="1">
            <a:off x="4427983" y="3580205"/>
            <a:ext cx="450414" cy="603155"/>
          </a:xfrm>
          <a:prstGeom prst="line">
            <a:avLst/>
          </a:prstGeom>
          <a:noFill/>
          <a:ln w="9525">
            <a:solidFill>
              <a:schemeClr val="tx1"/>
            </a:solidFill>
            <a:round/>
            <a:tailEnd type="triangle" w="med" len="med"/>
          </a:ln>
          <a:effectLst/>
        </p:spPr>
        <p:txBody>
          <a:bodyPr lIns="68580" tIns="34290" rIns="68580" bIns="34290"/>
          <a:lstStyle/>
          <a:p>
            <a:endParaRPr lang="zh-CN" altLang="en-US"/>
          </a:p>
        </p:txBody>
      </p:sp>
      <p:graphicFrame>
        <p:nvGraphicFramePr>
          <p:cNvPr id="30" name="Group 59"/>
          <p:cNvGraphicFramePr>
            <a:graphicFrameLocks noGrp="1"/>
          </p:cNvGraphicFramePr>
          <p:nvPr>
            <p:extLst>
              <p:ext uri="{D42A27DB-BD31-4B8C-83A1-F6EECF244321}">
                <p14:modId xmlns:p14="http://schemas.microsoft.com/office/powerpoint/2010/main" val="1197255280"/>
              </p:ext>
            </p:extLst>
          </p:nvPr>
        </p:nvGraphicFramePr>
        <p:xfrm>
          <a:off x="1947814" y="4240118"/>
          <a:ext cx="2768202" cy="563880"/>
        </p:xfrm>
        <a:graphic>
          <a:graphicData uri="http://schemas.openxmlformats.org/drawingml/2006/table">
            <a:tbl>
              <a:tblPr/>
              <a:tblGrid>
                <a:gridCol w="553438">
                  <a:extLst>
                    <a:ext uri="{9D8B030D-6E8A-4147-A177-3AD203B41FA5}">
                      <a16:colId xmlns:a16="http://schemas.microsoft.com/office/drawing/2014/main" xmlns="" val="20000"/>
                    </a:ext>
                  </a:extLst>
                </a:gridCol>
                <a:gridCol w="553438">
                  <a:extLst>
                    <a:ext uri="{9D8B030D-6E8A-4147-A177-3AD203B41FA5}">
                      <a16:colId xmlns:a16="http://schemas.microsoft.com/office/drawing/2014/main" xmlns="" val="20001"/>
                    </a:ext>
                  </a:extLst>
                </a:gridCol>
                <a:gridCol w="554450">
                  <a:extLst>
                    <a:ext uri="{9D8B030D-6E8A-4147-A177-3AD203B41FA5}">
                      <a16:colId xmlns:a16="http://schemas.microsoft.com/office/drawing/2014/main" xmlns="" val="20002"/>
                    </a:ext>
                  </a:extLst>
                </a:gridCol>
                <a:gridCol w="553438">
                  <a:extLst>
                    <a:ext uri="{9D8B030D-6E8A-4147-A177-3AD203B41FA5}">
                      <a16:colId xmlns:a16="http://schemas.microsoft.com/office/drawing/2014/main" xmlns="" val="20003"/>
                    </a:ext>
                  </a:extLst>
                </a:gridCol>
                <a:gridCol w="553438">
                  <a:extLst>
                    <a:ext uri="{9D8B030D-6E8A-4147-A177-3AD203B41FA5}">
                      <a16:colId xmlns:a16="http://schemas.microsoft.com/office/drawing/2014/main" xmlns="" val="20004"/>
                    </a:ext>
                  </a:extLst>
                </a:gridCol>
              </a:tblGrid>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TID</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A1</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A2</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A3</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类</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74320">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marL="68580" marR="68580"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Y</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100</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en-US" altLang="zh-CN" sz="1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L</a:t>
                      </a:r>
                    </a:p>
                  </a:txBody>
                  <a:tcPr marL="68580" marR="68580"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Pct val="70000"/>
                        <a:buFont typeface="Wingdings" panose="05000000000000000000" pitchFamily="2" charset="2"/>
                        <a:buNone/>
                      </a:pPr>
                      <a:r>
                        <a:rPr kumimoji="1" lang="zh-CN" altLang="en-US" sz="14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p>
                  </a:txBody>
                  <a:tcPr marL="68580" marR="68580"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bl>
          </a:graphicData>
        </a:graphic>
      </p:graphicFrame>
      <p:sp>
        <p:nvSpPr>
          <p:cNvPr id="31" name="Line 103"/>
          <p:cNvSpPr>
            <a:spLocks noChangeShapeType="1"/>
          </p:cNvSpPr>
          <p:nvPr/>
        </p:nvSpPr>
        <p:spPr bwMode="auto">
          <a:xfrm flipH="1">
            <a:off x="7667216" y="2211710"/>
            <a:ext cx="1495" cy="936299"/>
          </a:xfrm>
          <a:prstGeom prst="line">
            <a:avLst/>
          </a:prstGeom>
          <a:noFill/>
          <a:ln w="9525">
            <a:solidFill>
              <a:schemeClr val="tx1"/>
            </a:solidFill>
            <a:round/>
            <a:tailEnd type="triangle" w="med" len="med"/>
          </a:ln>
          <a:effectLst/>
        </p:spPr>
        <p:txBody>
          <a:bodyPr lIns="68580" tIns="34290" rIns="68580" bIns="34290"/>
          <a:lstStyle/>
          <a:p>
            <a:endParaRPr lang="zh-CN" altLang="en-US"/>
          </a:p>
        </p:txBody>
      </p:sp>
      <p:sp>
        <p:nvSpPr>
          <p:cNvPr id="32" name="Line 103"/>
          <p:cNvSpPr>
            <a:spLocks noChangeShapeType="1"/>
          </p:cNvSpPr>
          <p:nvPr/>
        </p:nvSpPr>
        <p:spPr bwMode="auto">
          <a:xfrm flipV="1">
            <a:off x="7803541" y="2211708"/>
            <a:ext cx="0" cy="864097"/>
          </a:xfrm>
          <a:prstGeom prst="line">
            <a:avLst/>
          </a:prstGeom>
          <a:noFill/>
          <a:ln w="9525">
            <a:solidFill>
              <a:schemeClr val="tx1"/>
            </a:solidFill>
            <a:round/>
            <a:tailEnd type="triangle" w="med" len="med"/>
          </a:ln>
          <a:effectLst/>
        </p:spPr>
        <p:txBody>
          <a:bodyPr lIns="68580" tIns="34290" rIns="68580" bIns="34290"/>
          <a:lstStyle/>
          <a:p>
            <a:endParaRPr lang="zh-CN" altLang="en-US"/>
          </a:p>
        </p:txBody>
      </p:sp>
      <p:sp>
        <p:nvSpPr>
          <p:cNvPr id="33" name="Text Box 104"/>
          <p:cNvSpPr txBox="1">
            <a:spLocks noChangeArrowheads="1"/>
          </p:cNvSpPr>
          <p:nvPr/>
        </p:nvSpPr>
        <p:spPr bwMode="auto">
          <a:xfrm>
            <a:off x="7801117" y="2470631"/>
            <a:ext cx="600164" cy="346249"/>
          </a:xfrm>
          <a:prstGeom prst="rect">
            <a:avLst/>
          </a:prstGeom>
          <a:noFill/>
          <a:ln>
            <a:noFill/>
          </a:ln>
          <a:effectLst/>
        </p:spPr>
        <p:txBody>
          <a:bodyPr wrap="none" lIns="68580" tIns="34290" rIns="68580" bIns="34290">
            <a:spAutoFit/>
          </a:bodyPr>
          <a:lstStyle/>
          <a:p>
            <a:r>
              <a:rPr lang="zh-CN" altLang="en-US" dirty="0"/>
              <a:t>测试</a:t>
            </a:r>
          </a:p>
        </p:txBody>
      </p:sp>
      <p:sp>
        <p:nvSpPr>
          <p:cNvPr id="34" name="Text Box 97"/>
          <p:cNvSpPr txBox="1">
            <a:spLocks noChangeArrowheads="1"/>
          </p:cNvSpPr>
          <p:nvPr/>
        </p:nvSpPr>
        <p:spPr bwMode="auto">
          <a:xfrm>
            <a:off x="6429498" y="4659982"/>
            <a:ext cx="2446824" cy="346249"/>
          </a:xfrm>
          <a:prstGeom prst="rect">
            <a:avLst/>
          </a:prstGeom>
          <a:noFill/>
          <a:ln>
            <a:noFill/>
          </a:ln>
          <a:effectLst/>
        </p:spPr>
        <p:txBody>
          <a:bodyPr wrap="none" lIns="68580" tIns="34290" rIns="68580" bIns="34290">
            <a:spAutoFit/>
          </a:bodyPr>
          <a:lstStyle/>
          <a:p>
            <a:r>
              <a:rPr lang="zh-CN" altLang="en-US" dirty="0"/>
              <a:t>测试集（类标号已知）</a:t>
            </a:r>
          </a:p>
        </p:txBody>
      </p:sp>
      <p:sp>
        <p:nvSpPr>
          <p:cNvPr id="2" name="标题 1">
            <a:extLst>
              <a:ext uri="{FF2B5EF4-FFF2-40B4-BE49-F238E27FC236}">
                <a16:creationId xmlns:a16="http://schemas.microsoft.com/office/drawing/2014/main" xmlns="" id="{A065F78F-36E3-4E81-281C-0E97DAC31260}"/>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buFontTx/>
            </a:pPr>
            <a:r>
              <a:rPr lang="en-US" altLang="zh-CN" sz="2400" b="1">
                <a:latin typeface="+mj-ea"/>
              </a:rPr>
              <a:t>3.1  </a:t>
            </a:r>
            <a:r>
              <a:rPr lang="zh-CN" altLang="en-US" sz="2400" b="1">
                <a:latin typeface="+mj-ea"/>
              </a:rPr>
              <a:t>分类概述</a:t>
            </a:r>
            <a:endParaRPr lang="zh-CN" altLang="en-US" sz="2400" b="1" dirty="0">
              <a:latin typeface="+mj-ea"/>
            </a:endParaRPr>
          </a:p>
        </p:txBody>
      </p:sp>
    </p:spTree>
    <p:extLst>
      <p:ext uri="{BB962C8B-B14F-4D97-AF65-F5344CB8AC3E}">
        <p14:creationId xmlns:p14="http://schemas.microsoft.com/office/powerpoint/2010/main" val="397297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763688" y="843557"/>
            <a:ext cx="7272808" cy="3214091"/>
          </a:xfrm>
          <a:prstGeom prst="rect">
            <a:avLst/>
          </a:prstGeom>
        </p:spPr>
      </p:pic>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0" y="842963"/>
            <a:ext cx="8137525" cy="3997325"/>
          </a:xfrm>
          <a:prstGeom prst="rect">
            <a:avLst/>
          </a:prstGeom>
        </p:spPr>
        <p:txBody>
          <a:bodyPr/>
          <a:lstStyle/>
          <a:p>
            <a:r>
              <a:rPr lang="zh-CN" altLang="en-US" b="1" dirty="0"/>
              <a:t>分类</a:t>
            </a:r>
            <a:endParaRPr lang="en-US" altLang="zh-CN" dirty="0"/>
          </a:p>
        </p:txBody>
      </p:sp>
      <p:pic>
        <p:nvPicPr>
          <p:cNvPr id="1026" name="Picture 2" descr="相关图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944" y="4057649"/>
            <a:ext cx="2857500" cy="108585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xmlns="" id="{A9E367B8-36ED-80EF-D4B9-E1F3379DC5AD}"/>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t>1. 2</a:t>
            </a:r>
            <a:r>
              <a:rPr lang="zh-CN" altLang="en-US" sz="2400" b="1" dirty="0"/>
              <a:t>  数据分析的任务  </a:t>
            </a:r>
            <a:r>
              <a:rPr lang="en-US" altLang="zh-CN" sz="2400" b="1" dirty="0"/>
              <a:t>——  </a:t>
            </a:r>
            <a:r>
              <a:rPr lang="zh-CN" altLang="en-US" sz="2400" b="1" dirty="0"/>
              <a:t>分类</a:t>
            </a:r>
          </a:p>
        </p:txBody>
      </p:sp>
    </p:spTree>
    <p:extLst>
      <p:ext uri="{BB962C8B-B14F-4D97-AF65-F5344CB8AC3E}">
        <p14:creationId xmlns:p14="http://schemas.microsoft.com/office/powerpoint/2010/main" val="40892414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871663" y="771525"/>
            <a:ext cx="7272337" cy="2693988"/>
          </a:xfrm>
          <a:prstGeom prst="rect">
            <a:avLst/>
          </a:prstGeom>
        </p:spPr>
        <p:txBody>
          <a:bodyPr/>
          <a:lstStyle/>
          <a:p>
            <a:pPr marL="0" lvl="1" indent="0" algn="just">
              <a:lnSpc>
                <a:spcPct val="150000"/>
              </a:lnSpc>
              <a:buNone/>
            </a:pPr>
            <a:r>
              <a:rPr lang="zh-CN" altLang="en-US" sz="1800" b="1" dirty="0">
                <a:latin typeface="微软雅黑" pitchFamily="34" charset="-122"/>
                <a:ea typeface="微软雅黑" pitchFamily="34" charset="-122"/>
              </a:rPr>
              <a:t>混淆矩阵</a:t>
            </a:r>
            <a:r>
              <a:rPr lang="zh-CN" altLang="en-US" sz="1800" dirty="0">
                <a:latin typeface="微软雅黑" pitchFamily="34" charset="-122"/>
                <a:ea typeface="微软雅黑" pitchFamily="34" charset="-122"/>
              </a:rPr>
              <a:t>（</a:t>
            </a:r>
            <a:r>
              <a:rPr lang="en-US" altLang="zh-CN" sz="1800" dirty="0">
                <a:latin typeface="微软雅黑" pitchFamily="34" charset="-122"/>
                <a:ea typeface="微软雅黑" pitchFamily="34" charset="-122"/>
              </a:rPr>
              <a:t>confusion matrix</a:t>
            </a:r>
            <a:r>
              <a:rPr lang="zh-CN" altLang="en-US" sz="1800" dirty="0">
                <a:latin typeface="微软雅黑" pitchFamily="34" charset="-122"/>
                <a:ea typeface="微软雅黑" pitchFamily="34" charset="-122"/>
              </a:rPr>
              <a:t>）它是一种特定的矩阵用来呈现算法性能的可视化效果</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每一列代表预测值，每一行代表的是实际的类别</a:t>
            </a:r>
            <a:endParaRPr lang="en-US" altLang="zh-CN" sz="1800" dirty="0">
              <a:latin typeface="微软雅黑" pitchFamily="34" charset="-122"/>
              <a:ea typeface="微软雅黑" pitchFamily="34" charset="-122"/>
            </a:endParaRPr>
          </a:p>
          <a:p>
            <a:pPr lvl="2" algn="just">
              <a:lnSpc>
                <a:spcPct val="150000"/>
              </a:lnSpc>
            </a:pPr>
            <a:r>
              <a:rPr lang="zh-CN" altLang="en-US" sz="1800" b="1" dirty="0">
                <a:latin typeface="微软雅黑" pitchFamily="34" charset="-122"/>
                <a:ea typeface="微软雅黑" pitchFamily="34" charset="-122"/>
              </a:rPr>
              <a:t>真正</a:t>
            </a:r>
            <a:r>
              <a:rPr lang="en-US" altLang="zh-CN" sz="1800" dirty="0">
                <a:latin typeface="微软雅黑" pitchFamily="34" charset="-122"/>
                <a:ea typeface="微软雅黑" pitchFamily="34" charset="-122"/>
              </a:rPr>
              <a:t>(True Positive , TP)</a:t>
            </a:r>
            <a:r>
              <a:rPr lang="zh-CN" altLang="en-US" sz="1800" dirty="0">
                <a:latin typeface="微软雅黑" pitchFamily="34" charset="-122"/>
                <a:ea typeface="微软雅黑" pitchFamily="34" charset="-122"/>
              </a:rPr>
              <a:t>：被模型预测为正的正样本。</a:t>
            </a:r>
          </a:p>
          <a:p>
            <a:pPr lvl="2" algn="just">
              <a:lnSpc>
                <a:spcPct val="150000"/>
              </a:lnSpc>
            </a:pPr>
            <a:r>
              <a:rPr lang="zh-CN" altLang="en-US" sz="1800" b="1" dirty="0">
                <a:latin typeface="微软雅黑" pitchFamily="34" charset="-122"/>
                <a:ea typeface="微软雅黑" pitchFamily="34" charset="-122"/>
              </a:rPr>
              <a:t>假正</a:t>
            </a:r>
            <a:r>
              <a:rPr lang="en-US" altLang="zh-CN" sz="1800" dirty="0">
                <a:latin typeface="微软雅黑" pitchFamily="34" charset="-122"/>
                <a:ea typeface="微软雅黑" pitchFamily="34" charset="-122"/>
              </a:rPr>
              <a:t>(False Positive , FP)</a:t>
            </a:r>
            <a:r>
              <a:rPr lang="zh-CN" altLang="en-US" sz="1800" dirty="0">
                <a:latin typeface="微软雅黑" pitchFamily="34" charset="-122"/>
                <a:ea typeface="微软雅黑" pitchFamily="34" charset="-122"/>
              </a:rPr>
              <a:t>：被模型预测为正的负样本。</a:t>
            </a:r>
          </a:p>
          <a:p>
            <a:pPr lvl="2" algn="just">
              <a:lnSpc>
                <a:spcPct val="150000"/>
              </a:lnSpc>
            </a:pPr>
            <a:r>
              <a:rPr lang="zh-CN" altLang="en-US" sz="1800" b="1" dirty="0">
                <a:latin typeface="微软雅黑" pitchFamily="34" charset="-122"/>
                <a:ea typeface="微软雅黑" pitchFamily="34" charset="-122"/>
              </a:rPr>
              <a:t>假负</a:t>
            </a:r>
            <a:r>
              <a:rPr lang="en-US" altLang="zh-CN" sz="1800" dirty="0">
                <a:latin typeface="微软雅黑" pitchFamily="34" charset="-122"/>
                <a:ea typeface="微软雅黑" pitchFamily="34" charset="-122"/>
              </a:rPr>
              <a:t>(False Negative , FN)</a:t>
            </a:r>
            <a:r>
              <a:rPr lang="zh-CN" altLang="en-US" sz="1800" dirty="0">
                <a:latin typeface="微软雅黑" pitchFamily="34" charset="-122"/>
                <a:ea typeface="微软雅黑" pitchFamily="34" charset="-122"/>
              </a:rPr>
              <a:t>：被模型预测为负的正样本。</a:t>
            </a:r>
          </a:p>
          <a:p>
            <a:pPr lvl="2" algn="just">
              <a:lnSpc>
                <a:spcPct val="150000"/>
              </a:lnSpc>
            </a:pPr>
            <a:r>
              <a:rPr lang="zh-CN" altLang="en-US" sz="1800" b="1" dirty="0">
                <a:latin typeface="微软雅黑" pitchFamily="34" charset="-122"/>
                <a:ea typeface="微软雅黑" pitchFamily="34" charset="-122"/>
              </a:rPr>
              <a:t>真负</a:t>
            </a:r>
            <a:r>
              <a:rPr lang="en-US" altLang="zh-CN" sz="1800" dirty="0">
                <a:latin typeface="微软雅黑" pitchFamily="34" charset="-122"/>
                <a:ea typeface="微软雅黑" pitchFamily="34" charset="-122"/>
              </a:rPr>
              <a:t>(True Negative , TN)</a:t>
            </a:r>
            <a:r>
              <a:rPr lang="zh-CN" altLang="en-US" sz="1800" dirty="0">
                <a:latin typeface="微软雅黑" pitchFamily="34" charset="-122"/>
                <a:ea typeface="微软雅黑" pitchFamily="34" charset="-122"/>
              </a:rPr>
              <a:t>：被模型预测为负的负样本。</a:t>
            </a:r>
          </a:p>
        </p:txBody>
      </p:sp>
      <p:pic>
        <p:nvPicPr>
          <p:cNvPr id="3" name="图片 2">
            <a:extLst>
              <a:ext uri="{FF2B5EF4-FFF2-40B4-BE49-F238E27FC236}">
                <a16:creationId xmlns:a16="http://schemas.microsoft.com/office/drawing/2014/main" xmlns="" id="{026AFC0E-59D3-A329-DFF4-2CA6161F6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9872" y="3486581"/>
            <a:ext cx="3462363" cy="1500198"/>
          </a:xfrm>
          <a:prstGeom prst="rect">
            <a:avLst/>
          </a:prstGeom>
        </p:spPr>
      </p:pic>
      <p:sp>
        <p:nvSpPr>
          <p:cNvPr id="6" name="标题 1">
            <a:extLst>
              <a:ext uri="{FF2B5EF4-FFF2-40B4-BE49-F238E27FC236}">
                <a16:creationId xmlns:a16="http://schemas.microsoft.com/office/drawing/2014/main" xmlns="" id="{2D3DE21F-98FE-2669-FE53-0B6C8EF7C2A3}"/>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3.2</a:t>
            </a:r>
            <a:r>
              <a:rPr lang="zh-CN" altLang="en-US" sz="2400" b="1" dirty="0">
                <a:latin typeface="+mj-ea"/>
              </a:rPr>
              <a:t>  分类性能评估</a:t>
            </a:r>
            <a:endParaRPr lang="zh-CN" altLang="en-US" sz="2400" dirty="0">
              <a:latin typeface="+mj-ea"/>
            </a:endParaRPr>
          </a:p>
        </p:txBody>
      </p:sp>
    </p:spTree>
    <p:extLst>
      <p:ext uri="{BB962C8B-B14F-4D97-AF65-F5344CB8AC3E}">
        <p14:creationId xmlns:p14="http://schemas.microsoft.com/office/powerpoint/2010/main" val="27962409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2014538" y="842963"/>
            <a:ext cx="7129462" cy="4176712"/>
          </a:xfrm>
          <a:prstGeom prst="rect">
            <a:avLst/>
          </a:prstGeom>
        </p:spPr>
        <p:txBody>
          <a:bodyPr/>
          <a:lstStyle/>
          <a:p>
            <a:pPr marL="0" lvl="1" indent="0" algn="just">
              <a:lnSpc>
                <a:spcPct val="150000"/>
              </a:lnSpc>
              <a:buNone/>
            </a:pPr>
            <a:r>
              <a:rPr lang="zh-CN" altLang="en-US" sz="2000" b="1" dirty="0">
                <a:latin typeface="微软雅黑" pitchFamily="34" charset="-122"/>
                <a:ea typeface="微软雅黑" pitchFamily="34" charset="-122"/>
              </a:rPr>
              <a:t>准确率（</a:t>
            </a:r>
            <a:r>
              <a:rPr lang="en-US" altLang="zh-CN" sz="2000" b="1" dirty="0">
                <a:latin typeface="微软雅黑" pitchFamily="34" charset="-122"/>
                <a:ea typeface="微软雅黑" pitchFamily="34" charset="-122"/>
              </a:rPr>
              <a:t>Accuracy</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所有被分类正确的点在所有点中的概率</a:t>
            </a:r>
            <a:endParaRPr lang="en-US" altLang="zh-CN" sz="2000" dirty="0">
              <a:latin typeface="微软雅黑" pitchFamily="34" charset="-122"/>
              <a:ea typeface="微软雅黑" pitchFamily="34" charset="-122"/>
            </a:endParaRPr>
          </a:p>
          <a:p>
            <a:pPr marL="238125" lvl="2" indent="0" algn="just">
              <a:lnSpc>
                <a:spcPct val="150000"/>
              </a:lnSpc>
              <a:buNone/>
            </a:pPr>
            <a:r>
              <a:rPr lang="en-US" altLang="zh-CN" sz="2000" dirty="0">
                <a:latin typeface="微软雅黑" pitchFamily="34" charset="-122"/>
                <a:ea typeface="微软雅黑" pitchFamily="34" charset="-122"/>
              </a:rPr>
              <a:t>       Accuracy = (TP+TN)/(TP+FN+FP+TN)</a:t>
            </a:r>
          </a:p>
          <a:p>
            <a:pPr marL="0" lvl="1" indent="0" algn="just">
              <a:lnSpc>
                <a:spcPct val="150000"/>
              </a:lnSpc>
              <a:spcBef>
                <a:spcPts val="2400"/>
              </a:spcBef>
              <a:buNone/>
            </a:pPr>
            <a:r>
              <a:rPr lang="zh-CN" altLang="en-US" sz="2000" b="1" dirty="0">
                <a:latin typeface="微软雅黑" pitchFamily="34" charset="-122"/>
                <a:ea typeface="微软雅黑" pitchFamily="34" charset="-122"/>
              </a:rPr>
              <a:t>精确率（</a:t>
            </a:r>
            <a:r>
              <a:rPr lang="en-US" altLang="zh-CN" sz="2000" b="1" dirty="0">
                <a:latin typeface="微软雅黑" pitchFamily="34" charset="-122"/>
                <a:ea typeface="微软雅黑" pitchFamily="34" charset="-122"/>
              </a:rPr>
              <a:t>Precision</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针对预测正确的正样本而不是所有预测正确的样本。表现为预测出是正的里面有多少真的为正的概率，可理解为查准率</a:t>
            </a:r>
            <a:endParaRPr lang="en-US" altLang="zh-CN" sz="2000" dirty="0">
              <a:latin typeface="微软雅黑" pitchFamily="34" charset="-122"/>
              <a:ea typeface="微软雅黑" pitchFamily="34" charset="-122"/>
            </a:endParaRPr>
          </a:p>
          <a:p>
            <a:pPr marL="238125" lvl="2" indent="0" algn="just">
              <a:lnSpc>
                <a:spcPct val="150000"/>
              </a:lnSpc>
              <a:buNone/>
            </a:pPr>
            <a:r>
              <a:rPr lang="en-US" altLang="zh-CN" sz="2000" dirty="0">
                <a:latin typeface="微软雅黑" pitchFamily="34" charset="-122"/>
                <a:ea typeface="微软雅黑" pitchFamily="34" charset="-122"/>
              </a:rPr>
              <a:t>          Precision = TP/(TP+FP)</a:t>
            </a:r>
          </a:p>
        </p:txBody>
      </p:sp>
      <p:sp>
        <p:nvSpPr>
          <p:cNvPr id="3" name="标题 1">
            <a:extLst>
              <a:ext uri="{FF2B5EF4-FFF2-40B4-BE49-F238E27FC236}">
                <a16:creationId xmlns:a16="http://schemas.microsoft.com/office/drawing/2014/main" xmlns="" id="{0D51FE9D-77BE-6355-CA30-50443F9D9538}"/>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3.2</a:t>
            </a:r>
            <a:r>
              <a:rPr lang="zh-CN" altLang="en-US" sz="2400" b="1" dirty="0">
                <a:latin typeface="+mj-ea"/>
              </a:rPr>
              <a:t>  分类性能评估</a:t>
            </a:r>
            <a:endParaRPr lang="zh-CN" altLang="en-US" sz="2400" dirty="0">
              <a:latin typeface="+mj-ea"/>
            </a:endParaRPr>
          </a:p>
        </p:txBody>
      </p:sp>
    </p:spTree>
    <p:extLst>
      <p:ext uri="{BB962C8B-B14F-4D97-AF65-F5344CB8AC3E}">
        <p14:creationId xmlns:p14="http://schemas.microsoft.com/office/powerpoint/2010/main" val="1375346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2275" y="771525"/>
                <a:ext cx="7451725" cy="4371975"/>
              </a:xfrm>
              <a:prstGeom prst="rect">
                <a:avLst/>
              </a:prstGeom>
            </p:spPr>
            <p:txBody>
              <a:bodyPr/>
              <a:lstStyle/>
              <a:p>
                <a:pPr lvl="1" algn="just">
                  <a:lnSpc>
                    <a:spcPct val="150000"/>
                  </a:lnSpc>
                </a:pPr>
                <a:r>
                  <a:rPr lang="zh-CN" altLang="en-US" sz="2000" b="1" dirty="0">
                    <a:latin typeface="微软雅黑" pitchFamily="34" charset="-122"/>
                    <a:ea typeface="微软雅黑" pitchFamily="34" charset="-122"/>
                  </a:rPr>
                  <a:t>召回率（</a:t>
                </a:r>
                <a:r>
                  <a:rPr lang="en-US" altLang="zh-CN" sz="2000" b="1" dirty="0">
                    <a:latin typeface="微软雅黑" pitchFamily="34" charset="-122"/>
                    <a:ea typeface="微软雅黑" pitchFamily="34" charset="-122"/>
                  </a:rPr>
                  <a:t>Recall</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lvl="2" algn="just">
                  <a:lnSpc>
                    <a:spcPct val="150000"/>
                  </a:lnSpc>
                </a:pPr>
                <a:r>
                  <a:rPr lang="zh-CN" altLang="en-US" sz="2000" dirty="0">
                    <a:latin typeface="微软雅黑" pitchFamily="34" charset="-122"/>
                    <a:ea typeface="微软雅黑" pitchFamily="34" charset="-122"/>
                  </a:rPr>
                  <a:t>正确预测的 正例数 </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实际正例总数，也称</a:t>
                </a:r>
                <a:r>
                  <a:rPr lang="zh-CN" altLang="en-US" sz="2000" b="1" dirty="0">
                    <a:latin typeface="微软雅黑" pitchFamily="34" charset="-122"/>
                    <a:ea typeface="微软雅黑" pitchFamily="34" charset="-122"/>
                  </a:rPr>
                  <a:t>查全率</a:t>
                </a:r>
                <a:endParaRPr lang="en-US" altLang="zh-CN" sz="2000" b="1" dirty="0">
                  <a:latin typeface="微软雅黑" pitchFamily="34" charset="-122"/>
                  <a:ea typeface="微软雅黑" pitchFamily="34" charset="-122"/>
                </a:endParaRPr>
              </a:p>
              <a:p>
                <a:pPr marL="238125" lvl="2" indent="0" algn="just">
                  <a:lnSpc>
                    <a:spcPct val="150000"/>
                  </a:lnSpc>
                  <a:buNone/>
                </a:pPr>
                <a:r>
                  <a:rPr lang="en-US" altLang="zh-CN" sz="2000" dirty="0">
                    <a:latin typeface="微软雅黑" pitchFamily="34" charset="-122"/>
                    <a:ea typeface="微软雅黑" pitchFamily="34" charset="-122"/>
                  </a:rPr>
                  <a:t>             Recall = TP/(TP+FN)</a:t>
                </a:r>
              </a:p>
              <a:p>
                <a:pPr lvl="1" algn="just">
                  <a:lnSpc>
                    <a:spcPct val="150000"/>
                  </a:lnSpc>
                </a:pPr>
                <a:r>
                  <a:rPr lang="en-US" altLang="zh-CN" sz="2000" b="1" dirty="0">
                    <a:latin typeface="微软雅黑" pitchFamily="34" charset="-122"/>
                    <a:ea typeface="微软雅黑" pitchFamily="34" charset="-122"/>
                  </a:rPr>
                  <a:t>F1 score</a:t>
                </a:r>
              </a:p>
              <a:p>
                <a:pPr lvl="2" algn="just">
                  <a:lnSpc>
                    <a:spcPct val="150000"/>
                  </a:lnSpc>
                </a:pPr>
                <a:r>
                  <a:rPr lang="en-US" altLang="zh-CN" sz="2000" dirty="0">
                    <a:latin typeface="微软雅黑" pitchFamily="34" charset="-122"/>
                    <a:ea typeface="微软雅黑" pitchFamily="34" charset="-122"/>
                  </a:rPr>
                  <a:t>2/F1 = 1/Precision + 1/Recall</a:t>
                </a:r>
              </a:p>
              <a:p>
                <a:pPr marL="238125" lvl="2" indent="0" algn="just">
                  <a:lnSpc>
                    <a:spcPct val="150000"/>
                  </a:lnSpc>
                  <a:buNone/>
                </a:pPr>
                <a14:m>
                  <m:oMathPara xmlns:m="http://schemas.openxmlformats.org/officeDocument/2006/math">
                    <m:oMathParaPr>
                      <m:jc m:val="centerGroup"/>
                    </m:oMathParaPr>
                    <m:oMath xmlns:m="http://schemas.openxmlformats.org/officeDocument/2006/math">
                      <m:r>
                        <m:rPr>
                          <m:sty m:val="p"/>
                        </m:rPr>
                        <a:rPr lang="en-US" altLang="zh-CN" sz="2000" i="0" dirty="0">
                          <a:latin typeface="Cambria Math" panose="02040503050406030204" pitchFamily="18" charset="0"/>
                        </a:rPr>
                        <m:t>F</m:t>
                      </m:r>
                      <m:r>
                        <a:rPr lang="en-US" altLang="zh-CN" sz="2000" i="0" dirty="0">
                          <a:latin typeface="Cambria Math" panose="02040503050406030204" pitchFamily="18" charset="0"/>
                        </a:rPr>
                        <m:t>1=</m:t>
                      </m:r>
                      <m:f>
                        <m:fPr>
                          <m:ctrlPr>
                            <a:rPr lang="en-US" altLang="zh-CN" sz="2000" b="0" i="1" dirty="0" smtClean="0">
                              <a:latin typeface="Cambria Math"/>
                            </a:rPr>
                          </m:ctrlPr>
                        </m:fPr>
                        <m:num>
                          <m:r>
                            <a:rPr lang="en-US" altLang="zh-CN" sz="2000" b="0" i="0" dirty="0" smtClean="0">
                              <a:latin typeface="Cambria Math" panose="02040503050406030204" pitchFamily="18" charset="0"/>
                            </a:rPr>
                            <m:t>2</m:t>
                          </m:r>
                          <m:r>
                            <a:rPr lang="en-US" altLang="zh-CN" sz="2000" b="0" i="0" dirty="0" smtClean="0">
                              <a:latin typeface="Cambria Math" panose="02040503050406030204" pitchFamily="18" charset="0"/>
                              <a:ea typeface="Cambria Math" panose="02040503050406030204" pitchFamily="18" charset="0"/>
                            </a:rPr>
                            <m:t>×</m:t>
                          </m:r>
                          <m:r>
                            <m:rPr>
                              <m:sty m:val="p"/>
                            </m:rPr>
                            <a:rPr lang="en-US" altLang="zh-CN" sz="2000" b="0" i="0" dirty="0" smtClean="0">
                              <a:latin typeface="Cambria Math" panose="02040503050406030204" pitchFamily="18" charset="0"/>
                              <a:ea typeface="Cambria Math" panose="02040503050406030204" pitchFamily="18" charset="0"/>
                            </a:rPr>
                            <m:t>Precision</m:t>
                          </m:r>
                          <m:r>
                            <a:rPr lang="en-US" altLang="zh-CN" sz="2000" b="0" i="0" dirty="0" smtClean="0">
                              <a:latin typeface="Cambria Math" panose="02040503050406030204" pitchFamily="18" charset="0"/>
                              <a:ea typeface="Cambria Math" panose="02040503050406030204" pitchFamily="18" charset="0"/>
                            </a:rPr>
                            <m:t>×</m:t>
                          </m:r>
                          <m:r>
                            <m:rPr>
                              <m:sty m:val="p"/>
                            </m:rPr>
                            <a:rPr lang="en-US" altLang="zh-CN" sz="2000" b="0" i="0" dirty="0" smtClean="0">
                              <a:latin typeface="Cambria Math" panose="02040503050406030204" pitchFamily="18" charset="0"/>
                              <a:ea typeface="Cambria Math" panose="02040503050406030204" pitchFamily="18" charset="0"/>
                            </a:rPr>
                            <m:t>Recall</m:t>
                          </m:r>
                        </m:num>
                        <m:den>
                          <m:r>
                            <m:rPr>
                              <m:sty m:val="p"/>
                            </m:rPr>
                            <a:rPr lang="en-US" altLang="zh-CN" sz="2000" b="0" i="0" dirty="0" smtClean="0">
                              <a:latin typeface="Cambria Math" panose="02040503050406030204" pitchFamily="18" charset="0"/>
                            </a:rPr>
                            <m:t>Precision</m:t>
                          </m:r>
                          <m:r>
                            <a:rPr lang="en-US" altLang="zh-CN" sz="2000" b="0" i="0" dirty="0" smtClean="0">
                              <a:latin typeface="Cambria Math" panose="02040503050406030204" pitchFamily="18" charset="0"/>
                            </a:rPr>
                            <m:t>+</m:t>
                          </m:r>
                          <m:r>
                            <m:rPr>
                              <m:sty m:val="p"/>
                            </m:rPr>
                            <a:rPr lang="en-US" altLang="zh-CN" sz="2000" b="0" i="0" dirty="0" smtClean="0">
                              <a:latin typeface="Cambria Math" panose="02040503050406030204" pitchFamily="18" charset="0"/>
                            </a:rPr>
                            <m:t>Recall</m:t>
                          </m:r>
                        </m:den>
                      </m:f>
                    </m:oMath>
                  </m:oMathPara>
                </a14:m>
                <a:endParaRPr lang="en-US" altLang="zh-CN" sz="2000" dirty="0">
                  <a:latin typeface="微软雅黑" pitchFamily="34" charset="-122"/>
                  <a:ea typeface="微软雅黑" pitchFamily="34" charset="-122"/>
                </a:endParaRPr>
              </a:p>
              <a:p>
                <a:pPr lvl="2" algn="just">
                  <a:lnSpc>
                    <a:spcPct val="150000"/>
                  </a:lnSpc>
                </a:pPr>
                <a:r>
                  <a:rPr lang="en-US" altLang="zh-CN" sz="2000" dirty="0">
                    <a:latin typeface="微软雅黑" pitchFamily="34" charset="-122"/>
                    <a:ea typeface="微软雅黑" pitchFamily="34" charset="-122"/>
                  </a:rPr>
                  <a:t>F</a:t>
                </a:r>
                <a:r>
                  <a:rPr lang="zh-CN" altLang="en-US" sz="2000" dirty="0">
                    <a:latin typeface="微软雅黑" pitchFamily="34" charset="-122"/>
                    <a:ea typeface="微软雅黑" pitchFamily="34" charset="-122"/>
                  </a:rPr>
                  <a:t>值是精确率和召回率的调和值，更接近于两个数较小的那个，所以精确率和召回率接近时，</a:t>
                </a:r>
                <a:r>
                  <a:rPr lang="en-US" altLang="zh-CN" sz="2000" dirty="0">
                    <a:latin typeface="微软雅黑" pitchFamily="34" charset="-122"/>
                    <a:ea typeface="微软雅黑" pitchFamily="34" charset="-122"/>
                  </a:rPr>
                  <a:t>F</a:t>
                </a:r>
                <a:r>
                  <a:rPr lang="zh-CN" altLang="en-US" sz="2000" dirty="0">
                    <a:latin typeface="微软雅黑" pitchFamily="34" charset="-122"/>
                    <a:ea typeface="微软雅黑" pitchFamily="34" charset="-122"/>
                  </a:rPr>
                  <a:t>值最大。</a:t>
                </a:r>
                <a:endParaRPr lang="en-US" altLang="zh-CN" sz="2000" dirty="0">
                  <a:latin typeface="微软雅黑" pitchFamily="34" charset="-122"/>
                  <a:ea typeface="微软雅黑" pitchFamily="34" charset="-122"/>
                </a:endParaRPr>
              </a:p>
            </p:txBody>
          </p:sp>
        </mc:Choice>
        <mc:Fallback xmlns="">
          <p:sp>
            <p:nvSpPr>
              <p:cNvPr id="4" name="内容占位符 3">
                <a:extLst>
                  <a:ext uri="{FF2B5EF4-FFF2-40B4-BE49-F238E27FC236}">
                    <a16:creationId xmlns:a16="http://schemas.microsoft.com/office/drawing/2014/main" id="{D16EE22A-41EB-4A36-AA08-58721624DA42}"/>
                  </a:ext>
                </a:extLst>
              </p:cNvPr>
              <p:cNvSpPr>
                <a:spLocks noGrp="1" noRot="1" noChangeAspect="1" noMove="1" noResize="1" noEditPoints="1" noAdjustHandles="1" noChangeArrowheads="1" noChangeShapeType="1" noTextEdit="1"/>
              </p:cNvSpPr>
              <p:nvPr>
                <p:ph idx="4294967295"/>
              </p:nvPr>
            </p:nvSpPr>
            <p:spPr>
              <a:xfrm>
                <a:off x="1692275" y="771525"/>
                <a:ext cx="7451725" cy="4371975"/>
              </a:xfrm>
              <a:prstGeom prst="rect">
                <a:avLst/>
              </a:prstGeom>
              <a:blipFill>
                <a:blip r:embed="rId3"/>
                <a:stretch>
                  <a:fillRect l="-736" r="-818" b="-976"/>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1E513F53-6B58-A1AA-511A-6DE55B8E623C}"/>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3.2</a:t>
            </a:r>
            <a:r>
              <a:rPr lang="zh-CN" altLang="en-US" sz="2400" b="1" dirty="0">
                <a:latin typeface="+mj-ea"/>
              </a:rPr>
              <a:t>  分类性能评估</a:t>
            </a:r>
            <a:endParaRPr lang="zh-CN" altLang="en-US" sz="2400" dirty="0">
              <a:latin typeface="+mj-ea"/>
            </a:endParaRPr>
          </a:p>
        </p:txBody>
      </p:sp>
    </p:spTree>
    <p:extLst>
      <p:ext uri="{BB962C8B-B14F-4D97-AF65-F5344CB8AC3E}">
        <p14:creationId xmlns:p14="http://schemas.microsoft.com/office/powerpoint/2010/main" val="24517151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6275199" y="2859783"/>
            <a:ext cx="2855799" cy="2283718"/>
          </a:xfrm>
          <a:prstGeom prst="rect">
            <a:avLst/>
          </a:prstGeom>
        </p:spPr>
      </p:pic>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692275" y="771525"/>
            <a:ext cx="7451725" cy="4103688"/>
          </a:xfrm>
          <a:prstGeom prst="rect">
            <a:avLst/>
          </a:prstGeom>
        </p:spPr>
        <p:txBody>
          <a:bodyPr/>
          <a:lstStyle/>
          <a:p>
            <a:pPr marL="0" lvl="1" indent="0" algn="just">
              <a:lnSpc>
                <a:spcPct val="150000"/>
              </a:lnSpc>
              <a:spcBef>
                <a:spcPts val="0"/>
              </a:spcBef>
              <a:buNone/>
            </a:pPr>
            <a:r>
              <a:rPr lang="en-US" altLang="zh-CN" sz="2000" b="1" dirty="0">
                <a:latin typeface="微软雅黑" pitchFamily="34" charset="-122"/>
                <a:ea typeface="微软雅黑" pitchFamily="34" charset="-122"/>
              </a:rPr>
              <a:t>ROC</a:t>
            </a:r>
            <a:r>
              <a:rPr lang="zh-CN" altLang="en-US" sz="2000" b="1" dirty="0">
                <a:latin typeface="微软雅黑" pitchFamily="34" charset="-122"/>
                <a:ea typeface="微软雅黑" pitchFamily="34" charset="-122"/>
              </a:rPr>
              <a:t>曲线</a:t>
            </a:r>
            <a:endParaRPr lang="en-US" altLang="zh-CN" sz="2000" b="1" dirty="0">
              <a:latin typeface="微软雅黑" pitchFamily="34" charset="-122"/>
              <a:ea typeface="微软雅黑" pitchFamily="34" charset="-122"/>
            </a:endParaRPr>
          </a:p>
          <a:p>
            <a:pPr marL="0" lvl="1" indent="0" algn="just">
              <a:lnSpc>
                <a:spcPct val="150000"/>
              </a:lnSpc>
              <a:spcBef>
                <a:spcPts val="0"/>
              </a:spcBef>
              <a:buNone/>
            </a:pPr>
            <a:r>
              <a:rPr lang="en-US" altLang="zh-CN" sz="1700" dirty="0">
                <a:latin typeface="微软雅黑" pitchFamily="34" charset="-122"/>
                <a:ea typeface="微软雅黑" pitchFamily="34" charset="-122"/>
              </a:rPr>
              <a:t>ROC</a:t>
            </a:r>
            <a:r>
              <a:rPr lang="zh-CN" altLang="en-US" sz="1700" dirty="0">
                <a:latin typeface="微软雅黑" pitchFamily="34" charset="-122"/>
                <a:ea typeface="微软雅黑" pitchFamily="34" charset="-122"/>
              </a:rPr>
              <a:t>空间将伪阳性率（</a:t>
            </a:r>
            <a:r>
              <a:rPr lang="en-US" altLang="zh-CN" sz="1700" dirty="0">
                <a:latin typeface="微软雅黑" pitchFamily="34" charset="-122"/>
                <a:ea typeface="微软雅黑" pitchFamily="34" charset="-122"/>
              </a:rPr>
              <a:t>FPR</a:t>
            </a:r>
            <a:r>
              <a:rPr lang="zh-CN" altLang="en-US" sz="1700" dirty="0">
                <a:latin typeface="微软雅黑" pitchFamily="34" charset="-122"/>
                <a:ea typeface="微软雅黑" pitchFamily="34" charset="-122"/>
              </a:rPr>
              <a:t>）定义为 </a:t>
            </a:r>
            <a:r>
              <a:rPr lang="en-US" altLang="zh-CN" sz="1700" i="1" dirty="0">
                <a:latin typeface="微软雅黑" pitchFamily="34" charset="-122"/>
                <a:ea typeface="微软雅黑" pitchFamily="34" charset="-122"/>
              </a:rPr>
              <a:t>X</a:t>
            </a:r>
            <a:r>
              <a:rPr lang="zh-CN" altLang="en-US" sz="1700" dirty="0">
                <a:latin typeface="微软雅黑" pitchFamily="34" charset="-122"/>
                <a:ea typeface="微软雅黑" pitchFamily="34" charset="-122"/>
              </a:rPr>
              <a:t> 轴，真阳性率（</a:t>
            </a:r>
            <a:r>
              <a:rPr lang="en-US" altLang="zh-CN" sz="1700" dirty="0">
                <a:latin typeface="微软雅黑" pitchFamily="34" charset="-122"/>
                <a:ea typeface="微软雅黑" pitchFamily="34" charset="-122"/>
              </a:rPr>
              <a:t>TPR</a:t>
            </a:r>
            <a:r>
              <a:rPr lang="zh-CN" altLang="en-US" sz="1700" dirty="0">
                <a:latin typeface="微软雅黑" pitchFamily="34" charset="-122"/>
                <a:ea typeface="微软雅黑" pitchFamily="34" charset="-122"/>
              </a:rPr>
              <a:t>）定义为 </a:t>
            </a:r>
            <a:r>
              <a:rPr lang="en-US" altLang="zh-CN" sz="1700" i="1" dirty="0">
                <a:latin typeface="微软雅黑" pitchFamily="34" charset="-122"/>
                <a:ea typeface="微软雅黑" pitchFamily="34" charset="-122"/>
              </a:rPr>
              <a:t>Y</a:t>
            </a:r>
            <a:r>
              <a:rPr lang="zh-CN" altLang="en-US" sz="1700" dirty="0">
                <a:latin typeface="微软雅黑" pitchFamily="34" charset="-122"/>
                <a:ea typeface="微软雅黑" pitchFamily="34" charset="-122"/>
              </a:rPr>
              <a:t> 轴。</a:t>
            </a:r>
            <a:endParaRPr lang="en-US" altLang="zh-CN" sz="1700" dirty="0">
              <a:latin typeface="微软雅黑" pitchFamily="34" charset="-122"/>
              <a:ea typeface="微软雅黑" pitchFamily="34" charset="-122"/>
            </a:endParaRPr>
          </a:p>
          <a:p>
            <a:pPr lvl="3">
              <a:lnSpc>
                <a:spcPct val="150000"/>
              </a:lnSpc>
              <a:spcBef>
                <a:spcPts val="0"/>
              </a:spcBef>
            </a:pPr>
            <a:r>
              <a:rPr lang="en-US" altLang="zh-CN" sz="1700" dirty="0">
                <a:latin typeface="微软雅黑" pitchFamily="34" charset="-122"/>
                <a:ea typeface="微软雅黑" pitchFamily="34" charset="-122"/>
              </a:rPr>
              <a:t>TPR</a:t>
            </a:r>
            <a:r>
              <a:rPr lang="zh-CN" altLang="en-US" sz="1700" dirty="0">
                <a:latin typeface="微软雅黑" pitchFamily="34" charset="-122"/>
                <a:ea typeface="微软雅黑" pitchFamily="34" charset="-122"/>
              </a:rPr>
              <a:t>：在所有实际为阳性的样本中，被</a:t>
            </a:r>
            <a:r>
              <a:rPr lang="zh-CN" altLang="en-US" sz="1700" b="1" dirty="0">
                <a:latin typeface="微软雅黑" pitchFamily="34" charset="-122"/>
                <a:ea typeface="微软雅黑" pitchFamily="34" charset="-122"/>
              </a:rPr>
              <a:t>正确地</a:t>
            </a:r>
            <a:r>
              <a:rPr lang="zh-CN" altLang="en-US" sz="1700" dirty="0">
                <a:latin typeface="微软雅黑" pitchFamily="34" charset="-122"/>
                <a:ea typeface="微软雅黑" pitchFamily="34" charset="-122"/>
              </a:rPr>
              <a:t>判断为阳性的比率。</a:t>
            </a:r>
            <a:r>
              <a:rPr lang="en-US" altLang="zh-CN" sz="1700" dirty="0">
                <a:latin typeface="微软雅黑" pitchFamily="34" charset="-122"/>
                <a:ea typeface="微软雅黑" pitchFamily="34" charset="-122"/>
              </a:rPr>
              <a:t>   TPR = TP / (TP + FN)</a:t>
            </a:r>
          </a:p>
          <a:p>
            <a:pPr lvl="3" algn="just">
              <a:lnSpc>
                <a:spcPct val="150000"/>
              </a:lnSpc>
              <a:spcBef>
                <a:spcPts val="0"/>
              </a:spcBef>
            </a:pPr>
            <a:r>
              <a:rPr lang="en-US" altLang="zh-CN" sz="1700" dirty="0">
                <a:latin typeface="微软雅黑" pitchFamily="34" charset="-122"/>
                <a:ea typeface="微软雅黑" pitchFamily="34" charset="-122"/>
              </a:rPr>
              <a:t>FPR</a:t>
            </a:r>
            <a:r>
              <a:rPr lang="zh-CN" altLang="en-US" sz="1700" dirty="0">
                <a:latin typeface="微软雅黑" pitchFamily="34" charset="-122"/>
                <a:ea typeface="微软雅黑" pitchFamily="34" charset="-122"/>
              </a:rPr>
              <a:t>：在所有实际为阴性的样本中，被</a:t>
            </a:r>
            <a:r>
              <a:rPr lang="zh-CN" altLang="en-US" sz="1700" b="1" dirty="0">
                <a:latin typeface="微软雅黑" pitchFamily="34" charset="-122"/>
                <a:ea typeface="微软雅黑" pitchFamily="34" charset="-122"/>
              </a:rPr>
              <a:t>错误地</a:t>
            </a:r>
            <a:r>
              <a:rPr lang="zh-CN" altLang="en-US" sz="1700" dirty="0">
                <a:latin typeface="微软雅黑" pitchFamily="34" charset="-122"/>
                <a:ea typeface="微软雅黑" pitchFamily="34" charset="-122"/>
              </a:rPr>
              <a:t>判断为阳性的比率。   </a:t>
            </a:r>
            <a:r>
              <a:rPr lang="en-US" altLang="zh-CN" sz="1700" dirty="0">
                <a:latin typeface="微软雅黑" pitchFamily="34" charset="-122"/>
                <a:ea typeface="微软雅黑" pitchFamily="34" charset="-122"/>
              </a:rPr>
              <a:t>FPR = FP / (FP + TN)</a:t>
            </a:r>
            <a:endParaRPr lang="en-US" altLang="zh-CN" sz="1700" b="1" dirty="0">
              <a:latin typeface="微软雅黑" pitchFamily="34" charset="-122"/>
              <a:ea typeface="微软雅黑" pitchFamily="34" charset="-122"/>
            </a:endParaRPr>
          </a:p>
          <a:p>
            <a:pPr lvl="2" algn="just">
              <a:lnSpc>
                <a:spcPct val="150000"/>
              </a:lnSpc>
              <a:spcBef>
                <a:spcPts val="0"/>
              </a:spcBef>
            </a:pPr>
            <a:r>
              <a:rPr lang="zh-CN" altLang="en-US" sz="1700" dirty="0">
                <a:latin typeface="微软雅黑" pitchFamily="34" charset="-122"/>
                <a:ea typeface="微软雅黑" pitchFamily="34" charset="-122"/>
              </a:rPr>
              <a:t>  从 </a:t>
            </a:r>
            <a:r>
              <a:rPr lang="en-US" altLang="zh-CN" sz="1700" dirty="0">
                <a:latin typeface="微软雅黑" pitchFamily="34" charset="-122"/>
                <a:ea typeface="微软雅黑" pitchFamily="34" charset="-122"/>
              </a:rPr>
              <a:t>(0, 0) </a:t>
            </a:r>
            <a:r>
              <a:rPr lang="zh-CN" altLang="en-US" sz="1700" dirty="0">
                <a:latin typeface="微软雅黑" pitchFamily="34" charset="-122"/>
                <a:ea typeface="微软雅黑" pitchFamily="34" charset="-122"/>
              </a:rPr>
              <a:t>到 </a:t>
            </a:r>
            <a:r>
              <a:rPr lang="en-US" altLang="zh-CN" sz="1700" dirty="0">
                <a:latin typeface="微软雅黑" pitchFamily="34" charset="-122"/>
                <a:ea typeface="微软雅黑" pitchFamily="34" charset="-122"/>
              </a:rPr>
              <a:t>(1,1) </a:t>
            </a:r>
            <a:r>
              <a:rPr lang="zh-CN" altLang="en-US" sz="1700" dirty="0">
                <a:latin typeface="微软雅黑" pitchFamily="34" charset="-122"/>
                <a:ea typeface="微软雅黑" pitchFamily="34" charset="-122"/>
              </a:rPr>
              <a:t>的对角线将</a:t>
            </a:r>
            <a:r>
              <a:rPr lang="en-US" altLang="zh-CN" sz="1700" dirty="0">
                <a:latin typeface="微软雅黑" pitchFamily="34" charset="-122"/>
                <a:ea typeface="微软雅黑" pitchFamily="34" charset="-122"/>
              </a:rPr>
              <a:t>ROC</a:t>
            </a:r>
            <a:r>
              <a:rPr lang="zh-CN" altLang="en-US" sz="1700" dirty="0">
                <a:latin typeface="微软雅黑" pitchFamily="34" charset="-122"/>
                <a:ea typeface="微软雅黑" pitchFamily="34" charset="-122"/>
              </a:rPr>
              <a:t>空间</a:t>
            </a:r>
            <a:endParaRPr lang="en-US" altLang="zh-CN" sz="1700" dirty="0">
              <a:latin typeface="微软雅黑" pitchFamily="34" charset="-122"/>
              <a:ea typeface="微软雅黑" pitchFamily="34" charset="-122"/>
            </a:endParaRPr>
          </a:p>
          <a:p>
            <a:pPr lvl="3" algn="just">
              <a:lnSpc>
                <a:spcPct val="150000"/>
              </a:lnSpc>
              <a:spcBef>
                <a:spcPts val="0"/>
              </a:spcBef>
            </a:pPr>
            <a:r>
              <a:rPr lang="zh-CN" altLang="en-US" sz="1700" dirty="0">
                <a:latin typeface="微软雅黑" pitchFamily="34" charset="-122"/>
                <a:ea typeface="微软雅黑" pitchFamily="34" charset="-122"/>
              </a:rPr>
              <a:t>划分为左上／右下两个区域，在这条线</a:t>
            </a:r>
            <a:endParaRPr lang="en-US" altLang="zh-CN" sz="1700" dirty="0">
              <a:latin typeface="微软雅黑" pitchFamily="34" charset="-122"/>
              <a:ea typeface="微软雅黑" pitchFamily="34" charset="-122"/>
            </a:endParaRPr>
          </a:p>
          <a:p>
            <a:pPr lvl="3" algn="just">
              <a:lnSpc>
                <a:spcPct val="150000"/>
              </a:lnSpc>
              <a:spcBef>
                <a:spcPts val="0"/>
              </a:spcBef>
            </a:pPr>
            <a:r>
              <a:rPr lang="zh-CN" altLang="en-US" sz="1700" dirty="0">
                <a:latin typeface="微软雅黑" pitchFamily="34" charset="-122"/>
                <a:ea typeface="微软雅黑" pitchFamily="34" charset="-122"/>
              </a:rPr>
              <a:t>的以上的点代表了一个好的分类结果（</a:t>
            </a:r>
            <a:endParaRPr lang="en-US" altLang="zh-CN" sz="1700" dirty="0">
              <a:latin typeface="微软雅黑" pitchFamily="34" charset="-122"/>
              <a:ea typeface="微软雅黑" pitchFamily="34" charset="-122"/>
            </a:endParaRPr>
          </a:p>
          <a:p>
            <a:pPr lvl="3" algn="just">
              <a:lnSpc>
                <a:spcPct val="150000"/>
              </a:lnSpc>
              <a:spcBef>
                <a:spcPts val="0"/>
              </a:spcBef>
            </a:pPr>
            <a:r>
              <a:rPr lang="zh-CN" altLang="en-US" sz="1700" dirty="0">
                <a:latin typeface="微软雅黑" pitchFamily="34" charset="-122"/>
                <a:ea typeface="微软雅黑" pitchFamily="34" charset="-122"/>
              </a:rPr>
              <a:t>胜过随机分类）。</a:t>
            </a:r>
            <a:endParaRPr lang="en-US" altLang="zh-CN" sz="1700" dirty="0">
              <a:latin typeface="微软雅黑" pitchFamily="34" charset="-122"/>
              <a:ea typeface="微软雅黑" pitchFamily="34" charset="-122"/>
            </a:endParaRPr>
          </a:p>
        </p:txBody>
      </p:sp>
      <p:sp>
        <p:nvSpPr>
          <p:cNvPr id="3" name="标题 1">
            <a:extLst>
              <a:ext uri="{FF2B5EF4-FFF2-40B4-BE49-F238E27FC236}">
                <a16:creationId xmlns:a16="http://schemas.microsoft.com/office/drawing/2014/main" xmlns="" id="{EB4C5149-2EAB-537C-AEFB-5B344F490638}"/>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3.2</a:t>
            </a:r>
            <a:r>
              <a:rPr lang="zh-CN" altLang="en-US" sz="2400" b="1" dirty="0">
                <a:latin typeface="+mj-ea"/>
              </a:rPr>
              <a:t>  分类性能评估</a:t>
            </a:r>
            <a:endParaRPr lang="zh-CN" altLang="en-US" sz="2400" dirty="0">
              <a:latin typeface="+mj-ea"/>
            </a:endParaRPr>
          </a:p>
        </p:txBody>
      </p:sp>
    </p:spTree>
    <p:extLst>
      <p:ext uri="{BB962C8B-B14F-4D97-AF65-F5344CB8AC3E}">
        <p14:creationId xmlns:p14="http://schemas.microsoft.com/office/powerpoint/2010/main" val="42656180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xmlns="" id="{D16EE22A-41EB-4A36-AA08-58721624DA42}"/>
              </a:ext>
            </a:extLst>
          </p:cNvPr>
          <p:cNvSpPr>
            <a:spLocks noGrp="1"/>
          </p:cNvSpPr>
          <p:nvPr>
            <p:ph idx="4294967295"/>
          </p:nvPr>
        </p:nvSpPr>
        <p:spPr>
          <a:xfrm>
            <a:off x="1798638" y="915988"/>
            <a:ext cx="7345362" cy="3887787"/>
          </a:xfrm>
          <a:prstGeom prst="rect">
            <a:avLst/>
          </a:prstGeom>
        </p:spPr>
        <p:txBody>
          <a:bodyPr/>
          <a:lstStyle/>
          <a:p>
            <a:pPr lvl="2" algn="just"/>
            <a:r>
              <a:rPr lang="en-US" altLang="zh-CN" sz="2000" b="1" dirty="0">
                <a:latin typeface="微软雅黑" pitchFamily="34" charset="-122"/>
                <a:ea typeface="微软雅黑" pitchFamily="34" charset="-122"/>
              </a:rPr>
              <a:t>AUC</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Area Under Curve</a:t>
            </a:r>
            <a:r>
              <a:rPr lang="zh-CN" altLang="en-US" sz="2000" dirty="0">
                <a:latin typeface="微软雅黑" pitchFamily="34" charset="-122"/>
                <a:ea typeface="微软雅黑" pitchFamily="34" charset="-122"/>
              </a:rPr>
              <a:t>）被定义为</a:t>
            </a:r>
            <a:r>
              <a:rPr lang="en-US" altLang="zh-CN" sz="2000" dirty="0">
                <a:latin typeface="微软雅黑" pitchFamily="34" charset="-122"/>
                <a:ea typeface="微软雅黑" pitchFamily="34" charset="-122"/>
              </a:rPr>
              <a:t>ROC</a:t>
            </a:r>
            <a:r>
              <a:rPr lang="zh-CN" altLang="en-US" sz="2000" dirty="0">
                <a:latin typeface="微软雅黑" pitchFamily="34" charset="-122"/>
                <a:ea typeface="微软雅黑" pitchFamily="34" charset="-122"/>
              </a:rPr>
              <a:t>曲线下的面积</a:t>
            </a:r>
            <a:r>
              <a:rPr lang="en-US" altLang="zh-CN" sz="2000" dirty="0">
                <a:latin typeface="微软雅黑" pitchFamily="34" charset="-122"/>
                <a:ea typeface="微软雅黑" pitchFamily="34" charset="-122"/>
              </a:rPr>
              <a:t>(ROC</a:t>
            </a:r>
            <a:r>
              <a:rPr lang="zh-CN" altLang="en-US" sz="2000" dirty="0">
                <a:latin typeface="微软雅黑" pitchFamily="34" charset="-122"/>
                <a:ea typeface="微软雅黑" pitchFamily="34" charset="-122"/>
              </a:rPr>
              <a:t>的积分</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，通常大于</a:t>
            </a:r>
            <a:r>
              <a:rPr lang="en-US" altLang="zh-CN" sz="2000" dirty="0">
                <a:latin typeface="微软雅黑" pitchFamily="34" charset="-122"/>
                <a:ea typeface="微软雅黑" pitchFamily="34" charset="-122"/>
              </a:rPr>
              <a:t>0.5</a:t>
            </a:r>
            <a:r>
              <a:rPr lang="zh-CN" altLang="en-US" sz="2000" dirty="0">
                <a:latin typeface="微软雅黑" pitchFamily="34" charset="-122"/>
                <a:ea typeface="微软雅黑" pitchFamily="34" charset="-122"/>
              </a:rPr>
              <a:t>小于</a:t>
            </a:r>
            <a:r>
              <a:rPr lang="en-US" altLang="zh-CN" sz="2000" dirty="0">
                <a:latin typeface="微软雅黑" pitchFamily="34" charset="-122"/>
                <a:ea typeface="微软雅黑" pitchFamily="34" charset="-122"/>
              </a:rPr>
              <a:t>1</a:t>
            </a:r>
            <a:r>
              <a:rPr lang="zh-CN" altLang="en-US" sz="2000" dirty="0">
                <a:latin typeface="微软雅黑" pitchFamily="34" charset="-122"/>
                <a:ea typeface="微软雅黑" pitchFamily="34" charset="-122"/>
              </a:rPr>
              <a:t>。随机挑选一个正样本以及一个负样本，分类器判定正样本的值高于负样本的概率就是 </a:t>
            </a:r>
            <a:r>
              <a:rPr lang="en-US" altLang="zh-CN" sz="2000" dirty="0">
                <a:latin typeface="微软雅黑" pitchFamily="34" charset="-122"/>
                <a:ea typeface="微软雅黑" pitchFamily="34" charset="-122"/>
              </a:rPr>
              <a:t>AUC </a:t>
            </a:r>
            <a:r>
              <a:rPr lang="zh-CN" altLang="en-US" sz="2000" dirty="0">
                <a:latin typeface="微软雅黑" pitchFamily="34" charset="-122"/>
                <a:ea typeface="微软雅黑" pitchFamily="34" charset="-122"/>
              </a:rPr>
              <a:t>值。</a:t>
            </a:r>
            <a:r>
              <a:rPr lang="en-US" altLang="zh-CN" sz="2000" dirty="0">
                <a:latin typeface="微软雅黑" pitchFamily="34" charset="-122"/>
                <a:ea typeface="微软雅黑" pitchFamily="34" charset="-122"/>
              </a:rPr>
              <a:t>AUC</a:t>
            </a:r>
            <a:r>
              <a:rPr lang="zh-CN" altLang="en-US" sz="2000" dirty="0">
                <a:latin typeface="微软雅黑" pitchFamily="34" charset="-122"/>
                <a:ea typeface="微软雅黑" pitchFamily="34" charset="-122"/>
              </a:rPr>
              <a:t>值</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面积</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越大的分类器，性能越好。</a:t>
            </a:r>
            <a:endParaRPr lang="en-US" altLang="zh-CN" sz="2000" dirty="0">
              <a:latin typeface="微软雅黑" pitchFamily="34" charset="-122"/>
              <a:ea typeface="微软雅黑" pitchFamily="34" charset="-122"/>
            </a:endParaRPr>
          </a:p>
          <a:p>
            <a:pPr lvl="3" algn="just"/>
            <a:r>
              <a:rPr lang="en-US" altLang="zh-CN" sz="2000" dirty="0">
                <a:latin typeface="微软雅黑" pitchFamily="34" charset="-122"/>
                <a:ea typeface="微软雅黑" pitchFamily="34" charset="-122"/>
              </a:rPr>
              <a:t>AUC = 1</a:t>
            </a:r>
            <a:r>
              <a:rPr lang="zh-CN" altLang="en-US" sz="2000" dirty="0">
                <a:latin typeface="微软雅黑" pitchFamily="34" charset="-122"/>
                <a:ea typeface="微软雅黑" pitchFamily="34" charset="-122"/>
              </a:rPr>
              <a:t>，是完美分类器，采用这个预测模型时，存在至少一个阈值能得出完美预测</a:t>
            </a:r>
            <a:endParaRPr lang="en-US" altLang="zh-CN" sz="2000" dirty="0">
              <a:latin typeface="微软雅黑" pitchFamily="34" charset="-122"/>
              <a:ea typeface="微软雅黑" pitchFamily="34" charset="-122"/>
            </a:endParaRPr>
          </a:p>
          <a:p>
            <a:pPr lvl="3" algn="just"/>
            <a:r>
              <a:rPr lang="en-US" altLang="zh-CN" sz="2000" dirty="0">
                <a:latin typeface="微软雅黑" pitchFamily="34" charset="-122"/>
                <a:ea typeface="微软雅黑" pitchFamily="34" charset="-122"/>
              </a:rPr>
              <a:t>0.5 &lt; AUC &lt; 1</a:t>
            </a:r>
            <a:r>
              <a:rPr lang="zh-CN" altLang="en-US" sz="2000" dirty="0">
                <a:latin typeface="微软雅黑" pitchFamily="34" charset="-122"/>
                <a:ea typeface="微软雅黑" pitchFamily="34" charset="-122"/>
              </a:rPr>
              <a:t>，优于随机猜测。这个分类器（模型）妥善设定阈值的话，能有预测价值</a:t>
            </a:r>
            <a:endParaRPr lang="en-US" altLang="zh-CN" sz="2000" dirty="0">
              <a:latin typeface="微软雅黑" pitchFamily="34" charset="-122"/>
              <a:ea typeface="微软雅黑" pitchFamily="34" charset="-122"/>
            </a:endParaRPr>
          </a:p>
          <a:p>
            <a:pPr lvl="3" algn="just"/>
            <a:r>
              <a:rPr lang="en-US" altLang="zh-CN" sz="2000" dirty="0">
                <a:latin typeface="微软雅黑" pitchFamily="34" charset="-122"/>
                <a:ea typeface="微软雅黑" pitchFamily="34" charset="-122"/>
              </a:rPr>
              <a:t>AUC = 0.5</a:t>
            </a:r>
            <a:r>
              <a:rPr lang="zh-CN" altLang="en-US" sz="2000" dirty="0">
                <a:latin typeface="微软雅黑" pitchFamily="34" charset="-122"/>
                <a:ea typeface="微软雅黑" pitchFamily="34" charset="-122"/>
              </a:rPr>
              <a:t>，跟随机猜测一样（例：丢硬币），模型没有预测价值</a:t>
            </a:r>
            <a:endParaRPr lang="en-US" altLang="zh-CN" sz="2000" dirty="0">
              <a:latin typeface="微软雅黑" pitchFamily="34" charset="-122"/>
              <a:ea typeface="微软雅黑" pitchFamily="34" charset="-122"/>
            </a:endParaRPr>
          </a:p>
          <a:p>
            <a:pPr lvl="3" algn="just"/>
            <a:r>
              <a:rPr lang="en-US" altLang="zh-CN" sz="2000" dirty="0">
                <a:latin typeface="微软雅黑" pitchFamily="34" charset="-122"/>
                <a:ea typeface="微软雅黑" pitchFamily="34" charset="-122"/>
              </a:rPr>
              <a:t>AUC &lt; 0.5</a:t>
            </a:r>
            <a:r>
              <a:rPr lang="zh-CN" altLang="en-US" sz="2000" dirty="0">
                <a:latin typeface="微软雅黑" pitchFamily="34" charset="-122"/>
                <a:ea typeface="微软雅黑" pitchFamily="34" charset="-122"/>
              </a:rPr>
              <a:t>，比随机猜测还差；但只要总是反预测而行，就优于随机猜测</a:t>
            </a:r>
            <a:endParaRPr lang="en-US" altLang="zh-CN" sz="2000" dirty="0">
              <a:latin typeface="微软雅黑" pitchFamily="34" charset="-122"/>
              <a:ea typeface="微软雅黑" pitchFamily="34" charset="-122"/>
            </a:endParaRPr>
          </a:p>
          <a:p>
            <a:pPr lvl="1" algn="just"/>
            <a:endParaRPr lang="en-US" altLang="zh-CN" sz="2000" dirty="0">
              <a:latin typeface="微软雅黑" pitchFamily="34" charset="-122"/>
              <a:ea typeface="微软雅黑" pitchFamily="34" charset="-122"/>
            </a:endParaRPr>
          </a:p>
        </p:txBody>
      </p:sp>
      <p:sp>
        <p:nvSpPr>
          <p:cNvPr id="3" name="标题 1">
            <a:extLst>
              <a:ext uri="{FF2B5EF4-FFF2-40B4-BE49-F238E27FC236}">
                <a16:creationId xmlns:a16="http://schemas.microsoft.com/office/drawing/2014/main" xmlns="" id="{4798942F-8258-EC46-DD83-5491936CEB6B}"/>
              </a:ext>
            </a:extLst>
          </p:cNvPr>
          <p:cNvSpPr txBox="1">
            <a:spLocks/>
          </p:cNvSpPr>
          <p:nvPr/>
        </p:nvSpPr>
        <p:spPr>
          <a:xfrm>
            <a:off x="1691680" y="0"/>
            <a:ext cx="745867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3.2</a:t>
            </a:r>
            <a:r>
              <a:rPr lang="zh-CN" altLang="en-US" sz="2400" b="1" dirty="0">
                <a:latin typeface="+mj-ea"/>
              </a:rPr>
              <a:t>  分类性能评估</a:t>
            </a:r>
            <a:endParaRPr lang="zh-CN" altLang="en-US" sz="2400" dirty="0">
              <a:latin typeface="+mj-ea"/>
            </a:endParaRPr>
          </a:p>
        </p:txBody>
      </p:sp>
    </p:spTree>
    <p:extLst>
      <p:ext uri="{BB962C8B-B14F-4D97-AF65-F5344CB8AC3E}">
        <p14:creationId xmlns:p14="http://schemas.microsoft.com/office/powerpoint/2010/main" val="25318533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114" name="Picture 2" descr="http://hi.csdn.net/attachment/201201/8/0_1326015919pgCu.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8552" y="886017"/>
            <a:ext cx="4139952" cy="4184331"/>
          </a:xfrm>
          <a:prstGeom prst="rect">
            <a:avLst/>
          </a:prstGeom>
          <a:noFill/>
        </p:spPr>
      </p:pic>
      <p:sp>
        <p:nvSpPr>
          <p:cNvPr id="10" name="内容占位符 2"/>
          <p:cNvSpPr txBox="1">
            <a:spLocks/>
          </p:cNvSpPr>
          <p:nvPr/>
        </p:nvSpPr>
        <p:spPr bwMode="auto">
          <a:xfrm>
            <a:off x="1799120" y="864096"/>
            <a:ext cx="3384376" cy="4227934"/>
          </a:xfrm>
          <a:prstGeom prst="rect">
            <a:avLst/>
          </a:prstGeom>
          <a:solidFill>
            <a:schemeClr val="accent3">
              <a:lumMod val="60000"/>
              <a:lumOff val="40000"/>
            </a:schemeClr>
          </a:solidFill>
          <a:ln>
            <a:noFill/>
          </a:ln>
          <a:scene3d>
            <a:camera prst="orthographicFront"/>
            <a:lightRig rig="threePt" dir="t"/>
          </a:scene3d>
          <a:sp3d>
            <a:bevelT/>
          </a:sp3d>
        </p:spPr>
        <p:txBody>
          <a:bodyPr vert="horz" wrap="square" lIns="91440" tIns="45720" rIns="91440" bIns="45720" numCol="1" anchor="t" anchorCtr="0" compatLnSpc="1">
            <a:noAutofit/>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spcBef>
                <a:spcPts val="0"/>
              </a:spcBef>
            </a:pPr>
            <a:r>
              <a:rPr lang="zh-CN" altLang="en-US" sz="2000" b="0" dirty="0">
                <a:latin typeface="楷体" pitchFamily="49" charset="-122"/>
                <a:ea typeface="楷体" pitchFamily="49" charset="-122"/>
              </a:rPr>
              <a:t>美女：多大年纪了？</a:t>
            </a:r>
            <a:endParaRPr lang="en-US" altLang="zh-CN" sz="2000" b="0" dirty="0">
              <a:latin typeface="楷体" pitchFamily="49" charset="-122"/>
              <a:ea typeface="楷体" pitchFamily="49" charset="-122"/>
            </a:endParaRPr>
          </a:p>
          <a:p>
            <a:pPr>
              <a:lnSpc>
                <a:spcPct val="150000"/>
              </a:lnSpc>
              <a:spcBef>
                <a:spcPts val="0"/>
              </a:spcBef>
            </a:pPr>
            <a:r>
              <a:rPr lang="zh-CN" altLang="en-US" sz="2000" b="0" dirty="0">
                <a:latin typeface="楷体" pitchFamily="49" charset="-122"/>
                <a:ea typeface="楷体" pitchFamily="49" charset="-122"/>
              </a:rPr>
              <a:t>媒婆：</a:t>
            </a:r>
            <a:r>
              <a:rPr lang="en-US" altLang="zh-CN" sz="2000" b="0" dirty="0">
                <a:latin typeface="楷体" pitchFamily="49" charset="-122"/>
                <a:ea typeface="楷体" pitchFamily="49" charset="-122"/>
              </a:rPr>
              <a:t>26</a:t>
            </a:r>
          </a:p>
          <a:p>
            <a:pPr>
              <a:lnSpc>
                <a:spcPct val="150000"/>
              </a:lnSpc>
              <a:spcBef>
                <a:spcPts val="0"/>
              </a:spcBef>
            </a:pPr>
            <a:r>
              <a:rPr lang="zh-CN" altLang="en-US" sz="2000" b="0" dirty="0">
                <a:latin typeface="楷体" pitchFamily="49" charset="-122"/>
                <a:ea typeface="楷体" pitchFamily="49" charset="-122"/>
              </a:rPr>
              <a:t>美女：长的帅不帅？</a:t>
            </a:r>
            <a:endParaRPr lang="en-US" altLang="zh-CN" sz="2000" b="0" dirty="0">
              <a:latin typeface="楷体" pitchFamily="49" charset="-122"/>
              <a:ea typeface="楷体" pitchFamily="49" charset="-122"/>
            </a:endParaRPr>
          </a:p>
          <a:p>
            <a:pPr>
              <a:lnSpc>
                <a:spcPct val="150000"/>
              </a:lnSpc>
              <a:spcBef>
                <a:spcPts val="0"/>
              </a:spcBef>
            </a:pPr>
            <a:r>
              <a:rPr lang="zh-CN" altLang="en-US" sz="2000" b="0" dirty="0">
                <a:latin typeface="楷体" pitchFamily="49" charset="-122"/>
                <a:ea typeface="楷体" pitchFamily="49" charset="-122"/>
              </a:rPr>
              <a:t>媒婆：挺帅的</a:t>
            </a:r>
            <a:endParaRPr lang="en-US" altLang="zh-CN" sz="2000" b="0" dirty="0">
              <a:latin typeface="楷体" pitchFamily="49" charset="-122"/>
              <a:ea typeface="楷体" pitchFamily="49" charset="-122"/>
            </a:endParaRPr>
          </a:p>
          <a:p>
            <a:pPr>
              <a:lnSpc>
                <a:spcPct val="150000"/>
              </a:lnSpc>
              <a:spcBef>
                <a:spcPts val="0"/>
              </a:spcBef>
            </a:pPr>
            <a:r>
              <a:rPr lang="zh-CN" altLang="en-US" sz="2000" b="0" dirty="0">
                <a:latin typeface="楷体" pitchFamily="49" charset="-122"/>
                <a:ea typeface="楷体" pitchFamily="49" charset="-122"/>
              </a:rPr>
              <a:t>美女：收入高不？</a:t>
            </a:r>
            <a:endParaRPr lang="en-US" altLang="zh-CN" sz="2000" b="0" dirty="0">
              <a:latin typeface="楷体" pitchFamily="49" charset="-122"/>
              <a:ea typeface="楷体" pitchFamily="49" charset="-122"/>
            </a:endParaRPr>
          </a:p>
          <a:p>
            <a:pPr>
              <a:lnSpc>
                <a:spcPct val="150000"/>
              </a:lnSpc>
              <a:spcBef>
                <a:spcPts val="0"/>
              </a:spcBef>
            </a:pPr>
            <a:r>
              <a:rPr lang="zh-CN" altLang="en-US" sz="2000" b="0" dirty="0">
                <a:latin typeface="楷体" pitchFamily="49" charset="-122"/>
                <a:ea typeface="楷体" pitchFamily="49" charset="-122"/>
              </a:rPr>
              <a:t>媒婆：不算很高，中等情况</a:t>
            </a:r>
            <a:endParaRPr lang="en-US" altLang="zh-CN" sz="2000" b="0" dirty="0">
              <a:latin typeface="楷体" pitchFamily="49" charset="-122"/>
              <a:ea typeface="楷体" pitchFamily="49" charset="-122"/>
            </a:endParaRPr>
          </a:p>
          <a:p>
            <a:pPr>
              <a:lnSpc>
                <a:spcPct val="150000"/>
              </a:lnSpc>
              <a:spcBef>
                <a:spcPts val="0"/>
              </a:spcBef>
            </a:pPr>
            <a:r>
              <a:rPr lang="zh-CN" altLang="en-US" sz="2000" b="0" dirty="0">
                <a:latin typeface="楷体" pitchFamily="49" charset="-122"/>
                <a:ea typeface="楷体" pitchFamily="49" charset="-122"/>
              </a:rPr>
              <a:t>美女：是公务员不？</a:t>
            </a:r>
            <a:endParaRPr lang="en-US" altLang="zh-CN" sz="2000" b="0" dirty="0">
              <a:latin typeface="楷体" pitchFamily="49" charset="-122"/>
              <a:ea typeface="楷体" pitchFamily="49" charset="-122"/>
            </a:endParaRPr>
          </a:p>
          <a:p>
            <a:pPr>
              <a:lnSpc>
                <a:spcPct val="150000"/>
              </a:lnSpc>
              <a:spcBef>
                <a:spcPts val="0"/>
              </a:spcBef>
            </a:pPr>
            <a:r>
              <a:rPr lang="zh-CN" altLang="en-US" sz="2000" b="0" dirty="0">
                <a:latin typeface="楷体" pitchFamily="49" charset="-122"/>
                <a:ea typeface="楷体" pitchFamily="49" charset="-122"/>
              </a:rPr>
              <a:t>媒婆：是，在税务局上班呢</a:t>
            </a:r>
            <a:endParaRPr lang="en-US" altLang="zh-CN" sz="2000" b="0" dirty="0">
              <a:latin typeface="楷体" pitchFamily="49" charset="-122"/>
              <a:ea typeface="楷体" pitchFamily="49" charset="-122"/>
            </a:endParaRPr>
          </a:p>
          <a:p>
            <a:pPr>
              <a:lnSpc>
                <a:spcPct val="150000"/>
              </a:lnSpc>
              <a:spcBef>
                <a:spcPts val="0"/>
              </a:spcBef>
            </a:pPr>
            <a:r>
              <a:rPr lang="zh-CN" altLang="en-US" sz="2000" b="0" dirty="0">
                <a:latin typeface="楷体" pitchFamily="49" charset="-122"/>
                <a:ea typeface="楷体" pitchFamily="49" charset="-122"/>
              </a:rPr>
              <a:t>美女：那好，我去见</a:t>
            </a:r>
          </a:p>
        </p:txBody>
      </p:sp>
      <p:sp>
        <p:nvSpPr>
          <p:cNvPr id="8" name="标题 1"/>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p>
        </p:txBody>
      </p:sp>
    </p:spTree>
    <p:extLst>
      <p:ext uri="{BB962C8B-B14F-4D97-AF65-F5344CB8AC3E}">
        <p14:creationId xmlns:p14="http://schemas.microsoft.com/office/powerpoint/2010/main" val="145545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7" name="Text Box 7"/>
          <p:cNvSpPr txBox="1">
            <a:spLocks noChangeArrowheads="1"/>
          </p:cNvSpPr>
          <p:nvPr/>
        </p:nvSpPr>
        <p:spPr bwMode="auto">
          <a:xfrm>
            <a:off x="-783468" y="3057804"/>
            <a:ext cx="651460" cy="346249"/>
          </a:xfrm>
          <a:prstGeom prst="rect">
            <a:avLst/>
          </a:prstGeom>
          <a:noFill/>
          <a:ln>
            <a:noFill/>
          </a:ln>
          <a:effectLst/>
        </p:spPr>
        <p:txBody>
          <a:bodyPr wrap="none" lIns="68580" tIns="34290" rIns="68580" bIns="34290">
            <a:spAutoFit/>
          </a:bodyPr>
          <a:lstStyle/>
          <a:p>
            <a:r>
              <a:rPr lang="en-US" altLang="zh-CN" dirty="0"/>
              <a:t>        </a:t>
            </a:r>
            <a:endParaRPr lang="zh-CN" altLang="en-US" dirty="0"/>
          </a:p>
        </p:txBody>
      </p:sp>
      <p:sp>
        <p:nvSpPr>
          <p:cNvPr id="3" name="内容占位符 2"/>
          <p:cNvSpPr>
            <a:spLocks noGrp="1"/>
          </p:cNvSpPr>
          <p:nvPr>
            <p:ph idx="4294967295"/>
          </p:nvPr>
        </p:nvSpPr>
        <p:spPr>
          <a:xfrm>
            <a:off x="1870075" y="842963"/>
            <a:ext cx="7273925" cy="3781425"/>
          </a:xfrm>
          <a:prstGeom prst="rect">
            <a:avLst/>
          </a:prstGeom>
        </p:spPr>
        <p:txBody>
          <a:bodyPr/>
          <a:lstStyle/>
          <a:p>
            <a:pPr>
              <a:lnSpc>
                <a:spcPct val="200000"/>
              </a:lnSpc>
            </a:pPr>
            <a:r>
              <a:rPr lang="zh-CN" altLang="en-US" sz="2400" dirty="0">
                <a:latin typeface="黑体" panose="02010609060101010101" pitchFamily="49" charset="-122"/>
                <a:ea typeface="黑体" panose="02010609060101010101" pitchFamily="49" charset="-122"/>
              </a:rPr>
              <a:t>决策树是一种典型的分类方法</a:t>
            </a:r>
            <a:endParaRPr lang="en-US" altLang="zh-CN" sz="2400" dirty="0">
              <a:latin typeface="黑体" panose="02010609060101010101" pitchFamily="49" charset="-122"/>
              <a:ea typeface="黑体" panose="02010609060101010101" pitchFamily="49" charset="-122"/>
            </a:endParaRPr>
          </a:p>
          <a:p>
            <a:pPr lvl="1">
              <a:lnSpc>
                <a:spcPct val="200000"/>
              </a:lnSpc>
            </a:pPr>
            <a:r>
              <a:rPr lang="zh-CN" altLang="en-US" sz="2200" dirty="0">
                <a:latin typeface="微软雅黑 Light" panose="020B0502040204020203" pitchFamily="34" charset="-122"/>
                <a:ea typeface="微软雅黑 Light" panose="020B0502040204020203" pitchFamily="34" charset="-122"/>
              </a:rPr>
              <a:t>首先对数据进行处理，利用归纳算法生成可读的规则和决策树；</a:t>
            </a:r>
            <a:endParaRPr lang="en-US" altLang="zh-CN" sz="2200" dirty="0">
              <a:latin typeface="微软雅黑 Light" panose="020B0502040204020203" pitchFamily="34" charset="-122"/>
              <a:ea typeface="微软雅黑 Light" panose="020B0502040204020203" pitchFamily="34" charset="-122"/>
            </a:endParaRPr>
          </a:p>
          <a:p>
            <a:pPr lvl="1">
              <a:lnSpc>
                <a:spcPct val="200000"/>
              </a:lnSpc>
            </a:pPr>
            <a:r>
              <a:rPr lang="zh-CN" altLang="en-US" sz="2200" dirty="0">
                <a:latin typeface="微软雅黑 Light" panose="020B0502040204020203" pitchFamily="34" charset="-122"/>
                <a:ea typeface="微软雅黑 Light" panose="020B0502040204020203" pitchFamily="34" charset="-122"/>
              </a:rPr>
              <a:t>然后使用决策对新数据进行分析。</a:t>
            </a:r>
            <a:endParaRPr lang="en-US" altLang="zh-CN" sz="2200" dirty="0">
              <a:latin typeface="微软雅黑 Light" panose="020B0502040204020203" pitchFamily="34" charset="-122"/>
              <a:ea typeface="微软雅黑 Light" panose="020B0502040204020203" pitchFamily="34" charset="-122"/>
            </a:endParaRPr>
          </a:p>
          <a:p>
            <a:pPr>
              <a:lnSpc>
                <a:spcPct val="200000"/>
              </a:lnSpc>
            </a:pPr>
            <a:r>
              <a:rPr lang="zh-CN" altLang="en-US" sz="2200" dirty="0">
                <a:latin typeface="黑体" panose="02010609060101010101" pitchFamily="49" charset="-122"/>
                <a:ea typeface="黑体" panose="02010609060101010101" pitchFamily="49" charset="-122"/>
              </a:rPr>
              <a:t>本质上决策树是通过一系列规则对数据进行分类的过程。</a:t>
            </a:r>
          </a:p>
          <a:p>
            <a:pPr>
              <a:lnSpc>
                <a:spcPct val="200000"/>
              </a:lnSpc>
            </a:pPr>
            <a:endParaRPr lang="zh-CN" altLang="en-US" sz="2000" dirty="0">
              <a:latin typeface="+mj-ea"/>
              <a:ea typeface="+mj-ea"/>
            </a:endParaRPr>
          </a:p>
        </p:txBody>
      </p:sp>
      <p:sp>
        <p:nvSpPr>
          <p:cNvPr id="14" name="等腰三角形 11"/>
          <p:cNvSpPr>
            <a:spLocks noChangeArrowheads="1"/>
          </p:cNvSpPr>
          <p:nvPr/>
        </p:nvSpPr>
        <p:spPr bwMode="auto">
          <a:xfrm rot="16200000">
            <a:off x="1564368" y="1620038"/>
            <a:ext cx="163285" cy="145686"/>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sz="2000" b="1">
              <a:solidFill>
                <a:srgbClr val="FFFFFF"/>
              </a:solidFill>
              <a:latin typeface="宋体" pitchFamily="2" charset="-122"/>
              <a:sym typeface="宋体" pitchFamily="2" charset="-122"/>
            </a:endParaRPr>
          </a:p>
        </p:txBody>
      </p:sp>
      <p:sp>
        <p:nvSpPr>
          <p:cNvPr id="2" name="标题 1">
            <a:extLst>
              <a:ext uri="{FF2B5EF4-FFF2-40B4-BE49-F238E27FC236}">
                <a16:creationId xmlns:a16="http://schemas.microsoft.com/office/drawing/2014/main" xmlns="" id="{0263BA26-E115-FC4C-4AAD-86517DC0BBDE}"/>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p>
        </p:txBody>
      </p:sp>
    </p:spTree>
    <p:extLst>
      <p:ext uri="{BB962C8B-B14F-4D97-AF65-F5344CB8AC3E}">
        <p14:creationId xmlns:p14="http://schemas.microsoft.com/office/powerpoint/2010/main" val="420192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a:extLst>
              <a:ext uri="{FF2B5EF4-FFF2-40B4-BE49-F238E27FC236}">
                <a16:creationId xmlns:a16="http://schemas.microsoft.com/office/drawing/2014/main" xmlns="" id="{395BFF7D-E489-419E-87F4-709504D8BCC8}"/>
              </a:ext>
            </a:extLst>
          </p:cNvPr>
          <p:cNvGraphicFramePr>
            <a:graphicFrameLocks noGrp="1"/>
          </p:cNvGraphicFramePr>
          <p:nvPr>
            <p:extLst>
              <p:ext uri="{D42A27DB-BD31-4B8C-83A1-F6EECF244321}">
                <p14:modId xmlns:p14="http://schemas.microsoft.com/office/powerpoint/2010/main" val="1261245879"/>
              </p:ext>
            </p:extLst>
          </p:nvPr>
        </p:nvGraphicFramePr>
        <p:xfrm>
          <a:off x="2411760" y="836126"/>
          <a:ext cx="5904656" cy="3855720"/>
        </p:xfrm>
        <a:graphic>
          <a:graphicData uri="http://schemas.openxmlformats.org/drawingml/2006/table">
            <a:tbl>
              <a:tblPr firstRow="1" firstCol="1" bandRow="1">
                <a:tableStyleId>{5940675A-B579-460E-94D1-54222C63F5DA}</a:tableStyleId>
              </a:tblPr>
              <a:tblGrid>
                <a:gridCol w="774381">
                  <a:extLst>
                    <a:ext uri="{9D8B030D-6E8A-4147-A177-3AD203B41FA5}">
                      <a16:colId xmlns:a16="http://schemas.microsoft.com/office/drawing/2014/main" xmlns="" val="3280920491"/>
                    </a:ext>
                  </a:extLst>
                </a:gridCol>
                <a:gridCol w="762128">
                  <a:extLst>
                    <a:ext uri="{9D8B030D-6E8A-4147-A177-3AD203B41FA5}">
                      <a16:colId xmlns:a16="http://schemas.microsoft.com/office/drawing/2014/main" xmlns="" val="3686965202"/>
                    </a:ext>
                  </a:extLst>
                </a:gridCol>
                <a:gridCol w="762128">
                  <a:extLst>
                    <a:ext uri="{9D8B030D-6E8A-4147-A177-3AD203B41FA5}">
                      <a16:colId xmlns:a16="http://schemas.microsoft.com/office/drawing/2014/main" xmlns="" val="2993648485"/>
                    </a:ext>
                  </a:extLst>
                </a:gridCol>
                <a:gridCol w="1219160">
                  <a:extLst>
                    <a:ext uri="{9D8B030D-6E8A-4147-A177-3AD203B41FA5}">
                      <a16:colId xmlns:a16="http://schemas.microsoft.com/office/drawing/2014/main" xmlns="" val="707240563"/>
                    </a:ext>
                  </a:extLst>
                </a:gridCol>
                <a:gridCol w="1219160">
                  <a:extLst>
                    <a:ext uri="{9D8B030D-6E8A-4147-A177-3AD203B41FA5}">
                      <a16:colId xmlns:a16="http://schemas.microsoft.com/office/drawing/2014/main" xmlns="" val="2712288733"/>
                    </a:ext>
                  </a:extLst>
                </a:gridCol>
                <a:gridCol w="1167699">
                  <a:extLst>
                    <a:ext uri="{9D8B030D-6E8A-4147-A177-3AD203B41FA5}">
                      <a16:colId xmlns:a16="http://schemas.microsoft.com/office/drawing/2014/main" xmlns="" val="379697869"/>
                    </a:ext>
                  </a:extLst>
                </a:gridCol>
              </a:tblGrid>
              <a:tr h="331650">
                <a:tc>
                  <a:txBody>
                    <a:bodyPr/>
                    <a:lstStyle/>
                    <a:p>
                      <a:pPr algn="ctr">
                        <a:lnSpc>
                          <a:spcPct val="115000"/>
                        </a:lnSpc>
                        <a:spcAft>
                          <a:spcPts val="1000"/>
                        </a:spcAft>
                      </a:pPr>
                      <a:r>
                        <a:rPr lang="zh-CN" sz="2000">
                          <a:effectLst/>
                          <a:latin typeface="+mj-ea"/>
                          <a:ea typeface="+mj-ea"/>
                        </a:rPr>
                        <a:t>编号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性别</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收入</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教育程度</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dirty="0">
                          <a:effectLst/>
                          <a:latin typeface="+mj-ea"/>
                          <a:ea typeface="+mj-ea"/>
                        </a:rPr>
                        <a:t>婚姻状态</a:t>
                      </a:r>
                      <a:endParaRPr lang="zh-CN" sz="3200" dirty="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是否违约</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3294412882"/>
                  </a:ext>
                </a:extLst>
              </a:tr>
              <a:tr h="334819">
                <a:tc>
                  <a:txBody>
                    <a:bodyPr/>
                    <a:lstStyle/>
                    <a:p>
                      <a:pPr algn="ctr">
                        <a:lnSpc>
                          <a:spcPct val="115000"/>
                        </a:lnSpc>
                        <a:spcAft>
                          <a:spcPts val="1000"/>
                        </a:spcAft>
                      </a:pPr>
                      <a:r>
                        <a:rPr lang="en-US" sz="2000">
                          <a:effectLst/>
                          <a:latin typeface="+mj-ea"/>
                          <a:ea typeface="+mj-ea"/>
                        </a:rPr>
                        <a:t>1</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研究生</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未</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N</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1796268355"/>
                  </a:ext>
                </a:extLst>
              </a:tr>
              <a:tr h="334819">
                <a:tc>
                  <a:txBody>
                    <a:bodyPr/>
                    <a:lstStyle/>
                    <a:p>
                      <a:pPr algn="ctr">
                        <a:lnSpc>
                          <a:spcPct val="115000"/>
                        </a:lnSpc>
                        <a:spcAft>
                          <a:spcPts val="1000"/>
                        </a:spcAft>
                      </a:pPr>
                      <a:r>
                        <a:rPr lang="en-US" sz="2000">
                          <a:effectLst/>
                          <a:latin typeface="+mj-ea"/>
                          <a:ea typeface="+mj-ea"/>
                        </a:rPr>
                        <a:t>2</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低</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本科</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已</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Y</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4114353123"/>
                  </a:ext>
                </a:extLst>
              </a:tr>
              <a:tr h="334819">
                <a:tc>
                  <a:txBody>
                    <a:bodyPr/>
                    <a:lstStyle/>
                    <a:p>
                      <a:pPr algn="ctr">
                        <a:lnSpc>
                          <a:spcPct val="115000"/>
                        </a:lnSpc>
                        <a:spcAft>
                          <a:spcPts val="1000"/>
                        </a:spcAft>
                      </a:pPr>
                      <a:r>
                        <a:rPr lang="en-US" sz="2000">
                          <a:effectLst/>
                          <a:latin typeface="+mj-ea"/>
                          <a:ea typeface="+mj-ea"/>
                        </a:rPr>
                        <a:t>3</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女</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未</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N</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144209311"/>
                  </a:ext>
                </a:extLst>
              </a:tr>
              <a:tr h="334819">
                <a:tc>
                  <a:txBody>
                    <a:bodyPr/>
                    <a:lstStyle/>
                    <a:p>
                      <a:pPr algn="ctr">
                        <a:lnSpc>
                          <a:spcPct val="115000"/>
                        </a:lnSpc>
                        <a:spcAft>
                          <a:spcPts val="1000"/>
                        </a:spcAft>
                      </a:pPr>
                      <a:r>
                        <a:rPr lang="en-US" sz="2000">
                          <a:effectLst/>
                          <a:latin typeface="+mj-ea"/>
                          <a:ea typeface="+mj-ea"/>
                        </a:rPr>
                        <a:t>4</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女</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dirty="0">
                          <a:effectLst/>
                          <a:latin typeface="+mj-ea"/>
                          <a:ea typeface="+mj-ea"/>
                        </a:rPr>
                        <a:t>中</a:t>
                      </a:r>
                      <a:endParaRPr lang="zh-CN" sz="3200" dirty="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已</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dirty="0">
                          <a:effectLst/>
                          <a:latin typeface="+mj-ea"/>
                          <a:ea typeface="+mj-ea"/>
                        </a:rPr>
                        <a:t>N</a:t>
                      </a:r>
                      <a:endParaRPr lang="zh-CN" sz="32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3237586111"/>
                  </a:ext>
                </a:extLst>
              </a:tr>
              <a:tr h="334819">
                <a:tc>
                  <a:txBody>
                    <a:bodyPr/>
                    <a:lstStyle/>
                    <a:p>
                      <a:pPr algn="ctr">
                        <a:lnSpc>
                          <a:spcPct val="115000"/>
                        </a:lnSpc>
                        <a:spcAft>
                          <a:spcPts val="1000"/>
                        </a:spcAft>
                      </a:pPr>
                      <a:r>
                        <a:rPr lang="en-US" sz="2000">
                          <a:effectLst/>
                          <a:latin typeface="+mj-ea"/>
                          <a:ea typeface="+mj-ea"/>
                        </a:rPr>
                        <a:t>5</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本科</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已</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N</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2782840751"/>
                  </a:ext>
                </a:extLst>
              </a:tr>
              <a:tr h="334819">
                <a:tc>
                  <a:txBody>
                    <a:bodyPr/>
                    <a:lstStyle/>
                    <a:p>
                      <a:pPr algn="ctr">
                        <a:lnSpc>
                          <a:spcPct val="115000"/>
                        </a:lnSpc>
                        <a:spcAft>
                          <a:spcPts val="1000"/>
                        </a:spcAft>
                      </a:pPr>
                      <a:r>
                        <a:rPr lang="en-US" sz="2000">
                          <a:effectLst/>
                          <a:latin typeface="+mj-ea"/>
                          <a:ea typeface="+mj-ea"/>
                        </a:rPr>
                        <a:t>6</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本科</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已</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Y</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2843653214"/>
                  </a:ext>
                </a:extLst>
              </a:tr>
              <a:tr h="334819">
                <a:tc>
                  <a:txBody>
                    <a:bodyPr/>
                    <a:lstStyle/>
                    <a:p>
                      <a:pPr algn="ctr">
                        <a:lnSpc>
                          <a:spcPct val="115000"/>
                        </a:lnSpc>
                        <a:spcAft>
                          <a:spcPts val="1000"/>
                        </a:spcAft>
                      </a:pPr>
                      <a:r>
                        <a:rPr lang="en-US" sz="2000">
                          <a:effectLst/>
                          <a:latin typeface="+mj-ea"/>
                          <a:ea typeface="+mj-ea"/>
                        </a:rPr>
                        <a:t>7</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已</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dirty="0">
                          <a:effectLst/>
                          <a:latin typeface="+mj-ea"/>
                          <a:ea typeface="+mj-ea"/>
                        </a:rPr>
                        <a:t>N</a:t>
                      </a:r>
                      <a:endParaRPr lang="zh-CN" sz="32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1027341315"/>
                  </a:ext>
                </a:extLst>
              </a:tr>
              <a:tr h="334819">
                <a:tc>
                  <a:txBody>
                    <a:bodyPr/>
                    <a:lstStyle/>
                    <a:p>
                      <a:pPr algn="ctr">
                        <a:lnSpc>
                          <a:spcPct val="115000"/>
                        </a:lnSpc>
                        <a:spcAft>
                          <a:spcPts val="1000"/>
                        </a:spcAft>
                      </a:pPr>
                      <a:r>
                        <a:rPr lang="en-US" sz="2000">
                          <a:effectLst/>
                          <a:latin typeface="+mj-ea"/>
                          <a:ea typeface="+mj-ea"/>
                        </a:rPr>
                        <a:t>8</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女</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研究生</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未</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Y</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3412452488"/>
                  </a:ext>
                </a:extLst>
              </a:tr>
              <a:tr h="334819">
                <a:tc>
                  <a:txBody>
                    <a:bodyPr/>
                    <a:lstStyle/>
                    <a:p>
                      <a:pPr algn="ctr">
                        <a:lnSpc>
                          <a:spcPct val="115000"/>
                        </a:lnSpc>
                        <a:spcAft>
                          <a:spcPts val="1000"/>
                        </a:spcAft>
                      </a:pPr>
                      <a:r>
                        <a:rPr lang="en-US" sz="2000">
                          <a:effectLst/>
                          <a:latin typeface="+mj-ea"/>
                          <a:ea typeface="+mj-ea"/>
                        </a:rPr>
                        <a:t>9</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女</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研究生</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未</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a:effectLst/>
                          <a:latin typeface="+mj-ea"/>
                          <a:ea typeface="+mj-ea"/>
                        </a:rPr>
                        <a:t>Y</a:t>
                      </a:r>
                      <a:endParaRPr lang="zh-CN" sz="320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3723767268"/>
                  </a:ext>
                </a:extLst>
              </a:tr>
              <a:tr h="334819">
                <a:tc>
                  <a:txBody>
                    <a:bodyPr/>
                    <a:lstStyle/>
                    <a:p>
                      <a:pPr algn="ctr">
                        <a:lnSpc>
                          <a:spcPct val="115000"/>
                        </a:lnSpc>
                        <a:spcAft>
                          <a:spcPts val="1000"/>
                        </a:spcAft>
                      </a:pPr>
                      <a:r>
                        <a:rPr lang="en-US" sz="2000">
                          <a:effectLst/>
                          <a:latin typeface="+mj-ea"/>
                          <a:ea typeface="+mj-ea"/>
                        </a:rPr>
                        <a:t>10</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男</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低</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高中</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zh-CN" sz="2000">
                          <a:effectLst/>
                          <a:latin typeface="+mj-ea"/>
                          <a:ea typeface="+mj-ea"/>
                        </a:rPr>
                        <a:t>未</a:t>
                      </a:r>
                      <a:endParaRPr lang="zh-CN" sz="3200">
                        <a:effectLst/>
                        <a:latin typeface="+mj-ea"/>
                        <a:ea typeface="+mj-ea"/>
                        <a:cs typeface="Times New Roman" panose="02020603050405020304" pitchFamily="18" charset="0"/>
                      </a:endParaRPr>
                    </a:p>
                  </a:txBody>
                  <a:tcPr marL="68580" marR="68580" marT="0" marB="0" anchor="ctr"/>
                </a:tc>
                <a:tc>
                  <a:txBody>
                    <a:bodyPr/>
                    <a:lstStyle/>
                    <a:p>
                      <a:pPr algn="ctr">
                        <a:lnSpc>
                          <a:spcPct val="115000"/>
                        </a:lnSpc>
                        <a:spcAft>
                          <a:spcPts val="1000"/>
                        </a:spcAft>
                      </a:pPr>
                      <a:r>
                        <a:rPr lang="en-US" sz="2000" dirty="0">
                          <a:effectLst/>
                          <a:latin typeface="+mj-ea"/>
                          <a:ea typeface="+mj-ea"/>
                        </a:rPr>
                        <a:t>Y</a:t>
                      </a:r>
                      <a:endParaRPr lang="zh-CN" sz="3200" dirty="0">
                        <a:effectLst/>
                        <a:latin typeface="+mj-ea"/>
                        <a:ea typeface="+mj-ea"/>
                        <a:cs typeface="Times New Roman" panose="02020603050405020304" pitchFamily="18" charset="0"/>
                      </a:endParaRPr>
                    </a:p>
                  </a:txBody>
                  <a:tcPr marL="68580" marR="68580" marT="0" marB="0" anchor="ctr"/>
                </a:tc>
                <a:extLst>
                  <a:ext uri="{0D108BD9-81ED-4DB2-BD59-A6C34878D82A}">
                    <a16:rowId xmlns:a16="http://schemas.microsoft.com/office/drawing/2014/main" xmlns="" val="889197594"/>
                  </a:ext>
                </a:extLst>
              </a:tr>
            </a:tbl>
          </a:graphicData>
        </a:graphic>
      </p:graphicFrame>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79D1A0AB-E4FB-4A79-9048-2B8E1B7FF9ED}"/>
                  </a:ext>
                </a:extLst>
              </p:cNvPr>
              <p:cNvSpPr txBox="1"/>
              <p:nvPr/>
            </p:nvSpPr>
            <p:spPr>
              <a:xfrm>
                <a:off x="3707904" y="4630365"/>
                <a:ext cx="36004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zh-CN" altLang="en-US" sz="2400" i="1" smtClean="0">
                              <a:solidFill>
                                <a:srgbClr val="836967"/>
                              </a:solidFill>
                              <a:latin typeface="Cambria Math"/>
                            </a:rPr>
                          </m:ctrlPr>
                        </m:dPr>
                        <m:e>
                          <m:r>
                            <a:rPr lang="zh-CN" altLang="en-US" sz="2400" i="0">
                              <a:latin typeface="Cambria Math" panose="02040503050406030204" pitchFamily="18" charset="0"/>
                            </a:rPr>
                            <m:t>男</m:t>
                          </m:r>
                          <m:r>
                            <a:rPr lang="zh-CN" altLang="en-US" sz="2400" i="0">
                              <a:latin typeface="Cambria Math" panose="02040503050406030204" pitchFamily="18" charset="0"/>
                            </a:rPr>
                            <m:t>,</m:t>
                          </m:r>
                          <m:r>
                            <a:rPr lang="zh-CN" altLang="en-US" sz="2400" i="0">
                              <a:latin typeface="Cambria Math" panose="02040503050406030204" pitchFamily="18" charset="0"/>
                            </a:rPr>
                            <m:t>中</m:t>
                          </m:r>
                          <m:r>
                            <a:rPr lang="zh-CN" altLang="en-US" sz="2400" i="0">
                              <a:latin typeface="Cambria Math" panose="02040503050406030204" pitchFamily="18" charset="0"/>
                            </a:rPr>
                            <m:t>,</m:t>
                          </m:r>
                          <m:r>
                            <a:rPr lang="zh-CN" altLang="en-US" sz="2400" i="0">
                              <a:latin typeface="Cambria Math" panose="02040503050406030204" pitchFamily="18" charset="0"/>
                            </a:rPr>
                            <m:t>本科</m:t>
                          </m:r>
                          <m:r>
                            <a:rPr lang="zh-CN" altLang="en-US" sz="2400" i="0">
                              <a:latin typeface="Cambria Math" panose="02040503050406030204" pitchFamily="18" charset="0"/>
                            </a:rPr>
                            <m:t>,</m:t>
                          </m:r>
                          <m:r>
                            <a:rPr lang="zh-CN" altLang="en-US" sz="2400" i="0">
                              <a:latin typeface="Cambria Math" panose="02040503050406030204" pitchFamily="18" charset="0"/>
                            </a:rPr>
                            <m:t>未婚</m:t>
                          </m:r>
                        </m:e>
                      </m:d>
                      <m:r>
                        <a:rPr lang="en-US" altLang="zh-CN" sz="2400" b="0" i="0" smtClean="0">
                          <a:latin typeface="Cambria Math" panose="02040503050406030204" pitchFamily="18" charset="0"/>
                        </a:rPr>
                        <m:t>     </m:t>
                      </m:r>
                      <m:r>
                        <a:rPr lang="zh-CN" altLang="en-US" sz="2400" i="0" smtClean="0">
                          <a:solidFill>
                            <a:srgbClr val="FF0000"/>
                          </a:solidFill>
                          <a:latin typeface="Cambria Math" panose="02040503050406030204" pitchFamily="18" charset="0"/>
                        </a:rPr>
                        <m:t>？</m:t>
                      </m:r>
                    </m:oMath>
                  </m:oMathPara>
                </a14:m>
                <a:endParaRPr lang="zh-CN" altLang="en-US" sz="2400" dirty="0"/>
              </a:p>
            </p:txBody>
          </p:sp>
        </mc:Choice>
        <mc:Fallback xmlns="">
          <p:sp>
            <p:nvSpPr>
              <p:cNvPr id="10" name="文本框 9">
                <a:extLst>
                  <a:ext uri="{FF2B5EF4-FFF2-40B4-BE49-F238E27FC236}">
                    <a16:creationId xmlns:a16="http://schemas.microsoft.com/office/drawing/2014/main" id="{79D1A0AB-E4FB-4A79-9048-2B8E1B7FF9ED}"/>
                  </a:ext>
                </a:extLst>
              </p:cNvPr>
              <p:cNvSpPr txBox="1">
                <a:spLocks noRot="1" noChangeAspect="1" noMove="1" noResize="1" noEditPoints="1" noAdjustHandles="1" noChangeArrowheads="1" noChangeShapeType="1" noTextEdit="1"/>
              </p:cNvSpPr>
              <p:nvPr/>
            </p:nvSpPr>
            <p:spPr>
              <a:xfrm>
                <a:off x="3707904" y="4630365"/>
                <a:ext cx="3600400" cy="461665"/>
              </a:xfrm>
              <a:prstGeom prst="rect">
                <a:avLst/>
              </a:prstGeom>
              <a:blipFill>
                <a:blip r:embed="rId2"/>
                <a:stretch>
                  <a:fillRect b="-13333"/>
                </a:stretch>
              </a:blipFill>
            </p:spPr>
            <p:txBody>
              <a:bodyPr/>
              <a:lstStyle/>
              <a:p>
                <a:r>
                  <a:rPr lang="zh-CN" altLang="en-US">
                    <a:noFill/>
                  </a:rPr>
                  <a:t> </a:t>
                </a:r>
              </a:p>
            </p:txBody>
          </p:sp>
        </mc:Fallback>
      </mc:AlternateContent>
      <p:sp>
        <p:nvSpPr>
          <p:cNvPr id="2" name="标题 1">
            <a:extLst>
              <a:ext uri="{FF2B5EF4-FFF2-40B4-BE49-F238E27FC236}">
                <a16:creationId xmlns:a16="http://schemas.microsoft.com/office/drawing/2014/main" xmlns="" id="{FAE39EF2-576C-312D-8528-F6A41B58101C}"/>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p>
        </p:txBody>
      </p:sp>
    </p:spTree>
    <p:extLst>
      <p:ext uri="{BB962C8B-B14F-4D97-AF65-F5344CB8AC3E}">
        <p14:creationId xmlns:p14="http://schemas.microsoft.com/office/powerpoint/2010/main" val="21433417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5A427EE1-918A-49C9-A4BA-A2911D6B83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812190"/>
            <a:ext cx="4349298" cy="3250644"/>
          </a:xfrm>
          <a:prstGeom prst="rect">
            <a:avLst/>
          </a:prstGeom>
          <a:noFill/>
          <a:ln>
            <a:noFill/>
          </a:ln>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16E07D20-DAB6-4A03-86BC-5E0674E46B98}"/>
                  </a:ext>
                </a:extLst>
              </p:cNvPr>
              <p:cNvSpPr txBox="1"/>
              <p:nvPr/>
            </p:nvSpPr>
            <p:spPr>
              <a:xfrm>
                <a:off x="3476114" y="4314140"/>
                <a:ext cx="4984318" cy="707886"/>
              </a:xfrm>
              <a:prstGeom prst="rect">
                <a:avLst/>
              </a:prstGeom>
              <a:noFill/>
            </p:spPr>
            <p:txBody>
              <a:bodyPr wrap="square">
                <a:spAutoFit/>
              </a:bodyPr>
              <a:lstStyle/>
              <a:p>
                <a:r>
                  <a:rPr lang="en-US" altLang="zh-CN" sz="4000" dirty="0">
                    <a:solidFill>
                      <a:srgbClr val="836967"/>
                    </a:solidFill>
                  </a:rPr>
                  <a:t>F  </a:t>
                </a:r>
                <a14:m>
                  <m:oMath xmlns:m="http://schemas.openxmlformats.org/officeDocument/2006/math">
                    <m:d>
                      <m:dPr>
                        <m:ctrlPr>
                          <a:rPr lang="zh-CN" altLang="en-US" sz="2400" i="1" smtClean="0">
                            <a:solidFill>
                              <a:srgbClr val="836967"/>
                            </a:solidFill>
                            <a:latin typeface="Cambria Math"/>
                          </a:rPr>
                        </m:ctrlPr>
                      </m:dPr>
                      <m:e>
                        <m:r>
                          <a:rPr lang="zh-CN" altLang="en-US" sz="2400" i="0">
                            <a:latin typeface="Cambria Math" panose="02040503050406030204" pitchFamily="18" charset="0"/>
                          </a:rPr>
                          <m:t>男</m:t>
                        </m:r>
                        <m:r>
                          <a:rPr lang="zh-CN" altLang="en-US" sz="2400" i="0">
                            <a:latin typeface="Cambria Math" panose="02040503050406030204" pitchFamily="18" charset="0"/>
                          </a:rPr>
                          <m:t>,</m:t>
                        </m:r>
                        <m:r>
                          <a:rPr lang="zh-CN" altLang="en-US" sz="2400" i="0">
                            <a:latin typeface="Cambria Math" panose="02040503050406030204" pitchFamily="18" charset="0"/>
                          </a:rPr>
                          <m:t>中</m:t>
                        </m:r>
                        <m:r>
                          <a:rPr lang="zh-CN" altLang="en-US" sz="2400" i="0">
                            <a:latin typeface="Cambria Math" panose="02040503050406030204" pitchFamily="18" charset="0"/>
                          </a:rPr>
                          <m:t>,</m:t>
                        </m:r>
                        <m:r>
                          <a:rPr lang="zh-CN" altLang="en-US" sz="2400" i="0">
                            <a:latin typeface="Cambria Math" panose="02040503050406030204" pitchFamily="18" charset="0"/>
                          </a:rPr>
                          <m:t>本科</m:t>
                        </m:r>
                        <m:r>
                          <a:rPr lang="zh-CN" altLang="en-US" sz="2400" i="0">
                            <a:latin typeface="Cambria Math" panose="02040503050406030204" pitchFamily="18" charset="0"/>
                          </a:rPr>
                          <m:t>,</m:t>
                        </m:r>
                        <m:r>
                          <a:rPr lang="zh-CN" altLang="en-US" sz="2400" i="0">
                            <a:latin typeface="Cambria Math" panose="02040503050406030204" pitchFamily="18" charset="0"/>
                          </a:rPr>
                          <m:t>未婚</m:t>
                        </m:r>
                      </m:e>
                    </m:d>
                    <m:r>
                      <a:rPr lang="en-US" altLang="zh-CN" sz="2400" b="0" i="0" smtClean="0">
                        <a:latin typeface="Cambria Math" panose="02040503050406030204" pitchFamily="18" charset="0"/>
                      </a:rPr>
                      <m:t>=</m:t>
                    </m:r>
                    <m:r>
                      <a:rPr lang="zh-CN" altLang="en-US" sz="2400" i="1">
                        <a:latin typeface="Cambria Math" panose="02040503050406030204" pitchFamily="18" charset="0"/>
                      </a:rPr>
                      <m:t>违约</m:t>
                    </m:r>
                  </m:oMath>
                </a14:m>
                <a:endParaRPr lang="zh-CN" altLang="en-US" sz="2400" dirty="0"/>
              </a:p>
            </p:txBody>
          </p:sp>
        </mc:Choice>
        <mc:Fallback xmlns="">
          <p:sp>
            <p:nvSpPr>
              <p:cNvPr id="8" name="文本框 7">
                <a:extLst>
                  <a:ext uri="{FF2B5EF4-FFF2-40B4-BE49-F238E27FC236}">
                    <a16:creationId xmlns:a16="http://schemas.microsoft.com/office/drawing/2014/main" id="{16E07D20-DAB6-4A03-86BC-5E0674E46B98}"/>
                  </a:ext>
                </a:extLst>
              </p:cNvPr>
              <p:cNvSpPr txBox="1">
                <a:spLocks noRot="1" noChangeAspect="1" noMove="1" noResize="1" noEditPoints="1" noAdjustHandles="1" noChangeArrowheads="1" noChangeShapeType="1" noTextEdit="1"/>
              </p:cNvSpPr>
              <p:nvPr/>
            </p:nvSpPr>
            <p:spPr>
              <a:xfrm>
                <a:off x="3476114" y="4314140"/>
                <a:ext cx="4984318" cy="707886"/>
              </a:xfrm>
              <a:prstGeom prst="rect">
                <a:avLst/>
              </a:prstGeom>
              <a:blipFill>
                <a:blip r:embed="rId3"/>
                <a:stretch>
                  <a:fillRect l="-4279" t="-15517" b="-36207"/>
                </a:stretch>
              </a:blipFill>
            </p:spPr>
            <p:txBody>
              <a:bodyPr/>
              <a:lstStyle/>
              <a:p>
                <a:r>
                  <a:rPr lang="zh-CN" altLang="en-US">
                    <a:noFill/>
                  </a:rPr>
                  <a:t> </a:t>
                </a:r>
              </a:p>
            </p:txBody>
          </p:sp>
        </mc:Fallback>
      </mc:AlternateContent>
      <p:sp>
        <p:nvSpPr>
          <p:cNvPr id="3" name="标题 1">
            <a:extLst>
              <a:ext uri="{FF2B5EF4-FFF2-40B4-BE49-F238E27FC236}">
                <a16:creationId xmlns:a16="http://schemas.microsoft.com/office/drawing/2014/main" xmlns="" id="{EEEE0FB2-779B-E468-4A3D-60871D1A7694}"/>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p>
        </p:txBody>
      </p:sp>
    </p:spTree>
    <p:extLst>
      <p:ext uri="{BB962C8B-B14F-4D97-AF65-F5344CB8AC3E}">
        <p14:creationId xmlns:p14="http://schemas.microsoft.com/office/powerpoint/2010/main" val="19636261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7" name="Text Box 7"/>
          <p:cNvSpPr txBox="1">
            <a:spLocks noChangeArrowheads="1"/>
          </p:cNvSpPr>
          <p:nvPr/>
        </p:nvSpPr>
        <p:spPr bwMode="auto">
          <a:xfrm>
            <a:off x="-783468" y="3057804"/>
            <a:ext cx="651460" cy="346249"/>
          </a:xfrm>
          <a:prstGeom prst="rect">
            <a:avLst/>
          </a:prstGeom>
          <a:noFill/>
          <a:ln>
            <a:noFill/>
          </a:ln>
          <a:effectLst/>
        </p:spPr>
        <p:txBody>
          <a:bodyPr wrap="none" lIns="68580" tIns="34290" rIns="68580" bIns="34290">
            <a:spAutoFit/>
          </a:bodyPr>
          <a:lstStyle/>
          <a:p>
            <a:r>
              <a:rPr lang="en-US" altLang="zh-CN" dirty="0"/>
              <a:t>        </a:t>
            </a:r>
            <a:endParaRPr lang="zh-CN" altLang="en-US" dirty="0"/>
          </a:p>
        </p:txBody>
      </p:sp>
      <p:sp>
        <p:nvSpPr>
          <p:cNvPr id="3" name="内容占位符 2"/>
          <p:cNvSpPr>
            <a:spLocks noGrp="1"/>
          </p:cNvSpPr>
          <p:nvPr>
            <p:ph idx="4294967295"/>
          </p:nvPr>
        </p:nvSpPr>
        <p:spPr>
          <a:xfrm>
            <a:off x="2159000" y="1058863"/>
            <a:ext cx="6985000" cy="3816350"/>
          </a:xfrm>
          <a:prstGeom prst="rect">
            <a:avLst/>
          </a:prstGeom>
        </p:spPr>
        <p:txBody>
          <a:bodyPr/>
          <a:lstStyle/>
          <a:p>
            <a:pPr marL="0" lvl="1" indent="0" algn="just">
              <a:lnSpc>
                <a:spcPct val="150000"/>
              </a:lnSpc>
              <a:buNone/>
            </a:pPr>
            <a:r>
              <a:rPr lang="en-US" altLang="zh-CN" sz="2400" dirty="0">
                <a:latin typeface="+mj-ea"/>
                <a:ea typeface="+mj-ea"/>
              </a:rPr>
              <a:t>1.  </a:t>
            </a:r>
            <a:r>
              <a:rPr lang="zh-CN" altLang="en-US" sz="2400" dirty="0">
                <a:latin typeface="微软雅黑 Light" panose="020B0502040204020203" pitchFamily="34" charset="-122"/>
                <a:ea typeface="微软雅黑 Light" panose="020B0502040204020203" pitchFamily="34" charset="-122"/>
              </a:rPr>
              <a:t>推理过程容易理解，决策推理过程可以表示成 </a:t>
            </a:r>
            <a:endParaRPr lang="en-US" altLang="zh-CN" sz="2400" dirty="0">
              <a:latin typeface="微软雅黑 Light" panose="020B0502040204020203" pitchFamily="34" charset="-122"/>
              <a:ea typeface="微软雅黑 Light" panose="020B0502040204020203" pitchFamily="34" charset="-122"/>
            </a:endParaRPr>
          </a:p>
          <a:p>
            <a:pPr marL="0" lvl="1" indent="0" algn="just">
              <a:lnSpc>
                <a:spcPct val="150000"/>
              </a:lnSpc>
              <a:buNone/>
            </a:pPr>
            <a:r>
              <a:rPr lang="en-US" altLang="zh-CN" sz="2400" dirty="0">
                <a:latin typeface="微软雅黑 Light" panose="020B0502040204020203" pitchFamily="34" charset="-122"/>
                <a:ea typeface="微软雅黑 Light" panose="020B0502040204020203" pitchFamily="34" charset="-122"/>
              </a:rPr>
              <a:t>     If  Then</a:t>
            </a:r>
            <a:r>
              <a:rPr lang="zh-CN" altLang="en-US" sz="2400" dirty="0">
                <a:latin typeface="微软雅黑 Light" panose="020B0502040204020203" pitchFamily="34" charset="-122"/>
                <a:ea typeface="微软雅黑 Light" panose="020B0502040204020203" pitchFamily="34" charset="-122"/>
              </a:rPr>
              <a:t>形式；</a:t>
            </a:r>
          </a:p>
          <a:p>
            <a:pPr marL="0" lvl="1" indent="0" algn="just">
              <a:lnSpc>
                <a:spcPct val="150000"/>
              </a:lnSpc>
              <a:buNone/>
            </a:pPr>
            <a:r>
              <a:rPr lang="en-US" altLang="zh-CN" sz="2400" dirty="0">
                <a:latin typeface="+mj-ea"/>
                <a:ea typeface="+mj-ea"/>
              </a:rPr>
              <a:t>2.  </a:t>
            </a:r>
            <a:r>
              <a:rPr lang="zh-CN" altLang="en-US" sz="2400" dirty="0">
                <a:latin typeface="微软雅黑 Light" panose="020B0502040204020203" pitchFamily="34" charset="-122"/>
                <a:ea typeface="微软雅黑 Light" panose="020B0502040204020203" pitchFamily="34" charset="-122"/>
              </a:rPr>
              <a:t>推理过程完全依赖于属性变量的取值特点；</a:t>
            </a:r>
          </a:p>
          <a:p>
            <a:pPr marL="0" lvl="1" indent="0" algn="just">
              <a:lnSpc>
                <a:spcPct val="150000"/>
              </a:lnSpc>
              <a:buNone/>
            </a:pPr>
            <a:r>
              <a:rPr lang="en-US" altLang="zh-CN" sz="2400" dirty="0">
                <a:latin typeface="+mj-ea"/>
                <a:ea typeface="+mj-ea"/>
              </a:rPr>
              <a:t>3.</a:t>
            </a:r>
            <a:r>
              <a:rPr lang="zh-CN" altLang="en-US" sz="2400" dirty="0">
                <a:latin typeface="+mj-ea"/>
                <a:ea typeface="+mj-ea"/>
              </a:rPr>
              <a:t>  </a:t>
            </a:r>
            <a:r>
              <a:rPr lang="zh-CN" altLang="en-US" sz="2400" dirty="0">
                <a:latin typeface="微软雅黑 Light" panose="020B0502040204020203" pitchFamily="34" charset="-122"/>
                <a:ea typeface="微软雅黑 Light" panose="020B0502040204020203" pitchFamily="34" charset="-122"/>
              </a:rPr>
              <a:t>可能忽略目标变量没有贡献的属性变量，这也 </a:t>
            </a:r>
            <a:endParaRPr lang="en-US" altLang="zh-CN" sz="2400" dirty="0">
              <a:latin typeface="微软雅黑 Light" panose="020B0502040204020203" pitchFamily="34" charset="-122"/>
              <a:ea typeface="微软雅黑 Light" panose="020B0502040204020203" pitchFamily="34" charset="-122"/>
            </a:endParaRPr>
          </a:p>
          <a:p>
            <a:pPr marL="0" lvl="1" indent="0" algn="just">
              <a:lnSpc>
                <a:spcPct val="150000"/>
              </a:lnSpc>
              <a:buNone/>
            </a:pPr>
            <a:r>
              <a:rPr lang="en-US" altLang="zh-CN" sz="2400" dirty="0">
                <a:latin typeface="微软雅黑 Light" panose="020B0502040204020203" pitchFamily="34" charset="-122"/>
                <a:ea typeface="微软雅黑 Light" panose="020B0502040204020203" pitchFamily="34" charset="-122"/>
              </a:rPr>
              <a:t>     </a:t>
            </a:r>
            <a:r>
              <a:rPr lang="zh-CN" altLang="en-US" sz="2400" dirty="0">
                <a:latin typeface="微软雅黑 Light" panose="020B0502040204020203" pitchFamily="34" charset="-122"/>
                <a:ea typeface="微软雅黑 Light" panose="020B0502040204020203" pitchFamily="34" charset="-122"/>
              </a:rPr>
              <a:t>为判断属性变量的重要性，减少变量的数目提</a:t>
            </a:r>
            <a:endParaRPr lang="en-US" altLang="zh-CN" sz="2400" dirty="0">
              <a:latin typeface="微软雅黑 Light" panose="020B0502040204020203" pitchFamily="34" charset="-122"/>
              <a:ea typeface="微软雅黑 Light" panose="020B0502040204020203" pitchFamily="34" charset="-122"/>
            </a:endParaRPr>
          </a:p>
          <a:p>
            <a:pPr marL="0" lvl="1" indent="0" algn="just">
              <a:lnSpc>
                <a:spcPct val="150000"/>
              </a:lnSpc>
              <a:buNone/>
            </a:pPr>
            <a:r>
              <a:rPr lang="en-US" altLang="zh-CN" sz="2400" dirty="0">
                <a:latin typeface="微软雅黑 Light" panose="020B0502040204020203" pitchFamily="34" charset="-122"/>
                <a:ea typeface="微软雅黑 Light" panose="020B0502040204020203" pitchFamily="34" charset="-122"/>
              </a:rPr>
              <a:t>     </a:t>
            </a:r>
            <a:r>
              <a:rPr lang="zh-CN" altLang="en-US" sz="2400" dirty="0">
                <a:latin typeface="微软雅黑 Light" panose="020B0502040204020203" pitchFamily="34" charset="-122"/>
                <a:ea typeface="微软雅黑 Light" panose="020B0502040204020203" pitchFamily="34" charset="-122"/>
              </a:rPr>
              <a:t>供参考。</a:t>
            </a:r>
          </a:p>
        </p:txBody>
      </p:sp>
      <p:sp>
        <p:nvSpPr>
          <p:cNvPr id="2" name="标题 1">
            <a:extLst>
              <a:ext uri="{FF2B5EF4-FFF2-40B4-BE49-F238E27FC236}">
                <a16:creationId xmlns:a16="http://schemas.microsoft.com/office/drawing/2014/main" xmlns="" id="{8CF70C47-B5C9-7107-EC6D-EDBB991EF77A}"/>
              </a:ext>
            </a:extLst>
          </p:cNvPr>
          <p:cNvSpPr txBox="1">
            <a:spLocks/>
          </p:cNvSpPr>
          <p:nvPr/>
        </p:nvSpPr>
        <p:spPr>
          <a:xfrm>
            <a:off x="1692275" y="0"/>
            <a:ext cx="7451725" cy="776288"/>
          </a:xfrm>
          <a:prstGeom prst="rect">
            <a:avLst/>
          </a:prstGeom>
        </p:spPr>
        <p:txBody>
          <a:bodyPr lIns="67500"/>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en-US" altLang="zh-CN" sz="2400" b="1" dirty="0">
                <a:latin typeface="+mj-ea"/>
              </a:rPr>
              <a:t>3.3  </a:t>
            </a:r>
            <a:r>
              <a:rPr lang="zh-CN" altLang="en-US" sz="2400" b="1" dirty="0">
                <a:latin typeface="+mj-ea"/>
              </a:rPr>
              <a:t>决策树</a:t>
            </a:r>
          </a:p>
        </p:txBody>
      </p:sp>
    </p:spTree>
    <p:extLst>
      <p:ext uri="{BB962C8B-B14F-4D97-AF65-F5344CB8AC3E}">
        <p14:creationId xmlns:p14="http://schemas.microsoft.com/office/powerpoint/2010/main" val="206767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Angles</Template>
  <TotalTime>21377</TotalTime>
  <Words>36163</Words>
  <Application>Microsoft Office PowerPoint</Application>
  <PresentationFormat>全屏显示(16:9)</PresentationFormat>
  <Paragraphs>5360</Paragraphs>
  <Slides>402</Slides>
  <Notes>231</Notes>
  <HiddenSlides>1</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402</vt:i4>
      </vt:variant>
    </vt:vector>
  </HeadingPairs>
  <TitlesOfParts>
    <vt:vector size="406" baseType="lpstr">
      <vt:lpstr>角度</vt:lpstr>
      <vt:lpstr>Visio</vt:lpstr>
      <vt:lpstr>公式</vt:lpstr>
      <vt:lpstr>Equation.KSEE3</vt:lpstr>
      <vt:lpstr>PowerPoint 演示文稿</vt:lpstr>
      <vt:lpstr>PowerPoint 演示文稿</vt:lpstr>
      <vt:lpstr>PowerPoint 演示文稿</vt:lpstr>
      <vt:lpstr>1.1 数据挖掘与机器学习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  线性回归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Logistic回归</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课堂作业</vt:lpstr>
      <vt:lpstr>PowerPoint 演示文稿</vt:lpstr>
      <vt:lpstr>PowerPoint 演示文稿</vt:lpstr>
      <vt:lpstr>PowerPoint 演示文稿</vt:lpstr>
      <vt:lpstr>3.1  分类概述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支持向量机算法原理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非线性划分问题</vt:lpstr>
      <vt:lpstr>PowerPoint 演示文稿</vt:lpstr>
      <vt:lpstr>PowerPoint 演示文稿</vt:lpstr>
      <vt:lpstr>核函数</vt:lpstr>
      <vt:lpstr>PowerPoint 演示文稿</vt:lpstr>
      <vt:lpstr>PowerPoint 演示文稿</vt:lpstr>
      <vt:lpstr>PowerPoint 演示文稿</vt:lpstr>
      <vt:lpstr>PowerPoint 演示文稿</vt:lpstr>
      <vt:lpstr>支持向量机优缺点分析</vt:lpstr>
      <vt:lpstr>PowerPoint 演示文稿</vt:lpstr>
      <vt:lpstr>PowerPoint 演示文稿</vt:lpstr>
      <vt:lpstr>课内作业4</vt:lpstr>
      <vt:lpstr>PowerPoint 演示文稿</vt:lpstr>
      <vt:lpstr>4.1. 聚类概述</vt:lpstr>
      <vt:lpstr>PowerPoint 演示文稿</vt:lpstr>
      <vt:lpstr>PowerPoint 演示文稿</vt:lpstr>
      <vt:lpstr>2.  原型聚类</vt:lpstr>
      <vt:lpstr>PowerPoint 演示文稿</vt:lpstr>
      <vt:lpstr>PowerPoint 演示文稿</vt:lpstr>
      <vt:lpstr>PowerPoint 演示文稿</vt:lpstr>
      <vt:lpstr>原型聚类案例与实验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密度聚类</vt:lpstr>
      <vt:lpstr>DBSCAN</vt:lpstr>
      <vt:lpstr>PowerPoint 演示文稿</vt:lpstr>
      <vt:lpstr>PowerPoint 演示文稿</vt:lpstr>
      <vt:lpstr>PowerPoint 演示文稿</vt:lpstr>
      <vt:lpstr>PowerPoint 演示文稿</vt:lpstr>
      <vt:lpstr>PowerPoint 演示文稿</vt:lpstr>
      <vt:lpstr>密度聚类案例与实验</vt:lpstr>
      <vt:lpstr>PowerPoint 演示文稿</vt:lpstr>
      <vt:lpstr>5.4  层次聚类</vt:lpstr>
      <vt:lpstr>PowerPoint 演示文稿</vt:lpstr>
      <vt:lpstr>PowerPoint 演示文稿</vt:lpstr>
      <vt:lpstr>PowerPoint 演示文稿</vt:lpstr>
      <vt:lpstr>PowerPoint 演示文稿</vt:lpstr>
      <vt:lpstr>AGENS </vt:lpstr>
      <vt:lpstr>PowerPoint 演示文稿</vt:lpstr>
      <vt:lpstr>PowerPoint 演示文稿</vt:lpstr>
      <vt:lpstr>PowerPoint 演示文稿</vt:lpstr>
      <vt:lpstr>PowerPoint 演示文稿</vt:lpstr>
      <vt:lpstr>第5次作业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PageRank算法核心思想</vt:lpstr>
      <vt:lpstr>PageRank定义</vt:lpstr>
      <vt:lpstr>PageRank定义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Rank Sink</vt:lpstr>
      <vt:lpstr>PowerPoint 演示文稿</vt:lpstr>
      <vt:lpstr>PowerPoint 演示文稿</vt:lpstr>
      <vt:lpstr>PowerPoint 演示文稿</vt:lpstr>
      <vt:lpstr>PowerPoint 演示文稿</vt:lpstr>
      <vt:lpstr>PowerPoint 演示文稿</vt:lpstr>
      <vt:lpstr>5.1  神经元模型</vt:lpstr>
      <vt:lpstr>PowerPoint 演示文稿</vt:lpstr>
      <vt:lpstr>PowerPoint 演示文稿</vt:lpstr>
      <vt:lpstr>PowerPoint 演示文稿</vt:lpstr>
      <vt:lpstr>5.2 感知机与多层神经网络</vt:lpstr>
      <vt:lpstr>PowerPoint 演示文稿</vt:lpstr>
      <vt:lpstr>PowerPoint 演示文稿</vt:lpstr>
      <vt:lpstr>PowerPoint 演示文稿</vt:lpstr>
      <vt:lpstr>PowerPoint 演示文稿</vt:lpstr>
      <vt:lpstr>PowerPoint 演示文稿</vt:lpstr>
      <vt:lpstr> 3  误差逆传播算法</vt:lpstr>
      <vt:lpstr>PowerPoint 演示文稿</vt:lpstr>
      <vt:lpstr>PowerPoint 演示文稿</vt:lpstr>
      <vt:lpstr>PowerPoint 演示文稿</vt:lpstr>
      <vt:lpstr>PowerPoint 演示文稿</vt:lpstr>
      <vt:lpstr> 4  深度学习（Deep Learning）</vt:lpstr>
      <vt:lpstr>PowerPoint 演示文稿</vt:lpstr>
      <vt:lpstr>PowerPoint 演示文稿</vt:lpstr>
      <vt:lpstr>PowerPoint 演示文稿</vt:lpstr>
      <vt:lpstr>PowerPoint 演示文稿</vt:lpstr>
      <vt:lpstr>PowerPoint 演示文稿</vt:lpstr>
      <vt:lpstr>PowerPoint 演示文稿</vt:lpstr>
      <vt:lpstr>循环神经网络(RNN， Recurrent Neural Network)</vt:lpstr>
      <vt:lpstr>PowerPoint 演示文稿</vt:lpstr>
      <vt:lpstr>LSTM(Long Short Term Memory)网络</vt:lpstr>
      <vt:lpstr>PowerPoint 演示文稿</vt:lpstr>
      <vt:lpstr>PowerPoint 演示文稿</vt:lpstr>
      <vt:lpstr>PowerPoint 演示文稿</vt:lpstr>
      <vt:lpstr> 1  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序列化方法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3.  并行化方法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第6次作业</vt:lpstr>
    </vt:vector>
  </TitlesOfParts>
  <Company>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dc:title>
  <dc:creator>Keykey</dc:creator>
  <cp:lastModifiedBy>LvZehua</cp:lastModifiedBy>
  <cp:revision>1038</cp:revision>
  <dcterms:created xsi:type="dcterms:W3CDTF">2004-02-06T08:11:00Z</dcterms:created>
  <dcterms:modified xsi:type="dcterms:W3CDTF">2024-12-17T03:17:54Z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